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Lst>
  <p:sldSz cy="16459200" cx="29260800"/>
  <p:notesSz cx="6858000" cy="9144000"/>
  <p:embeddedFontLst>
    <p:embeddedFont>
      <p:font typeface="Arial Black"/>
      <p:regular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79D159-87BC-440D-B0B4-AC80F669CC97}">
  <a:tblStyle styleId="{D879D159-87BC-440D-B0B4-AC80F669CC9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ArialBlack-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0880" y="685800"/>
            <a:ext cx="6094800" cy="3427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 name="Google Shape;65;p1: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6" name="Google Shape;66;p1:notes"/>
          <p:cNvSpPr/>
          <p:nvPr/>
        </p:nvSpPr>
        <p:spPr>
          <a:xfrm>
            <a:off x="3884760" y="8685360"/>
            <a:ext cx="2970720" cy="45612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143178146_0_0: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143178146_0_0: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5" name="Google Shape;95;g2d143178146_0_0: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5" name="Shape 45"/>
        <p:cNvGrpSpPr/>
        <p:nvPr/>
      </p:nvGrpSpPr>
      <p:grpSpPr>
        <a:xfrm>
          <a:off x="0" y="0"/>
          <a:ext cx="0" cy="0"/>
          <a:chOff x="0" y="0"/>
          <a:chExt cx="0" cy="0"/>
        </a:xfrm>
      </p:grpSpPr>
      <p:sp>
        <p:nvSpPr>
          <p:cNvPr id="46" name="Google Shape;46;p11"/>
          <p:cNvSpPr txBox="1"/>
          <p:nvPr>
            <p:ph type="title"/>
          </p:nvPr>
        </p:nvSpPr>
        <p:spPr>
          <a:xfrm>
            <a:off x="1463040" y="656640"/>
            <a:ext cx="26334360" cy="27482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7" name="Google Shape;47;p11"/>
          <p:cNvSpPr txBox="1"/>
          <p:nvPr>
            <p:ph idx="1" type="body"/>
          </p:nvPr>
        </p:nvSpPr>
        <p:spPr>
          <a:xfrm>
            <a:off x="1463040" y="3851280"/>
            <a:ext cx="26334360" cy="4553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8" name="Google Shape;48;p11"/>
          <p:cNvSpPr txBox="1"/>
          <p:nvPr>
            <p:ph idx="2" type="body"/>
          </p:nvPr>
        </p:nvSpPr>
        <p:spPr>
          <a:xfrm>
            <a:off x="1463040" y="8837640"/>
            <a:ext cx="26334360" cy="4553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9" name="Shape 49"/>
        <p:cNvGrpSpPr/>
        <p:nvPr/>
      </p:nvGrpSpPr>
      <p:grpSpPr>
        <a:xfrm>
          <a:off x="0" y="0"/>
          <a:ext cx="0" cy="0"/>
          <a:chOff x="0" y="0"/>
          <a:chExt cx="0" cy="0"/>
        </a:xfrm>
      </p:grpSpPr>
      <p:sp>
        <p:nvSpPr>
          <p:cNvPr id="50" name="Google Shape;50;p12"/>
          <p:cNvSpPr txBox="1"/>
          <p:nvPr>
            <p:ph type="title"/>
          </p:nvPr>
        </p:nvSpPr>
        <p:spPr>
          <a:xfrm>
            <a:off x="1463040" y="656640"/>
            <a:ext cx="26334360" cy="27482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1" name="Google Shape;51;p12"/>
          <p:cNvSpPr txBox="1"/>
          <p:nvPr>
            <p:ph idx="1" type="body"/>
          </p:nvPr>
        </p:nvSpPr>
        <p:spPr>
          <a:xfrm>
            <a:off x="1463040" y="3851280"/>
            <a:ext cx="12850920" cy="4553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2" name="Google Shape;52;p12"/>
          <p:cNvSpPr txBox="1"/>
          <p:nvPr>
            <p:ph idx="2" type="body"/>
          </p:nvPr>
        </p:nvSpPr>
        <p:spPr>
          <a:xfrm>
            <a:off x="14956920" y="3851280"/>
            <a:ext cx="12850920" cy="4553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3" name="Google Shape;53;p12"/>
          <p:cNvSpPr txBox="1"/>
          <p:nvPr>
            <p:ph idx="3" type="body"/>
          </p:nvPr>
        </p:nvSpPr>
        <p:spPr>
          <a:xfrm>
            <a:off x="1463040" y="8837640"/>
            <a:ext cx="12850920" cy="4553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4" name="Google Shape;54;p12"/>
          <p:cNvSpPr txBox="1"/>
          <p:nvPr>
            <p:ph idx="4" type="body"/>
          </p:nvPr>
        </p:nvSpPr>
        <p:spPr>
          <a:xfrm>
            <a:off x="14956920" y="8837640"/>
            <a:ext cx="12850920" cy="4553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5" name="Shape 55"/>
        <p:cNvGrpSpPr/>
        <p:nvPr/>
      </p:nvGrpSpPr>
      <p:grpSpPr>
        <a:xfrm>
          <a:off x="0" y="0"/>
          <a:ext cx="0" cy="0"/>
          <a:chOff x="0" y="0"/>
          <a:chExt cx="0" cy="0"/>
        </a:xfrm>
      </p:grpSpPr>
      <p:sp>
        <p:nvSpPr>
          <p:cNvPr id="56" name="Google Shape;56;p13"/>
          <p:cNvSpPr txBox="1"/>
          <p:nvPr>
            <p:ph type="title"/>
          </p:nvPr>
        </p:nvSpPr>
        <p:spPr>
          <a:xfrm>
            <a:off x="1463040" y="656640"/>
            <a:ext cx="26334360" cy="27482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7" name="Google Shape;57;p13"/>
          <p:cNvSpPr txBox="1"/>
          <p:nvPr>
            <p:ph idx="1" type="body"/>
          </p:nvPr>
        </p:nvSpPr>
        <p:spPr>
          <a:xfrm>
            <a:off x="1463040" y="3851280"/>
            <a:ext cx="8479440" cy="4553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8" name="Google Shape;58;p13"/>
          <p:cNvSpPr txBox="1"/>
          <p:nvPr>
            <p:ph idx="2" type="body"/>
          </p:nvPr>
        </p:nvSpPr>
        <p:spPr>
          <a:xfrm>
            <a:off x="10366920" y="3851280"/>
            <a:ext cx="8479440" cy="4553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9" name="Google Shape;59;p13"/>
          <p:cNvSpPr txBox="1"/>
          <p:nvPr>
            <p:ph idx="3" type="body"/>
          </p:nvPr>
        </p:nvSpPr>
        <p:spPr>
          <a:xfrm>
            <a:off x="19270800" y="3851280"/>
            <a:ext cx="8479440" cy="4553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0" name="Google Shape;60;p13"/>
          <p:cNvSpPr txBox="1"/>
          <p:nvPr>
            <p:ph idx="4" type="body"/>
          </p:nvPr>
        </p:nvSpPr>
        <p:spPr>
          <a:xfrm>
            <a:off x="1463040" y="8837640"/>
            <a:ext cx="8479440" cy="4553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1" name="Google Shape;61;p13"/>
          <p:cNvSpPr txBox="1"/>
          <p:nvPr>
            <p:ph idx="5" type="body"/>
          </p:nvPr>
        </p:nvSpPr>
        <p:spPr>
          <a:xfrm>
            <a:off x="10366920" y="8837640"/>
            <a:ext cx="8479440" cy="4553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2" name="Google Shape;62;p13"/>
          <p:cNvSpPr txBox="1"/>
          <p:nvPr>
            <p:ph idx="6" type="body"/>
          </p:nvPr>
        </p:nvSpPr>
        <p:spPr>
          <a:xfrm>
            <a:off x="19270800" y="8837640"/>
            <a:ext cx="8479440" cy="4553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3"/>
          <p:cNvSpPr txBox="1"/>
          <p:nvPr>
            <p:ph type="title"/>
          </p:nvPr>
        </p:nvSpPr>
        <p:spPr>
          <a:xfrm>
            <a:off x="1463040" y="656640"/>
            <a:ext cx="26334360" cy="27482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8" name="Google Shape;18;p3"/>
          <p:cNvSpPr txBox="1"/>
          <p:nvPr>
            <p:ph idx="1" type="subTitle"/>
          </p:nvPr>
        </p:nvSpPr>
        <p:spPr>
          <a:xfrm>
            <a:off x="1463040" y="3851280"/>
            <a:ext cx="26334360" cy="95457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9" name="Shape 19"/>
        <p:cNvGrpSpPr/>
        <p:nvPr/>
      </p:nvGrpSpPr>
      <p:grpSpPr>
        <a:xfrm>
          <a:off x="0" y="0"/>
          <a:ext cx="0" cy="0"/>
          <a:chOff x="0" y="0"/>
          <a:chExt cx="0" cy="0"/>
        </a:xfrm>
      </p:grpSpPr>
      <p:sp>
        <p:nvSpPr>
          <p:cNvPr id="20" name="Google Shape;20;p4"/>
          <p:cNvSpPr txBox="1"/>
          <p:nvPr>
            <p:ph type="title"/>
          </p:nvPr>
        </p:nvSpPr>
        <p:spPr>
          <a:xfrm>
            <a:off x="1463040" y="656640"/>
            <a:ext cx="26334360" cy="27482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1" name="Google Shape;21;p4"/>
          <p:cNvSpPr txBox="1"/>
          <p:nvPr>
            <p:ph idx="1" type="body"/>
          </p:nvPr>
        </p:nvSpPr>
        <p:spPr>
          <a:xfrm>
            <a:off x="1463040" y="3851280"/>
            <a:ext cx="26334360" cy="95457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 name="Shape 22"/>
        <p:cNvGrpSpPr/>
        <p:nvPr/>
      </p:nvGrpSpPr>
      <p:grpSpPr>
        <a:xfrm>
          <a:off x="0" y="0"/>
          <a:ext cx="0" cy="0"/>
          <a:chOff x="0" y="0"/>
          <a:chExt cx="0" cy="0"/>
        </a:xfrm>
      </p:grpSpPr>
      <p:sp>
        <p:nvSpPr>
          <p:cNvPr id="23" name="Google Shape;23;p5"/>
          <p:cNvSpPr txBox="1"/>
          <p:nvPr>
            <p:ph type="title"/>
          </p:nvPr>
        </p:nvSpPr>
        <p:spPr>
          <a:xfrm>
            <a:off x="1463040" y="656640"/>
            <a:ext cx="26334360" cy="27482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4" name="Google Shape;24;p5"/>
          <p:cNvSpPr txBox="1"/>
          <p:nvPr>
            <p:ph idx="1" type="body"/>
          </p:nvPr>
        </p:nvSpPr>
        <p:spPr>
          <a:xfrm>
            <a:off x="1463040" y="3851280"/>
            <a:ext cx="12850920" cy="95457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5" name="Google Shape;25;p5"/>
          <p:cNvSpPr txBox="1"/>
          <p:nvPr>
            <p:ph idx="2" type="body"/>
          </p:nvPr>
        </p:nvSpPr>
        <p:spPr>
          <a:xfrm>
            <a:off x="14956920" y="3851280"/>
            <a:ext cx="12850920" cy="95457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1463040" y="656640"/>
            <a:ext cx="26334360" cy="27482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8" name="Shape 28"/>
        <p:cNvGrpSpPr/>
        <p:nvPr/>
      </p:nvGrpSpPr>
      <p:grpSpPr>
        <a:xfrm>
          <a:off x="0" y="0"/>
          <a:ext cx="0" cy="0"/>
          <a:chOff x="0" y="0"/>
          <a:chExt cx="0" cy="0"/>
        </a:xfrm>
      </p:grpSpPr>
      <p:sp>
        <p:nvSpPr>
          <p:cNvPr id="29" name="Google Shape;29;p7"/>
          <p:cNvSpPr txBox="1"/>
          <p:nvPr>
            <p:ph idx="1" type="subTitle"/>
          </p:nvPr>
        </p:nvSpPr>
        <p:spPr>
          <a:xfrm>
            <a:off x="1463040" y="656640"/>
            <a:ext cx="26334360" cy="127404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 name="Shape 30"/>
        <p:cNvGrpSpPr/>
        <p:nvPr/>
      </p:nvGrpSpPr>
      <p:grpSpPr>
        <a:xfrm>
          <a:off x="0" y="0"/>
          <a:ext cx="0" cy="0"/>
          <a:chOff x="0" y="0"/>
          <a:chExt cx="0" cy="0"/>
        </a:xfrm>
      </p:grpSpPr>
      <p:sp>
        <p:nvSpPr>
          <p:cNvPr id="31" name="Google Shape;31;p8"/>
          <p:cNvSpPr txBox="1"/>
          <p:nvPr>
            <p:ph type="title"/>
          </p:nvPr>
        </p:nvSpPr>
        <p:spPr>
          <a:xfrm>
            <a:off x="1463040" y="656640"/>
            <a:ext cx="26334360" cy="27482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2" name="Google Shape;32;p8"/>
          <p:cNvSpPr txBox="1"/>
          <p:nvPr>
            <p:ph idx="1" type="body"/>
          </p:nvPr>
        </p:nvSpPr>
        <p:spPr>
          <a:xfrm>
            <a:off x="1463040" y="3851280"/>
            <a:ext cx="12850920" cy="4553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3" name="Google Shape;33;p8"/>
          <p:cNvSpPr txBox="1"/>
          <p:nvPr>
            <p:ph idx="2" type="body"/>
          </p:nvPr>
        </p:nvSpPr>
        <p:spPr>
          <a:xfrm>
            <a:off x="14956920" y="3851280"/>
            <a:ext cx="12850920" cy="95457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4" name="Google Shape;34;p8"/>
          <p:cNvSpPr txBox="1"/>
          <p:nvPr>
            <p:ph idx="3" type="body"/>
          </p:nvPr>
        </p:nvSpPr>
        <p:spPr>
          <a:xfrm>
            <a:off x="1463040" y="8837640"/>
            <a:ext cx="12850920" cy="4553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5" name="Shape 35"/>
        <p:cNvGrpSpPr/>
        <p:nvPr/>
      </p:nvGrpSpPr>
      <p:grpSpPr>
        <a:xfrm>
          <a:off x="0" y="0"/>
          <a:ext cx="0" cy="0"/>
          <a:chOff x="0" y="0"/>
          <a:chExt cx="0" cy="0"/>
        </a:xfrm>
      </p:grpSpPr>
      <p:sp>
        <p:nvSpPr>
          <p:cNvPr id="36" name="Google Shape;36;p9"/>
          <p:cNvSpPr txBox="1"/>
          <p:nvPr>
            <p:ph type="title"/>
          </p:nvPr>
        </p:nvSpPr>
        <p:spPr>
          <a:xfrm>
            <a:off x="1463040" y="656640"/>
            <a:ext cx="26334360" cy="27482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7" name="Google Shape;37;p9"/>
          <p:cNvSpPr txBox="1"/>
          <p:nvPr>
            <p:ph idx="1" type="body"/>
          </p:nvPr>
        </p:nvSpPr>
        <p:spPr>
          <a:xfrm>
            <a:off x="1463040" y="3851280"/>
            <a:ext cx="12850920" cy="95457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8" name="Google Shape;38;p9"/>
          <p:cNvSpPr txBox="1"/>
          <p:nvPr>
            <p:ph idx="2" type="body"/>
          </p:nvPr>
        </p:nvSpPr>
        <p:spPr>
          <a:xfrm>
            <a:off x="14956920" y="3851280"/>
            <a:ext cx="12850920" cy="4553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9" name="Google Shape;39;p9"/>
          <p:cNvSpPr txBox="1"/>
          <p:nvPr>
            <p:ph idx="3" type="body"/>
          </p:nvPr>
        </p:nvSpPr>
        <p:spPr>
          <a:xfrm>
            <a:off x="14956920" y="8837640"/>
            <a:ext cx="12850920" cy="4553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0" name="Shape 40"/>
        <p:cNvGrpSpPr/>
        <p:nvPr/>
      </p:nvGrpSpPr>
      <p:grpSpPr>
        <a:xfrm>
          <a:off x="0" y="0"/>
          <a:ext cx="0" cy="0"/>
          <a:chOff x="0" y="0"/>
          <a:chExt cx="0" cy="0"/>
        </a:xfrm>
      </p:grpSpPr>
      <p:sp>
        <p:nvSpPr>
          <p:cNvPr id="41" name="Google Shape;41;p10"/>
          <p:cNvSpPr txBox="1"/>
          <p:nvPr>
            <p:ph type="title"/>
          </p:nvPr>
        </p:nvSpPr>
        <p:spPr>
          <a:xfrm>
            <a:off x="1463040" y="656640"/>
            <a:ext cx="26334360" cy="27482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2" name="Google Shape;42;p10"/>
          <p:cNvSpPr txBox="1"/>
          <p:nvPr>
            <p:ph idx="1" type="body"/>
          </p:nvPr>
        </p:nvSpPr>
        <p:spPr>
          <a:xfrm>
            <a:off x="1463040" y="3851280"/>
            <a:ext cx="12850920" cy="4553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3" name="Google Shape;43;p10"/>
          <p:cNvSpPr txBox="1"/>
          <p:nvPr>
            <p:ph idx="2" type="body"/>
          </p:nvPr>
        </p:nvSpPr>
        <p:spPr>
          <a:xfrm>
            <a:off x="14956920" y="3851280"/>
            <a:ext cx="12850920" cy="4553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4" name="Google Shape;44;p10"/>
          <p:cNvSpPr txBox="1"/>
          <p:nvPr>
            <p:ph idx="3" type="body"/>
          </p:nvPr>
        </p:nvSpPr>
        <p:spPr>
          <a:xfrm>
            <a:off x="1463040" y="8837640"/>
            <a:ext cx="26334360" cy="4553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hyperlink" Target="https://www.posterpresentations.com/how-to-change-the-research-poster-template-colors.html" TargetMode="External"/><Relationship Id="rId2" Type="http://schemas.openxmlformats.org/officeDocument/2006/relationships/hyperlink" Target="https://www.posterpresentations.com/research"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p:nvPr/>
        </p:nvSpPr>
        <p:spPr>
          <a:xfrm rot="10800000">
            <a:off x="1080" y="15732000"/>
            <a:ext cx="29259720" cy="7261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558360" y="16000920"/>
            <a:ext cx="1675440" cy="190440"/>
          </a:xfrm>
          <a:prstGeom prst="rect">
            <a:avLst/>
          </a:prstGeom>
          <a:noFill/>
          <a:ln>
            <a:noFill/>
          </a:ln>
        </p:spPr>
        <p:txBody>
          <a:bodyPr anchorCtr="0" anchor="t" bIns="27700" lIns="55800" spcFirstLastPara="1" rIns="55800" wrap="square" tIns="27700">
            <a:noAutofit/>
          </a:bodyPr>
          <a:lstStyle/>
          <a:p>
            <a:pPr indent="0" lvl="0" marL="0" marR="0" rtl="0" algn="l">
              <a:lnSpc>
                <a:spcPct val="65000"/>
              </a:lnSpc>
              <a:spcBef>
                <a:spcPts val="0"/>
              </a:spcBef>
              <a:spcAft>
                <a:spcPts val="0"/>
              </a:spcAft>
              <a:buNone/>
            </a:pPr>
            <a:r>
              <a:rPr b="1" i="0" lang="en-US" sz="320" u="none" cap="none" strike="noStrike">
                <a:solidFill>
                  <a:srgbClr val="BFBFBF"/>
                </a:solidFill>
                <a:latin typeface="Arial"/>
                <a:ea typeface="Arial"/>
                <a:cs typeface="Arial"/>
                <a:sym typeface="Arial"/>
              </a:rPr>
              <a:t>RESEARCH POSTER PRESENTATION DESIGN © 2015</a:t>
            </a:r>
            <a:endParaRPr b="0" i="0" sz="320" u="none" cap="none" strike="noStrike">
              <a:latin typeface="Arial"/>
              <a:ea typeface="Arial"/>
              <a:cs typeface="Arial"/>
              <a:sym typeface="Arial"/>
            </a:endParaRPr>
          </a:p>
          <a:p>
            <a:pPr indent="0" lvl="0" marL="0" marR="0" rtl="0" algn="l">
              <a:lnSpc>
                <a:spcPct val="65000"/>
              </a:lnSpc>
              <a:spcBef>
                <a:spcPts val="320"/>
              </a:spcBef>
              <a:spcAft>
                <a:spcPts val="0"/>
              </a:spcAft>
              <a:buNone/>
            </a:pPr>
            <a:r>
              <a:rPr b="1" i="0" lang="en-US" sz="640" u="none" cap="none" strike="noStrike">
                <a:solidFill>
                  <a:srgbClr val="BFBFBF"/>
                </a:solidFill>
                <a:latin typeface="Arial"/>
                <a:ea typeface="Arial"/>
                <a:cs typeface="Arial"/>
                <a:sym typeface="Arial"/>
              </a:rPr>
              <a:t>www.PosterPresentations.com</a:t>
            </a:r>
            <a:endParaRPr b="0" i="0" sz="640" u="none" cap="none" strike="noStrike">
              <a:latin typeface="Arial"/>
              <a:ea typeface="Arial"/>
              <a:cs typeface="Arial"/>
              <a:sym typeface="Arial"/>
            </a:endParaRPr>
          </a:p>
        </p:txBody>
      </p:sp>
      <p:sp>
        <p:nvSpPr>
          <p:cNvPr id="12" name="Google Shape;12;p1"/>
          <p:cNvSpPr/>
          <p:nvPr/>
        </p:nvSpPr>
        <p:spPr>
          <a:xfrm>
            <a:off x="0" y="0"/>
            <a:ext cx="29259720" cy="23263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3" name="Google Shape;13;p1"/>
          <p:cNvGraphicFramePr/>
          <p:nvPr/>
        </p:nvGraphicFramePr>
        <p:xfrm>
          <a:off x="-5980680" y="48240"/>
          <a:ext cx="3000000" cy="3000000"/>
        </p:xfrm>
        <a:graphic>
          <a:graphicData uri="http://schemas.openxmlformats.org/drawingml/2006/table">
            <a:tbl>
              <a:tblPr>
                <a:noFill/>
                <a:tableStyleId>{D879D159-87BC-440D-B0B4-AC80F669CC97}</a:tableStyleId>
              </a:tblPr>
              <a:tblGrid>
                <a:gridCol w="2410200"/>
                <a:gridCol w="3211200"/>
              </a:tblGrid>
              <a:tr h="667800">
                <a:tc gridSpan="2">
                  <a:txBody>
                    <a:bodyPr/>
                    <a:lstStyle/>
                    <a:p>
                      <a:pPr indent="0" lvl="0" marL="0" marR="0" rtl="0" algn="ctr">
                        <a:lnSpc>
                          <a:spcPct val="100000"/>
                        </a:lnSpc>
                        <a:spcBef>
                          <a:spcPts val="0"/>
                        </a:spcBef>
                        <a:spcAft>
                          <a:spcPts val="0"/>
                        </a:spcAft>
                        <a:buNone/>
                      </a:pPr>
                      <a:r>
                        <a:rPr b="0" lang="en-US" sz="1900" u="none" cap="none" strike="noStrike">
                          <a:solidFill>
                            <a:srgbClr val="1F3A4E"/>
                          </a:solidFill>
                          <a:latin typeface="Arial Black"/>
                          <a:ea typeface="Arial Black"/>
                          <a:cs typeface="Arial Black"/>
                          <a:sym typeface="Arial Black"/>
                        </a:rPr>
                        <a:t>QUICK START GUIDE</a:t>
                      </a:r>
                      <a:br>
                        <a:rPr lang="en-US" sz="1800" u="none" cap="none" strike="noStrike"/>
                      </a:br>
                      <a:r>
                        <a:rPr b="1" lang="en-US" sz="1400" u="none" cap="none" strike="noStrike">
                          <a:solidFill>
                            <a:srgbClr val="FF0000"/>
                          </a:solidFill>
                          <a:latin typeface="Trebuchet MS"/>
                          <a:ea typeface="Trebuchet MS"/>
                          <a:cs typeface="Trebuchet MS"/>
                          <a:sym typeface="Trebuchet MS"/>
                        </a:rPr>
                        <a:t>(THIS SIDEBAR WILL NOT PRINT)</a:t>
                      </a:r>
                      <a:endParaRPr b="0" sz="1400" u="none" cap="none" strike="noStrike">
                        <a:latin typeface="Arial"/>
                        <a:ea typeface="Arial"/>
                        <a:cs typeface="Arial"/>
                        <a:sym typeface="Arial"/>
                      </a:endParaRPr>
                    </a:p>
                  </a:txBody>
                  <a:tcPr marT="45725" marB="45725" marR="70925" marL="709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FC000"/>
                    </a:solidFill>
                  </a:tcPr>
                </a:tc>
                <a:tc hMerge="1"/>
              </a:tr>
              <a:tr h="2113200">
                <a:tc gridSpan="2">
                  <a:txBody>
                    <a:bodyPr/>
                    <a:lstStyle/>
                    <a:p>
                      <a:pPr indent="0" lvl="0" marL="0" marR="0" rtl="0" algn="l">
                        <a:lnSpc>
                          <a:spcPct val="100000"/>
                        </a:lnSpc>
                        <a:spcBef>
                          <a:spcPts val="0"/>
                        </a:spcBef>
                        <a:spcAft>
                          <a:spcPts val="0"/>
                        </a:spcAft>
                        <a:buNone/>
                      </a:pPr>
                      <a:r>
                        <a:rPr b="0" lang="en-US" sz="1000" u="none" cap="none" strike="noStrike">
                          <a:solidFill>
                            <a:srgbClr val="D9D9D9"/>
                          </a:solidFill>
                          <a:latin typeface="Arial"/>
                          <a:ea typeface="Arial"/>
                          <a:cs typeface="Arial"/>
                          <a:sym typeface="Arial"/>
                        </a:rPr>
                        <a:t>This PowerPoint template produces a </a:t>
                      </a:r>
                      <a:r>
                        <a:rPr b="0" lang="en-US" sz="1200" u="none" cap="none" strike="noStrike">
                          <a:solidFill>
                            <a:srgbClr val="FFC000"/>
                          </a:solidFill>
                          <a:latin typeface="Arial"/>
                          <a:ea typeface="Arial"/>
                          <a:cs typeface="Arial"/>
                          <a:sym typeface="Arial"/>
                        </a:rPr>
                        <a:t>wide screen size (16:9 Ratio) virtual </a:t>
                      </a:r>
                      <a:r>
                        <a:rPr b="0" lang="en-US" sz="10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b="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US" sz="10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b="0" lang="en-US" sz="1000" u="none" cap="none" strike="noStrike">
                          <a:solidFill>
                            <a:srgbClr val="FFC000"/>
                          </a:solidFill>
                          <a:latin typeface="Arial"/>
                          <a:ea typeface="Arial"/>
                          <a:cs typeface="Arial"/>
                          <a:sym typeface="Arial"/>
                        </a:rPr>
                        <a:t>PosterPresentations.com</a:t>
                      </a:r>
                      <a:r>
                        <a:rPr b="0" lang="en-US" sz="1000" u="none" cap="none" strike="noStrike">
                          <a:solidFill>
                            <a:srgbClr val="D9D9D9"/>
                          </a:solidFill>
                          <a:latin typeface="Arial"/>
                          <a:ea typeface="Arial"/>
                          <a:cs typeface="Arial"/>
                          <a:sym typeface="Arial"/>
                        </a:rPr>
                        <a:t> and click on the  </a:t>
                      </a:r>
                      <a:r>
                        <a:rPr b="0" lang="en-US" sz="1000" u="none" cap="none" strike="noStrike">
                          <a:solidFill>
                            <a:srgbClr val="FFC000"/>
                          </a:solidFill>
                          <a:latin typeface="Arial"/>
                          <a:ea typeface="Arial"/>
                          <a:cs typeface="Arial"/>
                          <a:sym typeface="Arial"/>
                        </a:rPr>
                        <a:t>HELP DESK</a:t>
                      </a:r>
                      <a:r>
                        <a:rPr b="0" lang="en-US" sz="1000" u="none" cap="none" strike="noStrike">
                          <a:solidFill>
                            <a:srgbClr val="D9D9D9"/>
                          </a:solidFill>
                          <a:latin typeface="Arial"/>
                          <a:ea typeface="Arial"/>
                          <a:cs typeface="Arial"/>
                          <a:sym typeface="Arial"/>
                        </a:rPr>
                        <a:t> tab.</a:t>
                      </a:r>
                      <a:endParaRPr b="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US" sz="1000" u="none" cap="none" strike="noStrike">
                          <a:solidFill>
                            <a:srgbClr val="D9D9D9"/>
                          </a:solidFill>
                          <a:latin typeface="Arial"/>
                          <a:ea typeface="Arial"/>
                          <a:cs typeface="Arial"/>
                          <a:sym typeface="Arial"/>
                        </a:rPr>
                        <a:t>To print your poster using our same-day professional printing service, go online to </a:t>
                      </a:r>
                      <a:r>
                        <a:rPr b="0" lang="en-US" sz="1000" u="none" cap="none" strike="noStrike">
                          <a:solidFill>
                            <a:srgbClr val="FFC000"/>
                          </a:solidFill>
                          <a:latin typeface="Arial"/>
                          <a:ea typeface="Arial"/>
                          <a:cs typeface="Arial"/>
                          <a:sym typeface="Arial"/>
                        </a:rPr>
                        <a:t>PosterPresentations.com</a:t>
                      </a:r>
                      <a:r>
                        <a:rPr b="0" lang="en-US" sz="1000" u="none" cap="none" strike="noStrike">
                          <a:solidFill>
                            <a:srgbClr val="D9D9D9"/>
                          </a:solidFill>
                          <a:latin typeface="Arial"/>
                          <a:ea typeface="Arial"/>
                          <a:cs typeface="Arial"/>
                          <a:sym typeface="Arial"/>
                        </a:rPr>
                        <a:t> and click on "</a:t>
                      </a:r>
                      <a:r>
                        <a:rPr b="0" lang="en-US" sz="1000" u="none" cap="none" strike="noStrike">
                          <a:solidFill>
                            <a:srgbClr val="FFC000"/>
                          </a:solidFill>
                          <a:latin typeface="Arial"/>
                          <a:ea typeface="Arial"/>
                          <a:cs typeface="Arial"/>
                          <a:sym typeface="Arial"/>
                        </a:rPr>
                        <a:t>Order your poster</a:t>
                      </a:r>
                      <a:r>
                        <a:rPr b="0" lang="en-US" sz="1000" u="none" cap="none" strike="noStrike">
                          <a:solidFill>
                            <a:srgbClr val="D9D9D9"/>
                          </a:solidFill>
                          <a:latin typeface="Arial"/>
                          <a:ea typeface="Arial"/>
                          <a:cs typeface="Arial"/>
                          <a:sym typeface="Arial"/>
                        </a:rPr>
                        <a:t>".</a:t>
                      </a:r>
                      <a:endParaRPr b="0" sz="1000" u="none" cap="none" strike="noStrike">
                        <a:latin typeface="Arial"/>
                        <a:ea typeface="Arial"/>
                        <a:cs typeface="Arial"/>
                        <a:sym typeface="Arial"/>
                      </a:endParaRPr>
                    </a:p>
                  </a:txBody>
                  <a:tcPr marT="45725" marB="45725" marR="70925" marL="709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010101"/>
                    </a:solidFill>
                  </a:tcPr>
                </a:tc>
                <a:tc hMerge="1"/>
              </a:tr>
              <a:tr h="2297525">
                <a:tc>
                  <a:txBody>
                    <a:bodyPr/>
                    <a:lstStyle/>
                    <a:p>
                      <a:pPr indent="0" lvl="0" marL="0" marR="0" rtl="0" algn="ctr">
                        <a:lnSpc>
                          <a:spcPct val="100000"/>
                        </a:lnSpc>
                        <a:spcBef>
                          <a:spcPts val="0"/>
                        </a:spcBef>
                        <a:spcAft>
                          <a:spcPts val="0"/>
                        </a:spcAft>
                        <a:buNone/>
                      </a:pPr>
                      <a:r>
                        <a:t/>
                      </a:r>
                      <a:endParaRPr b="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lang="en-US" sz="1200" u="none" cap="none" strike="noStrike">
                          <a:solidFill>
                            <a:srgbClr val="FFFFFF"/>
                          </a:solidFill>
                          <a:latin typeface="Arial"/>
                          <a:ea typeface="Arial"/>
                          <a:cs typeface="Arial"/>
                          <a:sym typeface="Arial"/>
                        </a:rPr>
                        <a:t>This is a template for a </a:t>
                      </a:r>
                      <a:endParaRPr b="0" sz="12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lang="en-US" sz="1200" u="none" cap="none" strike="noStrike">
                          <a:solidFill>
                            <a:srgbClr val="FFFFFF"/>
                          </a:solidFill>
                          <a:latin typeface="Arial"/>
                          <a:ea typeface="Arial"/>
                          <a:cs typeface="Arial"/>
                          <a:sym typeface="Arial"/>
                        </a:rPr>
                        <a:t>presentation poster</a:t>
                      </a:r>
                      <a:br>
                        <a:rPr lang="en-US" sz="1800" u="none" cap="none" strike="noStrike"/>
                      </a:br>
                      <a:r>
                        <a:rPr b="1" lang="en-US" sz="2000" u="none" cap="none" strike="noStrike">
                          <a:solidFill>
                            <a:srgbClr val="FFC000"/>
                          </a:solidFill>
                          <a:latin typeface="Arial"/>
                          <a:ea typeface="Arial"/>
                          <a:cs typeface="Arial"/>
                          <a:sym typeface="Arial"/>
                        </a:rPr>
                        <a:t>Virtual</a:t>
                      </a:r>
                      <a:br>
                        <a:rPr lang="en-US" sz="1800" u="none" cap="none" strike="noStrike"/>
                      </a:br>
                      <a:r>
                        <a:rPr b="1" lang="en-US" sz="2000" u="none" cap="none" strike="noStrike">
                          <a:solidFill>
                            <a:srgbClr val="FFC000"/>
                          </a:solidFill>
                          <a:latin typeface="Arial"/>
                          <a:ea typeface="Arial"/>
                          <a:cs typeface="Arial"/>
                          <a:sym typeface="Arial"/>
                        </a:rPr>
                        <a:t>Wide Screen</a:t>
                      </a:r>
                      <a:br>
                        <a:rPr lang="en-US" sz="1800" u="none" cap="none" strike="noStrike"/>
                      </a:br>
                      <a:r>
                        <a:rPr b="1" lang="en-US" sz="2000" u="none" cap="none" strike="noStrike">
                          <a:solidFill>
                            <a:srgbClr val="FFC000"/>
                          </a:solidFill>
                          <a:latin typeface="Arial"/>
                          <a:ea typeface="Arial"/>
                          <a:cs typeface="Arial"/>
                          <a:sym typeface="Arial"/>
                        </a:rPr>
                        <a:t>(16:9 Ratio)</a:t>
                      </a:r>
                      <a:br>
                        <a:rPr lang="en-US" sz="1800" u="none" cap="none" strike="noStrike"/>
                      </a:br>
                      <a:endParaRPr b="0" sz="2000" u="none" cap="none" strike="noStrike">
                        <a:latin typeface="Arial"/>
                        <a:ea typeface="Arial"/>
                        <a:cs typeface="Arial"/>
                        <a:sym typeface="Arial"/>
                      </a:endParaRPr>
                    </a:p>
                  </a:txBody>
                  <a:tcPr marT="45725" marB="45725" marR="52200" marL="522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010101"/>
                    </a:solidFill>
                  </a:tcPr>
                </a:tc>
                <a:tc>
                  <a:txBody>
                    <a:bodyPr/>
                    <a:lstStyle/>
                    <a:p>
                      <a:pPr indent="0" lvl="0" marL="0" marR="0" rtl="0" algn="l">
                        <a:lnSpc>
                          <a:spcPct val="100000"/>
                        </a:lnSpc>
                        <a:spcBef>
                          <a:spcPts val="0"/>
                        </a:spcBef>
                        <a:spcAft>
                          <a:spcPts val="0"/>
                        </a:spcAft>
                        <a:buNone/>
                      </a:pPr>
                      <a:r>
                        <a:rPr b="1" lang="en-US" sz="1200" u="none" cap="none" strike="noStrike">
                          <a:solidFill>
                            <a:srgbClr val="FFC000"/>
                          </a:solidFill>
                          <a:latin typeface="Arial"/>
                          <a:ea typeface="Arial"/>
                          <a:cs typeface="Arial"/>
                          <a:sym typeface="Arial"/>
                        </a:rPr>
                        <a:t>Important: Check the template size</a:t>
                      </a:r>
                      <a:br>
                        <a:rPr lang="en-US" sz="1800" u="none" cap="none" strike="noStrike"/>
                      </a:br>
                      <a:r>
                        <a:rPr b="0" lang="en-US" sz="10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1800" u="none" cap="none" strike="noStrike"/>
                      </a:br>
                      <a:r>
                        <a:rPr b="0" lang="en-US" sz="1000" u="none" cap="none" strike="noStrike">
                          <a:solidFill>
                            <a:srgbClr val="D9D9D9"/>
                          </a:solidFill>
                          <a:latin typeface="Arial"/>
                          <a:ea typeface="Arial"/>
                          <a:cs typeface="Arial"/>
                          <a:sym typeface="Arial"/>
                        </a:rPr>
                        <a:t>This template can also be printed at the following sizes without distortion and without any additional formatting:</a:t>
                      </a:r>
                      <a:br>
                        <a:rPr lang="en-US" sz="1800" u="none" cap="none" strike="noStrike"/>
                      </a:br>
                      <a:r>
                        <a:rPr b="0" lang="en-US" sz="1000" u="none" cap="none" strike="noStrike">
                          <a:solidFill>
                            <a:srgbClr val="FFC000"/>
                          </a:solidFill>
                          <a:latin typeface="Arial"/>
                          <a:ea typeface="Arial"/>
                          <a:cs typeface="Arial"/>
                          <a:sym typeface="Arial"/>
                        </a:rPr>
                        <a:t>27 tall x 48 wide</a:t>
                      </a:r>
                      <a:br>
                        <a:rPr lang="en-US" sz="1800" u="none" cap="none" strike="noStrike"/>
                      </a:br>
                      <a:r>
                        <a:rPr b="0" lang="en-US" sz="1000" u="none" cap="none" strike="noStrike">
                          <a:solidFill>
                            <a:srgbClr val="FFC000"/>
                          </a:solidFill>
                          <a:latin typeface="Arial"/>
                          <a:ea typeface="Arial"/>
                          <a:cs typeface="Arial"/>
                          <a:sym typeface="Arial"/>
                        </a:rPr>
                        <a:t>36 tall x 64 wide</a:t>
                      </a:r>
                      <a:endParaRPr b="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US" sz="1000" u="none" cap="none" strike="noStrike">
                          <a:solidFill>
                            <a:srgbClr val="FFC000"/>
                          </a:solidFill>
                          <a:latin typeface="Arial"/>
                          <a:ea typeface="Arial"/>
                          <a:cs typeface="Arial"/>
                          <a:sym typeface="Arial"/>
                        </a:rPr>
                        <a:t>45 tall x 80 wide</a:t>
                      </a:r>
                      <a:endParaRPr b="0" sz="1000" u="none" cap="none" strike="noStrike">
                        <a:latin typeface="Arial"/>
                        <a:ea typeface="Arial"/>
                        <a:cs typeface="Arial"/>
                        <a:sym typeface="Arial"/>
                      </a:endParaRPr>
                    </a:p>
                  </a:txBody>
                  <a:tcPr marT="45725" marB="45725" marR="52200" marL="1051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010101"/>
                    </a:solidFill>
                  </a:tcPr>
                </a:tc>
              </a:tr>
              <a:tr h="2154600">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US" sz="1200" u="none" cap="none" strike="noStrike">
                          <a:solidFill>
                            <a:srgbClr val="FFC000"/>
                          </a:solidFill>
                          <a:latin typeface="Arial"/>
                          <a:ea typeface="Arial"/>
                          <a:cs typeface="Arial"/>
                          <a:sym typeface="Arial"/>
                        </a:rPr>
                        <a:t>How to </a:t>
                      </a:r>
                      <a:r>
                        <a:rPr b="1" lang="en-US" sz="2000" u="none" cap="none" strike="noStrike">
                          <a:solidFill>
                            <a:srgbClr val="FFC000"/>
                          </a:solidFill>
                          <a:latin typeface="Arial"/>
                          <a:ea typeface="Arial"/>
                          <a:cs typeface="Arial"/>
                          <a:sym typeface="Arial"/>
                        </a:rPr>
                        <a:t>Zoom in </a:t>
                      </a:r>
                      <a:r>
                        <a:rPr b="1" lang="en-US" sz="1200" u="none" cap="none" strike="noStrike">
                          <a:solidFill>
                            <a:srgbClr val="FFC000"/>
                          </a:solidFill>
                          <a:latin typeface="Arial"/>
                          <a:ea typeface="Arial"/>
                          <a:cs typeface="Arial"/>
                          <a:sym typeface="Arial"/>
                        </a:rPr>
                        <a:t>and </a:t>
                      </a:r>
                      <a:r>
                        <a:rPr b="1" lang="en-US" sz="900" u="none" cap="none" strike="noStrike">
                          <a:solidFill>
                            <a:srgbClr val="FFC000"/>
                          </a:solidFill>
                          <a:latin typeface="Arial"/>
                          <a:ea typeface="Arial"/>
                          <a:cs typeface="Arial"/>
                          <a:sym typeface="Arial"/>
                        </a:rPr>
                        <a:t>out</a:t>
                      </a:r>
                      <a:endParaRPr b="0" sz="9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US" sz="1000" u="none" cap="none" strike="noStrike">
                          <a:solidFill>
                            <a:srgbClr val="D9D9D9"/>
                          </a:solidFill>
                          <a:latin typeface="Arial"/>
                          <a:ea typeface="Arial"/>
                          <a:cs typeface="Arial"/>
                          <a:sym typeface="Arial"/>
                        </a:rPr>
                        <a:t>Use the PowerPoint zoom tool to adjust the screen magnification to view comfortably. PowerPoint provides 2 ways to zoom: </a:t>
                      </a:r>
                      <a:br>
                        <a:rPr lang="en-US" sz="1800" u="none" cap="none" strike="noStrike"/>
                      </a:br>
                      <a:r>
                        <a:rPr b="0" lang="en-US" sz="1000" u="none" cap="none" strike="noStrike">
                          <a:solidFill>
                            <a:srgbClr val="FFC000"/>
                          </a:solidFill>
                          <a:latin typeface="Arial"/>
                          <a:ea typeface="Arial"/>
                          <a:cs typeface="Arial"/>
                          <a:sym typeface="Arial"/>
                        </a:rPr>
                        <a:t>1. </a:t>
                      </a:r>
                      <a:r>
                        <a:rPr b="0" lang="en-US" sz="1000" u="none" cap="none" strike="noStrike">
                          <a:solidFill>
                            <a:srgbClr val="D9D9D9"/>
                          </a:solidFill>
                          <a:latin typeface="Arial"/>
                          <a:ea typeface="Arial"/>
                          <a:cs typeface="Arial"/>
                          <a:sym typeface="Arial"/>
                        </a:rPr>
                        <a:t>On the top menu bar click on the VIEW tab and then click on ZOOM. Choose the zoom percentage that works best for you. </a:t>
                      </a:r>
                      <a:br>
                        <a:rPr lang="en-US" sz="1800" u="none" cap="none" strike="noStrike"/>
                      </a:br>
                      <a:r>
                        <a:rPr b="0" lang="en-US" sz="1000" u="none" cap="none" strike="noStrike">
                          <a:solidFill>
                            <a:srgbClr val="FFC000"/>
                          </a:solidFill>
                          <a:latin typeface="Arial"/>
                          <a:ea typeface="Arial"/>
                          <a:cs typeface="Arial"/>
                          <a:sym typeface="Arial"/>
                        </a:rPr>
                        <a:t>2. </a:t>
                      </a:r>
                      <a:r>
                        <a:rPr b="0" lang="en-US" sz="1000" u="none" cap="none" strike="noStrike">
                          <a:solidFill>
                            <a:srgbClr val="D9D9D9"/>
                          </a:solidFill>
                          <a:latin typeface="Arial"/>
                          <a:ea typeface="Arial"/>
                          <a:cs typeface="Arial"/>
                          <a:sym typeface="Arial"/>
                        </a:rPr>
                        <a:t>For better zoom flexibility, use the zoom slider at the bottom right of the window.</a:t>
                      </a:r>
                      <a:endParaRPr b="0" sz="1000" u="none" cap="none" strike="noStrike">
                        <a:latin typeface="Arial"/>
                        <a:ea typeface="Arial"/>
                        <a:cs typeface="Arial"/>
                        <a:sym typeface="Arial"/>
                      </a:endParaRPr>
                    </a:p>
                  </a:txBody>
                  <a:tcPr marT="45725" marB="45725" marR="52200" marL="1051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010101"/>
                    </a:solidFill>
                  </a:tcPr>
                </a:tc>
              </a:tr>
              <a:tr h="933850">
                <a:tc gridSpan="2">
                  <a:txBody>
                    <a:bodyPr/>
                    <a:lstStyle/>
                    <a:p>
                      <a:pPr indent="0" lvl="0" marL="0" marR="0" rtl="0" algn="l">
                        <a:lnSpc>
                          <a:spcPct val="100000"/>
                        </a:lnSpc>
                        <a:spcBef>
                          <a:spcPts val="0"/>
                        </a:spcBef>
                        <a:spcAft>
                          <a:spcPts val="0"/>
                        </a:spcAft>
                        <a:buNone/>
                      </a:pPr>
                      <a:r>
                        <a:rPr b="1" lang="en-US" sz="1200" u="none" cap="none" strike="noStrike">
                          <a:solidFill>
                            <a:srgbClr val="FFC000"/>
                          </a:solidFill>
                          <a:latin typeface="Arial"/>
                          <a:ea typeface="Arial"/>
                          <a:cs typeface="Arial"/>
                          <a:sym typeface="Arial"/>
                        </a:rPr>
                        <a:t>Ruler and Guides</a:t>
                      </a:r>
                      <a:br>
                        <a:rPr lang="en-US" sz="1800" u="none" cap="none" strike="noStrike"/>
                      </a:br>
                      <a:r>
                        <a:rPr b="0" lang="en-US" sz="1000" u="none" cap="none" strike="noStrike">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b="0" sz="1000" u="none" cap="none" strike="noStrike">
                        <a:latin typeface="Arial"/>
                        <a:ea typeface="Arial"/>
                        <a:cs typeface="Arial"/>
                        <a:sym typeface="Arial"/>
                      </a:endParaRPr>
                    </a:p>
                  </a:txBody>
                  <a:tcPr marT="45725" marB="45725" marR="70925" marL="1418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010101"/>
                    </a:solidFill>
                  </a:tcPr>
                </a:tc>
                <a:tc hMerge="1"/>
              </a:tr>
              <a:tr h="1921325">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US" sz="1200" u="none" cap="none" strike="noStrike">
                          <a:solidFill>
                            <a:srgbClr val="FFC000"/>
                          </a:solidFill>
                          <a:latin typeface="Arial"/>
                          <a:ea typeface="Arial"/>
                          <a:cs typeface="Arial"/>
                          <a:sym typeface="Arial"/>
                        </a:rPr>
                        <a:t>Headers and text containers</a:t>
                      </a:r>
                      <a:br>
                        <a:rPr lang="en-US" sz="1800" u="none" cap="none" strike="noStrike"/>
                      </a:br>
                      <a:r>
                        <a:rPr b="0" lang="en-US" sz="1000" u="none" cap="none" strike="noStrike">
                          <a:solidFill>
                            <a:srgbClr val="D9D9D9"/>
                          </a:solidFill>
                          <a:latin typeface="Arial"/>
                          <a:ea typeface="Arial"/>
                          <a:cs typeface="Arial"/>
                          <a:sym typeface="Arial"/>
                        </a:rPr>
                        <a:t>Included in this template are commonly used section headers such as Abstract, Objectives, Methods, Results, etc. </a:t>
                      </a:r>
                      <a:br>
                        <a:rPr lang="en-US" sz="1800" u="none" cap="none" strike="noStrike"/>
                      </a:br>
                      <a:r>
                        <a:rPr b="0" lang="en-US" sz="1000" u="none" cap="none" strike="noStrike">
                          <a:solidFill>
                            <a:srgbClr val="FFC000"/>
                          </a:solidFill>
                          <a:latin typeface="Arial"/>
                          <a:ea typeface="Arial"/>
                          <a:cs typeface="Arial"/>
                          <a:sym typeface="Arial"/>
                        </a:rPr>
                        <a:t>-</a:t>
                      </a:r>
                      <a:r>
                        <a:rPr b="0" lang="en-US" sz="1000" u="none" cap="none" strike="noStrike">
                          <a:solidFill>
                            <a:srgbClr val="FFFFFF"/>
                          </a:solidFill>
                          <a:latin typeface="Arial"/>
                          <a:ea typeface="Arial"/>
                          <a:cs typeface="Arial"/>
                          <a:sym typeface="Arial"/>
                        </a:rPr>
                        <a:t> </a:t>
                      </a:r>
                      <a:r>
                        <a:rPr b="0" lang="en-US" sz="1000" u="none" cap="none" strike="noStrike">
                          <a:solidFill>
                            <a:srgbClr val="D9D9D9"/>
                          </a:solidFill>
                          <a:latin typeface="Arial"/>
                          <a:ea typeface="Arial"/>
                          <a:cs typeface="Arial"/>
                          <a:sym typeface="Arial"/>
                        </a:rPr>
                        <a:t>Click inside a section header to add its text. </a:t>
                      </a:r>
                      <a:br>
                        <a:rPr lang="en-US" sz="1800" u="none" cap="none" strike="noStrike"/>
                      </a:br>
                      <a:r>
                        <a:rPr b="0" lang="en-US" sz="1000" u="none" cap="none" strike="noStrike">
                          <a:solidFill>
                            <a:srgbClr val="FFC000"/>
                          </a:solidFill>
                          <a:latin typeface="Arial"/>
                          <a:ea typeface="Arial"/>
                          <a:cs typeface="Arial"/>
                          <a:sym typeface="Arial"/>
                        </a:rPr>
                        <a:t>-</a:t>
                      </a:r>
                      <a:r>
                        <a:rPr b="0" lang="en-US" sz="1000" u="none" cap="none" strike="noStrike">
                          <a:solidFill>
                            <a:srgbClr val="FFFFFF"/>
                          </a:solidFill>
                          <a:latin typeface="Arial"/>
                          <a:ea typeface="Arial"/>
                          <a:cs typeface="Arial"/>
                          <a:sym typeface="Arial"/>
                        </a:rPr>
                        <a:t> </a:t>
                      </a:r>
                      <a:r>
                        <a:rPr b="0" lang="en-US" sz="1000" u="none" cap="none" strike="noStrike">
                          <a:solidFill>
                            <a:srgbClr val="D9D9D9"/>
                          </a:solidFill>
                          <a:latin typeface="Arial"/>
                          <a:ea typeface="Arial"/>
                          <a:cs typeface="Arial"/>
                          <a:sym typeface="Arial"/>
                        </a:rPr>
                        <a:t>To add another header, click on edge of the section box so that it is outlined. Copy and paste it. </a:t>
                      </a:r>
                      <a:br>
                        <a:rPr lang="en-US" sz="1800" u="none" cap="none" strike="noStrike"/>
                      </a:br>
                      <a:r>
                        <a:rPr b="0" lang="en-US" sz="1000" u="none" cap="none" strike="noStrike">
                          <a:solidFill>
                            <a:srgbClr val="FFC000"/>
                          </a:solidFill>
                          <a:latin typeface="Arial"/>
                          <a:ea typeface="Arial"/>
                          <a:cs typeface="Arial"/>
                          <a:sym typeface="Arial"/>
                        </a:rPr>
                        <a:t>-</a:t>
                      </a:r>
                      <a:r>
                        <a:rPr b="0" lang="en-US" sz="1000" u="none" cap="none" strike="noStrike">
                          <a:solidFill>
                            <a:srgbClr val="FFFFFF"/>
                          </a:solidFill>
                          <a:latin typeface="Arial"/>
                          <a:ea typeface="Arial"/>
                          <a:cs typeface="Arial"/>
                          <a:sym typeface="Arial"/>
                        </a:rPr>
                        <a:t> </a:t>
                      </a:r>
                      <a:r>
                        <a:rPr b="0" lang="en-US" sz="1000" u="none" cap="none" strike="noStrike">
                          <a:solidFill>
                            <a:srgbClr val="D9D9D9"/>
                          </a:solidFill>
                          <a:latin typeface="Arial"/>
                          <a:ea typeface="Arial"/>
                          <a:cs typeface="Arial"/>
                          <a:sym typeface="Arial"/>
                        </a:rPr>
                        <a:t>To increase its size, click on the white circles and expand to the the desired size.</a:t>
                      </a:r>
                      <a:endParaRPr b="0" sz="1000" u="none" cap="none" strike="noStrike">
                        <a:latin typeface="Arial"/>
                        <a:ea typeface="Arial"/>
                        <a:cs typeface="Arial"/>
                        <a:sym typeface="Arial"/>
                      </a:endParaRPr>
                    </a:p>
                  </a:txBody>
                  <a:tcPr marT="45725" marB="45725" marR="52200" marL="1051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010101"/>
                    </a:solidFill>
                  </a:tcPr>
                </a:tc>
              </a:tr>
              <a:tr h="1768325">
                <a:tc gridSpan="2">
                  <a:txBody>
                    <a:bodyPr/>
                    <a:lstStyle/>
                    <a:p>
                      <a:pPr indent="0" lvl="0" marL="0" marR="0" rtl="0" algn="l">
                        <a:lnSpc>
                          <a:spcPct val="100000"/>
                        </a:lnSpc>
                        <a:spcBef>
                          <a:spcPts val="0"/>
                        </a:spcBef>
                        <a:spcAft>
                          <a:spcPts val="0"/>
                        </a:spcAft>
                        <a:buNone/>
                      </a:pPr>
                      <a:r>
                        <a:rPr b="1" lang="en-US" sz="1200" u="none" cap="none" strike="noStrike">
                          <a:solidFill>
                            <a:srgbClr val="FFC000"/>
                          </a:solidFill>
                          <a:latin typeface="Arial"/>
                          <a:ea typeface="Arial"/>
                          <a:cs typeface="Arial"/>
                          <a:sym typeface="Arial"/>
                        </a:rPr>
                        <a:t>Adding content to the poster</a:t>
                      </a:r>
                      <a:endParaRPr b="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US" sz="1000" u="none" cap="none" strike="noStrike">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b="0" sz="1000" u="none" cap="none" strike="noStrike">
                        <a:latin typeface="Arial"/>
                        <a:ea typeface="Arial"/>
                        <a:cs typeface="Arial"/>
                        <a:sym typeface="Arial"/>
                      </a:endParaRPr>
                    </a:p>
                    <a:p>
                      <a:pPr indent="-342000" lvl="0" marL="343080" marR="0" rtl="0" algn="l">
                        <a:lnSpc>
                          <a:spcPct val="100000"/>
                        </a:lnSpc>
                        <a:spcBef>
                          <a:spcPts val="0"/>
                        </a:spcBef>
                        <a:spcAft>
                          <a:spcPts val="0"/>
                        </a:spcAft>
                        <a:buClr>
                          <a:srgbClr val="D9D9D9"/>
                        </a:buClr>
                        <a:buSzPts val="1000"/>
                        <a:buFont typeface="Noto Sans Symbols"/>
                        <a:buChar char="-"/>
                      </a:pPr>
                      <a:r>
                        <a:rPr b="0" lang="en-US" sz="1000" u="none" cap="none" strike="noStrike">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b="0" sz="1000" u="none" cap="none" strike="noStrike">
                        <a:latin typeface="Arial"/>
                        <a:ea typeface="Arial"/>
                        <a:cs typeface="Arial"/>
                        <a:sym typeface="Arial"/>
                      </a:endParaRPr>
                    </a:p>
                  </a:txBody>
                  <a:tcPr marT="45725" marB="45725" marR="70925" marL="1418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010101"/>
                    </a:solidFill>
                  </a:tcPr>
                </a:tc>
                <a:tc hMerge="1"/>
              </a:tr>
              <a:tr h="1194850">
                <a:tc gridSpan="2">
                  <a:txBody>
                    <a:bodyPr/>
                    <a:lstStyle/>
                    <a:p>
                      <a:pPr indent="0" lvl="0" marL="0" marR="0" rtl="0" algn="l">
                        <a:lnSpc>
                          <a:spcPct val="100000"/>
                        </a:lnSpc>
                        <a:spcBef>
                          <a:spcPts val="0"/>
                        </a:spcBef>
                        <a:spcAft>
                          <a:spcPts val="0"/>
                        </a:spcAft>
                        <a:buNone/>
                      </a:pPr>
                      <a:r>
                        <a:rPr b="1" lang="en-US" sz="1200" u="none" cap="none" strike="noStrike">
                          <a:solidFill>
                            <a:srgbClr val="FFC000"/>
                          </a:solidFill>
                          <a:latin typeface="Arial"/>
                          <a:ea typeface="Arial"/>
                          <a:cs typeface="Arial"/>
                          <a:sym typeface="Arial"/>
                        </a:rPr>
                        <a:t>Photos</a:t>
                      </a:r>
                      <a:endParaRPr b="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US" sz="10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b="0" sz="1000" u="none" cap="none" strike="noStrike">
                        <a:latin typeface="Arial"/>
                        <a:ea typeface="Arial"/>
                        <a:cs typeface="Arial"/>
                        <a:sym typeface="Arial"/>
                      </a:endParaRPr>
                    </a:p>
                  </a:txBody>
                  <a:tcPr marT="45725" marB="45725" marR="70925" marL="709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010101"/>
                    </a:solidFill>
                  </a:tcPr>
                </a:tc>
                <a:tc hMerge="1"/>
              </a:tr>
              <a:tr h="1152000">
                <a:tc gridSpan="2">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tcPr>
                </a:tc>
                <a:tc hMerge="1"/>
              </a:tr>
              <a:tr h="643325">
                <a:tc gridSpan="2">
                  <a:txBody>
                    <a:bodyPr/>
                    <a:lstStyle/>
                    <a:p>
                      <a:pPr indent="0" lvl="0" marL="0" marR="0" rtl="0" algn="l">
                        <a:lnSpc>
                          <a:spcPct val="100000"/>
                        </a:lnSpc>
                        <a:spcBef>
                          <a:spcPts val="0"/>
                        </a:spcBef>
                        <a:spcAft>
                          <a:spcPts val="0"/>
                        </a:spcAft>
                        <a:buNone/>
                      </a:pPr>
                      <a:r>
                        <a:rPr b="1" lang="en-US" sz="1200" u="none" cap="none" strike="noStrike">
                          <a:solidFill>
                            <a:srgbClr val="FFC000"/>
                          </a:solidFill>
                          <a:latin typeface="Arial"/>
                          <a:ea typeface="Arial"/>
                          <a:cs typeface="Arial"/>
                          <a:sym typeface="Arial"/>
                        </a:rPr>
                        <a:t>Quality check your graphics</a:t>
                      </a:r>
                      <a:endParaRPr b="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US" sz="1000" u="none" cap="none" strike="noStrike">
                          <a:solidFill>
                            <a:srgbClr val="D9D9D9"/>
                          </a:solidFill>
                          <a:latin typeface="Arial"/>
                          <a:ea typeface="Arial"/>
                          <a:cs typeface="Arial"/>
                          <a:sym typeface="Arial"/>
                        </a:rPr>
                        <a:t>Zoom in and look at your images at 100%-200% magnification. If they look clear, they will print well. </a:t>
                      </a:r>
                      <a:endParaRPr b="0" sz="1000" u="none" cap="none" strike="noStrike">
                        <a:latin typeface="Arial"/>
                        <a:ea typeface="Arial"/>
                        <a:cs typeface="Arial"/>
                        <a:sym typeface="Arial"/>
                      </a:endParaRPr>
                    </a:p>
                  </a:txBody>
                  <a:tcPr marT="45725" marB="45725" marR="70925" marL="709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010101"/>
                    </a:solidFill>
                  </a:tcPr>
                </a:tc>
                <a:tc hMerge="1"/>
              </a:tr>
              <a:tr h="1599475">
                <a:tc gridSpan="2">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tcPr>
                </a:tc>
                <a:tc hMerge="1"/>
              </a:tr>
            </a:tbl>
          </a:graphicData>
        </a:graphic>
      </p:graphicFrame>
      <p:graphicFrame>
        <p:nvGraphicFramePr>
          <p:cNvPr id="14" name="Google Shape;14;p1"/>
          <p:cNvGraphicFramePr/>
          <p:nvPr/>
        </p:nvGraphicFramePr>
        <p:xfrm>
          <a:off x="29619720" y="0"/>
          <a:ext cx="3000000" cy="3000000"/>
        </p:xfrm>
        <a:graphic>
          <a:graphicData uri="http://schemas.openxmlformats.org/drawingml/2006/table">
            <a:tbl>
              <a:tblPr>
                <a:noFill/>
                <a:tableStyleId>{D879D159-87BC-440D-B0B4-AC80F669CC97}</a:tableStyleId>
              </a:tblPr>
              <a:tblGrid>
                <a:gridCol w="2095200"/>
                <a:gridCol w="681125"/>
                <a:gridCol w="2844725"/>
              </a:tblGrid>
              <a:tr h="671050">
                <a:tc gridSpan="3">
                  <a:txBody>
                    <a:bodyPr/>
                    <a:lstStyle/>
                    <a:p>
                      <a:pPr indent="0" lvl="0" marL="0" marR="0" rtl="0" algn="ctr">
                        <a:lnSpc>
                          <a:spcPct val="100000"/>
                        </a:lnSpc>
                        <a:spcBef>
                          <a:spcPts val="0"/>
                        </a:spcBef>
                        <a:spcAft>
                          <a:spcPts val="0"/>
                        </a:spcAft>
                        <a:buNone/>
                      </a:pPr>
                      <a:r>
                        <a:rPr b="0" lang="en-US" sz="2100" u="none" cap="none" strike="noStrike">
                          <a:solidFill>
                            <a:srgbClr val="1F3A4E"/>
                          </a:solidFill>
                          <a:latin typeface="Arial Black"/>
                          <a:ea typeface="Arial Black"/>
                          <a:cs typeface="Arial Black"/>
                          <a:sym typeface="Arial Black"/>
                        </a:rPr>
                        <a:t>QUICK START GUIDE</a:t>
                      </a:r>
                      <a:br>
                        <a:rPr lang="en-US" sz="1800" u="none" cap="none" strike="noStrike"/>
                      </a:br>
                      <a:r>
                        <a:rPr b="1" lang="en-US" sz="1700" u="none" cap="none" strike="noStrike">
                          <a:solidFill>
                            <a:srgbClr val="FF0000"/>
                          </a:solidFill>
                          <a:latin typeface="Trebuchet MS"/>
                          <a:ea typeface="Trebuchet MS"/>
                          <a:cs typeface="Trebuchet MS"/>
                          <a:sym typeface="Trebuchet MS"/>
                        </a:rPr>
                        <a:t>(THIS SIDEBAR WILL NOT PRINT)</a:t>
                      </a:r>
                      <a:endParaRPr b="0" sz="1700" u="none" cap="none" strike="noStrike">
                        <a:latin typeface="Arial"/>
                        <a:ea typeface="Arial"/>
                        <a:cs typeface="Arial"/>
                        <a:sym typeface="Arial"/>
                      </a:endParaRPr>
                    </a:p>
                  </a:txBody>
                  <a:tcPr marT="45725" marB="45725" marR="95050" marL="950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FC000"/>
                    </a:solidFill>
                  </a:tcPr>
                </a:tc>
                <a:tc hMerge="1"/>
                <a:tc hMerge="1"/>
              </a:tr>
              <a:tr h="2696050">
                <a:tc gridSpan="3">
                  <a:txBody>
                    <a:bodyPr/>
                    <a:lstStyle/>
                    <a:p>
                      <a:pPr indent="0" lvl="0" marL="0" marR="0" rtl="0" algn="l">
                        <a:lnSpc>
                          <a:spcPct val="100000"/>
                        </a:lnSpc>
                        <a:spcBef>
                          <a:spcPts val="0"/>
                        </a:spcBef>
                        <a:spcAft>
                          <a:spcPts val="0"/>
                        </a:spcAft>
                        <a:buNone/>
                      </a:pPr>
                      <a:r>
                        <a:rPr b="1" lang="en-US" sz="1500" u="none" cap="none" strike="noStrike">
                          <a:solidFill>
                            <a:srgbClr val="FFC000"/>
                          </a:solidFill>
                          <a:latin typeface="Arial"/>
                          <a:ea typeface="Arial"/>
                          <a:cs typeface="Arial"/>
                          <a:sym typeface="Arial"/>
                        </a:rPr>
                        <a:t>How to change the template colors</a:t>
                      </a:r>
                      <a:endParaRPr b="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US" sz="1300" u="none" cap="none" strike="noStrike">
                          <a:solidFill>
                            <a:srgbClr val="D9D9D9"/>
                          </a:solidFill>
                          <a:latin typeface="Arial"/>
                          <a:ea typeface="Arial"/>
                          <a:cs typeface="Arial"/>
                          <a:sym typeface="Arial"/>
                        </a:rPr>
                        <a:t>You can change the overall template color theme by clicking on the COLORS dropdown menu under the DESIGN tab. You can see a tutorial here: </a:t>
                      </a:r>
                      <a:r>
                        <a:rPr b="0" lang="en-US" sz="1300" u="sng" cap="none" strike="noStrike">
                          <a:solidFill>
                            <a:schemeClr val="hlink"/>
                          </a:solidFill>
                          <a:latin typeface="Calibri"/>
                          <a:ea typeface="Calibri"/>
                          <a:cs typeface="Calibri"/>
                          <a:sym typeface="Calibri"/>
                          <a:hlinkClick r:id="rId1"/>
                        </a:rPr>
                        <a:t>https://www.posterpresentations.com/how-to-change-the-research-poster-template-colors.html</a:t>
                      </a:r>
                      <a:endParaRPr b="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US" sz="1300" u="none" cap="none" strike="noStrike">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b="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US" sz="1300" u="none" cap="none" strike="noStrike">
                          <a:solidFill>
                            <a:srgbClr val="D9D9D9"/>
                          </a:solidFill>
                          <a:latin typeface="Arial"/>
                          <a:ea typeface="Arial"/>
                          <a:cs typeface="Arial"/>
                          <a:sym typeface="Arial"/>
                        </a:rPr>
                        <a:t>After you finish working on the SLIDE MASTER, it is important that you go to VIEW &gt; NORMAL to continue working on your poster. </a:t>
                      </a:r>
                      <a:endParaRPr b="0" sz="1300" u="none" cap="none" strike="noStrike">
                        <a:latin typeface="Arial"/>
                        <a:ea typeface="Arial"/>
                        <a:cs typeface="Arial"/>
                        <a:sym typeface="Arial"/>
                      </a:endParaRPr>
                    </a:p>
                  </a:txBody>
                  <a:tcPr marT="45725" marB="45725" marR="95050" marL="950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000000"/>
                    </a:solidFill>
                  </a:tcPr>
                </a:tc>
                <a:tc hMerge="1"/>
                <a:tc hMerge="1"/>
              </a:tr>
              <a:tr h="1310050">
                <a:tc gridSpan="3">
                  <a:txBody>
                    <a:bodyPr/>
                    <a:lstStyle/>
                    <a:p>
                      <a:pPr indent="0" lvl="0" marL="0" marR="0" rtl="0" algn="l">
                        <a:lnSpc>
                          <a:spcPct val="100000"/>
                        </a:lnSpc>
                        <a:spcBef>
                          <a:spcPts val="0"/>
                        </a:spcBef>
                        <a:spcAft>
                          <a:spcPts val="0"/>
                        </a:spcAft>
                        <a:buNone/>
                      </a:pPr>
                      <a:r>
                        <a:rPr b="1" lang="en-US" sz="1500" u="none" cap="none" strike="noStrike">
                          <a:solidFill>
                            <a:srgbClr val="FFC000"/>
                          </a:solidFill>
                          <a:latin typeface="Arial"/>
                          <a:ea typeface="Arial"/>
                          <a:cs typeface="Arial"/>
                          <a:sym typeface="Arial"/>
                        </a:rPr>
                        <a:t>How to change the column layout configuration</a:t>
                      </a:r>
                      <a:endParaRPr b="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US" sz="1300" u="none" cap="none" strike="noStrike">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b="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US" sz="1300" u="none" cap="none" strike="noStrike">
                          <a:solidFill>
                            <a:srgbClr val="D9D9D9"/>
                          </a:solidFill>
                          <a:latin typeface="Arial"/>
                          <a:ea typeface="Arial"/>
                          <a:cs typeface="Arial"/>
                          <a:sym typeface="Arial"/>
                        </a:rPr>
                        <a:t>You can see a tutorial here: </a:t>
                      </a:r>
                      <a:r>
                        <a:rPr b="0" lang="en-US" sz="1300" u="sng" cap="none" strike="noStrike">
                          <a:solidFill>
                            <a:srgbClr val="FFC000"/>
                          </a:solidFill>
                          <a:latin typeface="Arial"/>
                          <a:ea typeface="Arial"/>
                          <a:cs typeface="Arial"/>
                          <a:sym typeface="Arial"/>
                        </a:rPr>
                        <a:t>https://www.posterpresentations.com/how-to-change-the-column-configuration.html</a:t>
                      </a:r>
                      <a:endParaRPr b="0" sz="1300" u="none" cap="none" strike="noStrike">
                        <a:latin typeface="Arial"/>
                        <a:ea typeface="Arial"/>
                        <a:cs typeface="Arial"/>
                        <a:sym typeface="Arial"/>
                      </a:endParaRPr>
                    </a:p>
                  </a:txBody>
                  <a:tcPr marT="45725" marB="45725" marR="95050" marL="190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000000"/>
                    </a:solidFill>
                  </a:tcPr>
                </a:tc>
                <a:tc hMerge="1"/>
                <a:tc hMerge="1"/>
              </a:tr>
              <a:tr h="456850">
                <a:tc gridSpan="2">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tcPr>
                </a:tc>
                <a:tc hMerge="1"/>
                <a:tc rowSpan="2">
                  <a:txBody>
                    <a:bodyPr/>
                    <a:lstStyle/>
                    <a:p>
                      <a:pPr indent="0" lvl="0" marL="0" marR="0" rtl="0" algn="l">
                        <a:lnSpc>
                          <a:spcPct val="100000"/>
                        </a:lnSpc>
                        <a:spcBef>
                          <a:spcPts val="0"/>
                        </a:spcBef>
                        <a:spcAft>
                          <a:spcPts val="0"/>
                        </a:spcAft>
                        <a:buNone/>
                      </a:pPr>
                      <a:r>
                        <a:rPr b="1" lang="en-US" sz="1500" u="none" cap="none" strike="noStrike">
                          <a:solidFill>
                            <a:srgbClr val="FFC000"/>
                          </a:solidFill>
                          <a:latin typeface="Arial"/>
                          <a:ea typeface="Arial"/>
                          <a:cs typeface="Arial"/>
                          <a:sym typeface="Arial"/>
                        </a:rPr>
                        <a:t>How to hide the QUICK START GUIDE bars from the sides of the template</a:t>
                      </a:r>
                      <a:endParaRPr b="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US" sz="1300" u="none" cap="none" strike="noStrike">
                          <a:solidFill>
                            <a:srgbClr val="D9D9D9"/>
                          </a:solidFill>
                          <a:latin typeface="Arial"/>
                          <a:ea typeface="Arial"/>
                          <a:cs typeface="Arial"/>
                          <a:sym typeface="Arial"/>
                        </a:rPr>
                        <a:t>The Quick Start Guides </a:t>
                      </a:r>
                      <a:r>
                        <a:rPr b="0" lang="en-US" sz="1300" u="sng" cap="none" strike="noStrike">
                          <a:solidFill>
                            <a:srgbClr val="D9D9D9"/>
                          </a:solidFill>
                          <a:latin typeface="Arial"/>
                          <a:ea typeface="Arial"/>
                          <a:cs typeface="Arial"/>
                          <a:sym typeface="Arial"/>
                        </a:rPr>
                        <a:t>are outside the template’s printable area</a:t>
                      </a:r>
                      <a:r>
                        <a:rPr b="0" lang="en-US" sz="1300" u="none" cap="none" strike="noStrike">
                          <a:solidFill>
                            <a:srgbClr val="D9D9D9"/>
                          </a:solidFill>
                          <a:latin typeface="Arial"/>
                          <a:ea typeface="Arial"/>
                          <a:cs typeface="Arial"/>
                          <a:sym typeface="Arial"/>
                        </a:rPr>
                        <a:t> and they will not be on the printed poster. </a:t>
                      </a:r>
                      <a:endParaRPr b="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US" sz="1300" u="none" cap="none" strike="noStrike">
                          <a:solidFill>
                            <a:srgbClr val="D9D9D9"/>
                          </a:solidFill>
                          <a:latin typeface="Arial"/>
                          <a:ea typeface="Arial"/>
                          <a:cs typeface="Arial"/>
                          <a:sym typeface="Arial"/>
                        </a:rPr>
                        <a:t>If you create a PDF file from your template, the guides will not be included.</a:t>
                      </a:r>
                      <a:endParaRPr b="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300" u="none" cap="none" strike="noStrike">
                        <a:latin typeface="Arial"/>
                        <a:ea typeface="Arial"/>
                        <a:cs typeface="Arial"/>
                        <a:sym typeface="Arial"/>
                      </a:endParaRPr>
                    </a:p>
                  </a:txBody>
                  <a:tcPr marT="45725" marB="45725" marR="95050" marL="950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010101"/>
                    </a:solidFill>
                  </a:tcPr>
                </a:tc>
              </a:tr>
              <a:tr h="2101675">
                <a:tc gridSpan="2">
                  <a:txBody>
                    <a:bodyPr/>
                    <a:lstStyle/>
                    <a:p>
                      <a:pPr indent="0" lvl="0" marL="0" marR="0" rtl="0" algn="l">
                        <a:lnSpc>
                          <a:spcPct val="100000"/>
                        </a:lnSpc>
                        <a:spcBef>
                          <a:spcPts val="0"/>
                        </a:spcBef>
                        <a:spcAft>
                          <a:spcPts val="0"/>
                        </a:spcAft>
                        <a:buNone/>
                      </a:pPr>
                      <a:r>
                        <a:t/>
                      </a:r>
                      <a:endParaRPr b="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US" sz="1300" u="none" cap="none" strike="noStrike">
                          <a:solidFill>
                            <a:srgbClr val="D9D9D9"/>
                          </a:solidFill>
                          <a:latin typeface="Arial"/>
                          <a:ea typeface="Arial"/>
                          <a:cs typeface="Arial"/>
                          <a:sym typeface="Arial"/>
                        </a:rPr>
                        <a:t>To hide the guides click on the </a:t>
                      </a:r>
                      <a:r>
                        <a:rPr b="1" lang="en-US" sz="1300" u="none" cap="none" strike="noStrike">
                          <a:solidFill>
                            <a:srgbClr val="D9D9D9"/>
                          </a:solidFill>
                          <a:latin typeface="Arial"/>
                          <a:ea typeface="Arial"/>
                          <a:cs typeface="Arial"/>
                          <a:sym typeface="Arial"/>
                        </a:rPr>
                        <a:t>Home</a:t>
                      </a:r>
                      <a:r>
                        <a:rPr b="0" lang="en-US" sz="1300" u="none" cap="none" strike="noStrike">
                          <a:solidFill>
                            <a:srgbClr val="D9D9D9"/>
                          </a:solidFill>
                          <a:latin typeface="Arial"/>
                          <a:ea typeface="Arial"/>
                          <a:cs typeface="Arial"/>
                          <a:sym typeface="Arial"/>
                        </a:rPr>
                        <a:t> tab (top of the screen) and then click on the </a:t>
                      </a:r>
                      <a:r>
                        <a:rPr b="1" lang="en-US" sz="1300" u="none" cap="none" strike="noStrike">
                          <a:solidFill>
                            <a:srgbClr val="D9D9D9"/>
                          </a:solidFill>
                          <a:latin typeface="Arial"/>
                          <a:ea typeface="Arial"/>
                          <a:cs typeface="Arial"/>
                          <a:sym typeface="Arial"/>
                        </a:rPr>
                        <a:t>Layout</a:t>
                      </a:r>
                      <a:r>
                        <a:rPr b="0" lang="en-US" sz="1300" u="none" cap="none" strike="noStrike">
                          <a:solidFill>
                            <a:srgbClr val="D9D9D9"/>
                          </a:solidFill>
                          <a:latin typeface="Arial"/>
                          <a:ea typeface="Arial"/>
                          <a:cs typeface="Arial"/>
                          <a:sym typeface="Arial"/>
                        </a:rPr>
                        <a:t> button below to see the available layouts. Choose the </a:t>
                      </a:r>
                      <a:r>
                        <a:rPr b="1" lang="en-US" sz="1300" u="none" cap="none" strike="noStrike">
                          <a:solidFill>
                            <a:srgbClr val="D9D9D9"/>
                          </a:solidFill>
                          <a:latin typeface="Arial"/>
                          <a:ea typeface="Arial"/>
                          <a:cs typeface="Arial"/>
                          <a:sym typeface="Arial"/>
                        </a:rPr>
                        <a:t>Without Guides </a:t>
                      </a:r>
                      <a:r>
                        <a:rPr b="0" lang="en-US" sz="1300" u="none" cap="none" strike="noStrike">
                          <a:solidFill>
                            <a:srgbClr val="D9D9D9"/>
                          </a:solidFill>
                          <a:latin typeface="Arial"/>
                          <a:ea typeface="Arial"/>
                          <a:cs typeface="Arial"/>
                          <a:sym typeface="Arial"/>
                        </a:rPr>
                        <a:t>layout.</a:t>
                      </a:r>
                      <a:endParaRPr b="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300" u="none" cap="none" strike="noStrike">
                        <a:latin typeface="Arial"/>
                        <a:ea typeface="Arial"/>
                        <a:cs typeface="Arial"/>
                        <a:sym typeface="Arial"/>
                      </a:endParaRPr>
                    </a:p>
                  </a:txBody>
                  <a:tcPr marT="45725" marB="45725" marR="95050" marL="950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010101"/>
                    </a:solidFill>
                  </a:tcPr>
                </a:tc>
                <a:tc hMerge="1"/>
                <a:tc vMerge="1"/>
              </a:tr>
              <a:tr h="1736275">
                <a:tc gridSpan="2">
                  <a:txBody>
                    <a:bodyPr/>
                    <a:lstStyle/>
                    <a:p>
                      <a:pPr indent="0" lvl="0" marL="0" marR="0" rtl="0" algn="l">
                        <a:lnSpc>
                          <a:spcPct val="100000"/>
                        </a:lnSpc>
                        <a:spcBef>
                          <a:spcPts val="0"/>
                        </a:spcBef>
                        <a:spcAft>
                          <a:spcPts val="0"/>
                        </a:spcAft>
                        <a:buNone/>
                      </a:pPr>
                      <a:r>
                        <a:rPr b="1" lang="en-US" sz="1500" u="none" cap="none" strike="noStrike">
                          <a:solidFill>
                            <a:srgbClr val="FFC000"/>
                          </a:solidFill>
                          <a:latin typeface="Arial"/>
                          <a:ea typeface="Arial"/>
                          <a:cs typeface="Arial"/>
                          <a:sym typeface="Arial"/>
                        </a:rPr>
                        <a:t>How to preview your poster prior to presenting</a:t>
                      </a:r>
                      <a:endParaRPr b="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US" sz="1300" u="none" cap="none" strike="noStrike">
                          <a:solidFill>
                            <a:srgbClr val="D9D9D9"/>
                          </a:solidFill>
                          <a:latin typeface="Arial"/>
                          <a:ea typeface="Arial"/>
                          <a:cs typeface="Arial"/>
                          <a:sym typeface="Arial"/>
                        </a:rPr>
                        <a:t>You can preview your poster at any time by pressing the </a:t>
                      </a:r>
                      <a:r>
                        <a:rPr b="0" lang="en-US" sz="1300" u="none" cap="none" strike="noStrike">
                          <a:solidFill>
                            <a:srgbClr val="FFC000"/>
                          </a:solidFill>
                          <a:latin typeface="Arial"/>
                          <a:ea typeface="Arial"/>
                          <a:cs typeface="Arial"/>
                          <a:sym typeface="Arial"/>
                        </a:rPr>
                        <a:t>F5 key</a:t>
                      </a:r>
                      <a:r>
                        <a:rPr b="0" lang="en-US" sz="1300" u="none" cap="none" strike="noStrike">
                          <a:solidFill>
                            <a:srgbClr val="D9D9D9"/>
                          </a:solidFill>
                          <a:latin typeface="Arial"/>
                          <a:ea typeface="Arial"/>
                          <a:cs typeface="Arial"/>
                          <a:sym typeface="Arial"/>
                        </a:rPr>
                        <a:t> on your keyboard. You will see on the screen what's on your poster and how it should look when printed. Press the </a:t>
                      </a:r>
                      <a:r>
                        <a:rPr b="0" lang="en-US" sz="1300" u="none" cap="none" strike="noStrike">
                          <a:solidFill>
                            <a:srgbClr val="FFC000"/>
                          </a:solidFill>
                          <a:latin typeface="Arial"/>
                          <a:ea typeface="Arial"/>
                          <a:cs typeface="Arial"/>
                          <a:sym typeface="Arial"/>
                        </a:rPr>
                        <a:t>ESC key </a:t>
                      </a:r>
                      <a:r>
                        <a:rPr b="0" lang="en-US" sz="1300" u="none" cap="none" strike="noStrike">
                          <a:solidFill>
                            <a:srgbClr val="D9D9D9"/>
                          </a:solidFill>
                          <a:latin typeface="Arial"/>
                          <a:ea typeface="Arial"/>
                          <a:cs typeface="Arial"/>
                          <a:sym typeface="Arial"/>
                        </a:rPr>
                        <a:t>to exit Preview.</a:t>
                      </a:r>
                      <a:endParaRPr b="0" sz="1300" u="none" cap="none" strike="noStrike">
                        <a:latin typeface="Arial"/>
                        <a:ea typeface="Arial"/>
                        <a:cs typeface="Arial"/>
                        <a:sym typeface="Arial"/>
                      </a:endParaRPr>
                    </a:p>
                  </a:txBody>
                  <a:tcPr marT="45725" marB="45725" marR="95050" marL="950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010101"/>
                    </a:solidFill>
                  </a:tcPr>
                </a:tc>
                <a:tc hMerge="1"/>
                <a:tc>
                  <a:txBody>
                    <a:bodyPr/>
                    <a:lstStyle/>
                    <a:p>
                      <a:pPr indent="0" lvl="0" marL="0" marR="0" rtl="0" algn="l">
                        <a:lnSpc>
                          <a:spcPct val="100000"/>
                        </a:lnSpc>
                        <a:spcBef>
                          <a:spcPts val="0"/>
                        </a:spcBef>
                        <a:spcAft>
                          <a:spcPts val="0"/>
                        </a:spcAft>
                        <a:buNone/>
                      </a:pPr>
                      <a:r>
                        <a:rPr b="1" lang="en-US" sz="5900" u="none" cap="none" strike="noStrike">
                          <a:solidFill>
                            <a:srgbClr val="D9D9D9"/>
                          </a:solidFill>
                          <a:latin typeface="Arial"/>
                          <a:ea typeface="Arial"/>
                          <a:cs typeface="Arial"/>
                          <a:sym typeface="Arial"/>
                        </a:rPr>
                        <a:t>F5</a:t>
                      </a:r>
                      <a:r>
                        <a:rPr b="0" lang="en-US" sz="1300" u="none" cap="none" strike="noStrike">
                          <a:solidFill>
                            <a:srgbClr val="D9D9D9"/>
                          </a:solidFill>
                          <a:latin typeface="Arial"/>
                          <a:ea typeface="Arial"/>
                          <a:cs typeface="Arial"/>
                          <a:sym typeface="Arial"/>
                        </a:rPr>
                        <a:t> </a:t>
                      </a:r>
                      <a:endParaRPr b="0" sz="1300" u="none" cap="none" strike="noStrike">
                        <a:latin typeface="Arial"/>
                        <a:ea typeface="Arial"/>
                        <a:cs typeface="Arial"/>
                        <a:sym typeface="Arial"/>
                      </a:endParaRPr>
                    </a:p>
                  </a:txBody>
                  <a:tcPr marT="45725" marB="45725" marR="52925" marL="1062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0D0D0D"/>
                    </a:solidFill>
                  </a:tcPr>
                </a:tc>
              </a:tr>
              <a:tr h="914050">
                <a:tc gridSpan="3">
                  <a:txBody>
                    <a:bodyPr/>
                    <a:lstStyle/>
                    <a:p>
                      <a:pPr indent="0" lvl="0" marL="0" marR="0" rtl="0" algn="l">
                        <a:lnSpc>
                          <a:spcPct val="100000"/>
                        </a:lnSpc>
                        <a:spcBef>
                          <a:spcPts val="0"/>
                        </a:spcBef>
                        <a:spcAft>
                          <a:spcPts val="0"/>
                        </a:spcAft>
                        <a:buNone/>
                      </a:pPr>
                      <a:r>
                        <a:rPr b="1" lang="en-US" sz="1500" u="none" cap="none" strike="noStrike">
                          <a:solidFill>
                            <a:srgbClr val="FFC000"/>
                          </a:solidFill>
                          <a:latin typeface="Arial"/>
                          <a:ea typeface="Arial"/>
                          <a:cs typeface="Arial"/>
                          <a:sym typeface="Arial"/>
                        </a:rPr>
                        <a:t>How to present your poster</a:t>
                      </a:r>
                      <a:endParaRPr b="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US" sz="1300" u="none" cap="none" strike="noStrike">
                          <a:solidFill>
                            <a:srgbClr val="D9D9D9"/>
                          </a:solidFill>
                          <a:latin typeface="Arial"/>
                          <a:ea typeface="Arial"/>
                          <a:cs typeface="Arial"/>
                          <a:sym typeface="Arial"/>
                        </a:rPr>
                        <a:t>When you finish designing your poster and are ready to virtually present it, follow the conference organizers' instructions. </a:t>
                      </a:r>
                      <a:endParaRPr b="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300" u="none" cap="none" strike="noStrike">
                        <a:latin typeface="Arial"/>
                        <a:ea typeface="Arial"/>
                        <a:cs typeface="Arial"/>
                        <a:sym typeface="Arial"/>
                      </a:endParaRPr>
                    </a:p>
                  </a:txBody>
                  <a:tcPr marT="45725" marB="45725" marR="95050" marL="950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010101"/>
                    </a:solidFill>
                  </a:tcPr>
                </a:tc>
                <a:tc hMerge="1"/>
                <a:tc hMerge="1"/>
              </a:tr>
              <a:tr h="4719250">
                <a:tc gridSpan="3">
                  <a:txBody>
                    <a:bodyPr/>
                    <a:lstStyle/>
                    <a:p>
                      <a:pPr indent="0" lvl="0" marL="0" marR="0" rtl="0" algn="l">
                        <a:lnSpc>
                          <a:spcPct val="100000"/>
                        </a:lnSpc>
                        <a:spcBef>
                          <a:spcPts val="0"/>
                        </a:spcBef>
                        <a:spcAft>
                          <a:spcPts val="0"/>
                        </a:spcAft>
                        <a:buNone/>
                      </a:pPr>
                      <a:r>
                        <a:rPr b="1" lang="en-US" sz="1600" u="none" cap="none" strike="noStrike">
                          <a:solidFill>
                            <a:srgbClr val="FFC000"/>
                          </a:solidFill>
                          <a:latin typeface="Arial"/>
                          <a:ea typeface="Arial"/>
                          <a:cs typeface="Arial"/>
                          <a:sym typeface="Arial"/>
                        </a:rPr>
                        <a:t>Publish, present virtually, share, and discuss!</a:t>
                      </a:r>
                      <a:endParaRPr b="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u="none" cap="none" strike="noStrike">
                          <a:solidFill>
                            <a:srgbClr val="D9D9D9"/>
                          </a:solidFill>
                          <a:latin typeface="Arial"/>
                          <a:ea typeface="Arial"/>
                          <a:cs typeface="Arial"/>
                          <a:sym typeface="Arial"/>
                        </a:rPr>
                        <a:t>Submit your poster and add it to the Research Poster Virtual Library.</a:t>
                      </a:r>
                      <a:br>
                        <a:rPr lang="en-US" sz="1800" u="none" cap="none" strike="noStrike"/>
                      </a:br>
                      <a:br>
                        <a:rPr lang="en-US" sz="1800" u="none" cap="none" strike="noStrike"/>
                      </a:br>
                      <a:r>
                        <a:rPr b="1" lang="en-US" sz="1400" u="none" cap="none" strike="noStrike">
                          <a:solidFill>
                            <a:srgbClr val="B19C7D"/>
                          </a:solidFill>
                          <a:latin typeface="Arial"/>
                          <a:ea typeface="Arial"/>
                          <a:cs typeface="Arial"/>
                          <a:sym typeface="Arial"/>
                        </a:rPr>
                        <a:t>Continuous</a:t>
                      </a:r>
                      <a:r>
                        <a:rPr b="1" lang="en-US" sz="1400" u="none" cap="none" strike="noStrike">
                          <a:solidFill>
                            <a:srgbClr val="D9D9D9"/>
                          </a:solidFill>
                          <a:latin typeface="Arial"/>
                          <a:ea typeface="Arial"/>
                          <a:cs typeface="Arial"/>
                          <a:sym typeface="Arial"/>
                        </a:rPr>
                        <a:t> </a:t>
                      </a:r>
                      <a:r>
                        <a:rPr b="1" lang="en-US" sz="1400" u="none" cap="none" strike="noStrike">
                          <a:solidFill>
                            <a:srgbClr val="FFC000"/>
                          </a:solidFill>
                          <a:latin typeface="Arial"/>
                          <a:ea typeface="Arial"/>
                          <a:cs typeface="Arial"/>
                          <a:sym typeface="Arial"/>
                        </a:rPr>
                        <a:t>global reach</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u="none" cap="none" strike="noStrike">
                          <a:solidFill>
                            <a:srgbClr val="D9D9D9"/>
                          </a:solidFill>
                          <a:latin typeface="Arial"/>
                          <a:ea typeface="Arial"/>
                          <a:cs typeface="Arial"/>
                          <a:sym typeface="Arial"/>
                        </a:rPr>
                        <a:t>Share your research with thousands of students, educators, scientists, and researchers from all over the United States and the World.</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u="none" cap="none" strike="noStrike">
                          <a:solidFill>
                            <a:srgbClr val="FFC000"/>
                          </a:solidFill>
                          <a:latin typeface="Arial"/>
                          <a:ea typeface="Arial"/>
                          <a:cs typeface="Arial"/>
                          <a:sym typeface="Arial"/>
                        </a:rPr>
                        <a:t>Full-featured poster showcase included</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u="none" cap="none" strike="noStrike">
                          <a:solidFill>
                            <a:srgbClr val="D9D9D9"/>
                          </a:solidFill>
                          <a:latin typeface="Arial"/>
                          <a:ea typeface="Arial"/>
                          <a:cs typeface="Arial"/>
                          <a:sym typeface="Arial"/>
                        </a:rPr>
                        <a:t>Present your poster on a  professional full-featured and customizable web page that includes full screen functions, social sharing, your own discussion board, private contact form, narration and more.</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u="none" cap="none" strike="noStrike">
                          <a:solidFill>
                            <a:srgbClr val="FFC000"/>
                          </a:solidFill>
                          <a:latin typeface="Arial"/>
                          <a:ea typeface="Arial"/>
                          <a:cs typeface="Arial"/>
                          <a:sym typeface="Arial"/>
                        </a:rPr>
                        <a:t>Convenience for presenter groups and conference coordinators </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u="none" cap="none" strike="noStrike">
                          <a:solidFill>
                            <a:srgbClr val="D9D9D9"/>
                          </a:solidFill>
                          <a:latin typeface="Arial"/>
                          <a:ea typeface="Arial"/>
                          <a:cs typeface="Arial"/>
                          <a:sym typeface="Arial"/>
                        </a:rPr>
                        <a:t>Published posters can easily be presented at virtual conferences. Perfect solution for organizers of meetings and conferences.</a:t>
                      </a:r>
                      <a:br>
                        <a:rPr lang="en-US" sz="1800" u="none" cap="none" strike="noStrike"/>
                      </a:b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lang="en-US" sz="1600" u="sng" cap="none" strike="noStrike">
                          <a:solidFill>
                            <a:schemeClr val="hlink"/>
                          </a:solidFill>
                          <a:latin typeface="Arial"/>
                          <a:ea typeface="Arial"/>
                          <a:cs typeface="Arial"/>
                          <a:sym typeface="Arial"/>
                          <a:hlinkClick r:id="rId2"/>
                        </a:rPr>
                        <a:t>https://www.PosterPresentations.com/research</a:t>
                      </a:r>
                      <a:endParaRPr b="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600" u="none" cap="none" strike="noStrike">
                        <a:latin typeface="Arial"/>
                        <a:ea typeface="Arial"/>
                        <a:cs typeface="Arial"/>
                        <a:sym typeface="Arial"/>
                      </a:endParaRPr>
                    </a:p>
                  </a:txBody>
                  <a:tcPr marT="45725" marB="45725" marR="95050" marL="950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003366"/>
                    </a:solidFill>
                  </a:tcPr>
                </a:tc>
                <a:tc hMerge="1"/>
                <a:tc hMerge="1"/>
              </a:tr>
              <a:tr h="456850">
                <a:tc gridSpan="3">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tcPr>
                </a:tc>
                <a:tc hMerge="1"/>
                <a:tc hMerge="1"/>
              </a:tr>
              <a:tr h="548650">
                <a:tc>
                  <a:txBody>
                    <a:bodyPr/>
                    <a:lstStyle/>
                    <a:p>
                      <a:pPr indent="0" lvl="0" marL="0" marR="0" rtl="0" algn="l">
                        <a:lnSpc>
                          <a:spcPct val="100000"/>
                        </a:lnSpc>
                        <a:spcBef>
                          <a:spcPts val="0"/>
                        </a:spcBef>
                        <a:spcAft>
                          <a:spcPts val="0"/>
                        </a:spcAft>
                        <a:buNone/>
                      </a:pPr>
                      <a:r>
                        <a:rPr b="0" lang="en-US" sz="1000" u="none" cap="none" strike="noStrike">
                          <a:solidFill>
                            <a:srgbClr val="D9D9D9"/>
                          </a:solidFill>
                          <a:latin typeface="Arial"/>
                          <a:ea typeface="Arial"/>
                          <a:cs typeface="Arial"/>
                          <a:sym typeface="Arial"/>
                        </a:rPr>
                        <a:t>© 2020 PosterPresentations.com</a:t>
                      </a:r>
                      <a:br>
                        <a:rPr lang="en-US" sz="1800" u="none" cap="none" strike="noStrike"/>
                      </a:br>
                      <a:r>
                        <a:rPr b="0" lang="en-US" sz="1000" u="none" cap="none" strike="noStrike">
                          <a:solidFill>
                            <a:srgbClr val="D9D9D9"/>
                          </a:solidFill>
                          <a:latin typeface="Arial"/>
                          <a:ea typeface="Arial"/>
                          <a:cs typeface="Arial"/>
                          <a:sym typeface="Arial"/>
                        </a:rPr>
                        <a:t>2117 Fourth Street , STE C        </a:t>
                      </a:r>
                      <a:endParaRPr b="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US" sz="1000" u="none" cap="none" strike="noStrike">
                          <a:solidFill>
                            <a:srgbClr val="D9D9D9"/>
                          </a:solidFill>
                          <a:latin typeface="Arial"/>
                          <a:ea typeface="Arial"/>
                          <a:cs typeface="Arial"/>
                          <a:sym typeface="Arial"/>
                        </a:rPr>
                        <a:t>Berkeley CA 94710 USA</a:t>
                      </a:r>
                      <a:endParaRPr b="0" sz="1000" u="none" cap="none" strike="noStrike">
                        <a:latin typeface="Arial"/>
                        <a:ea typeface="Arial"/>
                        <a:cs typeface="Arial"/>
                        <a:sym typeface="Arial"/>
                      </a:endParaRPr>
                    </a:p>
                  </a:txBody>
                  <a:tcPr marT="45725" marB="45725" marR="52925" marL="1062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010101"/>
                    </a:solidFill>
                  </a:tcPr>
                </a:tc>
                <a:tc gridSpan="2">
                  <a:txBody>
                    <a:bodyPr/>
                    <a:lstStyle/>
                    <a:p>
                      <a:pPr indent="0" lvl="0" marL="0" marR="0" rtl="0" algn="l">
                        <a:lnSpc>
                          <a:spcPct val="100000"/>
                        </a:lnSpc>
                        <a:spcBef>
                          <a:spcPts val="0"/>
                        </a:spcBef>
                        <a:spcAft>
                          <a:spcPts val="0"/>
                        </a:spcAft>
                        <a:buNone/>
                      </a:pPr>
                      <a:r>
                        <a:rPr b="1" lang="en-US" sz="1300" u="none" cap="none" strike="noStrike">
                          <a:solidFill>
                            <a:srgbClr val="D0D0D0"/>
                          </a:solidFill>
                          <a:latin typeface="Arial"/>
                          <a:ea typeface="Arial"/>
                          <a:cs typeface="Arial"/>
                          <a:sym typeface="Arial"/>
                        </a:rPr>
                        <a:t>For poster-making tutorials visit:</a:t>
                      </a:r>
                      <a:endParaRPr b="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lang="en-US" sz="900" u="none" cap="none" strike="noStrike">
                          <a:solidFill>
                            <a:srgbClr val="FFC000"/>
                          </a:solidFill>
                          <a:latin typeface="Arial"/>
                          <a:ea typeface="Arial"/>
                          <a:cs typeface="Arial"/>
                          <a:sym typeface="Arial"/>
                        </a:rPr>
                        <a:t>https://www.posterpresentations.com/helpdesk.html</a:t>
                      </a:r>
                      <a:endParaRPr b="0" sz="900" u="none" cap="none" strike="noStrike">
                        <a:latin typeface="Arial"/>
                        <a:ea typeface="Arial"/>
                        <a:cs typeface="Arial"/>
                        <a:sym typeface="Arial"/>
                      </a:endParaRPr>
                    </a:p>
                  </a:txBody>
                  <a:tcPr marT="45725" marB="45725" marR="95050" marL="950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010101"/>
                    </a:solidFill>
                  </a:tcPr>
                </a:tc>
                <a:tc hMerge="1"/>
              </a:tr>
            </a:tbl>
          </a:graphicData>
        </a:graphic>
      </p:graphicFrame>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mjl/particle_filter_demo" TargetMode="External"/><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leimao/Particle-Filter" TargetMode="External"/><Relationship Id="rId4" Type="http://schemas.openxmlformats.org/officeDocument/2006/relationships/hyperlink" Target="https://drive.google.com/drive/folders/1y5rART0kxuwiYi4emyDrglhB9EqPV70e?usp=drive_lin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p:nvPr/>
        </p:nvSpPr>
        <p:spPr>
          <a:xfrm>
            <a:off x="159840" y="2815920"/>
            <a:ext cx="8343720" cy="9253800"/>
          </a:xfrm>
          <a:prstGeom prst="rect">
            <a:avLst/>
          </a:prstGeom>
          <a:noFill/>
          <a:ln>
            <a:noFill/>
          </a:ln>
        </p:spPr>
        <p:txBody>
          <a:bodyPr anchorCtr="0" anchor="t" bIns="130675" lIns="130675" spcFirstLastPara="1" rIns="130675" wrap="square" tIns="130675">
            <a:noAutofit/>
          </a:bodyPr>
          <a:lstStyle/>
          <a:p>
            <a:pPr indent="-342000" lvl="0" marL="355680" marR="0" rtl="0" algn="just">
              <a:lnSpc>
                <a:spcPct val="100000"/>
              </a:lnSpc>
              <a:spcBef>
                <a:spcPts val="0"/>
              </a:spcBef>
              <a:spcAft>
                <a:spcPts val="0"/>
              </a:spcAft>
              <a:buNone/>
            </a:pPr>
            <a:r>
              <a:rPr b="1" i="0" lang="en-US" sz="1600" u="none" cap="none" strike="noStrike">
                <a:solidFill>
                  <a:srgbClr val="734D10"/>
                </a:solidFill>
                <a:latin typeface="Times New Roman"/>
                <a:ea typeface="Times New Roman"/>
                <a:cs typeface="Times New Roman"/>
                <a:sym typeface="Times New Roman"/>
              </a:rPr>
              <a:t>Robot localization </a:t>
            </a:r>
            <a:r>
              <a:rPr b="0" i="0" lang="en-US" sz="1600" u="none" cap="none" strike="noStrike">
                <a:solidFill>
                  <a:srgbClr val="734D10"/>
                </a:solidFill>
                <a:latin typeface="Times New Roman"/>
                <a:ea typeface="Times New Roman"/>
                <a:cs typeface="Times New Roman"/>
                <a:sym typeface="Times New Roman"/>
              </a:rPr>
              <a:t>is the process of determining where a mobile robot is located with respect to its environment. Localization is one of the most fundamental competencies required by an autonomous robot as the knowledge of the robot's own location is an essential precursor to making decisions about future actions.</a:t>
            </a:r>
            <a:endParaRPr b="0" i="0" sz="1600" u="none" cap="none" strike="noStrike">
              <a:latin typeface="Arial"/>
              <a:ea typeface="Arial"/>
              <a:cs typeface="Arial"/>
              <a:sym typeface="Arial"/>
            </a:endParaRPr>
          </a:p>
          <a:p>
            <a:pPr indent="-342000" lvl="0" marL="355680" marR="0" rtl="0" algn="l">
              <a:lnSpc>
                <a:spcPct val="100000"/>
              </a:lnSpc>
              <a:spcBef>
                <a:spcPts val="96"/>
              </a:spcBef>
              <a:spcAft>
                <a:spcPts val="0"/>
              </a:spcAft>
              <a:buNone/>
            </a:pPr>
            <a:r>
              <a:t/>
            </a:r>
            <a:endParaRPr b="0" i="0" sz="1600" u="none" cap="none" strike="noStrike">
              <a:latin typeface="Arial"/>
              <a:ea typeface="Arial"/>
              <a:cs typeface="Arial"/>
              <a:sym typeface="Arial"/>
            </a:endParaRPr>
          </a:p>
          <a:p>
            <a:pPr indent="-285840" lvl="0" marL="299160" marR="0" rtl="0" algn="just">
              <a:lnSpc>
                <a:spcPct val="100000"/>
              </a:lnSpc>
              <a:spcBef>
                <a:spcPts val="99"/>
              </a:spcBef>
              <a:spcAft>
                <a:spcPts val="0"/>
              </a:spcAft>
              <a:buNone/>
            </a:pPr>
            <a:r>
              <a:rPr b="0" i="0" lang="en-US" sz="1600" u="none" cap="none" strike="noStrike">
                <a:solidFill>
                  <a:srgbClr val="734D10"/>
                </a:solidFill>
                <a:latin typeface="Times New Roman"/>
                <a:ea typeface="Times New Roman"/>
                <a:cs typeface="Times New Roman"/>
                <a:sym typeface="Times New Roman"/>
              </a:rPr>
              <a:t>Monte Carlo Localization ( MCL)</a:t>
            </a:r>
            <a:endParaRPr b="0" i="0" sz="1600" u="none" cap="none" strike="noStrike">
              <a:latin typeface="Arial"/>
              <a:ea typeface="Arial"/>
              <a:cs typeface="Arial"/>
              <a:sym typeface="Arial"/>
            </a:endParaRPr>
          </a:p>
          <a:p>
            <a:pPr indent="-285840" lvl="0" marL="299160" marR="0" rtl="0" algn="just">
              <a:lnSpc>
                <a:spcPct val="100000"/>
              </a:lnSpc>
              <a:spcBef>
                <a:spcPts val="99"/>
              </a:spcBef>
              <a:spcAft>
                <a:spcPts val="0"/>
              </a:spcAft>
              <a:buNone/>
            </a:pPr>
            <a:r>
              <a:t/>
            </a:r>
            <a:endParaRPr b="0" i="0" sz="1600" u="none" cap="none" strike="noStrike">
              <a:latin typeface="Arial"/>
              <a:ea typeface="Arial"/>
              <a:cs typeface="Arial"/>
              <a:sym typeface="Arial"/>
            </a:endParaRPr>
          </a:p>
          <a:p>
            <a:pPr indent="-285840" lvl="0" marL="299160" marR="0" rtl="0" algn="just">
              <a:lnSpc>
                <a:spcPct val="100000"/>
              </a:lnSpc>
              <a:spcBef>
                <a:spcPts val="99"/>
              </a:spcBef>
              <a:spcAft>
                <a:spcPts val="0"/>
              </a:spcAft>
              <a:buClr>
                <a:srgbClr val="734D10"/>
              </a:buClr>
              <a:buSzPts val="1600"/>
              <a:buFont typeface="Arial"/>
              <a:buChar char="•"/>
            </a:pPr>
            <a:r>
              <a:rPr b="0" i="0" lang="en-US" sz="1600" u="none" cap="none" strike="noStrike">
                <a:solidFill>
                  <a:srgbClr val="734D10"/>
                </a:solidFill>
                <a:latin typeface="Times New Roman"/>
                <a:ea typeface="Times New Roman"/>
                <a:cs typeface="Times New Roman"/>
                <a:sym typeface="Times New Roman"/>
              </a:rPr>
              <a:t>Monte Carlo Localization (MCL) embraces the power of probability. It represents the robot's possible locations using a cloud of particles, each with a weight reflecting its likelihood of being the robot's true position.</a:t>
            </a:r>
            <a:endParaRPr b="0" i="0" sz="1600" u="none" cap="none" strike="noStrike">
              <a:latin typeface="Arial"/>
              <a:ea typeface="Arial"/>
              <a:cs typeface="Arial"/>
              <a:sym typeface="Arial"/>
            </a:endParaRPr>
          </a:p>
          <a:p>
            <a:pPr indent="-285840" lvl="0" marL="299160" marR="0" rtl="0" algn="just">
              <a:lnSpc>
                <a:spcPct val="100000"/>
              </a:lnSpc>
              <a:spcBef>
                <a:spcPts val="99"/>
              </a:spcBef>
              <a:spcAft>
                <a:spcPts val="0"/>
              </a:spcAft>
              <a:buClr>
                <a:srgbClr val="734D10"/>
              </a:buClr>
              <a:buSzPts val="1600"/>
              <a:buFont typeface="Arial"/>
              <a:buChar char="•"/>
            </a:pPr>
            <a:r>
              <a:rPr b="0" i="0" lang="en-US" sz="1600" u="none" cap="none" strike="noStrike">
                <a:solidFill>
                  <a:srgbClr val="734D10"/>
                </a:solidFill>
                <a:latin typeface="Times New Roman"/>
                <a:ea typeface="Times New Roman"/>
                <a:cs typeface="Times New Roman"/>
                <a:sym typeface="Times New Roman"/>
              </a:rPr>
              <a:t>This "cloud" of possibilities is formed by tiny virtual particles, like a swarm of bees exploring a field. Each particle represents a potential location for the robot in the environment.</a:t>
            </a:r>
            <a:endParaRPr b="0" i="0" sz="1600" u="none" cap="none" strike="noStrike">
              <a:latin typeface="Arial"/>
              <a:ea typeface="Arial"/>
              <a:cs typeface="Arial"/>
              <a:sym typeface="Arial"/>
            </a:endParaRPr>
          </a:p>
          <a:p>
            <a:pPr indent="0" lvl="0" marL="0" marR="0" rtl="0" algn="just">
              <a:lnSpc>
                <a:spcPct val="100000"/>
              </a:lnSpc>
              <a:spcBef>
                <a:spcPts val="99"/>
              </a:spcBef>
              <a:spcAft>
                <a:spcPts val="0"/>
              </a:spcAft>
              <a:buNone/>
            </a:pPr>
            <a:r>
              <a:rPr b="0" i="0" lang="en-US" sz="1600" u="none" cap="none" strike="noStrike">
                <a:solidFill>
                  <a:srgbClr val="734D10"/>
                </a:solidFill>
                <a:latin typeface="Times New Roman"/>
                <a:ea typeface="Times New Roman"/>
                <a:cs typeface="Times New Roman"/>
                <a:sym typeface="Times New Roman"/>
              </a:rPr>
              <a:t>  </a:t>
            </a:r>
            <a:endParaRPr b="0" i="0" sz="1600" u="none" cap="none" strike="noStrike">
              <a:latin typeface="Arial"/>
              <a:ea typeface="Arial"/>
              <a:cs typeface="Arial"/>
              <a:sym typeface="Arial"/>
            </a:endParaRPr>
          </a:p>
          <a:p>
            <a:pPr indent="0" lvl="0" marL="0" marR="0" rtl="0" algn="just">
              <a:lnSpc>
                <a:spcPct val="100000"/>
              </a:lnSpc>
              <a:spcBef>
                <a:spcPts val="99"/>
              </a:spcBef>
              <a:spcAft>
                <a:spcPts val="0"/>
              </a:spcAft>
              <a:buNone/>
            </a:pPr>
            <a:r>
              <a:rPr b="0" i="0" lang="en-US" sz="1600" u="none" cap="none" strike="noStrike">
                <a:solidFill>
                  <a:srgbClr val="734D10"/>
                </a:solidFill>
                <a:latin typeface="Times New Roman"/>
                <a:ea typeface="Times New Roman"/>
                <a:cs typeface="Times New Roman"/>
                <a:sym typeface="Times New Roman"/>
              </a:rPr>
              <a:t>As the robot moves and gathers sensor data (like wall proximity), MCL isn't static. It cleverly uses this data to adjust the positions and weights of the particles. Particles that align well with sensor readings become more likely to be the robot's location, while others lose weight.</a:t>
            </a:r>
            <a:endParaRPr b="0" i="0" sz="1600" u="none" cap="none" strike="noStrike">
              <a:latin typeface="Arial"/>
              <a:ea typeface="Arial"/>
              <a:cs typeface="Arial"/>
              <a:sym typeface="Arial"/>
            </a:endParaRPr>
          </a:p>
          <a:p>
            <a:pPr indent="0" lvl="0" marL="0" marR="0" rtl="0" algn="l">
              <a:lnSpc>
                <a:spcPct val="100000"/>
              </a:lnSpc>
              <a:spcBef>
                <a:spcPts val="99"/>
              </a:spcBef>
              <a:spcAft>
                <a:spcPts val="0"/>
              </a:spcAft>
              <a:buNone/>
            </a:pPr>
            <a:r>
              <a:t/>
            </a:r>
            <a:endParaRPr b="0" i="0" sz="1600" u="none" cap="none" strike="noStrike">
              <a:latin typeface="Arial"/>
              <a:ea typeface="Arial"/>
              <a:cs typeface="Arial"/>
              <a:sym typeface="Arial"/>
            </a:endParaRPr>
          </a:p>
          <a:p>
            <a:pPr indent="0" lvl="0" marL="0" marR="0" rtl="0" algn="l">
              <a:lnSpc>
                <a:spcPct val="100000"/>
              </a:lnSpc>
              <a:spcBef>
                <a:spcPts val="99"/>
              </a:spcBef>
              <a:spcAft>
                <a:spcPts val="0"/>
              </a:spcAft>
              <a:buNone/>
            </a:pPr>
            <a:r>
              <a:t/>
            </a:r>
            <a:endParaRPr b="0" i="0" sz="1600" u="none" cap="none" strike="noStrike">
              <a:latin typeface="Arial"/>
              <a:ea typeface="Arial"/>
              <a:cs typeface="Arial"/>
              <a:sym typeface="Arial"/>
            </a:endParaRPr>
          </a:p>
          <a:p>
            <a:pPr indent="0" lvl="0" marL="0" marR="0" rtl="0" algn="l">
              <a:lnSpc>
                <a:spcPct val="100000"/>
              </a:lnSpc>
              <a:spcBef>
                <a:spcPts val="99"/>
              </a:spcBef>
              <a:spcAft>
                <a:spcPts val="0"/>
              </a:spcAft>
              <a:buNone/>
            </a:pPr>
            <a:r>
              <a:t/>
            </a:r>
            <a:endParaRPr b="0" i="0" sz="1600" u="none" cap="none" strike="noStrike">
              <a:latin typeface="Arial"/>
              <a:ea typeface="Arial"/>
              <a:cs typeface="Arial"/>
              <a:sym typeface="Arial"/>
            </a:endParaRPr>
          </a:p>
          <a:p>
            <a:pPr indent="0" lvl="0" marL="0" marR="0" rtl="0" algn="l">
              <a:lnSpc>
                <a:spcPct val="100000"/>
              </a:lnSpc>
              <a:spcBef>
                <a:spcPts val="99"/>
              </a:spcBef>
              <a:spcAft>
                <a:spcPts val="0"/>
              </a:spcAft>
              <a:buNone/>
            </a:pPr>
            <a:r>
              <a:t/>
            </a:r>
            <a:endParaRPr b="0" i="0" sz="1600" u="none" cap="none" strike="noStrike">
              <a:latin typeface="Arial"/>
              <a:ea typeface="Arial"/>
              <a:cs typeface="Arial"/>
              <a:sym typeface="Arial"/>
            </a:endParaRPr>
          </a:p>
          <a:p>
            <a:pPr indent="0" lvl="0" marL="0" marR="0" rtl="0" algn="l">
              <a:lnSpc>
                <a:spcPct val="100000"/>
              </a:lnSpc>
              <a:spcBef>
                <a:spcPts val="99"/>
              </a:spcBef>
              <a:spcAft>
                <a:spcPts val="0"/>
              </a:spcAft>
              <a:buNone/>
            </a:pPr>
            <a:r>
              <a:t/>
            </a:r>
            <a:endParaRPr b="0" i="0" sz="1600" u="none" cap="none" strike="noStrike">
              <a:latin typeface="Arial"/>
              <a:ea typeface="Arial"/>
              <a:cs typeface="Arial"/>
              <a:sym typeface="Arial"/>
            </a:endParaRPr>
          </a:p>
          <a:p>
            <a:pPr indent="0" lvl="0" marL="12240" marR="0" rtl="0" algn="l">
              <a:lnSpc>
                <a:spcPct val="100000"/>
              </a:lnSpc>
              <a:spcBef>
                <a:spcPts val="99"/>
              </a:spcBef>
              <a:spcAft>
                <a:spcPts val="0"/>
              </a:spcAft>
              <a:buNone/>
            </a:pPr>
            <a:r>
              <a:t/>
            </a:r>
            <a:endParaRPr b="0" i="0" sz="1600" u="none" cap="none" strike="noStrike">
              <a:latin typeface="Arial"/>
              <a:ea typeface="Arial"/>
              <a:cs typeface="Arial"/>
              <a:sym typeface="Arial"/>
            </a:endParaRPr>
          </a:p>
          <a:p>
            <a:pPr indent="0" lvl="0" marL="12240" marR="0" rtl="0" algn="l">
              <a:lnSpc>
                <a:spcPct val="100000"/>
              </a:lnSpc>
              <a:spcBef>
                <a:spcPts val="99"/>
              </a:spcBef>
              <a:spcAft>
                <a:spcPts val="0"/>
              </a:spcAft>
              <a:buNone/>
            </a:pPr>
            <a:r>
              <a:t/>
            </a:r>
            <a:endParaRPr b="0" i="0" sz="1600" u="none" cap="none" strike="noStrike">
              <a:latin typeface="Arial"/>
              <a:ea typeface="Arial"/>
              <a:cs typeface="Arial"/>
              <a:sym typeface="Arial"/>
            </a:endParaRPr>
          </a:p>
          <a:p>
            <a:pPr indent="0" lvl="0" marL="12240" marR="0" rtl="0" algn="just">
              <a:lnSpc>
                <a:spcPct val="100000"/>
              </a:lnSpc>
              <a:spcBef>
                <a:spcPts val="99"/>
              </a:spcBef>
              <a:spcAft>
                <a:spcPts val="0"/>
              </a:spcAft>
              <a:buNone/>
            </a:pPr>
            <a:r>
              <a:t/>
            </a:r>
            <a:endParaRPr b="0" i="0" sz="1600" u="none" cap="none" strike="noStrike">
              <a:latin typeface="Arial"/>
              <a:ea typeface="Arial"/>
              <a:cs typeface="Arial"/>
              <a:sym typeface="Arial"/>
            </a:endParaRPr>
          </a:p>
          <a:p>
            <a:pPr indent="0" lvl="0" marL="12240" marR="0" rtl="0" algn="just">
              <a:lnSpc>
                <a:spcPct val="100000"/>
              </a:lnSpc>
              <a:spcBef>
                <a:spcPts val="99"/>
              </a:spcBef>
              <a:spcAft>
                <a:spcPts val="0"/>
              </a:spcAft>
              <a:buNone/>
            </a:pPr>
            <a:r>
              <a:rPr b="0" i="0" lang="en-US" sz="1600" u="none" cap="none" strike="noStrike">
                <a:solidFill>
                  <a:srgbClr val="734D10"/>
                </a:solidFill>
                <a:latin typeface="Times New Roman"/>
                <a:ea typeface="Times New Roman"/>
                <a:cs typeface="Times New Roman"/>
                <a:sym typeface="Times New Roman"/>
              </a:rPr>
              <a:t> Over time, MCL builds a more refined picture of where the robot truly is by constantly updating this "particle swarm.".</a:t>
            </a:r>
            <a:endParaRPr b="0" i="0" sz="1600" u="none" cap="none" strike="noStrike">
              <a:latin typeface="Arial"/>
              <a:ea typeface="Arial"/>
              <a:cs typeface="Arial"/>
              <a:sym typeface="Arial"/>
            </a:endParaRPr>
          </a:p>
          <a:p>
            <a:pPr indent="-285840" lvl="0" marL="299160" marR="0" rtl="0" algn="just">
              <a:lnSpc>
                <a:spcPct val="100000"/>
              </a:lnSpc>
              <a:spcBef>
                <a:spcPts val="99"/>
              </a:spcBef>
              <a:spcAft>
                <a:spcPts val="0"/>
              </a:spcAft>
              <a:buClr>
                <a:srgbClr val="734D10"/>
              </a:buClr>
              <a:buSzPts val="1600"/>
              <a:buFont typeface="Arial"/>
              <a:buChar char="•"/>
            </a:pPr>
            <a:r>
              <a:rPr b="0" i="0" lang="en-US" sz="1600" u="none" cap="none" strike="noStrike">
                <a:solidFill>
                  <a:srgbClr val="734D10"/>
                </a:solidFill>
                <a:latin typeface="Times New Roman"/>
                <a:ea typeface="Times New Roman"/>
                <a:cs typeface="Times New Roman"/>
                <a:sym typeface="Times New Roman"/>
              </a:rPr>
              <a:t> MCL thrives in environments with noisy sensors and imprecise robot movement. Unlike techniques that require highly accurate data, MCL embraces the probabilistic nature of robot localization, making it adaptable to real-world scenarios.</a:t>
            </a:r>
            <a:endParaRPr b="0" i="0" sz="1600" u="none" cap="none" strike="noStrike">
              <a:latin typeface="Arial"/>
              <a:ea typeface="Arial"/>
              <a:cs typeface="Arial"/>
              <a:sym typeface="Arial"/>
            </a:endParaRPr>
          </a:p>
          <a:p>
            <a:pPr indent="0" lvl="0" marL="0" marR="0" rtl="0" algn="just">
              <a:lnSpc>
                <a:spcPct val="100000"/>
              </a:lnSpc>
              <a:spcBef>
                <a:spcPts val="99"/>
              </a:spcBef>
              <a:spcAft>
                <a:spcPts val="0"/>
              </a:spcAft>
              <a:buNone/>
            </a:pPr>
            <a:r>
              <a:rPr b="0" i="0" lang="en-US" sz="1600" u="none" cap="none" strike="noStrike">
                <a:solidFill>
                  <a:srgbClr val="734D10"/>
                </a:solidFill>
                <a:latin typeface="Times New Roman"/>
                <a:ea typeface="Times New Roman"/>
                <a:cs typeface="Times New Roman"/>
                <a:sym typeface="Times New Roman"/>
              </a:rPr>
              <a:t> MCL isn't limited to simple environments. It can handle complex robot models and non-Gaussian sensor noise, making it suitable for various applications like navigating cluttered rooms or outdoor terrains</a:t>
            </a:r>
            <a:endParaRPr b="0" i="0" sz="1600" u="none" cap="none" strike="noStrike">
              <a:latin typeface="Arial"/>
              <a:ea typeface="Arial"/>
              <a:cs typeface="Arial"/>
              <a:sym typeface="Arial"/>
            </a:endParaRPr>
          </a:p>
          <a:p>
            <a:pPr indent="0" lvl="0" marL="0" marR="0" rtl="0" algn="l">
              <a:lnSpc>
                <a:spcPct val="150000"/>
              </a:lnSpc>
              <a:spcBef>
                <a:spcPts val="99"/>
              </a:spcBef>
              <a:spcAft>
                <a:spcPts val="0"/>
              </a:spcAft>
              <a:buNone/>
            </a:pPr>
            <a:r>
              <a:t/>
            </a:r>
            <a:endParaRPr b="0" i="0" sz="1600" u="none" cap="none" strike="noStrike">
              <a:latin typeface="Arial"/>
              <a:ea typeface="Arial"/>
              <a:cs typeface="Arial"/>
              <a:sym typeface="Arial"/>
            </a:endParaRPr>
          </a:p>
          <a:p>
            <a:pPr indent="0" lvl="0" marL="0" marR="0" rtl="0" algn="l">
              <a:lnSpc>
                <a:spcPct val="100000"/>
              </a:lnSpc>
              <a:spcBef>
                <a:spcPts val="99"/>
              </a:spcBef>
              <a:spcAft>
                <a:spcPts val="0"/>
              </a:spcAft>
              <a:buNone/>
            </a:pPr>
            <a:r>
              <a:t/>
            </a:r>
            <a:endParaRPr b="0" i="0" sz="1600" u="none" cap="none" strike="noStrike">
              <a:latin typeface="Arial"/>
              <a:ea typeface="Arial"/>
              <a:cs typeface="Arial"/>
              <a:sym typeface="Arial"/>
            </a:endParaRPr>
          </a:p>
        </p:txBody>
      </p:sp>
      <p:sp>
        <p:nvSpPr>
          <p:cNvPr id="69" name="Google Shape;69;p14"/>
          <p:cNvSpPr/>
          <p:nvPr/>
        </p:nvSpPr>
        <p:spPr>
          <a:xfrm>
            <a:off x="657360" y="2366280"/>
            <a:ext cx="6698160" cy="449280"/>
          </a:xfrm>
          <a:prstGeom prst="rect">
            <a:avLst/>
          </a:prstGeom>
          <a:noFill/>
          <a:ln>
            <a:noFill/>
          </a:ln>
        </p:spPr>
        <p:txBody>
          <a:bodyPr anchorCtr="0" anchor="ctr" bIns="52200" lIns="52200" spcFirstLastPara="1" rIns="52200" wrap="square" tIns="52200">
            <a:noAutofit/>
          </a:bodyPr>
          <a:lstStyle/>
          <a:p>
            <a:pPr indent="0" lvl="0" marL="0" marR="0" rtl="0" algn="ctr">
              <a:lnSpc>
                <a:spcPct val="100000"/>
              </a:lnSpc>
              <a:spcBef>
                <a:spcPts val="0"/>
              </a:spcBef>
              <a:spcAft>
                <a:spcPts val="0"/>
              </a:spcAft>
              <a:buNone/>
            </a:pPr>
            <a:r>
              <a:rPr b="1" i="0" lang="en-US" sz="2240" u="sng" cap="none" strike="noStrike">
                <a:solidFill>
                  <a:srgbClr val="A5300F"/>
                </a:solidFill>
                <a:latin typeface="Times New Roman"/>
                <a:ea typeface="Times New Roman"/>
                <a:cs typeface="Times New Roman"/>
                <a:sym typeface="Times New Roman"/>
              </a:rPr>
              <a:t>INTRODUCTION</a:t>
            </a:r>
            <a:endParaRPr b="0" i="0" sz="2240" u="none" cap="none" strike="noStrike">
              <a:latin typeface="Arial"/>
              <a:ea typeface="Arial"/>
              <a:cs typeface="Arial"/>
              <a:sym typeface="Arial"/>
            </a:endParaRPr>
          </a:p>
        </p:txBody>
      </p:sp>
      <p:sp>
        <p:nvSpPr>
          <p:cNvPr id="70" name="Google Shape;70;p14"/>
          <p:cNvSpPr/>
          <p:nvPr/>
        </p:nvSpPr>
        <p:spPr>
          <a:xfrm>
            <a:off x="361600" y="11239200"/>
            <a:ext cx="8046300" cy="3356700"/>
          </a:xfrm>
          <a:prstGeom prst="rect">
            <a:avLst/>
          </a:prstGeom>
          <a:noFill/>
          <a:ln>
            <a:noFill/>
          </a:ln>
        </p:spPr>
        <p:txBody>
          <a:bodyPr anchorCtr="0" anchor="t" bIns="130675" lIns="130675" spcFirstLastPara="1" rIns="130675" wrap="square" tIns="130675">
            <a:noAutofit/>
          </a:bodyPr>
          <a:lstStyle/>
          <a:p>
            <a:pPr indent="0" lvl="0" marL="0" marR="0" rtl="0" algn="just">
              <a:lnSpc>
                <a:spcPct val="100000"/>
              </a:lnSpc>
              <a:spcBef>
                <a:spcPts val="0"/>
              </a:spcBef>
              <a:spcAft>
                <a:spcPts val="0"/>
              </a:spcAft>
              <a:buNone/>
            </a:pPr>
            <a:r>
              <a:rPr b="1" i="0" lang="en-US" sz="1600" u="none" cap="none" strike="noStrike">
                <a:solidFill>
                  <a:srgbClr val="734D10"/>
                </a:solidFill>
                <a:latin typeface="Times New Roman"/>
                <a:ea typeface="Times New Roman"/>
                <a:cs typeface="Times New Roman"/>
                <a:sym typeface="Times New Roman"/>
              </a:rPr>
              <a:t>Particle Initialization: </a:t>
            </a:r>
            <a:r>
              <a:rPr b="0" i="0" lang="en-US" sz="1600" u="none" cap="none" strike="noStrike">
                <a:solidFill>
                  <a:srgbClr val="734D10"/>
                </a:solidFill>
                <a:latin typeface="Times New Roman"/>
                <a:ea typeface="Times New Roman"/>
                <a:cs typeface="Times New Roman"/>
                <a:sym typeface="Times New Roman"/>
              </a:rPr>
              <a:t>The algorithm initializes a set of particles, each representing a potential location and orientation (pose) for the robot within the environment. These particles are assigned equal weights, signifying an initial uniform probability for each particle to be the true robot location.</a:t>
            </a:r>
            <a:endParaRPr b="0" i="0" sz="1600" u="none" cap="none" strike="noStrike">
              <a:latin typeface="Arial"/>
              <a:ea typeface="Arial"/>
              <a:cs typeface="Arial"/>
              <a:sym typeface="Arial"/>
            </a:endParaRPr>
          </a:p>
          <a:p>
            <a:pPr indent="0" lvl="0" marL="0" marR="0" rtl="0" algn="just">
              <a:lnSpc>
                <a:spcPct val="100000"/>
              </a:lnSpc>
              <a:spcBef>
                <a:spcPts val="320"/>
              </a:spcBef>
              <a:spcAft>
                <a:spcPts val="0"/>
              </a:spcAft>
              <a:buNone/>
            </a:pPr>
            <a:r>
              <a:rPr b="1" i="0" lang="en-US" sz="1600" u="none" cap="none" strike="noStrike">
                <a:solidFill>
                  <a:srgbClr val="734D10"/>
                </a:solidFill>
                <a:latin typeface="Times New Roman"/>
                <a:ea typeface="Times New Roman"/>
                <a:cs typeface="Times New Roman"/>
                <a:sym typeface="Times New Roman"/>
              </a:rPr>
              <a:t>Iterative Refinement:</a:t>
            </a:r>
            <a:endParaRPr b="0" i="0" sz="1600" u="none" cap="none" strike="noStrike">
              <a:latin typeface="Arial"/>
              <a:ea typeface="Arial"/>
              <a:cs typeface="Arial"/>
              <a:sym typeface="Arial"/>
            </a:endParaRPr>
          </a:p>
          <a:p>
            <a:pPr indent="0" lvl="0" marL="0" marR="0" rtl="0" algn="just">
              <a:lnSpc>
                <a:spcPct val="100000"/>
              </a:lnSpc>
              <a:spcBef>
                <a:spcPts val="320"/>
              </a:spcBef>
              <a:spcAft>
                <a:spcPts val="0"/>
              </a:spcAft>
              <a:buNone/>
            </a:pPr>
            <a:r>
              <a:rPr b="1" i="0" lang="en-US" sz="1600" u="none" cap="none" strike="noStrike">
                <a:solidFill>
                  <a:srgbClr val="734D10"/>
                </a:solidFill>
                <a:latin typeface="Times New Roman"/>
                <a:ea typeface="Times New Roman"/>
                <a:cs typeface="Times New Roman"/>
                <a:sym typeface="Times New Roman"/>
              </a:rPr>
              <a:t>Motion Update:</a:t>
            </a:r>
            <a:r>
              <a:rPr b="0" i="0" lang="en-US" sz="1600" u="none" cap="none" strike="noStrike">
                <a:solidFill>
                  <a:srgbClr val="734D10"/>
                </a:solidFill>
                <a:latin typeface="Times New Roman"/>
                <a:ea typeface="Times New Roman"/>
                <a:cs typeface="Times New Roman"/>
                <a:sym typeface="Times New Roman"/>
              </a:rPr>
              <a:t> In each iteration, the poses of all particles are updated based on estimated robot movement data (odometry). However, to account for uncertainties in movement, noise is incorporated into the update process.</a:t>
            </a:r>
            <a:endParaRPr b="0" i="0" sz="1600" u="none" cap="none" strike="noStrike">
              <a:latin typeface="Arial"/>
              <a:ea typeface="Arial"/>
              <a:cs typeface="Arial"/>
              <a:sym typeface="Arial"/>
            </a:endParaRPr>
          </a:p>
          <a:p>
            <a:pPr indent="0" lvl="0" marL="0" marR="0" rtl="0" algn="just">
              <a:lnSpc>
                <a:spcPct val="100000"/>
              </a:lnSpc>
              <a:spcBef>
                <a:spcPts val="320"/>
              </a:spcBef>
              <a:spcAft>
                <a:spcPts val="0"/>
              </a:spcAft>
              <a:buNone/>
            </a:pPr>
            <a:r>
              <a:rPr b="1" i="0" lang="en-US" sz="1600" u="none" cap="none" strike="noStrike">
                <a:solidFill>
                  <a:srgbClr val="734D10"/>
                </a:solidFill>
                <a:latin typeface="Times New Roman"/>
                <a:ea typeface="Times New Roman"/>
                <a:cs typeface="Times New Roman"/>
                <a:sym typeface="Times New Roman"/>
              </a:rPr>
              <a:t>Sensor Weight Update: </a:t>
            </a:r>
            <a:r>
              <a:rPr b="0" i="0" lang="en-US" sz="1600" u="none" cap="none" strike="noStrike">
                <a:solidFill>
                  <a:srgbClr val="734D10"/>
                </a:solidFill>
                <a:latin typeface="Times New Roman"/>
                <a:ea typeface="Times New Roman"/>
                <a:cs typeface="Times New Roman"/>
                <a:sym typeface="Times New Roman"/>
              </a:rPr>
              <a:t>Following the motion update, particle weights are adjusted based on a sensor model function. This function assesses how well a particle's predicted location (based on its pose) aligns with the data obtained from the robot's sensors and the map information. Particles that demonstrate better alignment receive higher weights, indicating a greater likelihood of representing the true robot pose.</a:t>
            </a:r>
            <a:endParaRPr b="0" i="0" sz="1600" u="none" cap="none" strike="noStrike">
              <a:latin typeface="Arial"/>
              <a:ea typeface="Arial"/>
              <a:cs typeface="Arial"/>
              <a:sym typeface="Arial"/>
            </a:endParaRPr>
          </a:p>
          <a:p>
            <a:pPr indent="0" lvl="0" marL="0" marR="0" rtl="0" algn="just">
              <a:lnSpc>
                <a:spcPct val="100000"/>
              </a:lnSpc>
              <a:spcBef>
                <a:spcPts val="320"/>
              </a:spcBef>
              <a:spcAft>
                <a:spcPts val="0"/>
              </a:spcAft>
              <a:buNone/>
            </a:pPr>
            <a:r>
              <a:rPr b="1" i="0" lang="en-US" sz="1600" u="none" cap="none" strike="noStrike">
                <a:solidFill>
                  <a:srgbClr val="734D10"/>
                </a:solidFill>
                <a:latin typeface="Times New Roman"/>
                <a:ea typeface="Times New Roman"/>
                <a:cs typeface="Times New Roman"/>
                <a:sym typeface="Times New Roman"/>
              </a:rPr>
              <a:t>Estimated Pose Calculation</a:t>
            </a:r>
            <a:r>
              <a:rPr b="0" i="0" lang="en-US" sz="1600" u="none" cap="none" strike="noStrike">
                <a:solidFill>
                  <a:srgbClr val="734D10"/>
                </a:solidFill>
                <a:latin typeface="Times New Roman"/>
                <a:ea typeface="Times New Roman"/>
                <a:cs typeface="Times New Roman"/>
                <a:sym typeface="Times New Roman"/>
              </a:rPr>
              <a:t>: Finally, the algorithm calculates the estimated robot pose . This is achieved by computing the average position and orientation of all weighted particles. This estimated pose reflects the most likely location of the robot based on the current particle distribution and their associated weights.</a:t>
            </a:r>
            <a:endParaRPr b="0" i="0" sz="1600" u="none" cap="none" strike="noStrike">
              <a:latin typeface="Arial"/>
              <a:ea typeface="Arial"/>
              <a:cs typeface="Arial"/>
              <a:sym typeface="Arial"/>
            </a:endParaRPr>
          </a:p>
          <a:p>
            <a:pPr indent="0" lvl="0" marL="0" marR="0" rtl="0" algn="just">
              <a:lnSpc>
                <a:spcPct val="100000"/>
              </a:lnSpc>
              <a:spcBef>
                <a:spcPts val="320"/>
              </a:spcBef>
              <a:spcAft>
                <a:spcPts val="0"/>
              </a:spcAft>
              <a:buNone/>
            </a:pPr>
            <a:r>
              <a:t/>
            </a:r>
            <a:endParaRPr b="0" i="0" sz="1600" u="none" cap="none" strike="noStrike">
              <a:latin typeface="Arial"/>
              <a:ea typeface="Arial"/>
              <a:cs typeface="Arial"/>
              <a:sym typeface="Arial"/>
            </a:endParaRPr>
          </a:p>
          <a:p>
            <a:pPr indent="0" lvl="0" marL="0" marR="0" rtl="0" algn="just">
              <a:lnSpc>
                <a:spcPct val="100000"/>
              </a:lnSpc>
              <a:spcBef>
                <a:spcPts val="320"/>
              </a:spcBef>
              <a:spcAft>
                <a:spcPts val="0"/>
              </a:spcAft>
              <a:buNone/>
            </a:pPr>
            <a:r>
              <a:t/>
            </a:r>
            <a:endParaRPr b="0" i="0" sz="1600" u="none" cap="none" strike="noStrike">
              <a:latin typeface="Arial"/>
              <a:ea typeface="Arial"/>
              <a:cs typeface="Arial"/>
              <a:sym typeface="Arial"/>
            </a:endParaRPr>
          </a:p>
        </p:txBody>
      </p:sp>
      <p:sp>
        <p:nvSpPr>
          <p:cNvPr id="71" name="Google Shape;71;p14"/>
          <p:cNvSpPr/>
          <p:nvPr/>
        </p:nvSpPr>
        <p:spPr>
          <a:xfrm>
            <a:off x="457200" y="10789920"/>
            <a:ext cx="6699240" cy="449280"/>
          </a:xfrm>
          <a:prstGeom prst="rect">
            <a:avLst/>
          </a:prstGeom>
          <a:noFill/>
          <a:ln>
            <a:noFill/>
          </a:ln>
        </p:spPr>
        <p:txBody>
          <a:bodyPr anchorCtr="0" anchor="ctr" bIns="52200" lIns="52200" spcFirstLastPara="1" rIns="52200" wrap="square" tIns="52200">
            <a:noAutofit/>
          </a:bodyPr>
          <a:lstStyle/>
          <a:p>
            <a:pPr indent="0" lvl="0" marL="0" marR="0" rtl="0" algn="ctr">
              <a:lnSpc>
                <a:spcPct val="100000"/>
              </a:lnSpc>
              <a:spcBef>
                <a:spcPts val="0"/>
              </a:spcBef>
              <a:spcAft>
                <a:spcPts val="0"/>
              </a:spcAft>
              <a:buNone/>
            </a:pPr>
            <a:r>
              <a:rPr b="1" i="0" lang="en-US" sz="2240" u="sng" cap="none" strike="noStrike">
                <a:solidFill>
                  <a:srgbClr val="A5300F"/>
                </a:solidFill>
                <a:latin typeface="Times New Roman"/>
                <a:ea typeface="Times New Roman"/>
                <a:cs typeface="Times New Roman"/>
                <a:sym typeface="Times New Roman"/>
              </a:rPr>
              <a:t>METHODOLOGY </a:t>
            </a:r>
            <a:endParaRPr b="0" i="0" sz="2240" u="none" cap="none" strike="noStrike">
              <a:latin typeface="Arial"/>
              <a:ea typeface="Arial"/>
              <a:cs typeface="Arial"/>
              <a:sym typeface="Arial"/>
            </a:endParaRPr>
          </a:p>
        </p:txBody>
      </p:sp>
      <p:sp>
        <p:nvSpPr>
          <p:cNvPr id="72" name="Google Shape;72;p14"/>
          <p:cNvSpPr/>
          <p:nvPr/>
        </p:nvSpPr>
        <p:spPr>
          <a:xfrm>
            <a:off x="6670080" y="2366280"/>
            <a:ext cx="13812120" cy="449280"/>
          </a:xfrm>
          <a:prstGeom prst="rect">
            <a:avLst/>
          </a:prstGeom>
          <a:noFill/>
          <a:ln>
            <a:noFill/>
          </a:ln>
        </p:spPr>
        <p:txBody>
          <a:bodyPr anchorCtr="0" anchor="ctr" bIns="52200" lIns="52200" spcFirstLastPara="1" rIns="52200" wrap="square" tIns="52200">
            <a:noAutofit/>
          </a:bodyPr>
          <a:lstStyle/>
          <a:p>
            <a:pPr indent="0" lvl="0" marL="0" marR="0" rtl="0" algn="ctr">
              <a:lnSpc>
                <a:spcPct val="100000"/>
              </a:lnSpc>
              <a:spcBef>
                <a:spcPts val="0"/>
              </a:spcBef>
              <a:spcAft>
                <a:spcPts val="0"/>
              </a:spcAft>
              <a:buNone/>
            </a:pPr>
            <a:r>
              <a:rPr b="1" i="0" lang="en-US" sz="2240" u="sng" cap="none" strike="noStrike">
                <a:solidFill>
                  <a:srgbClr val="A5300F"/>
                </a:solidFill>
                <a:latin typeface="Times New Roman"/>
                <a:ea typeface="Times New Roman"/>
                <a:cs typeface="Times New Roman"/>
                <a:sym typeface="Times New Roman"/>
              </a:rPr>
              <a:t>CODE </a:t>
            </a:r>
            <a:endParaRPr b="0" i="0" sz="2240" u="none" cap="none" strike="noStrike">
              <a:latin typeface="Arial"/>
              <a:ea typeface="Arial"/>
              <a:cs typeface="Arial"/>
              <a:sym typeface="Arial"/>
            </a:endParaRPr>
          </a:p>
        </p:txBody>
      </p:sp>
      <p:sp>
        <p:nvSpPr>
          <p:cNvPr id="73" name="Google Shape;73;p14"/>
          <p:cNvSpPr/>
          <p:nvPr/>
        </p:nvSpPr>
        <p:spPr>
          <a:xfrm>
            <a:off x="8691225" y="9148950"/>
            <a:ext cx="12068400" cy="1990800"/>
          </a:xfrm>
          <a:prstGeom prst="rect">
            <a:avLst/>
          </a:prstGeom>
          <a:noFill/>
          <a:ln>
            <a:noFill/>
          </a:ln>
        </p:spPr>
        <p:txBody>
          <a:bodyPr anchorCtr="0" anchor="t" bIns="130675" lIns="130675" spcFirstLastPara="1" rIns="130675" wrap="square" tIns="130675">
            <a:noAutofit/>
          </a:bodyPr>
          <a:lstStyle/>
          <a:p>
            <a:pPr indent="0" lvl="0" marL="12240" marR="0" rtl="0" algn="just">
              <a:lnSpc>
                <a:spcPct val="100000"/>
              </a:lnSpc>
              <a:spcBef>
                <a:spcPts val="0"/>
              </a:spcBef>
              <a:spcAft>
                <a:spcPts val="0"/>
              </a:spcAft>
              <a:buNone/>
            </a:pPr>
            <a:r>
              <a:rPr lang="en-US" sz="1600">
                <a:solidFill>
                  <a:srgbClr val="734D10"/>
                </a:solidFill>
                <a:latin typeface="Times New Roman"/>
                <a:ea typeface="Times New Roman"/>
                <a:cs typeface="Times New Roman"/>
                <a:sym typeface="Times New Roman"/>
              </a:rPr>
              <a:t>The robot successfully navigated complex mazes utilizing Monte Carlo Localization (MCL) for position estimation. In each environment (Figures 1 and 2), particles were initially dispersed throughout the maze, representing the robot's possible locations with equal probability. As the robot traversed the maze and collected sensor data (e.g., wall detections), MCL continuously updated the particle distribution. Particles that aligned with sensor readings increased in weight, while those in improbable locations decreased in weight, effectively refining the robot's understanding of its position within the maze. This process of refinement led the particles to converge around the robot's true location, enabling successful navigation in both environments.</a:t>
            </a:r>
            <a:endParaRPr b="0" i="0" sz="1600" u="none" cap="none" strike="noStrike">
              <a:latin typeface="Arial"/>
              <a:ea typeface="Arial"/>
              <a:cs typeface="Arial"/>
              <a:sym typeface="Arial"/>
            </a:endParaRPr>
          </a:p>
        </p:txBody>
      </p:sp>
      <p:sp>
        <p:nvSpPr>
          <p:cNvPr id="74" name="Google Shape;74;p14"/>
          <p:cNvSpPr/>
          <p:nvPr/>
        </p:nvSpPr>
        <p:spPr>
          <a:xfrm>
            <a:off x="7268665" y="8549180"/>
            <a:ext cx="13812000" cy="449400"/>
          </a:xfrm>
          <a:prstGeom prst="rect">
            <a:avLst/>
          </a:prstGeom>
          <a:noFill/>
          <a:ln>
            <a:noFill/>
          </a:ln>
        </p:spPr>
        <p:txBody>
          <a:bodyPr anchorCtr="0" anchor="ctr" bIns="52200" lIns="52200" spcFirstLastPara="1" rIns="52200" wrap="square" tIns="52200">
            <a:noAutofit/>
          </a:bodyPr>
          <a:lstStyle/>
          <a:p>
            <a:pPr indent="0" lvl="0" marL="0" marR="0" rtl="0" algn="ctr">
              <a:lnSpc>
                <a:spcPct val="100000"/>
              </a:lnSpc>
              <a:spcBef>
                <a:spcPts val="0"/>
              </a:spcBef>
              <a:spcAft>
                <a:spcPts val="0"/>
              </a:spcAft>
              <a:buNone/>
            </a:pPr>
            <a:r>
              <a:rPr b="1" i="0" lang="en-US" sz="2240" u="sng" cap="none" strike="noStrike">
                <a:solidFill>
                  <a:srgbClr val="A5300F"/>
                </a:solidFill>
                <a:latin typeface="Times New Roman"/>
                <a:ea typeface="Times New Roman"/>
                <a:cs typeface="Times New Roman"/>
                <a:sym typeface="Times New Roman"/>
              </a:rPr>
              <a:t>RESULTS</a:t>
            </a:r>
            <a:endParaRPr b="0" i="0" sz="2240" u="none" cap="none" strike="noStrike">
              <a:latin typeface="Arial"/>
              <a:ea typeface="Arial"/>
              <a:cs typeface="Arial"/>
              <a:sym typeface="Arial"/>
            </a:endParaRPr>
          </a:p>
        </p:txBody>
      </p:sp>
      <p:sp>
        <p:nvSpPr>
          <p:cNvPr id="75" name="Google Shape;75;p14"/>
          <p:cNvSpPr/>
          <p:nvPr/>
        </p:nvSpPr>
        <p:spPr>
          <a:xfrm>
            <a:off x="21207600" y="2450520"/>
            <a:ext cx="6697080" cy="449280"/>
          </a:xfrm>
          <a:prstGeom prst="rect">
            <a:avLst/>
          </a:prstGeom>
          <a:noFill/>
          <a:ln>
            <a:noFill/>
          </a:ln>
        </p:spPr>
        <p:txBody>
          <a:bodyPr anchorCtr="0" anchor="ctr" bIns="52200" lIns="52200" spcFirstLastPara="1" rIns="52200" wrap="square" tIns="52200">
            <a:noAutofit/>
          </a:bodyPr>
          <a:lstStyle/>
          <a:p>
            <a:pPr indent="0" lvl="0" marL="0" marR="0" rtl="0" algn="ctr">
              <a:lnSpc>
                <a:spcPct val="100000"/>
              </a:lnSpc>
              <a:spcBef>
                <a:spcPts val="0"/>
              </a:spcBef>
              <a:spcAft>
                <a:spcPts val="0"/>
              </a:spcAft>
              <a:buNone/>
            </a:pPr>
            <a:r>
              <a:rPr b="1" i="0" lang="en-US" sz="2240" u="sng" cap="none" strike="noStrike">
                <a:solidFill>
                  <a:srgbClr val="A5300F"/>
                </a:solidFill>
                <a:latin typeface="Times New Roman"/>
                <a:ea typeface="Times New Roman"/>
                <a:cs typeface="Times New Roman"/>
                <a:sym typeface="Times New Roman"/>
              </a:rPr>
              <a:t>CONCLUSIONS</a:t>
            </a:r>
            <a:endParaRPr b="0" i="0" sz="2240" u="none" cap="none" strike="noStrike">
              <a:latin typeface="Arial"/>
              <a:ea typeface="Arial"/>
              <a:cs typeface="Arial"/>
              <a:sym typeface="Arial"/>
            </a:endParaRPr>
          </a:p>
        </p:txBody>
      </p:sp>
      <p:sp>
        <p:nvSpPr>
          <p:cNvPr id="76" name="Google Shape;76;p14"/>
          <p:cNvSpPr/>
          <p:nvPr/>
        </p:nvSpPr>
        <p:spPr>
          <a:xfrm>
            <a:off x="20939760" y="3109320"/>
            <a:ext cx="8046360" cy="9874800"/>
          </a:xfrm>
          <a:prstGeom prst="rect">
            <a:avLst/>
          </a:prstGeom>
          <a:noFill/>
          <a:ln>
            <a:noFill/>
          </a:ln>
        </p:spPr>
        <p:txBody>
          <a:bodyPr anchorCtr="0" anchor="t" bIns="130675" lIns="130675" spcFirstLastPara="1" rIns="130675" wrap="square" tIns="130675">
            <a:noAutofit/>
          </a:bodyPr>
          <a:lstStyle/>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99"/>
              </a:spcBef>
              <a:spcAft>
                <a:spcPts val="0"/>
              </a:spcAft>
              <a:buNone/>
            </a:pPr>
            <a:r>
              <a:rPr b="1" i="0" lang="en-US" sz="2000" u="none" cap="none" strike="noStrike">
                <a:solidFill>
                  <a:srgbClr val="734D10"/>
                </a:solidFill>
                <a:latin typeface="Times New Roman"/>
                <a:ea typeface="Times New Roman"/>
                <a:cs typeface="Times New Roman"/>
                <a:sym typeface="Times New Roman"/>
              </a:rPr>
              <a:t>Advantages :</a:t>
            </a:r>
            <a:endParaRPr b="0" i="0" sz="2000" u="none" cap="none" strike="noStrike">
              <a:latin typeface="Arial"/>
              <a:ea typeface="Arial"/>
              <a:cs typeface="Arial"/>
              <a:sym typeface="Arial"/>
            </a:endParaRPr>
          </a:p>
          <a:p>
            <a:pPr indent="0" lvl="0" marL="0" marR="0" rtl="0" algn="l">
              <a:lnSpc>
                <a:spcPct val="100000"/>
              </a:lnSpc>
              <a:spcBef>
                <a:spcPts val="99"/>
              </a:spcBef>
              <a:spcAft>
                <a:spcPts val="0"/>
              </a:spcAft>
              <a:buNone/>
            </a:pPr>
            <a:r>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600" u="none" cap="none" strike="noStrike">
                <a:solidFill>
                  <a:srgbClr val="734D10"/>
                </a:solidFill>
                <a:latin typeface="Trebuchet MS"/>
                <a:ea typeface="Trebuchet MS"/>
                <a:cs typeface="Trebuchet MS"/>
                <a:sym typeface="Trebuchet MS"/>
              </a:rPr>
              <a:t>1.Handles Uncertainty</a:t>
            </a:r>
            <a:r>
              <a:rPr b="0" i="0" lang="en-US" sz="1600" u="none" cap="none" strike="noStrike">
                <a:solidFill>
                  <a:srgbClr val="734D10"/>
                </a:solidFill>
                <a:latin typeface="Trebuchet MS"/>
                <a:ea typeface="Trebuchet MS"/>
                <a:cs typeface="Trebuchet MS"/>
                <a:sym typeface="Trebuchet MS"/>
              </a:rPr>
              <a:t>: MCL excels in environments with noisy sensors and imprecise robot movement. It thrives on probabilities, making it adaptable to real-world scenarios.</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600" u="none" cap="none" strike="noStrike">
                <a:solidFill>
                  <a:srgbClr val="734D10"/>
                </a:solidFill>
                <a:latin typeface="Trebuchet MS"/>
                <a:ea typeface="Trebuchet MS"/>
                <a:cs typeface="Trebuchet MS"/>
                <a:sym typeface="Trebuchet MS"/>
              </a:rPr>
              <a:t>2.Adaptable to Complexity:</a:t>
            </a:r>
            <a:r>
              <a:rPr b="0" i="0" lang="en-US" sz="1600" u="none" cap="none" strike="noStrike">
                <a:solidFill>
                  <a:srgbClr val="734D10"/>
                </a:solidFill>
                <a:latin typeface="Trebuchet MS"/>
                <a:ea typeface="Trebuchet MS"/>
                <a:cs typeface="Trebuchet MS"/>
                <a:sym typeface="Trebuchet MS"/>
              </a:rPr>
              <a:t> Unlike some techniques, MCL can handle complex robot models and non-Gaussian sensor noise. This makes it suitable for navigating cluttered rooms, outdoor terrains, and various applications.</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600" u="none" cap="none" strike="noStrike">
                <a:solidFill>
                  <a:srgbClr val="734D10"/>
                </a:solidFill>
                <a:latin typeface="Trebuchet MS"/>
                <a:ea typeface="Trebuchet MS"/>
                <a:cs typeface="Trebuchet MS"/>
                <a:sym typeface="Trebuchet MS"/>
              </a:rPr>
              <a:t>3.Continuous Improvement:</a:t>
            </a:r>
            <a:r>
              <a:rPr b="0" i="0" lang="en-US" sz="1600" u="none" cap="none" strike="noStrike">
                <a:solidFill>
                  <a:srgbClr val="734D10"/>
                </a:solidFill>
                <a:latin typeface="Trebuchet MS"/>
                <a:ea typeface="Trebuchet MS"/>
                <a:cs typeface="Trebuchet MS"/>
                <a:sym typeface="Trebuchet MS"/>
              </a:rPr>
              <a:t> MCL is a dynamic approach. As the robot gathers more sensor data, its estimate of the location constantly refines. This allows the robot to navigate with increasing accuracy.</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600" u="none" cap="none" strike="noStrike">
                <a:solidFill>
                  <a:srgbClr val="734D10"/>
                </a:solidFill>
                <a:latin typeface="Trebuchet MS"/>
                <a:ea typeface="Trebuchet MS"/>
                <a:cs typeface="Trebuchet MS"/>
                <a:sym typeface="Trebuchet MS"/>
              </a:rPr>
              <a:t>4.Computationally Scalable</a:t>
            </a:r>
            <a:r>
              <a:rPr b="0" i="0" lang="en-US" sz="1600" u="none" cap="none" strike="noStrike">
                <a:solidFill>
                  <a:srgbClr val="734D10"/>
                </a:solidFill>
                <a:latin typeface="Trebuchet MS"/>
                <a:ea typeface="Trebuchet MS"/>
                <a:cs typeface="Trebuchet MS"/>
                <a:sym typeface="Trebuchet MS"/>
              </a:rPr>
              <a:t>: While involving a large number of particles, optimization techniques make MCL suitable for robots with varying processing power.</a:t>
            </a:r>
            <a:endParaRPr b="0" i="0" sz="1600" u="none" cap="none" strike="noStrike">
              <a:latin typeface="Arial"/>
              <a:ea typeface="Arial"/>
              <a:cs typeface="Arial"/>
              <a:sym typeface="Arial"/>
            </a:endParaRPr>
          </a:p>
          <a:p>
            <a:pPr indent="0" lvl="0" marL="0" marR="0" rtl="0" algn="just">
              <a:lnSpc>
                <a:spcPct val="100000"/>
              </a:lnSpc>
              <a:spcBef>
                <a:spcPts val="99"/>
              </a:spcBef>
              <a:spcAft>
                <a:spcPts val="0"/>
              </a:spcAft>
              <a:buNone/>
            </a:pPr>
            <a:r>
              <a:t/>
            </a:r>
            <a:endParaRPr b="0" i="0" sz="1600" u="none" cap="none" strike="noStrike">
              <a:latin typeface="Arial"/>
              <a:ea typeface="Arial"/>
              <a:cs typeface="Arial"/>
              <a:sym typeface="Arial"/>
            </a:endParaRPr>
          </a:p>
          <a:p>
            <a:pPr indent="0" lvl="0" marL="0" marR="0" rtl="0" algn="just">
              <a:lnSpc>
                <a:spcPct val="100000"/>
              </a:lnSpc>
              <a:spcBef>
                <a:spcPts val="99"/>
              </a:spcBef>
              <a:spcAft>
                <a:spcPts val="0"/>
              </a:spcAft>
              <a:buNone/>
            </a:pPr>
            <a:r>
              <a:rPr b="1" i="0" lang="en-US" sz="2200" u="none" cap="none" strike="noStrike">
                <a:solidFill>
                  <a:srgbClr val="734D10"/>
                </a:solidFill>
                <a:latin typeface="Times New Roman"/>
                <a:ea typeface="Times New Roman"/>
                <a:cs typeface="Times New Roman"/>
                <a:sym typeface="Times New Roman"/>
              </a:rPr>
              <a:t>Disadvantages: </a:t>
            </a:r>
            <a:endParaRPr b="0" i="0" sz="2200" u="none" cap="none" strike="noStrike">
              <a:latin typeface="Arial"/>
              <a:ea typeface="Arial"/>
              <a:cs typeface="Arial"/>
              <a:sym typeface="Arial"/>
            </a:endParaRPr>
          </a:p>
          <a:p>
            <a:pPr indent="0" lvl="0" marL="0" marR="0" rtl="0" algn="just">
              <a:lnSpc>
                <a:spcPct val="100000"/>
              </a:lnSpc>
              <a:spcBef>
                <a:spcPts val="99"/>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600" u="none" cap="none" strike="noStrike">
                <a:solidFill>
                  <a:srgbClr val="734D10"/>
                </a:solidFill>
                <a:latin typeface="Trebuchet MS"/>
                <a:ea typeface="Trebuchet MS"/>
                <a:cs typeface="Trebuchet MS"/>
                <a:sym typeface="Trebuchet MS"/>
              </a:rPr>
              <a:t>1.Computational Cost:</a:t>
            </a:r>
            <a:r>
              <a:rPr b="0" i="0" lang="en-US" sz="1600" u="none" cap="none" strike="noStrike">
                <a:solidFill>
                  <a:srgbClr val="734D10"/>
                </a:solidFill>
                <a:latin typeface="Trebuchet MS"/>
                <a:ea typeface="Trebuchet MS"/>
                <a:cs typeface="Trebuchet MS"/>
                <a:sym typeface="Trebuchet MS"/>
              </a:rPr>
              <a:t> Although scalable, processing a large number of particles can be computationally expensive for resource-constrained robots.</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600" u="none" cap="none" strike="noStrike">
                <a:solidFill>
                  <a:srgbClr val="734D10"/>
                </a:solidFill>
                <a:latin typeface="Trebuchet MS"/>
                <a:ea typeface="Trebuchet MS"/>
                <a:cs typeface="Trebuchet MS"/>
                <a:sym typeface="Trebuchet MS"/>
              </a:rPr>
              <a:t>2.Degenerate Particle Sets:</a:t>
            </a:r>
            <a:r>
              <a:rPr b="0" i="0" lang="en-US" sz="1600" u="none" cap="none" strike="noStrike">
                <a:solidFill>
                  <a:srgbClr val="734D10"/>
                </a:solidFill>
                <a:latin typeface="Trebuchet MS"/>
                <a:ea typeface="Trebuchet MS"/>
                <a:cs typeface="Trebuchet MS"/>
                <a:sym typeface="Trebuchet MS"/>
              </a:rPr>
              <a:t> In some situations, all particles might have very low weights, making localization difficult. Careful design and parameter tuning can help mitigate this</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734D10"/>
                </a:solidFill>
                <a:latin typeface="Trebuchet MS"/>
                <a:ea typeface="Trebuchet MS"/>
                <a:cs typeface="Trebuchet MS"/>
                <a:sym typeface="Trebuchet MS"/>
              </a:rPr>
              <a:t>.</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600" u="none" cap="none" strike="noStrike">
                <a:solidFill>
                  <a:srgbClr val="734D10"/>
                </a:solidFill>
                <a:latin typeface="Trebuchet MS"/>
                <a:ea typeface="Trebuchet MS"/>
                <a:cs typeface="Trebuchet MS"/>
                <a:sym typeface="Trebuchet MS"/>
              </a:rPr>
              <a:t>3.Initial Distribution Dependence</a:t>
            </a:r>
            <a:r>
              <a:rPr b="0" i="0" lang="en-US" sz="1600" u="none" cap="none" strike="noStrike">
                <a:solidFill>
                  <a:srgbClr val="734D10"/>
                </a:solidFill>
                <a:latin typeface="Trebuchet MS"/>
                <a:ea typeface="Trebuchet MS"/>
                <a:cs typeface="Trebuchet MS"/>
                <a:sym typeface="Trebuchet MS"/>
              </a:rPr>
              <a:t>: MCL's performance can be sensitive to the initial distribution of particles. Strategies exist to improve this, but it's a factor to consider.</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734D10"/>
                </a:solidFill>
                <a:latin typeface="Trebuchet MS"/>
                <a:ea typeface="Trebuchet MS"/>
                <a:cs typeface="Trebuchet MS"/>
                <a:sym typeface="Trebuchet MS"/>
              </a:rPr>
              <a:t>Overall, Monte Carlo Localization with particle filters is a powerful and versatile tool for robot navigation in uncertain environments. By understanding its advantages and potential limitations, we can effectively utilize MCL to guide robots towards their goals with greater accuracy and robustness.</a:t>
            </a:r>
            <a:endParaRPr b="0" i="0" sz="1600" u="none" cap="none" strike="noStrike">
              <a:latin typeface="Arial"/>
              <a:ea typeface="Arial"/>
              <a:cs typeface="Arial"/>
              <a:sym typeface="Arial"/>
            </a:endParaRPr>
          </a:p>
          <a:p>
            <a:pPr indent="0" lvl="0" marL="0" marR="0" rtl="0" algn="l">
              <a:lnSpc>
                <a:spcPct val="100000"/>
              </a:lnSpc>
              <a:spcBef>
                <a:spcPts val="298"/>
              </a:spcBef>
              <a:spcAft>
                <a:spcPts val="0"/>
              </a:spcAft>
              <a:buNone/>
            </a:pPr>
            <a:r>
              <a:t/>
            </a:r>
            <a:endParaRPr b="0" i="0" sz="1600" u="none" cap="none" strike="noStrike">
              <a:latin typeface="Arial"/>
              <a:ea typeface="Arial"/>
              <a:cs typeface="Arial"/>
              <a:sym typeface="Arial"/>
            </a:endParaRPr>
          </a:p>
        </p:txBody>
      </p:sp>
      <p:sp>
        <p:nvSpPr>
          <p:cNvPr id="77" name="Google Shape;77;p14"/>
          <p:cNvSpPr/>
          <p:nvPr/>
        </p:nvSpPr>
        <p:spPr>
          <a:xfrm>
            <a:off x="3906360" y="1020600"/>
            <a:ext cx="21446640" cy="5972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3500" u="none" cap="none" strike="noStrike">
                <a:solidFill>
                  <a:srgbClr val="FFFFFF"/>
                </a:solidFill>
                <a:latin typeface="Times New Roman"/>
                <a:ea typeface="Times New Roman"/>
                <a:cs typeface="Times New Roman"/>
                <a:sym typeface="Times New Roman"/>
              </a:rPr>
              <a:t>A Bhumika Rao || Ashutosh Kumar  || Swetika || Navneet Kumar Chaubey</a:t>
            </a:r>
            <a:endParaRPr b="0" i="0" sz="3500" u="none" cap="none" strike="noStrike">
              <a:latin typeface="Arial"/>
              <a:ea typeface="Arial"/>
              <a:cs typeface="Arial"/>
              <a:sym typeface="Arial"/>
            </a:endParaRPr>
          </a:p>
        </p:txBody>
      </p:sp>
      <p:sp>
        <p:nvSpPr>
          <p:cNvPr id="78" name="Google Shape;78;p14"/>
          <p:cNvSpPr/>
          <p:nvPr/>
        </p:nvSpPr>
        <p:spPr>
          <a:xfrm>
            <a:off x="3906360" y="1618560"/>
            <a:ext cx="21446640" cy="6336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2990" u="none" cap="none" strike="noStrike">
                <a:solidFill>
                  <a:srgbClr val="FFFFFF"/>
                </a:solidFill>
                <a:latin typeface="Times New Roman"/>
                <a:ea typeface="Times New Roman"/>
                <a:cs typeface="Times New Roman"/>
                <a:sym typeface="Times New Roman"/>
              </a:rPr>
              <a:t>International Institute of Information Technology , Naya Raipur</a:t>
            </a:r>
            <a:endParaRPr b="0" i="0" sz="2990" u="none" cap="none" strike="noStrike">
              <a:latin typeface="Arial"/>
              <a:ea typeface="Arial"/>
              <a:cs typeface="Arial"/>
              <a:sym typeface="Arial"/>
            </a:endParaRPr>
          </a:p>
        </p:txBody>
      </p:sp>
      <p:sp>
        <p:nvSpPr>
          <p:cNvPr id="79" name="Google Shape;79;p14"/>
          <p:cNvSpPr/>
          <p:nvPr/>
        </p:nvSpPr>
        <p:spPr>
          <a:xfrm>
            <a:off x="4769640" y="186480"/>
            <a:ext cx="20392560" cy="833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4450" u="none" cap="none" strike="noStrike">
                <a:solidFill>
                  <a:srgbClr val="FFFFFF"/>
                </a:solidFill>
                <a:latin typeface="Times New Roman"/>
                <a:ea typeface="Times New Roman"/>
                <a:cs typeface="Times New Roman"/>
                <a:sym typeface="Times New Roman"/>
              </a:rPr>
              <a:t>Monte Carlo Localization: A Probabilistic Approach to Robot Navigation</a:t>
            </a:r>
            <a:endParaRPr b="0" i="0" sz="4450" u="none" cap="none" strike="noStrike">
              <a:latin typeface="Arial"/>
              <a:ea typeface="Arial"/>
              <a:cs typeface="Arial"/>
              <a:sym typeface="Arial"/>
            </a:endParaRPr>
          </a:p>
        </p:txBody>
      </p:sp>
      <p:sp>
        <p:nvSpPr>
          <p:cNvPr id="80" name="Google Shape;80;p14"/>
          <p:cNvSpPr/>
          <p:nvPr/>
        </p:nvSpPr>
        <p:spPr>
          <a:xfrm>
            <a:off x="21283200" y="14081760"/>
            <a:ext cx="6697080" cy="444960"/>
          </a:xfrm>
          <a:prstGeom prst="rect">
            <a:avLst/>
          </a:prstGeom>
          <a:noFill/>
          <a:ln>
            <a:noFill/>
          </a:ln>
        </p:spPr>
        <p:txBody>
          <a:bodyPr anchorCtr="0" anchor="ctr" bIns="52200" lIns="52200" spcFirstLastPara="1" rIns="52200" wrap="square" tIns="52200">
            <a:noAutofit/>
          </a:bodyPr>
          <a:lstStyle/>
          <a:p>
            <a:pPr indent="0" lvl="0" marL="0" marR="0" rtl="0" algn="ctr">
              <a:lnSpc>
                <a:spcPct val="100000"/>
              </a:lnSpc>
              <a:spcBef>
                <a:spcPts val="0"/>
              </a:spcBef>
              <a:spcAft>
                <a:spcPts val="0"/>
              </a:spcAft>
              <a:buNone/>
            </a:pPr>
            <a:r>
              <a:rPr b="1" i="0" lang="en-US" sz="2240" u="sng" cap="none" strike="noStrike">
                <a:solidFill>
                  <a:srgbClr val="A5300F"/>
                </a:solidFill>
                <a:latin typeface="Times New Roman"/>
                <a:ea typeface="Times New Roman"/>
                <a:cs typeface="Times New Roman"/>
                <a:sym typeface="Times New Roman"/>
              </a:rPr>
              <a:t>ACKNOWLEDGEMENTS</a:t>
            </a:r>
            <a:endParaRPr b="0" i="0" sz="2240" u="none" cap="none" strike="noStrike">
              <a:latin typeface="Arial"/>
              <a:ea typeface="Arial"/>
              <a:cs typeface="Arial"/>
              <a:sym typeface="Arial"/>
            </a:endParaRPr>
          </a:p>
        </p:txBody>
      </p:sp>
      <p:sp>
        <p:nvSpPr>
          <p:cNvPr id="81" name="Google Shape;81;p14"/>
          <p:cNvSpPr/>
          <p:nvPr/>
        </p:nvSpPr>
        <p:spPr>
          <a:xfrm>
            <a:off x="20374560" y="12817800"/>
            <a:ext cx="8343720" cy="875880"/>
          </a:xfrm>
          <a:prstGeom prst="rect">
            <a:avLst/>
          </a:prstGeom>
          <a:noFill/>
          <a:ln>
            <a:noFill/>
          </a:ln>
        </p:spPr>
        <p:txBody>
          <a:bodyPr anchorCtr="0" anchor="ctr" bIns="52200" lIns="52200" spcFirstLastPara="1" rIns="52200" wrap="square" tIns="52200">
            <a:noAutofit/>
          </a:bodyPr>
          <a:lstStyle/>
          <a:p>
            <a:pPr indent="0" lvl="0" marL="0" marR="0" rtl="0" algn="just">
              <a:lnSpc>
                <a:spcPct val="100000"/>
              </a:lnSpc>
              <a:spcBef>
                <a:spcPts val="0"/>
              </a:spcBef>
              <a:spcAft>
                <a:spcPts val="0"/>
              </a:spcAft>
              <a:buNone/>
            </a:pPr>
            <a:r>
              <a:rPr b="0" i="0" lang="en-US" sz="1600" u="none" cap="none" strike="noStrike">
                <a:solidFill>
                  <a:srgbClr val="734D10"/>
                </a:solidFill>
                <a:latin typeface="Times New Roman"/>
                <a:ea typeface="Times New Roman"/>
                <a:cs typeface="Times New Roman"/>
                <a:sym typeface="Times New Roman"/>
              </a:rPr>
              <a:t>Some of the code in this project were revised from the Beacon Based Particle Filter project. But the robot environment is totally different and the sensor measure mechanism is also totally different.</a:t>
            </a:r>
            <a:endParaRPr b="0" i="0" sz="1600" u="none" cap="none" strike="noStrike">
              <a:latin typeface="Arial"/>
              <a:ea typeface="Arial"/>
              <a:cs typeface="Arial"/>
              <a:sym typeface="Arial"/>
            </a:endParaRPr>
          </a:p>
          <a:p>
            <a:pPr indent="0" lvl="0" marL="0" marR="0" rtl="0" algn="just">
              <a:lnSpc>
                <a:spcPct val="100000"/>
              </a:lnSpc>
              <a:spcBef>
                <a:spcPts val="320"/>
              </a:spcBef>
              <a:spcAft>
                <a:spcPts val="0"/>
              </a:spcAft>
              <a:buNone/>
            </a:pPr>
            <a:r>
              <a:rPr b="0" i="0" lang="en-US" sz="1600" u="none" cap="none" strike="noStrike">
                <a:solidFill>
                  <a:srgbClr val="734D10"/>
                </a:solidFill>
                <a:latin typeface="Times New Roman"/>
                <a:ea typeface="Times New Roman"/>
                <a:cs typeface="Times New Roman"/>
                <a:sym typeface="Times New Roman"/>
              </a:rPr>
              <a:t>Source:Beacon Based Particle Filter(</a:t>
            </a:r>
            <a:r>
              <a:rPr b="0" i="0" lang="en-US" sz="1600" u="sng" cap="none" strike="noStrike">
                <a:solidFill>
                  <a:schemeClr val="hlink"/>
                </a:solidFill>
                <a:latin typeface="Times New Roman"/>
                <a:ea typeface="Times New Roman"/>
                <a:cs typeface="Times New Roman"/>
                <a:sym typeface="Times New Roman"/>
                <a:hlinkClick r:id="rId3"/>
              </a:rPr>
              <a:t>https://github.com/mjl/particle_filter_demo</a:t>
            </a:r>
            <a:r>
              <a:rPr b="0" i="0" lang="en-US" sz="1600" u="none" cap="none" strike="noStrike">
                <a:solidFill>
                  <a:srgbClr val="734D10"/>
                </a:solidFill>
                <a:latin typeface="Times New Roman"/>
                <a:ea typeface="Times New Roman"/>
                <a:cs typeface="Times New Roman"/>
                <a:sym typeface="Times New Roman"/>
              </a:rPr>
              <a:t>). </a:t>
            </a:r>
            <a:endParaRPr b="0" i="0" sz="1600" u="none" cap="none" strike="noStrike">
              <a:latin typeface="Arial"/>
              <a:ea typeface="Arial"/>
              <a:cs typeface="Arial"/>
              <a:sym typeface="Arial"/>
            </a:endParaRPr>
          </a:p>
        </p:txBody>
      </p:sp>
      <p:sp>
        <p:nvSpPr>
          <p:cNvPr id="82" name="Google Shape;82;p14"/>
          <p:cNvSpPr/>
          <p:nvPr/>
        </p:nvSpPr>
        <p:spPr>
          <a:xfrm>
            <a:off x="21283200" y="12070080"/>
            <a:ext cx="6697080" cy="445680"/>
          </a:xfrm>
          <a:prstGeom prst="rect">
            <a:avLst/>
          </a:prstGeom>
          <a:noFill/>
          <a:ln>
            <a:noFill/>
          </a:ln>
        </p:spPr>
        <p:txBody>
          <a:bodyPr anchorCtr="0" anchor="ctr" bIns="52200" lIns="52200" spcFirstLastPara="1" rIns="52200" wrap="square" tIns="52200">
            <a:noAutofit/>
          </a:bodyPr>
          <a:lstStyle/>
          <a:p>
            <a:pPr indent="0" lvl="0" marL="0" marR="0" rtl="0" algn="ctr">
              <a:lnSpc>
                <a:spcPct val="100000"/>
              </a:lnSpc>
              <a:spcBef>
                <a:spcPts val="0"/>
              </a:spcBef>
              <a:spcAft>
                <a:spcPts val="0"/>
              </a:spcAft>
              <a:buNone/>
            </a:pPr>
            <a:r>
              <a:rPr b="1" i="0" lang="en-US" sz="2240" u="sng" cap="none" strike="noStrike">
                <a:solidFill>
                  <a:srgbClr val="A5300F"/>
                </a:solidFill>
                <a:latin typeface="Times New Roman"/>
                <a:ea typeface="Times New Roman"/>
                <a:cs typeface="Times New Roman"/>
                <a:sym typeface="Times New Roman"/>
              </a:rPr>
              <a:t>REFERENCES</a:t>
            </a:r>
            <a:endParaRPr b="0" i="0" sz="2240" u="none" cap="none" strike="noStrike">
              <a:latin typeface="Arial"/>
              <a:ea typeface="Arial"/>
              <a:cs typeface="Arial"/>
              <a:sym typeface="Arial"/>
            </a:endParaRPr>
          </a:p>
        </p:txBody>
      </p:sp>
      <p:sp>
        <p:nvSpPr>
          <p:cNvPr id="83" name="Google Shape;83;p14"/>
          <p:cNvSpPr/>
          <p:nvPr/>
        </p:nvSpPr>
        <p:spPr>
          <a:xfrm>
            <a:off x="21396960" y="14733000"/>
            <a:ext cx="6697080" cy="445680"/>
          </a:xfrm>
          <a:prstGeom prst="rect">
            <a:avLst/>
          </a:prstGeom>
          <a:noFill/>
          <a:ln>
            <a:noFill/>
          </a:ln>
        </p:spPr>
        <p:txBody>
          <a:bodyPr anchorCtr="0" anchor="ctr" bIns="52200" lIns="52200" spcFirstLastPara="1" rIns="52200" wrap="square" tIns="52200">
            <a:noAutofit/>
          </a:bodyPr>
          <a:lstStyle/>
          <a:p>
            <a:pPr indent="0" lvl="0" marL="0" marR="0" rtl="0" algn="ctr">
              <a:lnSpc>
                <a:spcPct val="100000"/>
              </a:lnSpc>
              <a:spcBef>
                <a:spcPts val="0"/>
              </a:spcBef>
              <a:spcAft>
                <a:spcPts val="0"/>
              </a:spcAft>
              <a:buNone/>
            </a:pPr>
            <a:r>
              <a:rPr b="0" i="0" lang="en-US" sz="2240" u="none" cap="none" strike="noStrike">
                <a:solidFill>
                  <a:srgbClr val="734D10"/>
                </a:solidFill>
                <a:latin typeface="Times New Roman"/>
                <a:ea typeface="Times New Roman"/>
                <a:cs typeface="Times New Roman"/>
                <a:sym typeface="Times New Roman"/>
              </a:rPr>
              <a:t>Guided by- Dr. Shailesh Khapre</a:t>
            </a:r>
            <a:endParaRPr b="0" i="0" sz="2240" u="none" cap="none" strike="noStrike">
              <a:latin typeface="Arial"/>
              <a:ea typeface="Arial"/>
              <a:cs typeface="Arial"/>
              <a:sym typeface="Arial"/>
            </a:endParaRPr>
          </a:p>
        </p:txBody>
      </p:sp>
      <p:pic>
        <p:nvPicPr>
          <p:cNvPr descr="Significance and Usage of Institute Logo | IIIT NAYA RAIPUR" id="84" name="Google Shape;84;p14"/>
          <p:cNvPicPr preferRelativeResize="0"/>
          <p:nvPr/>
        </p:nvPicPr>
        <p:blipFill rotWithShape="1">
          <a:blip r:embed="rId4">
            <a:alphaModFix/>
          </a:blip>
          <a:srcRect b="0" l="0" r="0" t="0"/>
          <a:stretch/>
        </p:blipFill>
        <p:spPr>
          <a:xfrm>
            <a:off x="2754000" y="46440"/>
            <a:ext cx="2205720" cy="2205720"/>
          </a:xfrm>
          <a:prstGeom prst="rect">
            <a:avLst/>
          </a:prstGeom>
          <a:noFill/>
          <a:ln>
            <a:noFill/>
          </a:ln>
        </p:spPr>
      </p:pic>
      <p:pic>
        <p:nvPicPr>
          <p:cNvPr id="85" name="Google Shape;85;p14"/>
          <p:cNvPicPr preferRelativeResize="0"/>
          <p:nvPr/>
        </p:nvPicPr>
        <p:blipFill rotWithShape="1">
          <a:blip r:embed="rId5">
            <a:alphaModFix/>
          </a:blip>
          <a:srcRect b="0" l="0" r="0" t="0"/>
          <a:stretch/>
        </p:blipFill>
        <p:spPr>
          <a:xfrm>
            <a:off x="2468880" y="6949440"/>
            <a:ext cx="3940920" cy="1919520"/>
          </a:xfrm>
          <a:prstGeom prst="rect">
            <a:avLst/>
          </a:prstGeom>
          <a:noFill/>
          <a:ln>
            <a:noFill/>
          </a:ln>
        </p:spPr>
      </p:pic>
      <p:pic>
        <p:nvPicPr>
          <p:cNvPr id="86" name="Google Shape;86;p14"/>
          <p:cNvPicPr preferRelativeResize="0"/>
          <p:nvPr/>
        </p:nvPicPr>
        <p:blipFill rotWithShape="1">
          <a:blip r:embed="rId6">
            <a:alphaModFix/>
          </a:blip>
          <a:srcRect b="0" l="0" r="0" t="0"/>
          <a:stretch/>
        </p:blipFill>
        <p:spPr>
          <a:xfrm>
            <a:off x="9859400" y="11020579"/>
            <a:ext cx="3940926" cy="4001495"/>
          </a:xfrm>
          <a:prstGeom prst="rect">
            <a:avLst/>
          </a:prstGeom>
          <a:noFill/>
          <a:ln>
            <a:noFill/>
          </a:ln>
        </p:spPr>
      </p:pic>
      <p:pic>
        <p:nvPicPr>
          <p:cNvPr id="87" name="Google Shape;87;p14"/>
          <p:cNvPicPr preferRelativeResize="0"/>
          <p:nvPr/>
        </p:nvPicPr>
        <p:blipFill rotWithShape="1">
          <a:blip r:embed="rId7">
            <a:alphaModFix/>
          </a:blip>
          <a:srcRect b="0" l="2152" r="0" t="0"/>
          <a:stretch/>
        </p:blipFill>
        <p:spPr>
          <a:xfrm>
            <a:off x="9289800" y="3231000"/>
            <a:ext cx="10095120" cy="5167800"/>
          </a:xfrm>
          <a:prstGeom prst="rect">
            <a:avLst/>
          </a:prstGeom>
          <a:noFill/>
          <a:ln>
            <a:noFill/>
          </a:ln>
        </p:spPr>
      </p:pic>
      <p:sp>
        <p:nvSpPr>
          <p:cNvPr id="88" name="Google Shape;88;p14"/>
          <p:cNvSpPr/>
          <p:nvPr/>
        </p:nvSpPr>
        <p:spPr>
          <a:xfrm>
            <a:off x="8503920" y="3108600"/>
            <a:ext cx="3748680" cy="58824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298"/>
              </a:spcBef>
              <a:spcAft>
                <a:spcPts val="0"/>
              </a:spcAft>
              <a:buNone/>
            </a:pPr>
            <a:r>
              <a:t/>
            </a:r>
            <a:endParaRPr b="0" i="0" sz="1800" u="none" cap="none" strike="noStrike">
              <a:latin typeface="Arial"/>
              <a:ea typeface="Arial"/>
              <a:cs typeface="Arial"/>
              <a:sym typeface="Arial"/>
            </a:endParaRPr>
          </a:p>
        </p:txBody>
      </p:sp>
      <p:pic>
        <p:nvPicPr>
          <p:cNvPr id="89" name="Google Shape;89;p14"/>
          <p:cNvPicPr preferRelativeResize="0"/>
          <p:nvPr/>
        </p:nvPicPr>
        <p:blipFill>
          <a:blip r:embed="rId8">
            <a:alphaModFix/>
          </a:blip>
          <a:stretch>
            <a:fillRect/>
          </a:stretch>
        </p:blipFill>
        <p:spPr>
          <a:xfrm>
            <a:off x="15503510" y="10959853"/>
            <a:ext cx="3663480" cy="3617572"/>
          </a:xfrm>
          <a:prstGeom prst="rect">
            <a:avLst/>
          </a:prstGeom>
          <a:noFill/>
          <a:ln>
            <a:noFill/>
          </a:ln>
        </p:spPr>
      </p:pic>
      <p:sp>
        <p:nvSpPr>
          <p:cNvPr id="90" name="Google Shape;90;p14"/>
          <p:cNvSpPr txBox="1"/>
          <p:nvPr/>
        </p:nvSpPr>
        <p:spPr>
          <a:xfrm>
            <a:off x="10311925" y="15022075"/>
            <a:ext cx="3366600" cy="5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Figure 1 Maze World </a:t>
            </a:r>
            <a:endParaRPr/>
          </a:p>
        </p:txBody>
      </p:sp>
      <p:sp>
        <p:nvSpPr>
          <p:cNvPr id="91" name="Google Shape;91;p14"/>
          <p:cNvSpPr txBox="1"/>
          <p:nvPr/>
        </p:nvSpPr>
        <p:spPr>
          <a:xfrm>
            <a:off x="15156175" y="14732225"/>
            <a:ext cx="4638600" cy="7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Figure 2 Blank World , no obstacles , </a:t>
            </a:r>
            <a:r>
              <a:rPr lang="en-US"/>
              <a:t>turtle</a:t>
            </a:r>
            <a:r>
              <a:rPr lang="en-US"/>
              <a:t> bot and initial particle distribution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1968040" y="-727435"/>
            <a:ext cx="26334300" cy="2748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6200">
                <a:solidFill>
                  <a:schemeClr val="lt1"/>
                </a:solidFill>
              </a:rPr>
              <a:t>CODE REFERENCE LINK</a:t>
            </a:r>
            <a:endParaRPr sz="6200">
              <a:solidFill>
                <a:schemeClr val="lt1"/>
              </a:solidFill>
            </a:endParaRPr>
          </a:p>
        </p:txBody>
      </p:sp>
      <p:sp>
        <p:nvSpPr>
          <p:cNvPr id="98" name="Google Shape;98;p15"/>
          <p:cNvSpPr txBox="1"/>
          <p:nvPr>
            <p:ph idx="1" type="subTitle"/>
          </p:nvPr>
        </p:nvSpPr>
        <p:spPr>
          <a:xfrm>
            <a:off x="1463040" y="3851280"/>
            <a:ext cx="26334300" cy="9545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2400" u="sng">
                <a:solidFill>
                  <a:srgbClr val="0000FF"/>
                </a:solidFill>
                <a:hlinkClick r:id="rId3">
                  <a:extLst>
                    <a:ext uri="{A12FA001-AC4F-418D-AE19-62706E023703}">
                      <ahyp:hlinkClr val="tx"/>
                    </a:ext>
                  </a:extLst>
                </a:hlinkClick>
              </a:rPr>
              <a:t>https://github.com/leimao/Particle-Filter</a:t>
            </a:r>
            <a:endParaRPr sz="3500">
              <a:solidFill>
                <a:srgbClr val="0000FF"/>
              </a:solidFill>
            </a:endParaRPr>
          </a:p>
          <a:p>
            <a:pPr indent="0" lvl="0" marL="0" rtl="0" algn="l">
              <a:spcBef>
                <a:spcPts val="0"/>
              </a:spcBef>
              <a:spcAft>
                <a:spcPts val="0"/>
              </a:spcAft>
              <a:buNone/>
            </a:pPr>
            <a:r>
              <a:t/>
            </a:r>
            <a:endParaRPr sz="3500">
              <a:solidFill>
                <a:srgbClr val="0000FF"/>
              </a:solidFill>
            </a:endParaRPr>
          </a:p>
          <a:p>
            <a:pPr indent="0" lvl="0" marL="0" rtl="0" algn="l">
              <a:spcBef>
                <a:spcPts val="0"/>
              </a:spcBef>
              <a:spcAft>
                <a:spcPts val="0"/>
              </a:spcAft>
              <a:buNone/>
            </a:pPr>
            <a:r>
              <a:t/>
            </a:r>
            <a:endParaRPr sz="3500">
              <a:solidFill>
                <a:srgbClr val="0000FF"/>
              </a:solidFill>
            </a:endParaRPr>
          </a:p>
          <a:p>
            <a:pPr indent="0" lvl="0" marL="0" rtl="0" algn="l">
              <a:spcBef>
                <a:spcPts val="0"/>
              </a:spcBef>
              <a:spcAft>
                <a:spcPts val="0"/>
              </a:spcAft>
              <a:buNone/>
            </a:pPr>
            <a:r>
              <a:rPr lang="en-US" sz="3500">
                <a:solidFill>
                  <a:srgbClr val="0000FF"/>
                </a:solidFill>
              </a:rPr>
              <a:t>LINK TO OUR PROJECT (BLANK/EMPTY ENVIRONMENT)</a:t>
            </a:r>
            <a:endParaRPr sz="3500">
              <a:solidFill>
                <a:srgbClr val="0000FF"/>
              </a:solidFill>
            </a:endParaRPr>
          </a:p>
          <a:p>
            <a:pPr indent="0" lvl="0" marL="0" rtl="0" algn="l">
              <a:spcBef>
                <a:spcPts val="0"/>
              </a:spcBef>
              <a:spcAft>
                <a:spcPts val="0"/>
              </a:spcAft>
              <a:buNone/>
            </a:pPr>
            <a:r>
              <a:rPr lang="en-US" sz="3500" u="sng">
                <a:solidFill>
                  <a:schemeClr val="hlink"/>
                </a:solidFill>
                <a:hlinkClick r:id="rId4"/>
              </a:rPr>
              <a:t>https://drive.google.com/drive/folders/1y5rART0kxuwiYi4emyDrglhB9EqPV70e?usp=drive_link</a:t>
            </a:r>
            <a:endParaRPr sz="3500">
              <a:solidFill>
                <a:srgbClr val="0000FF"/>
              </a:solidFill>
            </a:endParaRPr>
          </a:p>
        </p:txBody>
      </p:sp>
      <p:sp>
        <p:nvSpPr>
          <p:cNvPr id="99" name="Google Shape;99;p15"/>
          <p:cNvSpPr txBox="1"/>
          <p:nvPr/>
        </p:nvSpPr>
        <p:spPr>
          <a:xfrm>
            <a:off x="2194550" y="6296900"/>
            <a:ext cx="7444200" cy="9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t>MAZE ENVIRONMENT </a:t>
            </a:r>
            <a:endParaRPr sz="36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