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5" y="0"/>
                </a:moveTo>
                <a:lnTo>
                  <a:pt x="0" y="0"/>
                </a:lnTo>
                <a:lnTo>
                  <a:pt x="0" y="457200"/>
                </a:lnTo>
                <a:lnTo>
                  <a:pt x="12188825" y="457200"/>
                </a:lnTo>
                <a:lnTo>
                  <a:pt x="12188825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9357" y="2262073"/>
            <a:ext cx="4193285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1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383" y="2292858"/>
            <a:ext cx="11089233" cy="3300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"/>
            <a:ext cx="4635500" cy="68572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6370" y="1838401"/>
            <a:ext cx="4738370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695"/>
              </a:spcBef>
            </a:pPr>
            <a:r>
              <a:rPr sz="4400" b="1" i="0" spc="-6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sz="4400" b="1" i="0" spc="-4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4400" b="1" i="0" spc="-55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44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4400" b="1" i="0" spc="-2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1" i="0" spc="-2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400" b="1" i="0" spc="-3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4400" b="1" i="0" spc="-40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sz="4400" b="1" i="0" spc="-25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4400" b="1" i="0" spc="-40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sz="4400" b="1" i="0" spc="-3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sz="4400" b="1" i="0" spc="-50" dirty="0">
                <a:solidFill>
                  <a:srgbClr val="000000"/>
                </a:solidFill>
                <a:latin typeface="Times New Roman"/>
                <a:cs typeface="Times New Roman"/>
              </a:rPr>
              <a:t>u</a:t>
            </a:r>
            <a:r>
              <a:rPr sz="4400" b="1" i="0" spc="-40" dirty="0">
                <a:solidFill>
                  <a:srgbClr val="000000"/>
                </a:solidFill>
                <a:latin typeface="Times New Roman"/>
                <a:cs typeface="Times New Roman"/>
              </a:rPr>
              <a:t>re</a:t>
            </a:r>
            <a:r>
              <a:rPr sz="44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s</a:t>
            </a:r>
            <a:r>
              <a:rPr sz="4400" b="1" i="0" spc="-2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4400" b="1" i="0" spc="-2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4400" b="1" i="0" spc="-5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sz="4400" b="1" i="0" spc="-5" dirty="0">
                <a:solidFill>
                  <a:srgbClr val="000000"/>
                </a:solidFill>
                <a:latin typeface="Times New Roman"/>
                <a:cs typeface="Times New Roman"/>
              </a:rPr>
              <a:t>d  Algorithms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1591" y="4658995"/>
            <a:ext cx="4305809" cy="1013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242424"/>
                </a:solidFill>
                <a:latin typeface="Franklin Gothic Medium"/>
                <a:cs typeface="Franklin Gothic Medium"/>
              </a:rPr>
              <a:t>NAME:</a:t>
            </a:r>
            <a:r>
              <a:rPr sz="1800" spc="450" dirty="0">
                <a:solidFill>
                  <a:srgbClr val="242424"/>
                </a:solidFill>
                <a:latin typeface="Franklin Gothic Medium"/>
                <a:cs typeface="Franklin Gothic Medium"/>
              </a:rPr>
              <a:t> </a:t>
            </a:r>
            <a:r>
              <a:rPr lang="en-IN" spc="85" dirty="0">
                <a:solidFill>
                  <a:srgbClr val="242424"/>
                </a:solidFill>
                <a:latin typeface="Franklin Gothic Medium"/>
                <a:cs typeface="Franklin Gothic Medium"/>
              </a:rPr>
              <a:t>Bhumireddy Sudharshan Reddy</a:t>
            </a:r>
            <a:endParaRPr sz="18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tabLst>
                <a:tab pos="746760" algn="l"/>
              </a:tabLst>
            </a:pPr>
            <a:r>
              <a:rPr sz="1800" spc="70" dirty="0">
                <a:solidFill>
                  <a:srgbClr val="242424"/>
                </a:solidFill>
                <a:latin typeface="Franklin Gothic Medium"/>
                <a:cs typeface="Franklin Gothic Medium"/>
              </a:rPr>
              <a:t>REG	</a:t>
            </a:r>
            <a:r>
              <a:rPr sz="1800" dirty="0">
                <a:solidFill>
                  <a:srgbClr val="242424"/>
                </a:solidFill>
                <a:latin typeface="Franklin Gothic Medium"/>
                <a:cs typeface="Franklin Gothic Medium"/>
              </a:rPr>
              <a:t>:</a:t>
            </a:r>
            <a:r>
              <a:rPr sz="1800" spc="335" dirty="0">
                <a:solidFill>
                  <a:srgbClr val="242424"/>
                </a:solidFill>
                <a:latin typeface="Franklin Gothic Medium"/>
                <a:cs typeface="Franklin Gothic Medium"/>
              </a:rPr>
              <a:t> </a:t>
            </a:r>
            <a:r>
              <a:rPr sz="1800" spc="114" dirty="0">
                <a:solidFill>
                  <a:srgbClr val="242424"/>
                </a:solidFill>
                <a:latin typeface="Franklin Gothic Medium"/>
                <a:cs typeface="Franklin Gothic Medium"/>
              </a:rPr>
              <a:t>1</a:t>
            </a:r>
            <a:r>
              <a:rPr lang="en-IN" sz="1800" spc="114" dirty="0">
                <a:solidFill>
                  <a:srgbClr val="242424"/>
                </a:solidFill>
                <a:latin typeface="Franklin Gothic Medium"/>
                <a:cs typeface="Franklin Gothic Medium"/>
              </a:rPr>
              <a:t>2210632</a:t>
            </a:r>
            <a:endParaRPr sz="180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28615" y="4495800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2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385" y="597408"/>
            <a:ext cx="10407650" cy="5199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261569"/>
            <a:ext cx="9180195" cy="1416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5475"/>
              </a:lnSpc>
              <a:spcBef>
                <a:spcPts val="105"/>
              </a:spcBef>
            </a:pPr>
            <a:r>
              <a:rPr sz="4700" i="0" spc="360" dirty="0">
                <a:solidFill>
                  <a:srgbClr val="404040"/>
                </a:solidFill>
                <a:latin typeface="Cambria"/>
                <a:cs typeface="Cambria"/>
              </a:rPr>
              <a:t>PROJECT:</a:t>
            </a:r>
            <a:r>
              <a:rPr sz="4700" i="0" spc="22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315" dirty="0">
                <a:solidFill>
                  <a:srgbClr val="404040"/>
                </a:solidFill>
                <a:latin typeface="Cambria"/>
                <a:cs typeface="Cambria"/>
              </a:rPr>
              <a:t>Library</a:t>
            </a:r>
            <a:r>
              <a:rPr sz="4700" i="0" spc="18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385" dirty="0">
                <a:solidFill>
                  <a:srgbClr val="404040"/>
                </a:solidFill>
                <a:latin typeface="Cambria"/>
                <a:cs typeface="Cambria"/>
              </a:rPr>
              <a:t>Management</a:t>
            </a:r>
            <a:endParaRPr sz="4700">
              <a:latin typeface="Cambria"/>
              <a:cs typeface="Cambria"/>
            </a:endParaRPr>
          </a:p>
          <a:p>
            <a:pPr marR="782955" algn="ctr">
              <a:lnSpc>
                <a:spcPts val="5475"/>
              </a:lnSpc>
            </a:pPr>
            <a:r>
              <a:rPr sz="4700" i="0" spc="360" dirty="0">
                <a:solidFill>
                  <a:srgbClr val="404040"/>
                </a:solidFill>
                <a:latin typeface="Cambria"/>
                <a:cs typeface="Cambria"/>
              </a:rPr>
              <a:t>System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2231897"/>
            <a:ext cx="11004550" cy="24987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02260" marR="594360" indent="-289560">
              <a:lnSpc>
                <a:spcPct val="101099"/>
              </a:lnSpc>
              <a:spcBef>
                <a:spcPts val="75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</a:t>
            </a:r>
            <a:r>
              <a:rPr sz="1800" spc="1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Library</a:t>
            </a:r>
            <a:r>
              <a:rPr sz="1800" spc="1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Management</a:t>
            </a:r>
            <a:r>
              <a:rPr sz="1800" spc="1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System</a:t>
            </a:r>
            <a:r>
              <a:rPr sz="1800" spc="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(LMS)</a:t>
            </a:r>
            <a:r>
              <a:rPr sz="1800" spc="1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project</a:t>
            </a:r>
            <a:r>
              <a:rPr sz="1800" spc="1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1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designed</a:t>
            </a:r>
            <a:r>
              <a:rPr sz="1800" spc="1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</a:t>
            </a:r>
            <a:r>
              <a:rPr sz="1800" spc="1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develop</a:t>
            </a:r>
            <a:r>
              <a:rPr sz="1800" spc="1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1800" spc="1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basic</a:t>
            </a:r>
            <a:r>
              <a:rPr sz="1800" spc="1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system</a:t>
            </a:r>
            <a:r>
              <a:rPr sz="1800" spc="1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for</a:t>
            </a:r>
            <a:r>
              <a:rPr sz="1800" spc="1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managing</a:t>
            </a:r>
            <a:r>
              <a:rPr sz="1800" spc="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books </a:t>
            </a:r>
            <a:r>
              <a:rPr sz="1800" spc="-43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within</a:t>
            </a:r>
            <a:r>
              <a:rPr sz="18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18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library</a:t>
            </a:r>
            <a:r>
              <a:rPr sz="1800" spc="-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using</a:t>
            </a:r>
            <a:r>
              <a:rPr sz="18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C++.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D0D0D"/>
              </a:buClr>
              <a:buFont typeface="Wingdings"/>
              <a:buChar char=""/>
            </a:pPr>
            <a:endParaRPr sz="1900">
              <a:latin typeface="Franklin Gothic Medium"/>
              <a:cs typeface="Franklin Gothic Medium"/>
            </a:endParaRPr>
          </a:p>
          <a:p>
            <a:pPr marL="302260" marR="123825" indent="-28956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1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system</a:t>
            </a:r>
            <a:r>
              <a:rPr sz="1800" spc="1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1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aimed</a:t>
            </a:r>
            <a:r>
              <a:rPr sz="1800" spc="1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at</a:t>
            </a:r>
            <a:r>
              <a:rPr sz="1800" spc="1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helping</a:t>
            </a:r>
            <a:r>
              <a:rPr sz="1800" spc="1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students</a:t>
            </a:r>
            <a:r>
              <a:rPr sz="1800" spc="1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apply</a:t>
            </a:r>
            <a:r>
              <a:rPr sz="1800" spc="1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their</a:t>
            </a:r>
            <a:r>
              <a:rPr sz="1800" spc="1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knowledge</a:t>
            </a:r>
            <a:r>
              <a:rPr sz="1800" spc="1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of</a:t>
            </a:r>
            <a:r>
              <a:rPr sz="1800" spc="1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1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structures</a:t>
            </a:r>
            <a:r>
              <a:rPr sz="1800" spc="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1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algorithms</a:t>
            </a:r>
            <a:r>
              <a:rPr sz="1800" spc="1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to</a:t>
            </a:r>
            <a:r>
              <a:rPr sz="1800" spc="12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solve</a:t>
            </a:r>
            <a:r>
              <a:rPr sz="1800" spc="1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real- </a:t>
            </a:r>
            <a:r>
              <a:rPr sz="1800" spc="-43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world</a:t>
            </a:r>
            <a:r>
              <a:rPr sz="1800" spc="-10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problems.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D0D0D"/>
              </a:buClr>
              <a:buFont typeface="Wingdings"/>
              <a:buChar char=""/>
            </a:pPr>
            <a:endParaRPr sz="1900">
              <a:latin typeface="Franklin Gothic Medium"/>
              <a:cs typeface="Franklin Gothic Medium"/>
            </a:endParaRPr>
          </a:p>
          <a:p>
            <a:pPr marL="302260" marR="5080" indent="-289560">
              <a:lnSpc>
                <a:spcPct val="100000"/>
              </a:lnSpc>
              <a:buFont typeface="Wingdings"/>
              <a:buChar char=""/>
              <a:tabLst>
                <a:tab pos="302260" algn="l"/>
              </a:tabLst>
            </a:pP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The project</a:t>
            </a:r>
            <a:r>
              <a:rPr sz="1800" spc="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encompasses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the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implementation</a:t>
            </a:r>
            <a:r>
              <a:rPr sz="1800" spc="1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of</a:t>
            </a:r>
            <a:r>
              <a:rPr sz="1800" spc="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various</a:t>
            </a:r>
            <a:r>
              <a:rPr sz="1800" spc="-2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features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such</a:t>
            </a:r>
            <a:r>
              <a:rPr sz="1800" spc="1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as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adding</a:t>
            </a:r>
            <a:r>
              <a:rPr sz="1800" spc="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new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books,</a:t>
            </a:r>
            <a:r>
              <a:rPr sz="18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searching</a:t>
            </a:r>
            <a:r>
              <a:rPr sz="1800" spc="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for 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books,</a:t>
            </a:r>
            <a:r>
              <a:rPr sz="1800" spc="1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issuing</a:t>
            </a:r>
            <a:r>
              <a:rPr sz="1800" spc="1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1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returning</a:t>
            </a:r>
            <a:r>
              <a:rPr sz="1800" spc="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books,</a:t>
            </a:r>
            <a:r>
              <a:rPr sz="1800" spc="1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listing</a:t>
            </a:r>
            <a:r>
              <a:rPr sz="1800" spc="1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all</a:t>
            </a:r>
            <a:r>
              <a:rPr sz="1800" spc="1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books,</a:t>
            </a:r>
            <a:r>
              <a:rPr sz="1800" spc="1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1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deleting</a:t>
            </a:r>
            <a:r>
              <a:rPr sz="1800" spc="2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books.</a:t>
            </a:r>
            <a:r>
              <a:rPr sz="1800" spc="1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Through</a:t>
            </a:r>
            <a:r>
              <a:rPr sz="1800" spc="1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this</a:t>
            </a:r>
            <a:r>
              <a:rPr sz="1800" spc="1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project,</a:t>
            </a:r>
            <a:r>
              <a:rPr sz="1800" spc="1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students</a:t>
            </a:r>
            <a:r>
              <a:rPr sz="1800" spc="16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will</a:t>
            </a:r>
            <a:r>
              <a:rPr sz="1800" spc="229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gain </a:t>
            </a:r>
            <a:r>
              <a:rPr sz="1800" spc="-43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practical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experience</a:t>
            </a:r>
            <a:r>
              <a:rPr sz="1800" spc="-7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in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managing</a:t>
            </a:r>
            <a:r>
              <a:rPr sz="18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3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implementing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essential</a:t>
            </a:r>
            <a:r>
              <a:rPr sz="1800" spc="-4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algorithms.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5069" y="18986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348" y="762127"/>
            <a:ext cx="11112500" cy="4971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645" indent="-195580">
              <a:lnSpc>
                <a:spcPct val="100000"/>
              </a:lnSpc>
              <a:spcBef>
                <a:spcPts val="100"/>
              </a:spcBef>
              <a:buClr>
                <a:srgbClr val="0D0D0D"/>
              </a:buClr>
              <a:buSzPct val="94444"/>
              <a:buFont typeface="Arial"/>
              <a:buAutoNum type="arabicPeriod"/>
              <a:tabLst>
                <a:tab pos="208279" algn="l"/>
              </a:tabLst>
            </a:pP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Arrays:</a:t>
            </a:r>
            <a:endParaRPr sz="1800">
              <a:latin typeface="Arial"/>
              <a:cs typeface="Arial"/>
            </a:endParaRPr>
          </a:p>
          <a:p>
            <a:pPr marL="758825" marR="5080" lvl="1" indent="-28956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759460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Use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arrays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for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simple storage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book data.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Arrays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provide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quick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access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by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index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but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require resizing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if </a:t>
            </a:r>
            <a:r>
              <a:rPr sz="1800" spc="-4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library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expands.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07645" lvl="1" indent="-195580">
              <a:lnSpc>
                <a:spcPct val="100000"/>
              </a:lnSpc>
              <a:buClr>
                <a:srgbClr val="0D0D0D"/>
              </a:buClr>
              <a:buSzPct val="94444"/>
              <a:buFont typeface="Arial"/>
              <a:buAutoNum type="arabicPeriod"/>
              <a:tabLst>
                <a:tab pos="208279" algn="l"/>
              </a:tabLst>
            </a:pPr>
            <a:r>
              <a:rPr sz="1800" b="1" dirty="0">
                <a:solidFill>
                  <a:srgbClr val="0D0D0D"/>
                </a:solidFill>
                <a:latin typeface="Arial"/>
                <a:cs typeface="Arial"/>
              </a:rPr>
              <a:t>Linked</a:t>
            </a:r>
            <a:r>
              <a:rPr sz="1800" b="1" spc="-8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Lists:</a:t>
            </a:r>
            <a:endParaRPr sz="1800">
              <a:latin typeface="Arial"/>
              <a:cs typeface="Arial"/>
            </a:endParaRPr>
          </a:p>
          <a:p>
            <a:pPr marL="758825" marR="328930" lvl="2" indent="-28956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759460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Utilize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linked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lists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dynamic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storage.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18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structure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allows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8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efficient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insertions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deletions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but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requires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more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memory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due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to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pointers.</a:t>
            </a:r>
            <a:endParaRPr sz="18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07645" lvl="1" indent="-195580">
              <a:lnSpc>
                <a:spcPct val="100000"/>
              </a:lnSpc>
              <a:buClr>
                <a:srgbClr val="0D0D0D"/>
              </a:buClr>
              <a:buSzPct val="94444"/>
              <a:buFont typeface="Arial"/>
              <a:buAutoNum type="arabicPeriod"/>
              <a:tabLst>
                <a:tab pos="208279" algn="l"/>
              </a:tabLst>
            </a:pPr>
            <a:r>
              <a:rPr sz="1800" b="1" dirty="0">
                <a:solidFill>
                  <a:srgbClr val="0D0D0D"/>
                </a:solidFill>
                <a:latin typeface="Arial"/>
                <a:cs typeface="Arial"/>
              </a:rPr>
              <a:t>Stacks</a:t>
            </a:r>
            <a:r>
              <a:rPr sz="1800" b="1" spc="-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1800" b="1" spc="-4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Queues:</a:t>
            </a:r>
            <a:endParaRPr sz="1800">
              <a:latin typeface="Arial"/>
              <a:cs typeface="Arial"/>
            </a:endParaRPr>
          </a:p>
          <a:p>
            <a:pPr marL="758825" marR="146050" lvl="2" indent="-28956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759460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Employ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stacks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queues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manage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book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issuance</a:t>
            </a:r>
            <a:r>
              <a:rPr sz="18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returns.</a:t>
            </a:r>
            <a:r>
              <a:rPr sz="18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These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structures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help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maintaining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order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operations.</a:t>
            </a:r>
            <a:endParaRPr sz="18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5"/>
              </a:spcBef>
              <a:buClr>
                <a:srgbClr val="0D0D0D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07645" lvl="1" indent="-195580">
              <a:lnSpc>
                <a:spcPct val="100000"/>
              </a:lnSpc>
              <a:buClr>
                <a:srgbClr val="0D0D0D"/>
              </a:buClr>
              <a:buSzPct val="94444"/>
              <a:buFont typeface="Arial"/>
              <a:buAutoNum type="arabicPeriod"/>
              <a:tabLst>
                <a:tab pos="208279" algn="l"/>
              </a:tabLst>
            </a:pP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sz="1800" b="1" dirty="0">
                <a:solidFill>
                  <a:srgbClr val="0D0D0D"/>
                </a:solidFill>
                <a:latin typeface="Arial"/>
                <a:cs typeface="Arial"/>
              </a:rPr>
              <a:t>ea</a:t>
            </a: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rch</a:t>
            </a:r>
            <a:r>
              <a:rPr sz="1800" b="1" spc="-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0D0D0D"/>
                </a:solidFill>
                <a:latin typeface="Arial"/>
                <a:cs typeface="Arial"/>
              </a:rPr>
              <a:t>l</a:t>
            </a:r>
            <a:r>
              <a:rPr sz="1800" b="1" spc="5" dirty="0">
                <a:solidFill>
                  <a:srgbClr val="0D0D0D"/>
                </a:solidFill>
                <a:latin typeface="Arial"/>
                <a:cs typeface="Arial"/>
              </a:rPr>
              <a:t>g</a:t>
            </a:r>
            <a:r>
              <a:rPr sz="1800" b="1" dirty="0">
                <a:solidFill>
                  <a:srgbClr val="0D0D0D"/>
                </a:solidFill>
                <a:latin typeface="Arial"/>
                <a:cs typeface="Arial"/>
              </a:rPr>
              <a:t>orit</a:t>
            </a:r>
            <a:r>
              <a:rPr sz="1800" b="1" spc="5" dirty="0">
                <a:solidFill>
                  <a:srgbClr val="0D0D0D"/>
                </a:solidFill>
                <a:latin typeface="Arial"/>
                <a:cs typeface="Arial"/>
              </a:rPr>
              <a:t>h</a:t>
            </a:r>
            <a:r>
              <a:rPr sz="1800" b="1" dirty="0">
                <a:solidFill>
                  <a:srgbClr val="0D0D0D"/>
                </a:solidFill>
                <a:latin typeface="Arial"/>
                <a:cs typeface="Arial"/>
              </a:rPr>
              <a:t>ms:</a:t>
            </a:r>
            <a:endParaRPr sz="1800">
              <a:latin typeface="Arial"/>
              <a:cs typeface="Arial"/>
            </a:endParaRPr>
          </a:p>
          <a:p>
            <a:pPr marL="758825" lvl="2" indent="-28956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759460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Implement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linear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search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unsorted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binary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search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sorted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locate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books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efficiently.</a:t>
            </a:r>
            <a:endParaRPr sz="18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Clr>
                <a:srgbClr val="0D0D0D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07645" lvl="1" indent="-195580">
              <a:lnSpc>
                <a:spcPct val="100000"/>
              </a:lnSpc>
              <a:spcBef>
                <a:spcPts val="5"/>
              </a:spcBef>
              <a:buClr>
                <a:srgbClr val="0D0D0D"/>
              </a:buClr>
              <a:buSzPct val="94444"/>
              <a:buFont typeface="Arial"/>
              <a:buAutoNum type="arabicPeriod"/>
              <a:tabLst>
                <a:tab pos="208279" algn="l"/>
              </a:tabLst>
            </a:pPr>
            <a:r>
              <a:rPr sz="1800" b="1" dirty="0">
                <a:solidFill>
                  <a:srgbClr val="0D0D0D"/>
                </a:solidFill>
                <a:latin typeface="Arial"/>
                <a:cs typeface="Arial"/>
              </a:rPr>
              <a:t>Sorting</a:t>
            </a:r>
            <a:r>
              <a:rPr sz="1800" b="1" spc="-120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0D0D0D"/>
                </a:solidFill>
                <a:latin typeface="Arial"/>
                <a:cs typeface="Arial"/>
              </a:rPr>
              <a:t>Algorithms:</a:t>
            </a:r>
            <a:endParaRPr sz="1800">
              <a:latin typeface="Arial"/>
              <a:cs typeface="Arial"/>
            </a:endParaRPr>
          </a:p>
          <a:p>
            <a:pPr marL="758825" marR="560070" lvl="2" indent="-28956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759460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Use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quick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sort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or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merge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sort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arrange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books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a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sorted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order.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Sorting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essential</a:t>
            </a:r>
            <a:r>
              <a:rPr sz="18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for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displaying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books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systematic</a:t>
            </a:r>
            <a:r>
              <a:rPr sz="1800" spc="-7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manner.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564" y="985596"/>
            <a:ext cx="10198735" cy="461772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55"/>
              </a:spcBef>
              <a:buSzPct val="750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-5" dirty="0">
                <a:latin typeface="Arial"/>
                <a:cs typeface="Arial"/>
              </a:rPr>
              <a:t>Adding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New </a:t>
            </a:r>
            <a:r>
              <a:rPr sz="1600" b="1" spc="-5" dirty="0">
                <a:latin typeface="Arial"/>
                <a:cs typeface="Arial"/>
              </a:rPr>
              <a:t>Book:</a:t>
            </a:r>
            <a:endParaRPr sz="16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60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</a:t>
            </a:r>
            <a:r>
              <a:rPr sz="1600" dirty="0">
                <a:latin typeface="Arial MT"/>
                <a:cs typeface="Arial MT"/>
              </a:rPr>
              <a:t> a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unique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ID,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title,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author </a:t>
            </a:r>
            <a:r>
              <a:rPr sz="1600" spc="5" dirty="0">
                <a:latin typeface="Arial MT"/>
                <a:cs typeface="Arial MT"/>
              </a:rPr>
              <a:t>to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lang="en-IN" sz="16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library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collection.</a:t>
            </a:r>
            <a:endParaRPr sz="16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055"/>
              </a:spcBef>
              <a:buSzPct val="750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-5" dirty="0">
                <a:latin typeface="Arial"/>
                <a:cs typeface="Arial"/>
              </a:rPr>
              <a:t>Searching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for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Book:</a:t>
            </a:r>
            <a:endParaRPr sz="16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113700"/>
              </a:lnSpc>
              <a:spcBef>
                <a:spcPts val="819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600" spc="-5" dirty="0">
                <a:latin typeface="Arial MT"/>
                <a:cs typeface="Arial MT"/>
              </a:rPr>
              <a:t>Users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search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book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either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by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title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unique</a:t>
            </a:r>
            <a:r>
              <a:rPr sz="1600" spc="10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ID.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system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displays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detailed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information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 </a:t>
            </a:r>
            <a:r>
              <a:rPr sz="1600" spc="-1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found;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otherwise,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it</a:t>
            </a:r>
            <a:r>
              <a:rPr sz="1600" spc="-5" dirty="0">
                <a:latin typeface="Arial MT"/>
                <a:cs typeface="Arial MT"/>
              </a:rPr>
              <a:t> notifies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that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book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not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found.</a:t>
            </a:r>
            <a:endParaRPr sz="16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960"/>
              </a:spcBef>
              <a:buSzPct val="75000"/>
              <a:buAutoNum type="arabicPeriod"/>
              <a:tabLst>
                <a:tab pos="356870" algn="l"/>
                <a:tab pos="357505" algn="l"/>
              </a:tabLst>
            </a:pPr>
            <a:r>
              <a:rPr sz="1600" b="1" spc="-5" dirty="0">
                <a:latin typeface="Arial"/>
                <a:cs typeface="Arial"/>
              </a:rPr>
              <a:t>Issuing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and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Returning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Book:</a:t>
            </a:r>
            <a:endParaRPr sz="1600" dirty="0">
              <a:latin typeface="Arial"/>
              <a:cs typeface="Arial"/>
            </a:endParaRPr>
          </a:p>
          <a:p>
            <a:pPr marL="756285" marR="22225" lvl="1" indent="-287020">
              <a:lnSpc>
                <a:spcPct val="111400"/>
              </a:lnSpc>
              <a:spcBef>
                <a:spcPts val="840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600" spc="-5" dirty="0">
                <a:latin typeface="Arial MT"/>
                <a:cs typeface="Arial MT"/>
              </a:rPr>
              <a:t>Books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20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marked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issued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returned.</a:t>
            </a:r>
            <a:r>
              <a:rPr sz="1600" spc="2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system</a:t>
            </a:r>
            <a:r>
              <a:rPr sz="1600" spc="1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manages</a:t>
            </a:r>
            <a:r>
              <a:rPr sz="1600" spc="2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availability</a:t>
            </a:r>
            <a:r>
              <a:rPr sz="1600" spc="1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status</a:t>
            </a:r>
            <a:r>
              <a:rPr sz="1600" spc="2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(isAvailable)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accordingly.</a:t>
            </a:r>
            <a:endParaRPr sz="16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030"/>
              </a:spcBef>
              <a:buSzPct val="75000"/>
              <a:buAutoNum type="arabicPeriod"/>
              <a:tabLst>
                <a:tab pos="356870" algn="l"/>
                <a:tab pos="357505" algn="l"/>
              </a:tabLst>
            </a:pP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5" dirty="0">
                <a:latin typeface="Arial"/>
                <a:cs typeface="Arial"/>
              </a:rPr>
              <a:t>i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35" dirty="0">
                <a:latin typeface="Arial"/>
                <a:cs typeface="Arial"/>
              </a:rPr>
              <a:t>t</a:t>
            </a:r>
            <a:r>
              <a:rPr sz="1600" b="1" spc="-15" dirty="0">
                <a:latin typeface="Arial"/>
                <a:cs typeface="Arial"/>
              </a:rPr>
              <a:t>i</a:t>
            </a:r>
            <a:r>
              <a:rPr sz="1600" b="1" dirty="0">
                <a:latin typeface="Arial"/>
                <a:cs typeface="Arial"/>
              </a:rPr>
              <a:t>ng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80" dirty="0">
                <a:latin typeface="Arial"/>
                <a:cs typeface="Arial"/>
              </a:rPr>
              <a:t>A</a:t>
            </a:r>
            <a:r>
              <a:rPr sz="1600" b="1" spc="5" dirty="0">
                <a:latin typeface="Arial"/>
                <a:cs typeface="Arial"/>
              </a:rPr>
              <a:t>l</a:t>
            </a:r>
            <a:r>
              <a:rPr sz="1600" b="1" dirty="0">
                <a:latin typeface="Arial"/>
                <a:cs typeface="Arial"/>
              </a:rPr>
              <a:t>l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</a:t>
            </a:r>
            <a:r>
              <a:rPr sz="1600" b="1" dirty="0">
                <a:latin typeface="Arial"/>
                <a:cs typeface="Arial"/>
              </a:rPr>
              <a:t>ook</a:t>
            </a:r>
            <a:r>
              <a:rPr sz="1600" b="1" spc="-35" dirty="0">
                <a:latin typeface="Arial"/>
                <a:cs typeface="Arial"/>
              </a:rPr>
              <a:t>s</a:t>
            </a:r>
            <a:r>
              <a:rPr sz="1600" b="1" dirty="0">
                <a:latin typeface="Arial"/>
                <a:cs typeface="Arial"/>
              </a:rPr>
              <a:t>:</a:t>
            </a:r>
            <a:endParaRPr sz="1600" dirty="0">
              <a:latin typeface="Arial"/>
              <a:cs typeface="Arial"/>
            </a:endParaRPr>
          </a:p>
          <a:p>
            <a:pPr marL="756285" marR="14604" lvl="1" indent="-287020">
              <a:lnSpc>
                <a:spcPct val="111300"/>
              </a:lnSpc>
              <a:spcBef>
                <a:spcPts val="865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600" dirty="0">
                <a:latin typeface="Arial MT"/>
                <a:cs typeface="Arial MT"/>
              </a:rPr>
              <a:t>Displays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comprehensive</a:t>
            </a:r>
            <a:r>
              <a:rPr sz="1600" spc="1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of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</a:t>
            </a:r>
            <a:r>
              <a:rPr sz="1600" spc="1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books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currently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stored</a:t>
            </a:r>
            <a:r>
              <a:rPr sz="1600" spc="114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8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library,</a:t>
            </a:r>
            <a:r>
              <a:rPr sz="1600" spc="1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including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1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ID,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title,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author,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availability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status.</a:t>
            </a:r>
            <a:endParaRPr sz="1600" dirty="0">
              <a:latin typeface="Arial MT"/>
              <a:cs typeface="Arial MT"/>
            </a:endParaRPr>
          </a:p>
          <a:p>
            <a:pPr marL="356870" indent="-344805">
              <a:lnSpc>
                <a:spcPct val="100000"/>
              </a:lnSpc>
              <a:spcBef>
                <a:spcPts val="1035"/>
              </a:spcBef>
              <a:buSzPct val="75000"/>
              <a:buAutoNum type="arabicPeriod"/>
              <a:tabLst>
                <a:tab pos="356870" algn="l"/>
                <a:tab pos="357505" algn="l"/>
              </a:tabLst>
            </a:pPr>
            <a:r>
              <a:rPr sz="1600" b="1" dirty="0">
                <a:latin typeface="Arial"/>
                <a:cs typeface="Arial"/>
              </a:rPr>
              <a:t>Deleting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Book:</a:t>
            </a:r>
            <a:endParaRPr sz="16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1080"/>
              </a:spcBef>
              <a:buSzPct val="62500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1600" spc="-5" dirty="0">
                <a:latin typeface="Arial MT"/>
                <a:cs typeface="Arial MT"/>
              </a:rPr>
              <a:t>Allows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removal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dirty="0">
                <a:latin typeface="Arial MT"/>
                <a:cs typeface="Arial MT"/>
              </a:rPr>
              <a:t> 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book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from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library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collection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based </a:t>
            </a:r>
            <a:r>
              <a:rPr sz="1600" spc="-5" dirty="0">
                <a:latin typeface="Arial MT"/>
                <a:cs typeface="Arial MT"/>
              </a:rPr>
              <a:t>on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unique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635000"/>
            <a:ext cx="11078337" cy="46672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2510"/>
            <a:ext cx="326199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i="0" spc="320" dirty="0">
                <a:solidFill>
                  <a:srgbClr val="404040"/>
                </a:solidFill>
                <a:latin typeface="Cambria"/>
                <a:cs typeface="Cambria"/>
              </a:rPr>
              <a:t>Conclusi</a:t>
            </a:r>
            <a:r>
              <a:rPr sz="4700" i="0" spc="355" dirty="0">
                <a:solidFill>
                  <a:srgbClr val="404040"/>
                </a:solidFill>
                <a:latin typeface="Cambria"/>
                <a:cs typeface="Cambria"/>
              </a:rPr>
              <a:t>o</a:t>
            </a:r>
            <a:r>
              <a:rPr sz="4700" i="0" spc="390" dirty="0">
                <a:solidFill>
                  <a:srgbClr val="404040"/>
                </a:solidFill>
                <a:latin typeface="Cambria"/>
                <a:cs typeface="Cambria"/>
              </a:rPr>
              <a:t>n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1383" y="2292858"/>
            <a:ext cx="11089233" cy="280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923290" marR="33020" indent="-289560">
              <a:lnSpc>
                <a:spcPct val="99300"/>
              </a:lnSpc>
              <a:spcBef>
                <a:spcPts val="114"/>
              </a:spcBef>
              <a:buFont typeface="Wingdings"/>
              <a:buChar char=""/>
              <a:tabLst>
                <a:tab pos="923925" algn="l"/>
              </a:tabLst>
            </a:pPr>
            <a:r>
              <a:rPr lang="en-IN" dirty="0"/>
              <a:t> </a:t>
            </a:r>
            <a:r>
              <a:rPr lang="en-US" dirty="0"/>
              <a:t>Data Structures and Algorithms (DSA) help in understanding how data is organized, managed, and used efficiently.</a:t>
            </a:r>
          </a:p>
          <a:p>
            <a:pPr marL="923290" marR="33020" indent="-289560">
              <a:lnSpc>
                <a:spcPct val="99300"/>
              </a:lnSpc>
              <a:spcBef>
                <a:spcPts val="114"/>
              </a:spcBef>
              <a:buFont typeface="Wingdings"/>
              <a:buChar char=""/>
              <a:tabLst>
                <a:tab pos="923925" algn="l"/>
              </a:tabLst>
            </a:pPr>
            <a:r>
              <a:rPr lang="en-US" dirty="0"/>
              <a:t>Learning about data structures like arrays, linked lists, stacks, and queues, along with algorithms like sorting and searching, shows how to solve complex problems better.</a:t>
            </a:r>
          </a:p>
          <a:p>
            <a:pPr marL="923290" marR="33020" indent="-289560">
              <a:lnSpc>
                <a:spcPct val="99300"/>
              </a:lnSpc>
              <a:spcBef>
                <a:spcPts val="114"/>
              </a:spcBef>
              <a:buFont typeface="Wingdings"/>
              <a:buChar char=""/>
              <a:tabLst>
                <a:tab pos="923925" algn="l"/>
              </a:tabLst>
            </a:pPr>
            <a:r>
              <a:rPr lang="en-US" dirty="0"/>
              <a:t>DSA concepts are not just theoretical but are important in software development to create faster and more efficient solutions.</a:t>
            </a:r>
          </a:p>
          <a:p>
            <a:pPr marL="923290" marR="33020" indent="-289560">
              <a:lnSpc>
                <a:spcPct val="99300"/>
              </a:lnSpc>
              <a:spcBef>
                <a:spcPts val="114"/>
              </a:spcBef>
              <a:buFont typeface="Wingdings"/>
              <a:buChar char=""/>
              <a:tabLst>
                <a:tab pos="923925" algn="l"/>
              </a:tabLst>
            </a:pPr>
            <a:r>
              <a:rPr lang="en-US" dirty="0"/>
              <a:t>The Simple Library Management System project helps students apply what they've learned in a real-world context, bridging theory and practice.</a:t>
            </a:r>
          </a:p>
          <a:p>
            <a:pPr marL="923290" marR="33020" indent="-289560">
              <a:lnSpc>
                <a:spcPct val="99300"/>
              </a:lnSpc>
              <a:spcBef>
                <a:spcPts val="114"/>
              </a:spcBef>
              <a:buFont typeface="Wingdings"/>
              <a:buChar char=""/>
              <a:tabLst>
                <a:tab pos="923925" algn="l"/>
              </a:tabLst>
            </a:pPr>
            <a:r>
              <a:rPr lang="en-US" dirty="0"/>
              <a:t>This project improves understanding of data structures and algorithms and builds essential problem-solving skills needed for software development.</a:t>
            </a:r>
            <a:endParaRPr spc="-5" dirty="0">
              <a:solidFill>
                <a:srgbClr val="0D0D0D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5069" y="18986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953000"/>
          </a:xfrm>
          <a:custGeom>
            <a:avLst/>
            <a:gdLst/>
            <a:ahLst/>
            <a:cxnLst/>
            <a:rect l="l" t="t" r="r" b="b"/>
            <a:pathLst>
              <a:path w="12192000" h="4953000">
                <a:moveTo>
                  <a:pt x="12192000" y="0"/>
                </a:moveTo>
                <a:lnTo>
                  <a:pt x="0" y="0"/>
                </a:lnTo>
                <a:lnTo>
                  <a:pt x="0" y="4953000"/>
                </a:lnTo>
                <a:lnTo>
                  <a:pt x="12192000" y="4953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BA8B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99357" y="2262073"/>
            <a:ext cx="413956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9" dirty="0"/>
              <a:t>“THANK</a:t>
            </a:r>
            <a:r>
              <a:rPr spc="185" dirty="0"/>
              <a:t> </a:t>
            </a:r>
            <a:r>
              <a:rPr spc="375" dirty="0"/>
              <a:t>YOU”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4953000"/>
            <a:ext cx="12188825" cy="1905000"/>
          </a:xfrm>
          <a:custGeom>
            <a:avLst/>
            <a:gdLst/>
            <a:ahLst/>
            <a:cxnLst/>
            <a:rect l="l" t="t" r="r" b="b"/>
            <a:pathLst>
              <a:path w="12188825" h="1905000">
                <a:moveTo>
                  <a:pt x="12188825" y="0"/>
                </a:moveTo>
                <a:lnTo>
                  <a:pt x="0" y="0"/>
                </a:lnTo>
                <a:lnTo>
                  <a:pt x="0" y="1905000"/>
                </a:lnTo>
                <a:lnTo>
                  <a:pt x="12188825" y="1905000"/>
                </a:lnTo>
                <a:lnTo>
                  <a:pt x="12188825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AC6B12-BFC7-A150-0273-867B933B5C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"/>
            <a:ext cx="8839200" cy="579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2510"/>
            <a:ext cx="703199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i="0" spc="360" dirty="0">
                <a:solidFill>
                  <a:srgbClr val="404040"/>
                </a:solidFill>
                <a:latin typeface="Cambria"/>
                <a:cs typeface="Cambria"/>
              </a:rPr>
              <a:t>About</a:t>
            </a:r>
            <a:r>
              <a:rPr sz="4700" i="0" spc="-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420" dirty="0">
                <a:solidFill>
                  <a:srgbClr val="404040"/>
                </a:solidFill>
                <a:latin typeface="Cambria"/>
                <a:cs typeface="Cambria"/>
              </a:rPr>
              <a:t>Summer</a:t>
            </a:r>
            <a:r>
              <a:rPr sz="4700" i="0" spc="-1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320" dirty="0">
                <a:solidFill>
                  <a:srgbClr val="404040"/>
                </a:solidFill>
                <a:latin typeface="Cambria"/>
                <a:cs typeface="Cambria"/>
              </a:rPr>
              <a:t>Training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5740" y="2454402"/>
            <a:ext cx="10504805" cy="3147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In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this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summer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training</a:t>
            </a:r>
            <a:r>
              <a:rPr sz="1800" spc="-11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were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learned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about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Structures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12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Algorithms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using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CPP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Board</a:t>
            </a:r>
            <a:endParaRPr sz="18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har char=""/>
            </a:pPr>
            <a:endParaRPr sz="2850" dirty="0">
              <a:latin typeface="Franklin Gothic Medium"/>
              <a:cs typeface="Franklin Gothic Medium"/>
            </a:endParaRPr>
          </a:p>
          <a:p>
            <a:pPr marL="299085">
              <a:lnSpc>
                <a:spcPct val="100000"/>
              </a:lnSpc>
            </a:pPr>
            <a:r>
              <a:rPr sz="1800" spc="-5" dirty="0">
                <a:latin typeface="Franklin Gothic Medium"/>
                <a:cs typeface="Franklin Gothic Medium"/>
              </a:rPr>
              <a:t>Infinity.</a:t>
            </a:r>
            <a:endParaRPr sz="1800" dirty="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000" dirty="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114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18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training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covers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fundamentals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DSA</a:t>
            </a:r>
            <a:r>
              <a:rPr sz="1800" spc="-9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progresses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advanced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topics.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"/>
            </a:pPr>
            <a:endParaRPr sz="2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1800" spc="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DSA</a:t>
            </a:r>
            <a:r>
              <a:rPr sz="1800" spc="-11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program</a:t>
            </a:r>
            <a:r>
              <a:rPr sz="1800" spc="-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improved</a:t>
            </a:r>
            <a:r>
              <a:rPr sz="1800" spc="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ability</a:t>
            </a:r>
            <a:r>
              <a:rPr sz="1800" spc="-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develop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efficient,</a:t>
            </a:r>
            <a:r>
              <a:rPr sz="1800" spc="-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scalable</a:t>
            </a:r>
            <a:r>
              <a:rPr sz="1800" spc="-4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code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for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real-world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applications.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"/>
            </a:pPr>
            <a:endParaRPr sz="28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18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Summer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training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advanced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my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coding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skills,</a:t>
            </a:r>
            <a:r>
              <a:rPr sz="1800" spc="-5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problem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solving</a:t>
            </a:r>
            <a:r>
              <a:rPr sz="1800" spc="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skills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also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logical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thinking.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5069" y="18986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2510"/>
            <a:ext cx="881824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i="0" spc="345" dirty="0">
                <a:solidFill>
                  <a:srgbClr val="404040"/>
                </a:solidFill>
                <a:latin typeface="Cambria"/>
                <a:cs typeface="Cambria"/>
              </a:rPr>
              <a:t>Data</a:t>
            </a:r>
            <a:r>
              <a:rPr sz="4700" i="0" spc="17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305" dirty="0">
                <a:solidFill>
                  <a:srgbClr val="404040"/>
                </a:solidFill>
                <a:latin typeface="Cambria"/>
                <a:cs typeface="Cambria"/>
              </a:rPr>
              <a:t>Structures</a:t>
            </a:r>
            <a:r>
              <a:rPr sz="4700" i="0" spc="29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365" dirty="0">
                <a:solidFill>
                  <a:srgbClr val="404040"/>
                </a:solidFill>
                <a:latin typeface="Cambria"/>
                <a:cs typeface="Cambria"/>
              </a:rPr>
              <a:t>and</a:t>
            </a:r>
            <a:r>
              <a:rPr sz="4700" i="0" spc="165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220" dirty="0">
                <a:solidFill>
                  <a:srgbClr val="404040"/>
                </a:solidFill>
                <a:latin typeface="Cambria"/>
                <a:cs typeface="Cambria"/>
              </a:rPr>
              <a:t>it’s</a:t>
            </a:r>
            <a:r>
              <a:rPr sz="4700" i="0" spc="25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295" dirty="0">
                <a:solidFill>
                  <a:srgbClr val="404040"/>
                </a:solidFill>
                <a:latin typeface="Cambria"/>
                <a:cs typeface="Cambria"/>
              </a:rPr>
              <a:t>types:</a:t>
            </a:r>
            <a:endParaRPr sz="47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5960" y="2096770"/>
            <a:ext cx="7620000" cy="3810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5" y="0"/>
                </a:moveTo>
                <a:lnTo>
                  <a:pt x="0" y="0"/>
                </a:lnTo>
                <a:lnTo>
                  <a:pt x="0" y="457200"/>
                </a:lnTo>
                <a:lnTo>
                  <a:pt x="12188825" y="457200"/>
                </a:lnTo>
                <a:lnTo>
                  <a:pt x="12188825" y="0"/>
                </a:lnTo>
                <a:close/>
              </a:path>
            </a:pathLst>
          </a:custGeom>
          <a:solidFill>
            <a:srgbClr val="2424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5069" y="18986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2510"/>
            <a:ext cx="217868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i="0" spc="310" dirty="0">
                <a:solidFill>
                  <a:srgbClr val="404040"/>
                </a:solidFill>
                <a:latin typeface="Cambria"/>
                <a:cs typeface="Cambria"/>
              </a:rPr>
              <a:t>Arrays: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7284" y="2231897"/>
            <a:ext cx="86493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8956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spc="-50" dirty="0">
                <a:latin typeface="Franklin Gothic Medium"/>
                <a:cs typeface="Franklin Gothic Medium"/>
              </a:rPr>
              <a:t>Array</a:t>
            </a:r>
            <a:r>
              <a:rPr sz="1800" spc="110" dirty="0">
                <a:latin typeface="Franklin Gothic Medium"/>
                <a:cs typeface="Franklin Gothic Medium"/>
              </a:rPr>
              <a:t> </a:t>
            </a:r>
            <a:r>
              <a:rPr sz="1800" spc="-35" dirty="0">
                <a:latin typeface="Franklin Gothic Medium"/>
                <a:cs typeface="Franklin Gothic Medium"/>
              </a:rPr>
              <a:t>is</a:t>
            </a:r>
            <a:r>
              <a:rPr sz="1800" spc="135" dirty="0">
                <a:latin typeface="Franklin Gothic Medium"/>
                <a:cs typeface="Franklin Gothic Medium"/>
              </a:rPr>
              <a:t> </a:t>
            </a:r>
            <a:r>
              <a:rPr sz="1800" spc="-65" dirty="0">
                <a:latin typeface="Franklin Gothic Medium"/>
                <a:cs typeface="Franklin Gothic Medium"/>
              </a:rPr>
              <a:t>a</a:t>
            </a:r>
            <a:r>
              <a:rPr sz="1800" spc="13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linear</a:t>
            </a:r>
            <a:r>
              <a:rPr sz="1800" spc="130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data</a:t>
            </a:r>
            <a:r>
              <a:rPr sz="1800" spc="13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structure</a:t>
            </a:r>
            <a:r>
              <a:rPr sz="1800" spc="70" dirty="0">
                <a:latin typeface="Franklin Gothic Medium"/>
                <a:cs typeface="Franklin Gothic Medium"/>
              </a:rPr>
              <a:t> </a:t>
            </a:r>
            <a:r>
              <a:rPr sz="1800" spc="-55" dirty="0">
                <a:latin typeface="Franklin Gothic Medium"/>
                <a:cs typeface="Franklin Gothic Medium"/>
              </a:rPr>
              <a:t>where</a:t>
            </a:r>
            <a:r>
              <a:rPr sz="1800" spc="14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all</a:t>
            </a:r>
            <a:r>
              <a:rPr sz="1800" spc="130" dirty="0">
                <a:latin typeface="Franklin Gothic Medium"/>
                <a:cs typeface="Franklin Gothic Medium"/>
              </a:rPr>
              <a:t> </a:t>
            </a:r>
            <a:r>
              <a:rPr sz="1800" spc="-55" dirty="0">
                <a:latin typeface="Franklin Gothic Medium"/>
                <a:cs typeface="Franklin Gothic Medium"/>
              </a:rPr>
              <a:t>elements</a:t>
            </a:r>
            <a:r>
              <a:rPr sz="1800" spc="140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are</a:t>
            </a:r>
            <a:r>
              <a:rPr sz="1800" spc="140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arranged</a:t>
            </a:r>
            <a:r>
              <a:rPr sz="1800" spc="7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sequentially.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1900">
              <a:latin typeface="Franklin Gothic Medium"/>
              <a:cs typeface="Franklin Gothic Medium"/>
            </a:endParaRPr>
          </a:p>
          <a:p>
            <a:pPr marL="301625" indent="-289560">
              <a:lnSpc>
                <a:spcPct val="100000"/>
              </a:lnSpc>
              <a:buFont typeface="Wingdings"/>
              <a:buChar char=""/>
              <a:tabLst>
                <a:tab pos="302260" algn="l"/>
              </a:tabLst>
            </a:pPr>
            <a:r>
              <a:rPr sz="1800" spc="10" dirty="0">
                <a:latin typeface="Franklin Gothic Medium"/>
                <a:cs typeface="Franklin Gothic Medium"/>
              </a:rPr>
              <a:t>It</a:t>
            </a:r>
            <a:r>
              <a:rPr sz="1800" spc="-12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is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collection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elements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same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data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type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stored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5" dirty="0">
                <a:latin typeface="Franklin Gothic Medium"/>
                <a:cs typeface="Franklin Gothic Medium"/>
              </a:rPr>
              <a:t>at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contiguous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memory</a:t>
            </a:r>
            <a:r>
              <a:rPr sz="1800" spc="-1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locations.</a:t>
            </a:r>
            <a:endParaRPr sz="18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Wingdings"/>
              <a:buChar char=""/>
            </a:pPr>
            <a:endParaRPr sz="1900">
              <a:latin typeface="Franklin Gothic Medium"/>
              <a:cs typeface="Franklin Gothic Medium"/>
            </a:endParaRPr>
          </a:p>
          <a:p>
            <a:pPr marL="301625" indent="-289560">
              <a:lnSpc>
                <a:spcPct val="100000"/>
              </a:lnSpc>
              <a:buFont typeface="Wingdings"/>
              <a:buChar char=""/>
              <a:tabLst>
                <a:tab pos="30226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Operations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arrays: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Traversing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,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Insertion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Deletion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and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Searching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operation.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6539" y="4023995"/>
            <a:ext cx="7241032" cy="188976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95069" y="1899285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2510"/>
            <a:ext cx="344424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i="0" spc="345" dirty="0">
                <a:solidFill>
                  <a:srgbClr val="404040"/>
                </a:solidFill>
                <a:latin typeface="Cambria"/>
                <a:cs typeface="Cambria"/>
              </a:rPr>
              <a:t>Linked</a:t>
            </a:r>
            <a:r>
              <a:rPr sz="4700" i="0" spc="-110" dirty="0">
                <a:solidFill>
                  <a:srgbClr val="404040"/>
                </a:solidFill>
                <a:latin typeface="Cambria"/>
                <a:cs typeface="Cambria"/>
              </a:rPr>
              <a:t> </a:t>
            </a:r>
            <a:r>
              <a:rPr sz="4700" i="0" spc="260" dirty="0">
                <a:solidFill>
                  <a:srgbClr val="404040"/>
                </a:solidFill>
                <a:latin typeface="Cambria"/>
                <a:cs typeface="Cambria"/>
              </a:rPr>
              <a:t>List:</a:t>
            </a:r>
            <a:endParaRPr sz="47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22577" y="2100834"/>
            <a:ext cx="1007427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1800" spc="2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linked</a:t>
            </a:r>
            <a:r>
              <a:rPr sz="1800" spc="30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list</a:t>
            </a:r>
            <a:r>
              <a:rPr sz="1800" spc="2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is</a:t>
            </a:r>
            <a:r>
              <a:rPr sz="1800" spc="2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</a:t>
            </a:r>
            <a:r>
              <a:rPr sz="1800" spc="33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linear</a:t>
            </a:r>
            <a:r>
              <a:rPr sz="1800" spc="3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3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structure</a:t>
            </a:r>
            <a:r>
              <a:rPr sz="1800" spc="2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where</a:t>
            </a:r>
            <a:r>
              <a:rPr sz="1800" spc="2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elements,</a:t>
            </a:r>
            <a:r>
              <a:rPr sz="1800" spc="2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known</a:t>
            </a:r>
            <a:r>
              <a:rPr sz="1800" spc="34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as</a:t>
            </a:r>
            <a:r>
              <a:rPr sz="1800" spc="2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nodes,</a:t>
            </a:r>
            <a:r>
              <a:rPr sz="1800" spc="3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are</a:t>
            </a:r>
            <a:r>
              <a:rPr sz="1800" spc="29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stored</a:t>
            </a:r>
            <a:r>
              <a:rPr sz="1800" spc="2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at</a:t>
            </a:r>
            <a:r>
              <a:rPr sz="1800" spc="3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different </a:t>
            </a:r>
            <a:r>
              <a:rPr sz="1800" spc="-434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memory</a:t>
            </a:r>
            <a:r>
              <a:rPr sz="1800" spc="-6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locations</a:t>
            </a:r>
            <a:r>
              <a:rPr sz="1800" spc="-8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are</a:t>
            </a:r>
            <a:r>
              <a:rPr sz="1800" spc="-9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connected</a:t>
            </a:r>
            <a:r>
              <a:rPr sz="1800" spc="-1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0D0D0D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7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Franklin Gothic Medium"/>
                <a:cs typeface="Franklin Gothic Medium"/>
              </a:rPr>
              <a:t>pointers.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Each</a:t>
            </a:r>
            <a:r>
              <a:rPr sz="1800" spc="-5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node</a:t>
            </a:r>
            <a:r>
              <a:rPr sz="1800" spc="-4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contains</a:t>
            </a:r>
            <a:r>
              <a:rPr sz="1800" spc="-6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5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7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a</a:t>
            </a:r>
            <a:r>
              <a:rPr sz="1800" spc="-7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pointer/reference</a:t>
            </a:r>
            <a:r>
              <a:rPr sz="1800" spc="-9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to</a:t>
            </a:r>
            <a:r>
              <a:rPr sz="1800" spc="-5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next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node</a:t>
            </a:r>
            <a:r>
              <a:rPr sz="1800" spc="-4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in</a:t>
            </a:r>
            <a:r>
              <a:rPr sz="1800" spc="-3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6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list.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Font typeface="Wingdings"/>
              <a:buChar char=""/>
              <a:tabLst>
                <a:tab pos="29972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Types: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Single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Linked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List,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Double</a:t>
            </a:r>
            <a:r>
              <a:rPr sz="1800" spc="-11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Linked</a:t>
            </a:r>
            <a:r>
              <a:rPr sz="1800" spc="-1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List,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Circular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Linked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List.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7340" y="4218302"/>
            <a:ext cx="12189460" cy="2639701"/>
            <a:chOff x="2540" y="4218302"/>
            <a:chExt cx="12189460" cy="2639698"/>
          </a:xfrm>
        </p:grpSpPr>
        <p:sp>
          <p:nvSpPr>
            <p:cNvPr id="5" name="object 5"/>
            <p:cNvSpPr/>
            <p:nvPr/>
          </p:nvSpPr>
          <p:spPr>
            <a:xfrm>
              <a:off x="2540" y="6400800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946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2189460" y="457200"/>
                  </a:lnTo>
                  <a:lnTo>
                    <a:pt x="12189460" y="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9691" y="4218302"/>
              <a:ext cx="5858509" cy="2106296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1195069" y="18986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2100" y="3883240"/>
            <a:ext cx="3521075" cy="21456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32510"/>
            <a:ext cx="185483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i="0" spc="395" dirty="0">
                <a:solidFill>
                  <a:srgbClr val="404040"/>
                </a:solidFill>
                <a:latin typeface="Cambria"/>
                <a:cs typeface="Cambria"/>
              </a:rPr>
              <a:t>Stack: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0386" y="2137410"/>
            <a:ext cx="10342880" cy="21018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180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spc="-70" dirty="0">
                <a:latin typeface="Franklin Gothic Medium"/>
                <a:cs typeface="Franklin Gothic Medium"/>
              </a:rPr>
              <a:t>A</a:t>
            </a:r>
            <a:r>
              <a:rPr sz="1800" spc="114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Stack</a:t>
            </a:r>
            <a:r>
              <a:rPr sz="1800" spc="7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is</a:t>
            </a:r>
            <a:r>
              <a:rPr sz="1800" spc="155" dirty="0">
                <a:latin typeface="Franklin Gothic Medium"/>
                <a:cs typeface="Franklin Gothic Medium"/>
              </a:rPr>
              <a:t> </a:t>
            </a:r>
            <a:r>
              <a:rPr sz="1800" spc="-65" dirty="0">
                <a:latin typeface="Franklin Gothic Medium"/>
                <a:cs typeface="Franklin Gothic Medium"/>
              </a:rPr>
              <a:t>a</a:t>
            </a:r>
            <a:r>
              <a:rPr sz="1800" spc="10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linear</a:t>
            </a:r>
            <a:r>
              <a:rPr sz="1800" spc="125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data</a:t>
            </a:r>
            <a:r>
              <a:rPr sz="1800" spc="12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structure</a:t>
            </a:r>
            <a:r>
              <a:rPr sz="1800" spc="20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that</a:t>
            </a:r>
            <a:r>
              <a:rPr sz="1800" spc="13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follows</a:t>
            </a:r>
            <a:r>
              <a:rPr sz="1800" spc="185" dirty="0">
                <a:latin typeface="Franklin Gothic Medium"/>
                <a:cs typeface="Franklin Gothic Medium"/>
              </a:rPr>
              <a:t> </a:t>
            </a:r>
            <a:r>
              <a:rPr sz="1800" spc="-65" dirty="0">
                <a:latin typeface="Franklin Gothic Medium"/>
                <a:cs typeface="Franklin Gothic Medium"/>
              </a:rPr>
              <a:t>a</a:t>
            </a:r>
            <a:r>
              <a:rPr sz="1800" spc="105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particular</a:t>
            </a:r>
            <a:r>
              <a:rPr sz="1800" spc="8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order</a:t>
            </a:r>
            <a:r>
              <a:rPr sz="1800" spc="100" dirty="0">
                <a:latin typeface="Franklin Gothic Medium"/>
                <a:cs typeface="Franklin Gothic Medium"/>
              </a:rPr>
              <a:t> </a:t>
            </a:r>
            <a:r>
              <a:rPr sz="1800" spc="-40" dirty="0">
                <a:latin typeface="Franklin Gothic Medium"/>
                <a:cs typeface="Franklin Gothic Medium"/>
              </a:rPr>
              <a:t>in</a:t>
            </a:r>
            <a:r>
              <a:rPr sz="1800" spc="105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which</a:t>
            </a:r>
            <a:r>
              <a:rPr sz="1800" spc="125" dirty="0">
                <a:latin typeface="Franklin Gothic Medium"/>
                <a:cs typeface="Franklin Gothic Medium"/>
              </a:rPr>
              <a:t> </a:t>
            </a:r>
            <a:r>
              <a:rPr sz="1800" spc="-55" dirty="0">
                <a:latin typeface="Franklin Gothic Medium"/>
                <a:cs typeface="Franklin Gothic Medium"/>
              </a:rPr>
              <a:t>the</a:t>
            </a:r>
            <a:r>
              <a:rPr sz="1800" spc="135" dirty="0">
                <a:latin typeface="Franklin Gothic Medium"/>
                <a:cs typeface="Franklin Gothic Medium"/>
              </a:rPr>
              <a:t> </a:t>
            </a:r>
            <a:r>
              <a:rPr sz="1800" spc="-45" dirty="0">
                <a:latin typeface="Franklin Gothic Medium"/>
                <a:cs typeface="Franklin Gothic Medium"/>
              </a:rPr>
              <a:t>operations</a:t>
            </a:r>
            <a:r>
              <a:rPr sz="1800" spc="114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are</a:t>
            </a:r>
            <a:r>
              <a:rPr sz="1800" spc="85" dirty="0">
                <a:latin typeface="Franklin Gothic Medium"/>
                <a:cs typeface="Franklin Gothic Medium"/>
              </a:rPr>
              <a:t> </a:t>
            </a:r>
            <a:r>
              <a:rPr sz="1800" spc="-50" dirty="0">
                <a:latin typeface="Franklin Gothic Medium"/>
                <a:cs typeface="Franklin Gothic Medium"/>
              </a:rPr>
              <a:t>performed.</a:t>
            </a:r>
            <a:endParaRPr sz="1800">
              <a:latin typeface="Franklin Gothic Medium"/>
              <a:cs typeface="Franklin Gothic Medium"/>
            </a:endParaRPr>
          </a:p>
          <a:p>
            <a:pPr marL="360045" indent="-34798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360045" algn="l"/>
                <a:tab pos="360680" algn="l"/>
              </a:tabLst>
            </a:pP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order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may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be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LIFO(Last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10" dirty="0">
                <a:latin typeface="Franklin Gothic Medium"/>
                <a:cs typeface="Franklin Gothic Medium"/>
              </a:rPr>
              <a:t>In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First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Out)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or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FILO(First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10" dirty="0">
                <a:latin typeface="Franklin Gothic Medium"/>
                <a:cs typeface="Franklin Gothic Medium"/>
              </a:rPr>
              <a:t>In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Last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Out).</a:t>
            </a:r>
            <a:endParaRPr sz="1800">
              <a:latin typeface="Franklin Gothic Medium"/>
              <a:cs typeface="Franklin Gothic Medium"/>
            </a:endParaRPr>
          </a:p>
          <a:p>
            <a:pPr marL="301625" marR="5080" indent="-289560">
              <a:lnSpc>
                <a:spcPct val="150100"/>
              </a:lnSpc>
              <a:buFont typeface="Wingdings"/>
              <a:buChar char=""/>
              <a:tabLst>
                <a:tab pos="302260" algn="l"/>
              </a:tabLst>
            </a:pPr>
            <a:r>
              <a:rPr sz="1800" dirty="0">
                <a:latin typeface="Franklin Gothic Medium"/>
                <a:cs typeface="Franklin Gothic Medium"/>
              </a:rPr>
              <a:t>LIFO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implies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that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element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that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inserted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last,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comes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out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first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and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FILO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implies</a:t>
            </a:r>
            <a:r>
              <a:rPr sz="1800" spc="-4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that</a:t>
            </a:r>
            <a:r>
              <a:rPr sz="1800" spc="-11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element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that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is</a:t>
            </a:r>
            <a:r>
              <a:rPr sz="180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inserted</a:t>
            </a:r>
            <a:r>
              <a:rPr sz="1800" spc="-3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first,</a:t>
            </a:r>
            <a:r>
              <a:rPr sz="1800" spc="2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comes</a:t>
            </a:r>
            <a:r>
              <a:rPr sz="1800" spc="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out</a:t>
            </a:r>
            <a:r>
              <a:rPr sz="1800" spc="-2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last.</a:t>
            </a:r>
            <a:endParaRPr sz="1800">
              <a:latin typeface="Franklin Gothic Medium"/>
              <a:cs typeface="Franklin Gothic Medium"/>
            </a:endParaRPr>
          </a:p>
          <a:p>
            <a:pPr marL="302260" indent="-289560">
              <a:lnSpc>
                <a:spcPct val="100000"/>
              </a:lnSpc>
              <a:spcBef>
                <a:spcPts val="1220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spc="-10" dirty="0">
                <a:latin typeface="Franklin Gothic Medium"/>
                <a:cs typeface="Franklin Gothic Medium"/>
              </a:rPr>
              <a:t>Operation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in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Stack:</a:t>
            </a:r>
            <a:r>
              <a:rPr sz="1800" spc="-10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Push(),</a:t>
            </a:r>
            <a:r>
              <a:rPr sz="1800" spc="-11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Pop(),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peek(),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isEmpty(),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isFull()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95069" y="18986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2510"/>
            <a:ext cx="2084705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i="0" spc="470" dirty="0">
                <a:solidFill>
                  <a:srgbClr val="404040"/>
                </a:solidFill>
                <a:latin typeface="Cambria"/>
                <a:cs typeface="Cambria"/>
              </a:rPr>
              <a:t>Q</a:t>
            </a:r>
            <a:r>
              <a:rPr sz="4700" i="0" spc="325" dirty="0">
                <a:solidFill>
                  <a:srgbClr val="404040"/>
                </a:solidFill>
                <a:latin typeface="Cambria"/>
                <a:cs typeface="Cambria"/>
              </a:rPr>
              <a:t>ueue: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3276" y="1963674"/>
            <a:ext cx="9795510" cy="167513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01625" indent="-289560">
              <a:lnSpc>
                <a:spcPct val="100000"/>
              </a:lnSpc>
              <a:spcBef>
                <a:spcPts val="1180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spc="-9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queue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is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a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linear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data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structure that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follows</a:t>
            </a:r>
            <a:r>
              <a:rPr sz="1800" spc="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7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First-In-First-Out</a:t>
            </a:r>
            <a:r>
              <a:rPr sz="1800" spc="-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(FIFO)</a:t>
            </a:r>
            <a:r>
              <a:rPr sz="18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principle.</a:t>
            </a:r>
            <a:endParaRPr sz="1800">
              <a:latin typeface="Arial MT"/>
              <a:cs typeface="Arial MT"/>
            </a:endParaRPr>
          </a:p>
          <a:p>
            <a:pPr marL="301625" marR="5080" indent="-289560">
              <a:lnSpc>
                <a:spcPts val="3240"/>
              </a:lnSpc>
              <a:spcBef>
                <a:spcPts val="285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This</a:t>
            </a:r>
            <a:r>
              <a:rPr sz="1800" spc="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means</a:t>
            </a:r>
            <a:r>
              <a:rPr sz="1800" spc="-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that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the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first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element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added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to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queue</a:t>
            </a:r>
            <a:r>
              <a:rPr sz="1800" spc="-2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will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the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first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one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 to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be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removed, much </a:t>
            </a:r>
            <a:r>
              <a:rPr sz="1800" spc="-484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like</a:t>
            </a:r>
            <a:r>
              <a:rPr sz="1800" spc="-3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spc="1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line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people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waiting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at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a</a:t>
            </a:r>
            <a:r>
              <a:rPr sz="18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ticket</a:t>
            </a:r>
            <a:r>
              <a:rPr sz="1800" spc="-65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counter—those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who</a:t>
            </a:r>
            <a:r>
              <a:rPr sz="1800" spc="4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arrive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first</a:t>
            </a:r>
            <a:r>
              <a:rPr sz="1800" spc="2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MT"/>
                <a:cs typeface="Arial MT"/>
              </a:rPr>
              <a:t>are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served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first.</a:t>
            </a:r>
            <a:endParaRPr sz="1800">
              <a:latin typeface="Arial MT"/>
              <a:cs typeface="Arial MT"/>
            </a:endParaRPr>
          </a:p>
          <a:p>
            <a:pPr marL="301625" indent="-289560">
              <a:lnSpc>
                <a:spcPct val="100000"/>
              </a:lnSpc>
              <a:spcBef>
                <a:spcPts val="819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dirty="0">
                <a:solidFill>
                  <a:srgbClr val="0D0D0D"/>
                </a:solidFill>
                <a:latin typeface="Arial MT"/>
                <a:cs typeface="Arial MT"/>
              </a:rPr>
              <a:t>Queue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 Operations:</a:t>
            </a:r>
            <a:r>
              <a:rPr sz="1800" spc="-5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Enqueue,</a:t>
            </a:r>
            <a:r>
              <a:rPr sz="1800" spc="-6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Dequeue,</a:t>
            </a:r>
            <a:r>
              <a:rPr sz="1800" spc="-3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Peek,</a:t>
            </a:r>
            <a:r>
              <a:rPr sz="1800" spc="10" dirty="0">
                <a:solidFill>
                  <a:srgbClr val="0D0D0D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D0D0D"/>
                </a:solidFill>
                <a:latin typeface="Arial MT"/>
                <a:cs typeface="Arial MT"/>
              </a:rPr>
              <a:t>isEmpty, isFull.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5745" y="4011282"/>
            <a:ext cx="5038089" cy="2152396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195069" y="18986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32510"/>
            <a:ext cx="1784350" cy="742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i="0" spc="210" dirty="0">
                <a:solidFill>
                  <a:srgbClr val="404040"/>
                </a:solidFill>
                <a:latin typeface="Cambria"/>
                <a:cs typeface="Cambria"/>
              </a:rPr>
              <a:t>Trees: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953" y="2076450"/>
            <a:ext cx="10203180" cy="291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marR="5080" indent="-289560">
              <a:lnSpc>
                <a:spcPct val="151100"/>
              </a:lnSpc>
              <a:spcBef>
                <a:spcPts val="100"/>
              </a:spcBef>
              <a:buFont typeface="Wingdings"/>
              <a:buChar char=""/>
              <a:tabLst>
                <a:tab pos="302260" algn="l"/>
              </a:tabLst>
            </a:pPr>
            <a:r>
              <a:rPr sz="1800" spc="-5" dirty="0">
                <a:latin typeface="Franklin Gothic Medium"/>
                <a:cs typeface="Franklin Gothic Medium"/>
              </a:rPr>
              <a:t>Tree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Data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Structure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is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non-linear</a:t>
            </a:r>
            <a:r>
              <a:rPr sz="1800" spc="-8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data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structure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in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which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collection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of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elements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known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5" dirty="0">
                <a:latin typeface="Franklin Gothic Medium"/>
                <a:cs typeface="Franklin Gothic Medium"/>
              </a:rPr>
              <a:t>as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5" dirty="0">
                <a:latin typeface="Franklin Gothic Medium"/>
                <a:cs typeface="Franklin Gothic Medium"/>
              </a:rPr>
              <a:t>nodes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are </a:t>
            </a:r>
            <a:r>
              <a:rPr sz="1800" spc="-434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connected</a:t>
            </a:r>
            <a:r>
              <a:rPr sz="1800" spc="-9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to</a:t>
            </a:r>
            <a:r>
              <a:rPr sz="1800" spc="-5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each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other</a:t>
            </a:r>
            <a:r>
              <a:rPr sz="1800" spc="-9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via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edges</a:t>
            </a:r>
            <a:r>
              <a:rPr sz="1800" spc="-4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such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that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there</a:t>
            </a:r>
            <a:r>
              <a:rPr sz="1800" spc="-7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exists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exactly</a:t>
            </a:r>
            <a:r>
              <a:rPr sz="1800" spc="-60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one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path</a:t>
            </a:r>
            <a:r>
              <a:rPr sz="1800" spc="-8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between</a:t>
            </a:r>
            <a:r>
              <a:rPr sz="1800" spc="-25" dirty="0">
                <a:latin typeface="Franklin Gothic Medium"/>
                <a:cs typeface="Franklin Gothic Medium"/>
              </a:rPr>
              <a:t> </a:t>
            </a:r>
            <a:r>
              <a:rPr sz="1800" dirty="0">
                <a:latin typeface="Franklin Gothic Medium"/>
                <a:cs typeface="Franklin Gothic Medium"/>
              </a:rPr>
              <a:t>any</a:t>
            </a:r>
            <a:r>
              <a:rPr sz="1800" spc="-65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two</a:t>
            </a:r>
            <a:r>
              <a:rPr sz="1800" spc="-50" dirty="0">
                <a:latin typeface="Franklin Gothic Medium"/>
                <a:cs typeface="Franklin Gothic Medium"/>
              </a:rPr>
              <a:t> </a:t>
            </a:r>
            <a:r>
              <a:rPr sz="1800" spc="-5" dirty="0">
                <a:latin typeface="Franklin Gothic Medium"/>
                <a:cs typeface="Franklin Gothic Medium"/>
              </a:rPr>
              <a:t>nodes.</a:t>
            </a:r>
            <a:endParaRPr sz="1800">
              <a:latin typeface="Franklin Gothic Medium"/>
              <a:cs typeface="Franklin Gothic Medium"/>
            </a:endParaRPr>
          </a:p>
          <a:p>
            <a:pPr marL="301625" marR="34290" indent="-289560">
              <a:lnSpc>
                <a:spcPct val="150000"/>
              </a:lnSpc>
              <a:buFont typeface="Wingdings"/>
              <a:buChar char=""/>
              <a:tabLst>
                <a:tab pos="302260" algn="l"/>
              </a:tabLst>
            </a:pP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5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topmost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node</a:t>
            </a:r>
            <a:r>
              <a:rPr sz="1800" spc="-2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of</a:t>
            </a:r>
            <a:r>
              <a:rPr sz="1800" spc="-6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tree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is</a:t>
            </a:r>
            <a:r>
              <a:rPr sz="1800" spc="-4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called</a:t>
            </a:r>
            <a:r>
              <a:rPr sz="1800" spc="-5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root,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and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nodes</a:t>
            </a:r>
            <a:r>
              <a:rPr sz="1800" spc="-4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below</a:t>
            </a:r>
            <a:r>
              <a:rPr sz="1800" spc="-4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it</a:t>
            </a:r>
            <a:r>
              <a:rPr sz="1800" spc="-5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are</a:t>
            </a:r>
            <a:r>
              <a:rPr sz="1800" spc="-7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called</a:t>
            </a:r>
            <a:r>
              <a:rPr sz="1800" spc="-7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child</a:t>
            </a:r>
            <a:r>
              <a:rPr sz="1800" spc="-5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nodes.</a:t>
            </a:r>
            <a:r>
              <a:rPr sz="1800" spc="-4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Each </a:t>
            </a:r>
            <a:r>
              <a:rPr sz="1800" spc="-434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node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can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have </a:t>
            </a:r>
            <a:r>
              <a:rPr sz="1800" spc="-1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multiple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child nodes,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and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these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child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nodes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can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also </a:t>
            </a:r>
            <a:r>
              <a:rPr sz="1800" spc="-1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have their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own child nodes called </a:t>
            </a:r>
            <a:r>
              <a:rPr sz="1800" spc="-434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leaf</a:t>
            </a:r>
            <a:r>
              <a:rPr sz="1800" spc="-1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nodes,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forming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a</a:t>
            </a:r>
            <a:r>
              <a:rPr sz="1800" spc="-1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recursive</a:t>
            </a:r>
            <a:r>
              <a:rPr sz="1800" spc="-3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structure.</a:t>
            </a:r>
            <a:endParaRPr sz="1800">
              <a:latin typeface="Franklin Gothic Medium"/>
              <a:cs typeface="Franklin Gothic Medium"/>
            </a:endParaRPr>
          </a:p>
          <a:p>
            <a:pPr marL="301625" marR="219075" indent="-289560">
              <a:lnSpc>
                <a:spcPct val="150100"/>
              </a:lnSpc>
              <a:buFont typeface="Wingdings"/>
              <a:buChar char=""/>
              <a:tabLst>
                <a:tab pos="302260" algn="l"/>
              </a:tabLst>
            </a:pP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Operations</a:t>
            </a:r>
            <a:r>
              <a:rPr sz="1800" spc="-8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in</a:t>
            </a:r>
            <a:r>
              <a:rPr sz="1800" spc="-5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Trees:</a:t>
            </a:r>
            <a:r>
              <a:rPr sz="1800" spc="-7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Inorder</a:t>
            </a:r>
            <a:r>
              <a:rPr sz="1800" spc="-8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(Left</a:t>
            </a:r>
            <a:r>
              <a:rPr sz="1800" spc="-6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-&gt;</a:t>
            </a:r>
            <a:r>
              <a:rPr sz="1800" spc="-9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Root</a:t>
            </a:r>
            <a:r>
              <a:rPr sz="1800" spc="-6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-&gt;</a:t>
            </a:r>
            <a:r>
              <a:rPr sz="1800" spc="-9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Right),</a:t>
            </a:r>
            <a:r>
              <a:rPr sz="1800" spc="-9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Preorder</a:t>
            </a:r>
            <a:r>
              <a:rPr sz="1800" spc="-8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(</a:t>
            </a:r>
            <a:r>
              <a:rPr sz="1800" spc="-4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Root</a:t>
            </a:r>
            <a:r>
              <a:rPr sz="1800" spc="-6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-&gt;</a:t>
            </a:r>
            <a:r>
              <a:rPr sz="1800" spc="-9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Left</a:t>
            </a:r>
            <a:r>
              <a:rPr sz="1800" spc="-6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-&gt;</a:t>
            </a:r>
            <a:r>
              <a:rPr sz="1800" spc="-6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Right),</a:t>
            </a:r>
            <a:r>
              <a:rPr sz="1800" spc="-9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Postorder</a:t>
            </a:r>
            <a:r>
              <a:rPr sz="1800" spc="-8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(Left</a:t>
            </a:r>
            <a:r>
              <a:rPr sz="1800" spc="-7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-&gt; </a:t>
            </a:r>
            <a:r>
              <a:rPr sz="1800" spc="-434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Right</a:t>
            </a:r>
            <a:r>
              <a:rPr sz="1800" spc="-2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-&gt;</a:t>
            </a:r>
            <a:r>
              <a:rPr sz="1800" dirty="0">
                <a:solidFill>
                  <a:srgbClr val="273039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273039"/>
                </a:solidFill>
                <a:latin typeface="Franklin Gothic Medium"/>
                <a:cs typeface="Franklin Gothic Medium"/>
              </a:rPr>
              <a:t>Root)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95069" y="189865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192">
            <a:solidFill>
              <a:srgbClr val="4040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</TotalTime>
  <Words>946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MT</vt:lpstr>
      <vt:lpstr>Calibri</vt:lpstr>
      <vt:lpstr>Cambria</vt:lpstr>
      <vt:lpstr>Courier New</vt:lpstr>
      <vt:lpstr>Franklin Gothic Medium</vt:lpstr>
      <vt:lpstr>Times New Roman</vt:lpstr>
      <vt:lpstr>Wingdings</vt:lpstr>
      <vt:lpstr>Office Theme</vt:lpstr>
      <vt:lpstr>Data Structures and  Algorithms</vt:lpstr>
      <vt:lpstr>PowerPoint Presentation</vt:lpstr>
      <vt:lpstr>About Summer Training</vt:lpstr>
      <vt:lpstr>Data Structures and it’s types:</vt:lpstr>
      <vt:lpstr>Arrays:</vt:lpstr>
      <vt:lpstr>Linked List:</vt:lpstr>
      <vt:lpstr>Stack:</vt:lpstr>
      <vt:lpstr>Queue:</vt:lpstr>
      <vt:lpstr>Trees:</vt:lpstr>
      <vt:lpstr>PowerPoint Presentation</vt:lpstr>
      <vt:lpstr>PROJECT: Library Management System</vt:lpstr>
      <vt:lpstr>PowerPoint Presentation</vt:lpstr>
      <vt:lpstr>PowerPoint Presentation</vt:lpstr>
      <vt:lpstr>PowerPoint Presentation</vt:lpstr>
      <vt:lpstr>Conclusion</vt:lpstr>
      <vt:lpstr>“THANK YOU”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sudharshan Reddy</dc:creator>
  <cp:lastModifiedBy>Sudharshan Reddy Bhumireddy</cp:lastModifiedBy>
  <cp:revision>4</cp:revision>
  <dcterms:created xsi:type="dcterms:W3CDTF">2024-09-14T16:14:20Z</dcterms:created>
  <dcterms:modified xsi:type="dcterms:W3CDTF">2025-05-31T06:57:49Z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2024-09-14T00:00:00Z</vt:filetime>
  </property>
</Properties>
</file>