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6D213-E569-4A58-BBC5-8EF725DF8753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8C008-363F-4616-9DB1-0F3855B2B9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5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8C008-363F-4616-9DB1-0F3855B2B9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5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8EF6-9251-163F-2F20-0FBFF4D9D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B1EB8-BC53-75DF-2921-C1B0A9F43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FF1EA-2777-0238-2158-3A2F0083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36-9F2C-4FC7-9940-15B991A4C686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1AC0B-7714-31F8-BF60-CECC47EB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3A84-CD01-BC7F-6AE2-77D3F6E5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A3F-BD57-4735-A58F-D41403233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39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07C4-DC94-CA9F-BD7E-4BD8E434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C7D6C-534D-A1F2-8A8F-341316620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7BC98-4679-8D7B-5CC7-7974C589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36-9F2C-4FC7-9940-15B991A4C686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B370-55D9-3841-9ED5-86303432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498D-6204-4C37-50D2-0C5BF5B6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A3F-BD57-4735-A58F-D41403233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C9CC8-B986-B855-F681-96ECA2F43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87A2B-80FC-6709-F1DB-B5937E65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B7B40-DF68-4299-D09E-F1495BAE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36-9F2C-4FC7-9940-15B991A4C686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A6FB2-ABFC-3776-3EB4-D65A40EE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54B1-A734-DCEB-2025-83DF11C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A3F-BD57-4735-A58F-D41403233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7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208E-B97B-F426-DD17-20072FC6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1F4A-F77A-8080-A702-D56E1216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7457-C8F6-D477-00AB-192297A1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36-9F2C-4FC7-9940-15B991A4C686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0F3A9-D258-ADAC-3CF8-62A3357A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7C1C-735C-3175-DAB7-D3DB0222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A3F-BD57-4735-A58F-D41403233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5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8113-94F0-A665-F63C-8706416E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A2706-6470-9C71-3E73-A33199F52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60F8-9E2B-468D-F834-ABA31A07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36-9F2C-4FC7-9940-15B991A4C686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5EC9-5269-F509-2EE2-B7324C5B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0A81-78AC-D6EF-E502-429E5908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A3F-BD57-4735-A58F-D41403233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25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BCA7-BA9E-1581-BA0F-729DB54D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5F48-DEC6-8AD1-BBD4-3E7FAF66A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5A88C-5AB1-0CC7-377A-DD638DC90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ED998-B55D-AE4F-516C-EE9E058A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36-9F2C-4FC7-9940-15B991A4C686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A6B3E-A132-2F31-CAD3-19C32E6E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42F85-D2D6-7F60-F9AB-15523D59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A3F-BD57-4735-A58F-D41403233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16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911B-D097-F945-CDC2-5955935D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251FA-8DB4-89B6-A543-48352A3F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3D5D5-BB9D-3785-10FD-36D860F87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B142F-3B57-72F9-15D0-C4E145774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36474-1DC8-2248-4A23-5704FEFD9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9F195-1720-E184-09C2-CBF668E3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36-9F2C-4FC7-9940-15B991A4C686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86461-ACBC-23AC-E4DA-6AC6F257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93CB7-0E90-0FE4-910F-A6889BDE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A3F-BD57-4735-A58F-D41403233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46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4FAF-A347-0101-9F74-55A18229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4D789-D61F-8D68-C360-EA5C79A2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36-9F2C-4FC7-9940-15B991A4C686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D9C89-904B-67E9-C104-191E91DD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CFC10-DED5-8FAE-3238-F8C1CF4E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A3F-BD57-4735-A58F-D41403233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31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FD526-2660-329C-15E3-0C44EC3C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36-9F2C-4FC7-9940-15B991A4C686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479B6-B97C-66D6-4244-D69B534D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EA94E-A7C5-54C4-8813-1810C6F1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A3F-BD57-4735-A58F-D41403233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79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49C0-DE89-0331-D790-7AFE163C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BF29-E95C-9FCF-BB5B-AE73D917D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475A7-6184-59B1-2EA6-64BFFDE6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002DE-8F18-C914-252D-50B9C9AD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36-9F2C-4FC7-9940-15B991A4C686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12F97-5C7A-0595-2812-E15BE187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6014B-26EC-D8ED-DF24-968F05BA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A3F-BD57-4735-A58F-D41403233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72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8E94-212E-2312-60DC-A248D80E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A1DC7-9B9C-D06C-9F9D-129C48870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B957-59F6-73A3-A3D3-D57520C7E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87EA9-BA95-9782-B832-488B578F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36-9F2C-4FC7-9940-15B991A4C686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FAD19-8DB9-85CF-75C0-D04FB3D6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35046-D1FE-432C-3171-F8291E86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3A3F-BD57-4735-A58F-D41403233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74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09B50-9003-8B2F-8B17-997CD4EE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38248-2366-2F97-C44D-D7C9D419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A7CB-296D-5410-6DDE-CBD1ECB4A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73A36-9F2C-4FC7-9940-15B991A4C686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14D4-5523-E42C-4ADE-2919D9E1A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27AD7-B02B-1378-98B2-90534FF75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A3A3F-BD57-4735-A58F-D41403233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72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7FA9E8-F087-D3EC-9345-09FEAB547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Cloud Migration</a:t>
            </a:r>
            <a:endParaRPr lang="en-CA" sz="5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B2D15D-5B84-0449-AE95-CEB44DD5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Challenges for Migrating 150 VM’s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E546E-52A3-6C8D-B0BC-0B91853C8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6219" y="477328"/>
            <a:ext cx="5490439" cy="5555172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2"/>
                </a:solidFill>
                <a:effectLst/>
              </a:rPr>
              <a:t>Rising operational costs: 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to maintain the on-premises data centers.</a:t>
            </a:r>
            <a:endParaRPr lang="en-US" sz="1800" b="1" i="0" dirty="0">
              <a:solidFill>
                <a:schemeClr val="tx2"/>
              </a:solidFill>
              <a:effectLst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2"/>
                </a:solidFill>
                <a:effectLst/>
              </a:rPr>
              <a:t>Scalability and disaster recovery: 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support future growth.</a:t>
            </a:r>
            <a:endParaRPr lang="en-US" sz="1800" b="1" dirty="0">
              <a:solidFill>
                <a:schemeClr val="tx2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2"/>
                </a:solidFill>
                <a:effectLst/>
              </a:rPr>
              <a:t>Compliance with international regulations: 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following compliance like GDPR, HIPAA.</a:t>
            </a:r>
            <a:endParaRPr lang="en-US" sz="1800" b="1" dirty="0">
              <a:solidFill>
                <a:schemeClr val="tx2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2"/>
                </a:solidFill>
                <a:effectLst/>
              </a:rPr>
              <a:t>Downtime limit: 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less than 4 hours for the critical services.</a:t>
            </a:r>
          </a:p>
          <a:p>
            <a:pPr algn="l"/>
            <a:br>
              <a:rPr lang="en-US" sz="1800" dirty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CE774-4372-C2A4-16C9-755101474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/>
              <a:t>Proposed Solutions for the Challenges:</a:t>
            </a:r>
            <a:endParaRPr lang="en-CA" sz="4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FFBCC4-66F8-F76C-69A9-5C00904B3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38547"/>
              </p:ext>
            </p:extLst>
          </p:nvPr>
        </p:nvGraphicFramePr>
        <p:xfrm>
          <a:off x="4750279" y="369096"/>
          <a:ext cx="6960693" cy="5659111"/>
        </p:xfrm>
        <a:graphic>
          <a:graphicData uri="http://schemas.openxmlformats.org/drawingml/2006/table">
            <a:tbl>
              <a:tblPr/>
              <a:tblGrid>
                <a:gridCol w="3304668">
                  <a:extLst>
                    <a:ext uri="{9D8B030D-6E8A-4147-A177-3AD203B41FA5}">
                      <a16:colId xmlns:a16="http://schemas.microsoft.com/office/drawing/2014/main" val="4016365161"/>
                    </a:ext>
                  </a:extLst>
                </a:gridCol>
                <a:gridCol w="3656025">
                  <a:extLst>
                    <a:ext uri="{9D8B030D-6E8A-4147-A177-3AD203B41FA5}">
                      <a16:colId xmlns:a16="http://schemas.microsoft.com/office/drawing/2014/main" val="1470264734"/>
                    </a:ext>
                  </a:extLst>
                </a:gridCol>
              </a:tblGrid>
              <a:tr h="385251">
                <a:tc>
                  <a:txBody>
                    <a:bodyPr/>
                    <a:lstStyle/>
                    <a:p>
                      <a:r>
                        <a:rPr lang="en-CA" sz="1800" b="1" dirty="0">
                          <a:effectLst/>
                        </a:rPr>
                        <a:t>Challenge</a:t>
                      </a:r>
                      <a:endParaRPr lang="en-CA" sz="1800" dirty="0">
                        <a:effectLst/>
                      </a:endParaRPr>
                    </a:p>
                  </a:txBody>
                  <a:tcPr marL="61263" marR="61263" marT="28275" marB="28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>
                          <a:effectLst/>
                        </a:rPr>
                        <a:t>Proposed Solution</a:t>
                      </a:r>
                      <a:endParaRPr lang="en-CA" sz="1800">
                        <a:effectLst/>
                      </a:endParaRPr>
                    </a:p>
                  </a:txBody>
                  <a:tcPr marL="61263" marR="61263" marT="28275" marB="28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769033"/>
                  </a:ext>
                </a:extLst>
              </a:tr>
              <a:tr h="1533822">
                <a:tc>
                  <a:txBody>
                    <a:bodyPr/>
                    <a:lstStyle/>
                    <a:p>
                      <a:r>
                        <a:rPr lang="en-CA" sz="1800" b="1" dirty="0">
                          <a:effectLst/>
                        </a:rPr>
                        <a:t>Rising Operational Costs</a:t>
                      </a:r>
                      <a:endParaRPr lang="en-CA" sz="1800" dirty="0">
                        <a:effectLst/>
                      </a:endParaRPr>
                    </a:p>
                  </a:txBody>
                  <a:tcPr marL="61263" marR="61263" marT="28275" marB="28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 ordert to reduce maintainence and infrastructure cost, therefore by transitioning from on-premises to a centralized Google Cloud region .</a:t>
                      </a:r>
                    </a:p>
                  </a:txBody>
                  <a:tcPr marL="61263" marR="61263" marT="28275" marB="28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25350"/>
                  </a:ext>
                </a:extLst>
              </a:tr>
              <a:tr h="1246680">
                <a:tc>
                  <a:txBody>
                    <a:bodyPr/>
                    <a:lstStyle/>
                    <a:p>
                      <a:r>
                        <a:rPr lang="en-CA" sz="1800" b="1" dirty="0">
                          <a:effectLst/>
                        </a:rPr>
                        <a:t>Scalability &amp; Disaster Recovery</a:t>
                      </a:r>
                      <a:endParaRPr lang="en-CA" sz="1800" dirty="0">
                        <a:effectLst/>
                      </a:endParaRPr>
                    </a:p>
                  </a:txBody>
                  <a:tcPr marL="61263" marR="61263" marT="28275" marB="28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By using </a:t>
                      </a:r>
                      <a:r>
                        <a:rPr lang="en-US" sz="1800" b="1" dirty="0">
                          <a:effectLst/>
                        </a:rPr>
                        <a:t>regional snapshots</a:t>
                      </a:r>
                      <a:r>
                        <a:rPr lang="en-US" sz="1800" dirty="0">
                          <a:effectLst/>
                        </a:rPr>
                        <a:t> for VM backups and failover, and also allowing high availability and fast recovery.</a:t>
                      </a:r>
                    </a:p>
                  </a:txBody>
                  <a:tcPr marL="61263" marR="61263" marT="28275" marB="28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49087"/>
                  </a:ext>
                </a:extLst>
              </a:tr>
              <a:tr h="1533822">
                <a:tc>
                  <a:txBody>
                    <a:bodyPr/>
                    <a:lstStyle/>
                    <a:p>
                      <a:r>
                        <a:rPr lang="en-CA" sz="1800" b="1">
                          <a:effectLst/>
                        </a:rPr>
                        <a:t>Compliance</a:t>
                      </a:r>
                      <a:endParaRPr lang="en-CA" sz="1800">
                        <a:effectLst/>
                      </a:endParaRPr>
                    </a:p>
                  </a:txBody>
                  <a:tcPr marL="61263" marR="61263" marT="28275" marB="28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Applying </a:t>
                      </a:r>
                      <a:r>
                        <a:rPr lang="en-US" sz="1800" b="1" dirty="0">
                          <a:effectLst/>
                        </a:rPr>
                        <a:t>Cloud IAM</a:t>
                      </a:r>
                      <a:r>
                        <a:rPr lang="en-US" sz="1800" dirty="0">
                          <a:effectLst/>
                        </a:rPr>
                        <a:t> to access control and </a:t>
                      </a:r>
                      <a:r>
                        <a:rPr lang="en-US" sz="1800" b="1" dirty="0">
                          <a:effectLst/>
                        </a:rPr>
                        <a:t>Cloud KMS</a:t>
                      </a:r>
                      <a:r>
                        <a:rPr lang="en-US" sz="1800" dirty="0">
                          <a:effectLst/>
                        </a:rPr>
                        <a:t> for the data encryption, ensure compliance with GDPR and HIPAA.</a:t>
                      </a:r>
                    </a:p>
                  </a:txBody>
                  <a:tcPr marL="61263" marR="61263" marT="28275" marB="28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24682"/>
                  </a:ext>
                </a:extLst>
              </a:tr>
              <a:tr h="959536">
                <a:tc>
                  <a:txBody>
                    <a:bodyPr/>
                    <a:lstStyle/>
                    <a:p>
                      <a:r>
                        <a:rPr lang="en-CA" sz="1800" b="1">
                          <a:effectLst/>
                        </a:rPr>
                        <a:t>Downtime Limits (&lt;4 Hours)</a:t>
                      </a:r>
                      <a:endParaRPr lang="en-CA" sz="1800">
                        <a:effectLst/>
                      </a:endParaRPr>
                    </a:p>
                  </a:txBody>
                  <a:tcPr marL="61263" marR="61263" marT="28275" marB="28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Phased migration strategy with pre-replication of critical VMs to ensure minimal service disruption.</a:t>
                      </a:r>
                    </a:p>
                  </a:txBody>
                  <a:tcPr marL="61263" marR="61263" marT="28275" marB="28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63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6240FE-1003-0E87-1E13-8D751058E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98079"/>
              </p:ext>
            </p:extLst>
          </p:nvPr>
        </p:nvGraphicFramePr>
        <p:xfrm>
          <a:off x="4531743" y="356558"/>
          <a:ext cx="7378461" cy="5911970"/>
        </p:xfrm>
        <a:graphic>
          <a:graphicData uri="http://schemas.openxmlformats.org/drawingml/2006/table">
            <a:tbl>
              <a:tblPr/>
              <a:tblGrid>
                <a:gridCol w="7378461">
                  <a:extLst>
                    <a:ext uri="{9D8B030D-6E8A-4147-A177-3AD203B41FA5}">
                      <a16:colId xmlns:a16="http://schemas.microsoft.com/office/drawing/2014/main" val="364593511"/>
                    </a:ext>
                  </a:extLst>
                </a:gridCol>
              </a:tblGrid>
              <a:tr h="591197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088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77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2F5E4-FA06-1194-0465-1067A680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Proposed Architecture:</a:t>
            </a:r>
            <a:br>
              <a:rPr lang="en-US" sz="3600">
                <a:solidFill>
                  <a:schemeClr val="tx2"/>
                </a:solidFill>
              </a:rPr>
            </a:br>
            <a:endParaRPr lang="en-CA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4E99-6249-4659-DFA7-9CA600F4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500" b="1" i="0">
                <a:solidFill>
                  <a:schemeClr val="tx2"/>
                </a:solidFill>
                <a:effectLst/>
                <a:latin typeface="-apple-system"/>
              </a:rPr>
              <a:t>Primary Region</a:t>
            </a:r>
            <a:r>
              <a:rPr lang="en-US" sz="1500" b="0" i="0">
                <a:solidFill>
                  <a:schemeClr val="tx2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en-US" sz="1500" b="0" i="0">
                <a:solidFill>
                  <a:schemeClr val="tx2"/>
                </a:solidFill>
                <a:effectLst/>
                <a:latin typeface="-apple-system"/>
              </a:rPr>
              <a:t>Placing all VMs in </a:t>
            </a:r>
            <a:r>
              <a:rPr lang="en-US" sz="1500" b="1" i="0">
                <a:solidFill>
                  <a:schemeClr val="tx2"/>
                </a:solidFill>
                <a:effectLst/>
                <a:latin typeface="-apple-system"/>
              </a:rPr>
              <a:t>us-central1</a:t>
            </a:r>
            <a:r>
              <a:rPr lang="en-US" sz="1500" b="0" i="0">
                <a:solidFill>
                  <a:schemeClr val="tx2"/>
                </a:solidFill>
                <a:effectLst/>
                <a:latin typeface="-apple-system"/>
              </a:rPr>
              <a:t> (Iowa) to ensure better performance and cost-efficiency for the global users.</a:t>
            </a:r>
          </a:p>
          <a:p>
            <a:pPr lvl="1"/>
            <a:r>
              <a:rPr lang="en-US" sz="1500" b="0" i="0">
                <a:solidFill>
                  <a:schemeClr val="tx2"/>
                </a:solidFill>
                <a:effectLst/>
                <a:latin typeface="-apple-system"/>
              </a:rPr>
              <a:t>For US users, centralized operations reduce latency and streamline administration.</a:t>
            </a:r>
          </a:p>
          <a:p>
            <a:pPr>
              <a:buFont typeface="+mj-lt"/>
              <a:buAutoNum type="arabicPeriod"/>
            </a:pPr>
            <a:r>
              <a:rPr lang="en-US" sz="1500" b="1" i="0">
                <a:solidFill>
                  <a:schemeClr val="tx2"/>
                </a:solidFill>
                <a:effectLst/>
                <a:latin typeface="-apple-system"/>
              </a:rPr>
              <a:t>Disaster Recovery Region</a:t>
            </a:r>
            <a:r>
              <a:rPr lang="en-US" sz="1500" b="0" i="0">
                <a:solidFill>
                  <a:schemeClr val="tx2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en-US" sz="1500" b="0" i="0">
                <a:solidFill>
                  <a:schemeClr val="tx2"/>
                </a:solidFill>
                <a:effectLst/>
                <a:latin typeface="-apple-system"/>
              </a:rPr>
              <a:t>Important virtual machine snapshots should be backed up to </a:t>
            </a:r>
            <a:r>
              <a:rPr lang="en-US" sz="1500" b="1" i="0">
                <a:solidFill>
                  <a:schemeClr val="tx2"/>
                </a:solidFill>
                <a:effectLst/>
                <a:latin typeface="-apple-system"/>
              </a:rPr>
              <a:t>us-east1</a:t>
            </a:r>
            <a:r>
              <a:rPr lang="en-US" sz="1500" b="0" i="0">
                <a:solidFill>
                  <a:schemeClr val="tx2"/>
                </a:solidFill>
                <a:effectLst/>
                <a:latin typeface="-apple-system"/>
              </a:rPr>
              <a:t> (South Carolina).</a:t>
            </a:r>
          </a:p>
          <a:p>
            <a:pPr lvl="1"/>
            <a:r>
              <a:rPr lang="en-US" sz="1500" b="0" i="0">
                <a:solidFill>
                  <a:schemeClr val="tx2"/>
                </a:solidFill>
                <a:effectLst/>
                <a:latin typeface="-apple-system"/>
              </a:rPr>
              <a:t>In the event of regional disruptions, keep up quick recovery capabilities.</a:t>
            </a:r>
          </a:p>
          <a:p>
            <a:pPr>
              <a:buFont typeface="+mj-lt"/>
              <a:buAutoNum type="arabicPeriod"/>
            </a:pPr>
            <a:r>
              <a:rPr lang="en-US" sz="1500" b="1" i="0">
                <a:solidFill>
                  <a:schemeClr val="tx2"/>
                </a:solidFill>
                <a:effectLst/>
                <a:latin typeface="-apple-system"/>
              </a:rPr>
              <a:t>VM Types</a:t>
            </a:r>
            <a:r>
              <a:rPr lang="en-US" sz="1500" b="0" i="0">
                <a:solidFill>
                  <a:schemeClr val="tx2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en-US" sz="1500" b="1" i="0">
                <a:solidFill>
                  <a:schemeClr val="tx2"/>
                </a:solidFill>
                <a:effectLst/>
                <a:latin typeface="-apple-system"/>
              </a:rPr>
              <a:t>n1-standard-4</a:t>
            </a:r>
            <a:r>
              <a:rPr lang="en-US" sz="1500" b="0" i="0">
                <a:solidFill>
                  <a:schemeClr val="tx2"/>
                </a:solidFill>
                <a:effectLst/>
                <a:latin typeface="-apple-system"/>
              </a:rPr>
              <a:t>: General-purpose VMs for the non-critical workloads.</a:t>
            </a:r>
          </a:p>
          <a:p>
            <a:pPr lvl="1"/>
            <a:r>
              <a:rPr lang="en-US" sz="1500" b="1" i="0">
                <a:solidFill>
                  <a:schemeClr val="tx2"/>
                </a:solidFill>
                <a:effectLst/>
                <a:latin typeface="-apple-system"/>
              </a:rPr>
              <a:t>n1-highmem-4</a:t>
            </a:r>
            <a:r>
              <a:rPr lang="en-US" sz="1500" b="0" i="0">
                <a:solidFill>
                  <a:schemeClr val="tx2"/>
                </a:solidFill>
                <a:effectLst/>
                <a:latin typeface="-apple-system"/>
              </a:rPr>
              <a:t>: Memory-optimized VMs for critical workloads, often required better performance.</a:t>
            </a:r>
          </a:p>
          <a:p>
            <a:pPr>
              <a:buFont typeface="+mj-lt"/>
              <a:buAutoNum type="arabicPeriod"/>
            </a:pPr>
            <a:r>
              <a:rPr lang="en-US" sz="1500" b="1" i="0">
                <a:solidFill>
                  <a:schemeClr val="tx2"/>
                </a:solidFill>
                <a:effectLst/>
                <a:latin typeface="-apple-system"/>
              </a:rPr>
              <a:t>Compliance Tools</a:t>
            </a:r>
            <a:r>
              <a:rPr lang="en-US" sz="1500" b="0" i="0">
                <a:solidFill>
                  <a:schemeClr val="tx2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en-US" sz="1500" b="1" i="0">
                <a:solidFill>
                  <a:schemeClr val="tx2"/>
                </a:solidFill>
                <a:effectLst/>
                <a:latin typeface="-apple-system"/>
              </a:rPr>
              <a:t>Cloud IAM</a:t>
            </a:r>
            <a:r>
              <a:rPr lang="en-US" sz="1500" b="0" i="0">
                <a:solidFill>
                  <a:schemeClr val="tx2"/>
                </a:solidFill>
                <a:effectLst/>
                <a:latin typeface="-apple-system"/>
              </a:rPr>
              <a:t>: To ensure data security, assign role-based access controls.</a:t>
            </a:r>
          </a:p>
          <a:p>
            <a:pPr lvl="1"/>
            <a:r>
              <a:rPr lang="en-US" sz="1500" b="1" i="0">
                <a:solidFill>
                  <a:schemeClr val="tx2"/>
                </a:solidFill>
                <a:effectLst/>
                <a:latin typeface="-apple-system"/>
              </a:rPr>
              <a:t>Cloud KMS</a:t>
            </a:r>
            <a:r>
              <a:rPr lang="en-US" sz="1500" b="0" i="0">
                <a:solidFill>
                  <a:schemeClr val="tx2"/>
                </a:solidFill>
                <a:effectLst/>
                <a:latin typeface="-apple-system"/>
              </a:rPr>
              <a:t>: Encrypt critical information while it's in transit and at rest.</a:t>
            </a:r>
          </a:p>
          <a:p>
            <a:endParaRPr lang="en-CA" sz="1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3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2B3E6E-C07D-969B-ACF3-14A40B14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2"/>
                </a:solidFill>
              </a:rPr>
              <a:t>Phases of Migration Plan:</a:t>
            </a:r>
            <a:endParaRPr lang="en-CA" sz="4000" b="1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A4874F-81F4-47C9-D95A-2A5268787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296971"/>
              </p:ext>
            </p:extLst>
          </p:nvPr>
        </p:nvGraphicFramePr>
        <p:xfrm>
          <a:off x="5837208" y="523336"/>
          <a:ext cx="5934973" cy="6096000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45098"/>
                  </a:srgbClr>
                </a:solidFill>
              </a:tblPr>
              <a:tblGrid>
                <a:gridCol w="1570007">
                  <a:extLst>
                    <a:ext uri="{9D8B030D-6E8A-4147-A177-3AD203B41FA5}">
                      <a16:colId xmlns:a16="http://schemas.microsoft.com/office/drawing/2014/main" val="4103682251"/>
                    </a:ext>
                  </a:extLst>
                </a:gridCol>
                <a:gridCol w="2128120">
                  <a:extLst>
                    <a:ext uri="{9D8B030D-6E8A-4147-A177-3AD203B41FA5}">
                      <a16:colId xmlns:a16="http://schemas.microsoft.com/office/drawing/2014/main" val="2659361195"/>
                    </a:ext>
                  </a:extLst>
                </a:gridCol>
                <a:gridCol w="2236846">
                  <a:extLst>
                    <a:ext uri="{9D8B030D-6E8A-4147-A177-3AD203B41FA5}">
                      <a16:colId xmlns:a16="http://schemas.microsoft.com/office/drawing/2014/main" val="3299318693"/>
                    </a:ext>
                  </a:extLst>
                </a:gridCol>
              </a:tblGrid>
              <a:tr h="336742">
                <a:tc>
                  <a:txBody>
                    <a:bodyPr/>
                    <a:lstStyle/>
                    <a:p>
                      <a:r>
                        <a:rPr lang="en-CA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Phase</a:t>
                      </a:r>
                      <a:endParaRPr lang="en-CA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Action</a:t>
                      </a:r>
                      <a:endParaRPr lang="en-CA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Outcome</a:t>
                      </a:r>
                      <a:endParaRPr lang="en-CA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446798"/>
                  </a:ext>
                </a:extLst>
              </a:tr>
              <a:tr h="897563">
                <a:tc>
                  <a:txBody>
                    <a:bodyPr/>
                    <a:lstStyle/>
                    <a:p>
                      <a:r>
                        <a:rPr lang="en-CA" sz="1400" b="1" cap="none" spc="0">
                          <a:solidFill>
                            <a:schemeClr val="tx1"/>
                          </a:solidFill>
                          <a:effectLst/>
                        </a:rPr>
                        <a:t>Phase 1: Assess</a:t>
                      </a:r>
                      <a:endParaRPr lang="en-CA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Plan migrations, classify workloads (essential vs. non-critical), and inventory current virtual machines.</a:t>
                      </a: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VMs are clearly prioritized for a smooth phased migration.</a:t>
                      </a: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937515"/>
                  </a:ext>
                </a:extLst>
              </a:tr>
              <a:tr h="897563">
                <a:tc>
                  <a:txBody>
                    <a:bodyPr/>
                    <a:lstStyle/>
                    <a:p>
                      <a:r>
                        <a:rPr lang="en-CA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Phase 2: Prepare</a:t>
                      </a:r>
                      <a:endParaRPr lang="en-CA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Configure IAM policies, enable snapshot backups, and set up the </a:t>
                      </a:r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us-central1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 environment.</a:t>
                      </a: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A cloud environment that is safe, compliant, and prepared for migration.</a:t>
                      </a: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354443"/>
                  </a:ext>
                </a:extLst>
              </a:tr>
              <a:tr h="1084503">
                <a:tc>
                  <a:txBody>
                    <a:bodyPr/>
                    <a:lstStyle/>
                    <a:p>
                      <a:r>
                        <a:rPr lang="en-CA" sz="1400" b="1" cap="none" spc="0">
                          <a:solidFill>
                            <a:schemeClr val="tx1"/>
                          </a:solidFill>
                          <a:effectLst/>
                        </a:rPr>
                        <a:t>Phase 3: Pilot</a:t>
                      </a:r>
                      <a:endParaRPr lang="en-CA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To validate processes, use </a:t>
                      </a:r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Migrate for Compute Engine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 to migrate a subset of non-critical virtual machines.</a:t>
                      </a: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Determine and resolve migration difficulties before transferring in bulk.</a:t>
                      </a: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6512"/>
                  </a:ext>
                </a:extLst>
              </a:tr>
              <a:tr h="897563">
                <a:tc>
                  <a:txBody>
                    <a:bodyPr/>
                    <a:lstStyle/>
                    <a:p>
                      <a:r>
                        <a:rPr lang="en-CA" sz="1400" b="1" cap="none" spc="0">
                          <a:solidFill>
                            <a:schemeClr val="tx1"/>
                          </a:solidFill>
                          <a:effectLst/>
                        </a:rPr>
                        <a:t>Phase 4: Migrate</a:t>
                      </a:r>
                      <a:endParaRPr lang="en-CA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For mass migration, use </a:t>
                      </a: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Migrate for Compute Engine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. Pre-replicate important virtual machines.</a:t>
                      </a: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Assure a seamless migration with less than four hours of interruption for essential services.</a:t>
                      </a: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12367"/>
                  </a:ext>
                </a:extLst>
              </a:tr>
              <a:tr h="897563">
                <a:tc>
                  <a:txBody>
                    <a:bodyPr/>
                    <a:lstStyle/>
                    <a:p>
                      <a:r>
                        <a:rPr lang="en-CA" sz="1400" b="1" cap="none" spc="0">
                          <a:solidFill>
                            <a:schemeClr val="tx1"/>
                          </a:solidFill>
                          <a:effectLst/>
                        </a:rPr>
                        <a:t>Phase 5: Test</a:t>
                      </a:r>
                      <a:endParaRPr lang="en-CA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Verify regulatory compliance, test disaster recovery, and validate all workloads.</a:t>
                      </a: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Verify the scalability, compliance, and operation of the services.</a:t>
                      </a: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179928"/>
                  </a:ext>
                </a:extLst>
              </a:tr>
              <a:tr h="1084503">
                <a:tc>
                  <a:txBody>
                    <a:bodyPr/>
                    <a:lstStyle/>
                    <a:p>
                      <a:r>
                        <a:rPr lang="en-CA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Phase 6: Optimize</a:t>
                      </a:r>
                      <a:endParaRPr lang="en-CA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Perform cost analysis for upcoming enhancements and fine-tune virtual machine configurations for performance.</a:t>
                      </a: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Reduce expenses while maintaining optimal performance.</a:t>
                      </a:r>
                    </a:p>
                  </a:txBody>
                  <a:tcPr marL="33314" marR="33314" marT="75865" marB="15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297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07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97000">
              <a:srgbClr val="A8EAC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91F-9251-A5D8-36DB-F60AFFBE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6" y="437072"/>
            <a:ext cx="10232366" cy="902809"/>
          </a:xfrm>
        </p:spPr>
        <p:txBody>
          <a:bodyPr>
            <a:normAutofit/>
          </a:bodyPr>
          <a:lstStyle/>
          <a:p>
            <a:r>
              <a:rPr lang="en-US" sz="3600" b="1"/>
              <a:t>Cost and Performance Summary:</a:t>
            </a:r>
            <a:endParaRPr lang="en-CA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0120-335F-CEE9-E642-F1133C254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40" y="2602445"/>
            <a:ext cx="4474234" cy="1979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$24,100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Monthly Cost</a:t>
            </a:r>
            <a:endParaRPr lang="en-US" sz="2000" dirty="0"/>
          </a:p>
          <a:p>
            <a:pPr marL="0" indent="0"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Total estimated monthly expenditure for the entire cloud infrastructure</a:t>
            </a:r>
            <a:r>
              <a:rPr lang="en-US" sz="2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28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A0AE3-79F9-BEB1-E526-4A15459A0E02}"/>
              </a:ext>
            </a:extLst>
          </p:cNvPr>
          <p:cNvSpPr txBox="1"/>
          <p:nvPr/>
        </p:nvSpPr>
        <p:spPr>
          <a:xfrm>
            <a:off x="6222521" y="1339881"/>
            <a:ext cx="4203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150</a:t>
            </a:r>
            <a:endParaRPr lang="en-US" sz="1800" dirty="0"/>
          </a:p>
          <a:p>
            <a:r>
              <a:rPr lang="en-US" sz="18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VMs Migrated</a:t>
            </a:r>
            <a:endParaRPr lang="en-US" sz="1800" dirty="0"/>
          </a:p>
          <a:p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Combination of n1-standard-4 and n1-highmem-4 instances for optimal performance.</a:t>
            </a:r>
            <a:endParaRPr lang="en-US" sz="1800" dirty="0"/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501F8-2975-D1AE-F125-FABFA6B37C5B}"/>
              </a:ext>
            </a:extLst>
          </p:cNvPr>
          <p:cNvSpPr txBox="1"/>
          <p:nvPr/>
        </p:nvSpPr>
        <p:spPr>
          <a:xfrm>
            <a:off x="6222521" y="3094207"/>
            <a:ext cx="4354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75TB</a:t>
            </a:r>
            <a:endParaRPr lang="en-US" sz="1800" dirty="0"/>
          </a:p>
          <a:p>
            <a:r>
              <a:rPr lang="en-CA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</a:t>
            </a:r>
          </a:p>
          <a:p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High-performance persistent disk storage to support demanding workloads.</a:t>
            </a:r>
            <a:endParaRPr lang="en-US" sz="1800" dirty="0"/>
          </a:p>
          <a:p>
            <a:endParaRPr lang="en-CA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A3E5C-E507-4CC5-0306-3B3A24EC31BA}"/>
              </a:ext>
            </a:extLst>
          </p:cNvPr>
          <p:cNvSpPr txBox="1"/>
          <p:nvPr/>
        </p:nvSpPr>
        <p:spPr>
          <a:xfrm>
            <a:off x="6222521" y="4582207"/>
            <a:ext cx="4626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&lt;4h</a:t>
            </a:r>
            <a:endParaRPr lang="en-US" sz="1800" dirty="0"/>
          </a:p>
          <a:p>
            <a:r>
              <a:rPr lang="en-US" sz="18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Downtime</a:t>
            </a:r>
            <a:endParaRPr lang="en-US" sz="1800" dirty="0"/>
          </a:p>
          <a:p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Maximum downtime for critical services during migration process.</a:t>
            </a:r>
            <a:endParaRPr lang="en-US" sz="1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610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57600-0895-CDDF-F3BF-B527327A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27" y="324927"/>
            <a:ext cx="4957773" cy="81375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Key Benefits:</a:t>
            </a:r>
            <a:endParaRPr lang="en-CA" sz="2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D2A0-C817-24AC-6CCD-526959D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27" y="1009292"/>
            <a:ext cx="5695818" cy="5523780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chemeClr val="tx2"/>
                </a:solidFill>
                <a:effectLst/>
                <a:latin typeface="-apple-system"/>
              </a:rPr>
              <a:t>Cost Efficiency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en-US" sz="1800" b="0" i="0" dirty="0">
                <a:solidFill>
                  <a:schemeClr val="tx2"/>
                </a:solidFill>
                <a:effectLst/>
                <a:latin typeface="-apple-system"/>
              </a:rPr>
              <a:t>In US-Central1, centralized hosting lowers expenses and operational complexity.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chemeClr val="tx2"/>
                </a:solidFill>
                <a:effectLst/>
                <a:latin typeface="-apple-system"/>
              </a:rPr>
              <a:t>Global Availability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en-US" sz="1800" b="0" i="0" dirty="0">
                <a:solidFill>
                  <a:schemeClr val="tx2"/>
                </a:solidFill>
                <a:effectLst/>
                <a:latin typeface="-apple-system"/>
              </a:rPr>
              <a:t>Us-central1 provides low latency access to critical workloads globally.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chemeClr val="tx2"/>
                </a:solidFill>
                <a:effectLst/>
                <a:latin typeface="-apple-system"/>
              </a:rPr>
              <a:t>High Scalability and Disaster Recovery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en-US" sz="1800" b="0" i="0" dirty="0">
                <a:solidFill>
                  <a:schemeClr val="tx2"/>
                </a:solidFill>
                <a:effectLst/>
                <a:latin typeface="-apple-system"/>
              </a:rPr>
              <a:t>Regional backups guarantee speedy recovery, and resources scale dynamically.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chemeClr val="tx2"/>
                </a:solidFill>
                <a:effectLst/>
                <a:latin typeface="-apple-system"/>
              </a:rPr>
              <a:t>Compliance and Security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en-US" sz="1800" b="0" i="0" dirty="0">
                <a:solidFill>
                  <a:schemeClr val="tx2"/>
                </a:solidFill>
                <a:effectLst/>
                <a:latin typeface="-apple-system"/>
              </a:rPr>
              <a:t>Complying with GDPR, HIPAA, and other foreign regulations is made easier with built-in solutions.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chemeClr val="tx2"/>
                </a:solidFill>
                <a:effectLst/>
                <a:latin typeface="-apple-system"/>
              </a:rPr>
              <a:t>Minimal Downtime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en-US" sz="1800" b="0" i="0" dirty="0">
                <a:solidFill>
                  <a:schemeClr val="tx2"/>
                </a:solidFill>
                <a:effectLst/>
                <a:latin typeface="-apple-system"/>
              </a:rPr>
              <a:t>Phased migration and pre-replication guarantee that service interruptions don't exceed four hours.</a:t>
            </a:r>
          </a:p>
          <a:p>
            <a:endParaRPr lang="en-CA" sz="13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F31CE82E-BB66-C0AB-673C-41AED3BE7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606</Words>
  <Application>Microsoft Office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Calibri</vt:lpstr>
      <vt:lpstr>Lato</vt:lpstr>
      <vt:lpstr>Lato Bold</vt:lpstr>
      <vt:lpstr>Office Theme</vt:lpstr>
      <vt:lpstr>Cloud Migration</vt:lpstr>
      <vt:lpstr>Challenges for Migrating 150 VM’s</vt:lpstr>
      <vt:lpstr>Proposed Solutions for the Challenges:</vt:lpstr>
      <vt:lpstr>Proposed Architecture: </vt:lpstr>
      <vt:lpstr>Phases of Migration Plan:</vt:lpstr>
      <vt:lpstr>Cost and Performance Summary:</vt:lpstr>
      <vt:lpstr>Key Benefits: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neetika prashar</dc:creator>
  <cp:lastModifiedBy>Neetika Prashar</cp:lastModifiedBy>
  <cp:revision>2</cp:revision>
  <dcterms:created xsi:type="dcterms:W3CDTF">2024-12-01T22:36:06Z</dcterms:created>
  <dcterms:modified xsi:type="dcterms:W3CDTF">2024-12-01T23:19:22Z</dcterms:modified>
</cp:coreProperties>
</file>