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259" r:id="rId5"/>
    <p:sldId id="262" r:id="rId6"/>
    <p:sldId id="273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110F-3F4E-48D9-B8AA-5D0E825AFDBA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061243"/>
            <a:ext cx="6498158" cy="1724867"/>
          </a:xfrm>
        </p:spPr>
        <p:txBody>
          <a:bodyPr/>
          <a:lstStyle/>
          <a:p>
            <a:r>
              <a:rPr lang="en-US" dirty="0" smtClean="0"/>
              <a:t>Human Guided Machine Vision for Road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4503741"/>
            <a:ext cx="6498159" cy="916641"/>
          </a:xfrm>
        </p:spPr>
        <p:txBody>
          <a:bodyPr>
            <a:noAutofit/>
          </a:bodyPr>
          <a:lstStyle/>
          <a:p>
            <a:r>
              <a:rPr lang="en-US" sz="2400" dirty="0" smtClean="0"/>
              <a:t>Team Turnpike: Kelsey </a:t>
            </a:r>
            <a:r>
              <a:rPr lang="en-US" sz="2400" dirty="0" err="1" smtClean="0"/>
              <a:t>DiPietro</a:t>
            </a:r>
            <a:r>
              <a:rPr lang="en-US" sz="2400" dirty="0" smtClean="0"/>
              <a:t>, Richard </a:t>
            </a:r>
            <a:r>
              <a:rPr lang="en-US" sz="2400" dirty="0" err="1" smtClean="0"/>
              <a:t>Frnka</a:t>
            </a:r>
            <a:r>
              <a:rPr lang="en-US" sz="2400" dirty="0" smtClean="0"/>
              <a:t>, Brian Hunter, </a:t>
            </a:r>
            <a:r>
              <a:rPr lang="en-US" sz="2400" dirty="0" err="1" smtClean="0"/>
              <a:t>Shaked</a:t>
            </a:r>
            <a:r>
              <a:rPr lang="en-US" sz="2400" dirty="0" smtClean="0"/>
              <a:t> </a:t>
            </a:r>
            <a:r>
              <a:rPr lang="en-US" sz="2400" dirty="0" err="1" smtClean="0"/>
              <a:t>Koplewitz</a:t>
            </a:r>
            <a:r>
              <a:rPr lang="en-US" sz="2400" dirty="0" smtClean="0"/>
              <a:t>, </a:t>
            </a:r>
            <a:r>
              <a:rPr lang="en-US" sz="2400" dirty="0" err="1" smtClean="0"/>
              <a:t>Khanh</a:t>
            </a:r>
            <a:r>
              <a:rPr lang="en-US" sz="2400" dirty="0" smtClean="0"/>
              <a:t> Nguyen, Scott Spencer</a:t>
            </a:r>
          </a:p>
          <a:p>
            <a:r>
              <a:rPr lang="en-US" sz="2400" dirty="0" smtClean="0"/>
              <a:t>Advisor: Alfonso Limon, </a:t>
            </a:r>
            <a:r>
              <a:rPr lang="en-US" sz="2400" dirty="0" err="1" smtClean="0"/>
              <a:t>Oneirix</a:t>
            </a:r>
            <a:r>
              <a:rPr lang="en-US" sz="2400" dirty="0" smtClean="0"/>
              <a:t> Labs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82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tagese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t="7299" r="5809" b="11155"/>
          <a:stretch/>
        </p:blipFill>
        <p:spPr>
          <a:xfrm>
            <a:off x="244219" y="439562"/>
            <a:ext cx="8735989" cy="2311776"/>
          </a:xfrm>
          <a:prstGeom prst="rect">
            <a:avLst/>
          </a:prstGeom>
        </p:spPr>
      </p:pic>
      <p:pic>
        <p:nvPicPr>
          <p:cNvPr id="7" name="Picture 6" descr="overlayedse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4052" r="6165" b="7892"/>
          <a:stretch/>
        </p:blipFill>
        <p:spPr>
          <a:xfrm>
            <a:off x="863856" y="2818186"/>
            <a:ext cx="7473936" cy="38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3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89" y="-38945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Road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 connected components and determines the probability that the component is a road</a:t>
            </a:r>
          </a:p>
          <a:p>
            <a:pPr lvl="1"/>
            <a:r>
              <a:rPr lang="en-US" dirty="0" smtClean="0"/>
              <a:t>Connected components come from the image segmentation and shadow detection algorithms. </a:t>
            </a:r>
          </a:p>
          <a:p>
            <a:r>
              <a:rPr lang="en-US" dirty="0" smtClean="0"/>
              <a:t>Based on the shape of the road (</a:t>
            </a:r>
            <a:r>
              <a:rPr lang="en-US" dirty="0" err="1" smtClean="0"/>
              <a:t>narrowness,curves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Helps eliminate processing time in the interface if the user clicks a non-road component.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32" y="335496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Integrating Human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95563"/>
            <a:ext cx="8042276" cy="4343400"/>
          </a:xfrm>
        </p:spPr>
        <p:txBody>
          <a:bodyPr/>
          <a:lstStyle/>
          <a:p>
            <a:r>
              <a:rPr lang="en-US" dirty="0" smtClean="0"/>
              <a:t>Create an app that allows a user to click on a loaded image </a:t>
            </a:r>
          </a:p>
          <a:p>
            <a:r>
              <a:rPr lang="en-US" dirty="0" smtClean="0"/>
              <a:t>If a user clicks the road – the road is highlighted</a:t>
            </a:r>
          </a:p>
          <a:p>
            <a:r>
              <a:rPr lang="en-US" dirty="0" smtClean="0"/>
              <a:t>If the user clicks something other than the road – a pop up box appears informing them it’s not a road</a:t>
            </a:r>
          </a:p>
          <a:p>
            <a:r>
              <a:rPr lang="en-US" dirty="0" smtClean="0"/>
              <a:t>Allows the user to chose different parameters within the algorithms (segmentation methods, shadow detection).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565874"/>
            <a:ext cx="8042276" cy="1336956"/>
          </a:xfrm>
        </p:spPr>
        <p:txBody>
          <a:bodyPr/>
          <a:lstStyle/>
          <a:p>
            <a:r>
              <a:rPr lang="en-US" sz="8000" dirty="0" smtClean="0"/>
              <a:t>GUI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1803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797886"/>
          </a:xfrm>
        </p:spPr>
        <p:txBody>
          <a:bodyPr>
            <a:normAutofit/>
          </a:bodyPr>
          <a:lstStyle/>
          <a:p>
            <a:r>
              <a:rPr lang="en-US" dirty="0" smtClean="0"/>
              <a:t>Using a combination of edge detection and filtering, our algorithm worked well for simple highway connections</a:t>
            </a:r>
            <a:r>
              <a:rPr lang="en-US" dirty="0"/>
              <a:t> </a:t>
            </a:r>
            <a:r>
              <a:rPr lang="en-US" dirty="0" smtClean="0"/>
              <a:t>and isolated roads. </a:t>
            </a:r>
          </a:p>
          <a:p>
            <a:r>
              <a:rPr lang="en-US" dirty="0" smtClean="0"/>
              <a:t>Road detection algorithms and image segmentation allow us to speed up the processing time, especially when interacting with the GUI</a:t>
            </a:r>
          </a:p>
          <a:p>
            <a:r>
              <a:rPr lang="en-US" dirty="0" smtClean="0"/>
              <a:t>Using a local filtering and tracking system could improve our results for more difficult images, such as roads with heavy traffic and shadows obscuring the entire road.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9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911" y="1579171"/>
            <a:ext cx="6740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</a:rPr>
              <a:t>Thank you</a:t>
            </a:r>
            <a:endParaRPr lang="en-US" sz="4800" dirty="0">
              <a:solidFill>
                <a:schemeClr val="accent1"/>
              </a:solidFill>
            </a:endParaRPr>
          </a:p>
          <a:p>
            <a:pPr algn="ctr"/>
            <a:endParaRPr lang="en-US" sz="4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4800" dirty="0" smtClean="0">
                <a:solidFill>
                  <a:schemeClr val="accent1"/>
                </a:solidFill>
              </a:rPr>
              <a:t>Questions? 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satellite image, create an interface that allows the user to select roads from the image. </a:t>
            </a:r>
          </a:p>
          <a:p>
            <a:r>
              <a:rPr lang="en-US" dirty="0" smtClean="0"/>
              <a:t>3 different components to find the road paths:</a:t>
            </a:r>
          </a:p>
          <a:p>
            <a:pPr lvl="1"/>
            <a:r>
              <a:rPr lang="en-US" dirty="0" smtClean="0"/>
              <a:t>Image Segmentation (Pre-Processing)</a:t>
            </a:r>
          </a:p>
          <a:p>
            <a:pPr lvl="1"/>
            <a:r>
              <a:rPr lang="en-US" dirty="0" smtClean="0"/>
              <a:t>Road Detection (Pre-Processing)</a:t>
            </a:r>
          </a:p>
          <a:p>
            <a:pPr lvl="1"/>
            <a:r>
              <a:rPr lang="en-US" dirty="0" smtClean="0"/>
              <a:t>User interfacing (Post-Processing)</a:t>
            </a:r>
          </a:p>
        </p:txBody>
      </p:sp>
    </p:spTree>
    <p:extLst>
      <p:ext uri="{BB962C8B-B14F-4D97-AF65-F5344CB8AC3E}">
        <p14:creationId xmlns:p14="http://schemas.microsoft.com/office/powerpoint/2010/main" val="42475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3" y="107576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Sample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771" y="1600201"/>
            <a:ext cx="403278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Take a variety of satellite images from Google Earth</a:t>
            </a:r>
          </a:p>
          <a:p>
            <a:r>
              <a:rPr lang="en-US" dirty="0" smtClean="0"/>
              <a:t>All of our examples are zoomed in at a similar level. </a:t>
            </a:r>
            <a:endParaRPr lang="en-US" dirty="0"/>
          </a:p>
          <a:p>
            <a:r>
              <a:rPr lang="en-US" dirty="0" smtClean="0"/>
              <a:t>Examples include curved and straight roads, roads with cars, intersecting roads.</a:t>
            </a:r>
          </a:p>
        </p:txBody>
      </p:sp>
      <p:pic>
        <p:nvPicPr>
          <p:cNvPr id="4" name="Picture 3" descr="10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6" y="1460812"/>
            <a:ext cx="3876869" cy="2021775"/>
          </a:xfrm>
          <a:prstGeom prst="rect">
            <a:avLst/>
          </a:prstGeom>
        </p:spPr>
      </p:pic>
      <p:pic>
        <p:nvPicPr>
          <p:cNvPr id="5" name="Picture 4" descr="roadnear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0" y="3645387"/>
            <a:ext cx="3874956" cy="26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93043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Image Segmentation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6670" y="1444533"/>
            <a:ext cx="3060889" cy="688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7170" y="1575959"/>
            <a:ext cx="25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Read the image</a:t>
            </a:r>
            <a:endParaRPr lang="en-US" b="1" dirty="0"/>
          </a:p>
        </p:txBody>
      </p:sp>
      <p:sp>
        <p:nvSpPr>
          <p:cNvPr id="6" name="Down Arrow 5"/>
          <p:cNvSpPr/>
          <p:nvPr/>
        </p:nvSpPr>
        <p:spPr>
          <a:xfrm>
            <a:off x="4119173" y="2230377"/>
            <a:ext cx="358189" cy="4884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6669" y="2800179"/>
            <a:ext cx="3060889" cy="688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70136" y="2800179"/>
            <a:ext cx="3174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Convert the image into pixel intensity value</a:t>
            </a:r>
          </a:p>
          <a:p>
            <a:pPr algn="ctr"/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>
            <a:off x="4135452" y="3571226"/>
            <a:ext cx="358189" cy="4884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6669" y="4108468"/>
            <a:ext cx="3060889" cy="688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77170" y="4108468"/>
            <a:ext cx="258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Detect Edges and Filter the Image 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>
            <a:off x="4151731" y="4861752"/>
            <a:ext cx="358189" cy="4884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6670" y="5398994"/>
            <a:ext cx="3060889" cy="688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7170" y="5398994"/>
            <a:ext cx="258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Segment the Image based on connectivity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84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20" y="16280"/>
            <a:ext cx="4942061" cy="2577270"/>
          </a:xfrm>
          <a:prstGeom prst="rect">
            <a:avLst/>
          </a:prstGeom>
        </p:spPr>
      </p:pic>
      <p:pic>
        <p:nvPicPr>
          <p:cNvPr id="5" name="Picture 4" descr="grayscale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4740" r="6083" b="8357"/>
          <a:stretch/>
        </p:blipFill>
        <p:spPr>
          <a:xfrm>
            <a:off x="0" y="1990246"/>
            <a:ext cx="4942061" cy="2523418"/>
          </a:xfrm>
          <a:prstGeom prst="rect">
            <a:avLst/>
          </a:prstGeom>
        </p:spPr>
      </p:pic>
      <p:pic>
        <p:nvPicPr>
          <p:cNvPr id="6" name="Picture 5" descr="invertgra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5094" r="6344" b="6851"/>
          <a:stretch/>
        </p:blipFill>
        <p:spPr>
          <a:xfrm>
            <a:off x="4245822" y="4334582"/>
            <a:ext cx="4898178" cy="2523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150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C7C9F"/>
                </a:solidFill>
              </a:rPr>
              <a:t>Color Image to Gray Scale</a:t>
            </a:r>
            <a:endParaRPr lang="en-US" sz="4000" dirty="0">
              <a:solidFill>
                <a:srgbClr val="2C7C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3245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Edge Detection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139768"/>
          </a:xfrm>
        </p:spPr>
        <p:txBody>
          <a:bodyPr>
            <a:normAutofit/>
          </a:bodyPr>
          <a:lstStyle/>
          <a:p>
            <a:r>
              <a:rPr lang="en-US" sz="3200" dirty="0"/>
              <a:t>General </a:t>
            </a:r>
            <a:r>
              <a:rPr lang="en-US" sz="3200" dirty="0" smtClean="0"/>
              <a:t>steps for road detection filtering: </a:t>
            </a:r>
            <a:endParaRPr lang="en-US" sz="3200" dirty="0"/>
          </a:p>
          <a:p>
            <a:pPr lvl="1"/>
            <a:r>
              <a:rPr lang="en-US" sz="3200" dirty="0" smtClean="0"/>
              <a:t>Use </a:t>
            </a:r>
            <a:r>
              <a:rPr lang="en-US" sz="3200" dirty="0"/>
              <a:t>edge detection to </a:t>
            </a:r>
            <a:r>
              <a:rPr lang="en-US" sz="3200" dirty="0" smtClean="0"/>
              <a:t>find road edges </a:t>
            </a:r>
          </a:p>
          <a:p>
            <a:pPr lvl="1"/>
            <a:r>
              <a:rPr lang="en-US" sz="3200" dirty="0" smtClean="0"/>
              <a:t>Use additional filters to </a:t>
            </a:r>
            <a:r>
              <a:rPr lang="en-US" sz="3200" dirty="0"/>
              <a:t>clean up noise </a:t>
            </a:r>
            <a:endParaRPr lang="en-US" sz="3200" dirty="0" smtClean="0"/>
          </a:p>
          <a:p>
            <a:pPr marL="349250" lvl="1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48" y="9895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Edge detectors look for large changes in the intensity of the image</a:t>
            </a:r>
          </a:p>
          <a:p>
            <a:pPr lvl="1"/>
            <a:r>
              <a:rPr lang="en-US" dirty="0" smtClean="0"/>
              <a:t>Large change in intensity </a:t>
            </a:r>
            <a:r>
              <a:rPr lang="en-US" dirty="0" smtClean="0">
                <a:sym typeface="Wingdings"/>
              </a:rPr>
              <a:t> edge within the image</a:t>
            </a:r>
          </a:p>
          <a:p>
            <a:r>
              <a:rPr lang="en-US" dirty="0" smtClean="0"/>
              <a:t>Different types of edge detection methods</a:t>
            </a:r>
          </a:p>
          <a:p>
            <a:pPr lvl="1"/>
            <a:r>
              <a:rPr lang="en-US" dirty="0" err="1" smtClean="0"/>
              <a:t>Sobel</a:t>
            </a:r>
            <a:endParaRPr lang="en-US" dirty="0" smtClean="0"/>
          </a:p>
          <a:p>
            <a:pPr lvl="1"/>
            <a:r>
              <a:rPr lang="en-US" dirty="0" smtClean="0"/>
              <a:t>Canny </a:t>
            </a:r>
          </a:p>
          <a:p>
            <a:pPr lvl="1"/>
            <a:r>
              <a:rPr lang="en-US" dirty="0" err="1" smtClean="0"/>
              <a:t>Laplacian</a:t>
            </a:r>
            <a:r>
              <a:rPr lang="en-US" dirty="0" smtClean="0"/>
              <a:t> of a Gaussian</a:t>
            </a:r>
          </a:p>
          <a:p>
            <a:pPr lvl="1"/>
            <a:r>
              <a:rPr lang="en-US" dirty="0" smtClean="0"/>
              <a:t>Prewitt</a:t>
            </a:r>
          </a:p>
          <a:p>
            <a:r>
              <a:rPr lang="en-US" dirty="0" smtClean="0"/>
              <a:t>Want: Good detection of the roads with minimal noise.</a:t>
            </a:r>
          </a:p>
        </p:txBody>
      </p:sp>
    </p:spTree>
    <p:extLst>
      <p:ext uri="{BB962C8B-B14F-4D97-AF65-F5344CB8AC3E}">
        <p14:creationId xmlns:p14="http://schemas.microsoft.com/office/powerpoint/2010/main" val="194652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nnyfil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3707" r="6343" b="7198"/>
          <a:stretch/>
        </p:blipFill>
        <p:spPr>
          <a:xfrm>
            <a:off x="99398" y="28767"/>
            <a:ext cx="6324326" cy="3316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3936" y="1285950"/>
            <a:ext cx="2550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Canny-Edge Detection </a:t>
            </a:r>
            <a:endParaRPr lang="en-US" sz="2000" dirty="0"/>
          </a:p>
        </p:txBody>
      </p:sp>
      <p:pic>
        <p:nvPicPr>
          <p:cNvPr id="8" name="Picture 7" descr="logfil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" t="4748" r="6700" b="7891"/>
          <a:stretch/>
        </p:blipFill>
        <p:spPr>
          <a:xfrm>
            <a:off x="115679" y="3410685"/>
            <a:ext cx="6324326" cy="3272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3937" y="4346792"/>
            <a:ext cx="221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of a Gaussian (Log) edge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Add filtering to: </a:t>
            </a:r>
          </a:p>
          <a:p>
            <a:pPr lvl="1"/>
            <a:r>
              <a:rPr lang="en-US" sz="2800" dirty="0" smtClean="0"/>
              <a:t>Clean up noise by eliminating stray pixels</a:t>
            </a:r>
          </a:p>
          <a:p>
            <a:pPr lvl="1"/>
            <a:r>
              <a:rPr lang="en-US" sz="2800" dirty="0" smtClean="0"/>
              <a:t>Connect small gaps that could have been caused by noise, shadows, or cars.</a:t>
            </a:r>
          </a:p>
          <a:p>
            <a:pPr lvl="1"/>
            <a:r>
              <a:rPr lang="en-US" sz="2800" dirty="0" smtClean="0"/>
              <a:t>Eliminate smaller components that do not resemble roads.</a:t>
            </a:r>
          </a:p>
          <a:p>
            <a:pPr marL="355600" indent="-342900"/>
            <a:r>
              <a:rPr lang="en-US" sz="2800" dirty="0" smtClean="0"/>
              <a:t>Final return gives the original image segmented into different connected components.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817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803</TotalTime>
  <Words>487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Human Guided Machine Vision for Road Detection</vt:lpstr>
      <vt:lpstr>Problem Statement</vt:lpstr>
      <vt:lpstr>Sample Images</vt:lpstr>
      <vt:lpstr>Image Segmentation</vt:lpstr>
      <vt:lpstr>PowerPoint Presentation</vt:lpstr>
      <vt:lpstr>Edge Detection and Filtering</vt:lpstr>
      <vt:lpstr>Edge Detection</vt:lpstr>
      <vt:lpstr>PowerPoint Presentation</vt:lpstr>
      <vt:lpstr>Filtering</vt:lpstr>
      <vt:lpstr>PowerPoint Presentation</vt:lpstr>
      <vt:lpstr>Road Detection</vt:lpstr>
      <vt:lpstr>Integrating Human Interaction</vt:lpstr>
      <vt:lpstr>GUI DEMO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Guided Machine Vision for Road Detection</dc:title>
  <dc:creator>Kelsey</dc:creator>
  <cp:lastModifiedBy>Kelsey</cp:lastModifiedBy>
  <cp:revision>41</cp:revision>
  <dcterms:created xsi:type="dcterms:W3CDTF">2016-07-26T14:58:50Z</dcterms:created>
  <dcterms:modified xsi:type="dcterms:W3CDTF">2016-07-28T13:38:52Z</dcterms:modified>
</cp:coreProperties>
</file>