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8" r:id="rId2"/>
    <p:sldId id="441" r:id="rId3"/>
    <p:sldId id="352" r:id="rId4"/>
    <p:sldId id="405" r:id="rId5"/>
    <p:sldId id="407" r:id="rId6"/>
    <p:sldId id="452" r:id="rId7"/>
    <p:sldId id="413" r:id="rId8"/>
    <p:sldId id="354" r:id="rId9"/>
    <p:sldId id="367" r:id="rId10"/>
    <p:sldId id="368" r:id="rId11"/>
    <p:sldId id="408" r:id="rId12"/>
    <p:sldId id="356" r:id="rId13"/>
    <p:sldId id="406" r:id="rId14"/>
    <p:sldId id="442" r:id="rId15"/>
    <p:sldId id="361" r:id="rId16"/>
    <p:sldId id="362" r:id="rId17"/>
    <p:sldId id="409" r:id="rId18"/>
    <p:sldId id="410" r:id="rId19"/>
    <p:sldId id="443" r:id="rId20"/>
    <p:sldId id="435" r:id="rId21"/>
    <p:sldId id="439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VIA Type Office" panose="02000503000000020004" pitchFamily="2" charset="0"/>
      <p:regular r:id="rId34"/>
      <p:bold r:id="rId35"/>
      <p:italic r:id="rId36"/>
    </p:embeddedFont>
    <p:embeddedFont>
      <p:font typeface="VIA Type Office Light" panose="02000503000000020004" pitchFamily="2" charset="0"/>
      <p:regular r:id="rId37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3965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80">
          <p15:clr>
            <a:srgbClr val="A4A3A4"/>
          </p15:clr>
        </p15:guide>
        <p15:guide id="6" pos="2948">
          <p15:clr>
            <a:srgbClr val="A4A3A4"/>
          </p15:clr>
        </p15:guide>
        <p15:guide id="7" pos="363">
          <p15:clr>
            <a:srgbClr val="A4A3A4"/>
          </p15:clr>
        </p15:guide>
        <p15:guide id="8" pos="1519">
          <p15:clr>
            <a:srgbClr val="A4A3A4"/>
          </p15:clr>
        </p15:guide>
        <p15:guide id="9" pos="1633" userDrawn="1">
          <p15:clr>
            <a:srgbClr val="A4A3A4"/>
          </p15:clr>
        </p15:guide>
        <p15:guide id="10" pos="2812">
          <p15:clr>
            <a:srgbClr val="A4A3A4"/>
          </p15:clr>
        </p15:guide>
        <p15:guide id="11" pos="4105">
          <p15:clr>
            <a:srgbClr val="A4A3A4"/>
          </p15:clr>
        </p15:guide>
        <p15:guide id="12" pos="4241">
          <p15:clr>
            <a:srgbClr val="A4A3A4"/>
          </p15:clr>
        </p15:guide>
        <p15:guide id="13" pos="53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99FF33"/>
    <a:srgbClr val="FFFF00"/>
    <a:srgbClr val="FF9900"/>
    <a:srgbClr val="FF0000"/>
    <a:srgbClr val="00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52" autoAdjust="0"/>
  </p:normalViewPr>
  <p:slideViewPr>
    <p:cSldViewPr snapToObjects="1" showGuides="1">
      <p:cViewPr varScale="1">
        <p:scale>
          <a:sx n="82" d="100"/>
          <a:sy n="82" d="100"/>
        </p:scale>
        <p:origin x="1459" y="7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2948"/>
        <p:guide pos="363"/>
        <p:guide pos="1519"/>
        <p:guide pos="1633"/>
        <p:guide pos="2812"/>
        <p:guide pos="4105"/>
        <p:guide pos="4241"/>
        <p:guide pos="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EADD-239E-4016-98DB-C8438B818D9D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D864-B121-4EED-9D12-C88CB36DE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27603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1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F95A-CCB6-4FFF-AAFB-204AB40E2037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Gør tanke til handling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E2AD-EF35-4F7F-88D4-509D6EA807E0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kis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140B-3576-4301-AA07-B268797CB140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A03-F8F0-4B28-B2D9-B25258E414BA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5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F836B-5524-4F7F-9258-6235F12C0485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</p:spTree>
    <p:extLst>
      <p:ext uri="{BB962C8B-B14F-4D97-AF65-F5344CB8AC3E}">
        <p14:creationId xmlns:p14="http://schemas.microsoft.com/office/powerpoint/2010/main" val="37451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 baseline="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4DB1D-DB80-432C-89CC-F4EF22B11CC6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grpSp>
        <p:nvGrpSpPr>
          <p:cNvPr id="22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4" name="Billed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7" name="Billede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V - Stort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628688" y="1581394"/>
            <a:ext cx="3888000" cy="394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Klik på ikonet for at tilføje et ikon</a:t>
            </a:r>
            <a:endParaRPr lang="en-GB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A058-FBB2-449C-92DE-87E895156EBA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9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2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e 75"/>
          <p:cNvGrpSpPr>
            <a:grpSpLocks/>
          </p:cNvGrpSpPr>
          <p:nvPr userDrawn="1"/>
        </p:nvGrpSpPr>
        <p:grpSpPr bwMode="auto">
          <a:xfrm>
            <a:off x="9290874" y="1546869"/>
            <a:ext cx="2035175" cy="3053620"/>
            <a:chOff x="5186790" y="1517655"/>
            <a:chExt cx="2034660" cy="3052739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ikonets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ikonet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ikonets hjørner</a:t>
              </a:r>
            </a:p>
          </p:txBody>
        </p:sp>
        <p:pic>
          <p:nvPicPr>
            <p:cNvPr id="43" name="Billede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45" name="Billede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4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500" baseline="0">
                <a:latin typeface="VIA Type Office Light" panose="02000503000000020004" pitchFamily="2" charset="0"/>
              </a:defRPr>
            </a:lvl2pPr>
            <a:lvl3pPr marL="9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500" spc="-90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VIA Type Office Light" panose="02000503000000020004" pitchFamily="2" charset="0"/>
              </a:defRPr>
            </a:lvl5pPr>
            <a:lvl6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aseline="0"/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50"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50" baseline="0">
                <a:latin typeface="VIA Type Office Light" panose="02000503000000020004" pitchFamily="2" charset="0"/>
              </a:defRPr>
            </a:lvl8pPr>
            <a:lvl9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50" baseline="0"/>
            </a:lvl9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Andet niveau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Tredje niveau Light</a:t>
            </a:r>
          </a:p>
          <a:p>
            <a:pPr lvl="3"/>
            <a:r>
              <a:rPr lang="da-DK" dirty="0"/>
              <a:t>Fjerde niveau H5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Femte niveau H5 Light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 H6 </a:t>
            </a:r>
            <a:r>
              <a:rPr lang="da-DK" dirty="0" err="1"/>
              <a:t>Regular</a:t>
            </a:r>
            <a:endParaRPr lang="da-DK" dirty="0"/>
          </a:p>
          <a:p>
            <a:pPr lvl="7"/>
            <a:r>
              <a:rPr lang="da-DK" dirty="0"/>
              <a:t>Ottende niveau H6 Light</a:t>
            </a:r>
          </a:p>
          <a:p>
            <a:pPr lvl="8"/>
            <a:r>
              <a:rPr lang="da-DK" dirty="0"/>
              <a:t>Niende niveau H6 </a:t>
            </a:r>
            <a:r>
              <a:rPr lang="da-DK" dirty="0" err="1"/>
              <a:t>bullet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F316-D522-4B9D-85C0-82758002BFC6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2196752" y="-11761"/>
            <a:ext cx="211737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1. eller 2. linje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linjen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Light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25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3. Niveau = Bullet 25 pkt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5.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6. Niveau = Bullet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7.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8.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9. Niveau = Bullet 10,5 pkt 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63679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grpSp>
        <p:nvGrpSpPr>
          <p:cNvPr id="38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41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43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6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ktangel 4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8" name="Lige forbindelse 47"/>
          <p:cNvCxnSpPr>
            <a:endCxn id="4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1D96-ABB3-4EBD-BB6C-772D541AD9CB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916113"/>
            <a:ext cx="7991474" cy="39258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spc="-90" baseline="0"/>
            </a:lvl1pPr>
            <a:lvl2pPr marL="453600" indent="0">
              <a:lnSpc>
                <a:spcPct val="100000"/>
              </a:lnSpc>
              <a:buNone/>
              <a:defRPr sz="2200" spc="-90" baseline="0"/>
            </a:lvl2pPr>
            <a:lvl3pPr marL="914400" indent="0">
              <a:lnSpc>
                <a:spcPct val="100000"/>
              </a:lnSpc>
              <a:buNone/>
              <a:defRPr sz="2200" spc="-90" baseline="0"/>
            </a:lvl3pPr>
            <a:lvl4pPr marL="1371600" indent="0">
              <a:lnSpc>
                <a:spcPct val="100000"/>
              </a:lnSpc>
              <a:buNone/>
              <a:defRPr sz="2200" spc="-90" baseline="0"/>
            </a:lvl4pPr>
            <a:lvl5pPr marL="1371600" indent="0">
              <a:lnSpc>
                <a:spcPct val="100000"/>
              </a:lnSpc>
              <a:buNone/>
              <a:defRPr sz="2200" spc="-90"/>
            </a:lvl5pPr>
          </a:lstStyle>
          <a:p>
            <a:pPr lvl="0"/>
            <a:r>
              <a:rPr lang="en-US" dirty="0"/>
              <a:t>	Edit Master text styles</a:t>
            </a:r>
          </a:p>
          <a:p>
            <a:pPr lvl="1"/>
            <a:r>
              <a:rPr lang="en-US" dirty="0"/>
              <a:t>	    Second level	</a:t>
            </a:r>
          </a:p>
          <a:p>
            <a:pPr lvl="2"/>
            <a:r>
              <a:rPr lang="en-US" dirty="0"/>
              <a:t>        Third level</a:t>
            </a:r>
          </a:p>
          <a:p>
            <a:pPr lvl="3"/>
            <a:r>
              <a:rPr lang="en-US" dirty="0"/>
              <a:t>     Fourth level</a:t>
            </a:r>
          </a:p>
          <a:p>
            <a:pPr lvl="4"/>
            <a:r>
              <a:rPr lang="en-US" dirty="0"/>
              <a:t>         Fifth level</a:t>
            </a:r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32" name="Gruppe 31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5" name="Gruppe 34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7" name="Lige forbindelse 36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37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ktangel 38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0" name="Tekstboks 39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Rektangel 40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2" name="Lige forbindelse 41"/>
          <p:cNvCxnSpPr>
            <a:endCxn id="41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 (U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4AB8-D04B-4F9E-8CC0-5590231FC361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Bring ideas to life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16929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 - stor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791" y="584200"/>
            <a:ext cx="6001897" cy="3863864"/>
          </a:xfrm>
        </p:spPr>
        <p:txBody>
          <a:bodyPr tIns="90000" anchor="t" anchorCtr="0"/>
          <a:lstStyle>
            <a:lvl1pPr>
              <a:defRPr sz="720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110B-B43D-4228-A764-F6F0773806FE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951038" y="584200"/>
            <a:ext cx="18716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ord i overskrift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grpSp>
        <p:nvGrpSpPr>
          <p:cNvPr id="14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17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9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22" name="Rektangel 46"/>
          <p:cNvSpPr/>
          <p:nvPr userDrawn="1"/>
        </p:nvSpPr>
        <p:spPr>
          <a:xfrm>
            <a:off x="-1019379" y="577749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3" name="Lige forbindelse 47"/>
          <p:cNvCxnSpPr>
            <a:endCxn id="22" idx="0"/>
          </p:cNvCxnSpPr>
          <p:nvPr userDrawn="1"/>
        </p:nvCxnSpPr>
        <p:spPr>
          <a:xfrm>
            <a:off x="-720588" y="4448064"/>
            <a:ext cx="145890" cy="132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1426464" y="5975494"/>
            <a:ext cx="301700" cy="2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809B-162E-4A9D-9AE7-59C87EA5E217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16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1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2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4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5" name="Lige forbindelse 47"/>
            <p:cNvCxnSpPr>
              <a:endCxn id="24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lys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 spc="0" baseline="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256D-43F6-4B98-AE48-684E176A0AA4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grpSp>
        <p:nvGrpSpPr>
          <p:cNvPr id="2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6" name="Billed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8" name="Billede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l Forside II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1524-FAF5-4585-A79D-693B7E838694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02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8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81CF-F4A0-445C-BBB0-288D4A3441B3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1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5198-3ABA-4EF4-9593-223F92D03989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1EDC-0744-4637-934C-79EAC1C9EC0A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240" y="5920436"/>
            <a:ext cx="1836204" cy="374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A4F2DCC4-006C-4B78-94DE-8797C0F593AC}" type="datetime2">
              <a:rPr lang="da-DK" smtClean="0"/>
              <a:t>14. september 2020</a:t>
            </a:fld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1" y="5925421"/>
            <a:ext cx="1836204" cy="374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5BA07366-CB75-4AA8-9E5B-928B849F427C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556" y="1914396"/>
            <a:ext cx="7992888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5920436"/>
            <a:ext cx="1836737" cy="374001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2" r:id="rId3"/>
    <p:sldLayoutId id="2147483661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3" r:id="rId13"/>
    <p:sldLayoutId id="2147483664" r:id="rId14"/>
    <p:sldLayoutId id="2147483666" r:id="rId15"/>
    <p:sldLayoutId id="2147483650" r:id="rId16"/>
    <p:sldLayoutId id="2147483674" r:id="rId17"/>
  </p:sldLayoutIdLst>
  <p:hf sldNum="0" hdr="0" ftr="0" dt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5" Type="http://schemas.openxmlformats.org/officeDocument/2006/relationships/image" Target="../media/image6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1.png"/><Relationship Id="rId3" Type="http://schemas.openxmlformats.org/officeDocument/2006/relationships/image" Target="../media/image54.png"/><Relationship Id="rId12" Type="http://schemas.openxmlformats.org/officeDocument/2006/relationships/image" Target="../media/image640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630.png"/><Relationship Id="rId5" Type="http://schemas.openxmlformats.org/officeDocument/2006/relationships/image" Target="../media/image56.png"/><Relationship Id="rId15" Type="http://schemas.openxmlformats.org/officeDocument/2006/relationships/image" Target="../media/image710.png"/><Relationship Id="rId4" Type="http://schemas.openxmlformats.org/officeDocument/2006/relationships/image" Target="../media/image55.png"/><Relationship Id="rId14" Type="http://schemas.openxmlformats.org/officeDocument/2006/relationships/image" Target="../media/image6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U:\VIA University College\Jobs\4665_Skabelonprojekt med vaerktoejer ifm_ ny visuel identitet\Received\Work\Boomeranger.emf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514600" y="2895600"/>
            <a:ext cx="5969457" cy="1647614"/>
          </a:xfrm>
        </p:spPr>
        <p:txBody>
          <a:bodyPr/>
          <a:lstStyle/>
          <a:p>
            <a:r>
              <a:rPr lang="en-US" noProof="0"/>
              <a:t>Boolean </a:t>
            </a:r>
            <a:r>
              <a:rPr lang="en-US" noProof="0" dirty="0"/>
              <a:t>algebra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96536" y="1219201"/>
                <a:ext cx="7991474" cy="452277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r>
                  <a:rPr lang="en-US"/>
                  <a:t>The function is displayed in the table below, </a:t>
                </a:r>
                <a:r>
                  <a:rPr lang="en-US" dirty="0"/>
                  <a:t>which shows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for all combinations </a:t>
                </a:r>
                <a:r>
                  <a:rPr lang="en-US"/>
                  <a:t>of the input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96536" y="1219201"/>
                <a:ext cx="7991474" cy="4522770"/>
              </a:xfrm>
              <a:blipFill>
                <a:blip r:embed="rId2"/>
                <a:stretch>
                  <a:fillRect l="-21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4199"/>
            <a:ext cx="8991600" cy="1194905"/>
          </a:xfrm>
        </p:spPr>
        <p:txBody>
          <a:bodyPr/>
          <a:lstStyle/>
          <a:p>
            <a:r>
              <a:rPr lang="en-US" dirty="0"/>
              <a:t>Example</a:t>
            </a:r>
            <a:r>
              <a:rPr lang="en-US"/>
              <a:t>: A </a:t>
            </a:r>
            <a:r>
              <a:rPr lang="en-US" dirty="0"/>
              <a:t>Boolean function </a:t>
            </a:r>
            <a:r>
              <a:rPr lang="en-US"/>
              <a:t>of 3 variables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456524"/>
                  </p:ext>
                </p:extLst>
              </p:nvPr>
            </p:nvGraphicFramePr>
            <p:xfrm>
              <a:off x="1479293" y="2532185"/>
              <a:ext cx="6400800" cy="3337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1828523346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69035447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70616309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380871347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05691764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4572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14819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2809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4186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8716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4026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50834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5073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60835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2878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456524"/>
                  </p:ext>
                </p:extLst>
              </p:nvPr>
            </p:nvGraphicFramePr>
            <p:xfrm>
              <a:off x="1479293" y="2532185"/>
              <a:ext cx="6400800" cy="3337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1828523346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69035447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70616309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380871347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05691764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4572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71" t="-1639" r="-501714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571" t="-1639" r="-401714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9432" t="-1639" r="-29943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1143" t="-1639" r="-2011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143" t="-1639" r="-1011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01143" t="-1639" r="-1143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819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101639" r="-50171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101639" r="-40171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101639" r="-29943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101639" r="-2011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101639" r="-1011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101639" r="-1143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09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201639" r="-50171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201639" r="-40171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201639" r="-29943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201639" r="-2011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201639" r="-1011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201639" r="-114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86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301639" r="-50171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301639" r="-40171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301639" r="-29943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301639" r="-2011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301639" r="-1011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301639" r="-114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16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408333" r="-50171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408333" r="-40171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408333" r="-29943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408333" r="-2011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408333" r="-1011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408333" r="-114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26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500000" r="-5017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500000" r="-4017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500000" r="-29943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500000" r="-2011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500000" r="-1011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500000" r="-114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834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600000" r="-5017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600000" r="-4017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600000" r="-2994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600000" r="-20114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600000" r="-10114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600000" r="-114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73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71" t="-700000" r="-501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1" t="-700000" r="-401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432" t="-700000" r="-29943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43" t="-700000" r="-2011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43" t="-700000" r="-1011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1143" t="-700000" r="-11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835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00000" r="-501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71" t="-800000" r="-401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32" t="-800000" r="-2994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43" t="-800000" r="-2011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43" t="-800000" r="-1011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43" t="-800000" r="-11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8785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334000" y="5987562"/>
            <a:ext cx="152400" cy="269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6257119"/>
                <a:ext cx="36679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:r>
                  <a:rPr lang="en-US" sz="1600" spc="-100"/>
                  <a:t>“helping”-columns – these are not strictly necessary, but they assist the calculation of </a:t>
                </a:r>
                <a14:m>
                  <m:oMath xmlns:m="http://schemas.openxmlformats.org/officeDocument/2006/math">
                    <m:r>
                      <a:rPr lang="en-US" sz="1600" b="0" i="1" spc="-10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spc="-100"/>
                  <a:t> </a:t>
                </a:r>
                <a:endParaRPr lang="da-DK" sz="1600" b="0" kern="1200" spc="-100" baseline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257119"/>
                <a:ext cx="3667994" cy="492443"/>
              </a:xfrm>
              <a:prstGeom prst="rect">
                <a:avLst/>
              </a:prstGeom>
              <a:blipFill>
                <a:blip r:embed="rId4"/>
                <a:stretch>
                  <a:fillRect l="-3322" t="-12346" b="-246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5943600" y="5987562"/>
            <a:ext cx="228600" cy="269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8600" y="1916113"/>
                <a:ext cx="8534400" cy="3925887"/>
              </a:xfrm>
            </p:spPr>
            <p:txBody>
              <a:bodyPr/>
              <a:lstStyle/>
              <a:p>
                <a:r>
                  <a:rPr lang="en-US"/>
                  <a:t>The table below shows the output for the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b="0"/>
                  <a:t>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/>
                  <a:t>.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These functions produce the same output</a:t>
                </a:r>
                <a:r>
                  <a:rPr lang="da-DK"/>
                  <a:t>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a-DK"/>
                  <a:t>  </a:t>
                </a:r>
              </a:p>
              <a:p>
                <a:r>
                  <a:rPr lang="da-DK"/>
                  <a:t>That is, these two functions are the same!</a:t>
                </a:r>
              </a:p>
              <a:p>
                <a:endParaRPr lang="en-US"/>
              </a:p>
              <a:p>
                <a:r>
                  <a:rPr lang="en-US"/>
                  <a:t>It is often possible to reduce Boolean expressions significantly. In the next slide, you will see some rules for how to do that.</a:t>
                </a:r>
                <a:endParaRPr lang="da-DK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8600" y="1916113"/>
                <a:ext cx="8534400" cy="3925887"/>
              </a:xfrm>
              <a:blipFill>
                <a:blip r:embed="rId2"/>
                <a:stretch>
                  <a:fillRect l="-2000" t="-2174" r="-2429" b="-2437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a Boolean expression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656730"/>
                  </p:ext>
                </p:extLst>
              </p:nvPr>
            </p:nvGraphicFramePr>
            <p:xfrm>
              <a:off x="261938" y="2727961"/>
              <a:ext cx="8305800" cy="184403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38225">
                      <a:extLst>
                        <a:ext uri="{9D8B030D-6E8A-4147-A177-3AD203B41FA5}">
                          <a16:colId xmlns:a16="http://schemas.microsoft.com/office/drawing/2014/main" val="2898077027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840174268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2502235680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874409027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94606979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569787944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150166887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259871042"/>
                        </a:ext>
                      </a:extLst>
                    </a:gridCol>
                  </a:tblGrid>
                  <a:tr h="380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8062318"/>
                      </a:ext>
                    </a:extLst>
                  </a:tr>
                  <a:tr h="325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8992296"/>
                      </a:ext>
                    </a:extLst>
                  </a:tr>
                  <a:tr h="325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16772205"/>
                      </a:ext>
                    </a:extLst>
                  </a:tr>
                  <a:tr h="325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6362653"/>
                      </a:ext>
                    </a:extLst>
                  </a:tr>
                  <a:tr h="325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3885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656730"/>
                  </p:ext>
                </p:extLst>
              </p:nvPr>
            </p:nvGraphicFramePr>
            <p:xfrm>
              <a:off x="261938" y="2727961"/>
              <a:ext cx="8305800" cy="184403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38225">
                      <a:extLst>
                        <a:ext uri="{9D8B030D-6E8A-4147-A177-3AD203B41FA5}">
                          <a16:colId xmlns:a16="http://schemas.microsoft.com/office/drawing/2014/main" val="2898077027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840174268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2502235680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874409027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94606979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569787944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150166887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259871042"/>
                        </a:ext>
                      </a:extLst>
                    </a:gridCol>
                  </a:tblGrid>
                  <a:tr h="380999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5" t="-1587" r="-698830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176" t="-1587" r="-602941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1587" r="-499415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1765" t="-1587" r="-402353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9415" t="-1587" r="-300000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02353" t="-1587" r="-201765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8830" t="-1587" r="-100585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2941" t="-1587" r="-1176" b="-4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062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89922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16772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6362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3885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58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52607" y="1066800"/>
                <a:ext cx="3995737" cy="297179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Commutative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,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Absorption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De Morgan’s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/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52607" y="1066800"/>
                <a:ext cx="3995737" cy="2971799"/>
              </a:xfrm>
              <a:blipFill>
                <a:blip r:embed="rId2"/>
                <a:stretch>
                  <a:fillRect l="-3659" t="-2669" b="-431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834" y="244107"/>
            <a:ext cx="8044732" cy="1194905"/>
          </a:xfrm>
        </p:spPr>
        <p:txBody>
          <a:bodyPr/>
          <a:lstStyle/>
          <a:p>
            <a:r>
              <a:rPr lang="en-US"/>
              <a:t>Boolean identities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"/>
              <p:cNvSpPr txBox="1">
                <a:spLocks/>
              </p:cNvSpPr>
              <p:nvPr/>
            </p:nvSpPr>
            <p:spPr>
              <a:xfrm>
                <a:off x="381000" y="1763864"/>
                <a:ext cx="3995737" cy="518159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3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Double complement: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Idempotent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,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Identity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,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Domination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r>
                  <a:rPr lang="en-US" sz="2000"/>
                  <a:t>,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⋅0=0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Unit property: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Zero property: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/>
              </a:p>
              <a:p>
                <a:endParaRPr lang="en-US" sz="2000"/>
              </a:p>
              <a:p>
                <a:endParaRPr lang="da-DK" sz="2000" dirty="0"/>
              </a:p>
            </p:txBody>
          </p:sp>
        </mc:Choice>
        <mc:Fallback xmlns="">
          <p:sp>
            <p:nvSpPr>
              <p:cNvPr id="15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63864"/>
                <a:ext cx="3995737" cy="5181599"/>
              </a:xfrm>
              <a:prstGeom prst="rect">
                <a:avLst/>
              </a:prstGeom>
              <a:blipFill>
                <a:blip r:embed="rId3"/>
                <a:stretch>
                  <a:fillRect l="-3664" t="-15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" y="1219200"/>
            <a:ext cx="3810000" cy="5486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a-DK" sz="2200" dirty="0"/>
          </a:p>
        </p:txBody>
      </p:sp>
      <p:sp>
        <p:nvSpPr>
          <p:cNvPr id="8" name="Rectangle 7"/>
          <p:cNvSpPr/>
          <p:nvPr/>
        </p:nvSpPr>
        <p:spPr>
          <a:xfrm>
            <a:off x="4648200" y="990600"/>
            <a:ext cx="4191000" cy="31242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"/>
              <p:cNvSpPr txBox="1">
                <a:spLocks/>
              </p:cNvSpPr>
              <p:nvPr/>
            </p:nvSpPr>
            <p:spPr>
              <a:xfrm>
                <a:off x="4876800" y="4419600"/>
                <a:ext cx="3995737" cy="25146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3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VIA Type Office" panose="02000503000000020004" pitchFamily="2" charset="0"/>
                  <a:buNone/>
                  <a:defRPr sz="2200" kern="1200" spc="-9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Associative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/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/>
                  <a:t>Distributive laws:</a:t>
                </a:r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 xmlns="">
          <p:sp>
            <p:nvSpPr>
              <p:cNvPr id="19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19600"/>
                <a:ext cx="3995737" cy="2514600"/>
              </a:xfrm>
              <a:prstGeom prst="rect">
                <a:avLst/>
              </a:prstGeom>
              <a:blipFill>
                <a:blip r:embed="rId4"/>
                <a:stretch>
                  <a:fillRect l="-3664" t="-314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648200" y="4343400"/>
            <a:ext cx="4191000" cy="23622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05011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200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/>
              </a:p>
              <a:p>
                <a:endParaRPr lang="en-US" sz="2000"/>
              </a:p>
              <a:p>
                <a:pPr marL="457200" indent="-457200">
                  <a:buAutoNum type="arabicParenR"/>
                </a:pPr>
                <a:r>
                  <a:rPr lang="en-US" sz="2000"/>
                  <a:t>Using Boolean identities: </a:t>
                </a:r>
              </a:p>
              <a:p>
                <a:r>
                  <a:rPr lang="en-US" sz="2000"/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a-DK" sz="2000"/>
              </a:p>
              <a:p>
                <a:pPr marL="457200" indent="-457200">
                  <a:buAutoNum type="arabicParenR" startAt="2"/>
                </a:pPr>
                <a:r>
                  <a:rPr lang="en-US" sz="2000"/>
                  <a:t>Using a table:</a:t>
                </a:r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marL="457200" indent="-457200">
                  <a:buAutoNum type="arabicParenR" startAt="2"/>
                </a:pPr>
                <a:endParaRPr lang="en-US" sz="2000"/>
              </a:p>
              <a:p>
                <a:pPr algn="ctr"/>
                <a:r>
                  <a:rPr lang="en-US" sz="2000"/>
                  <a:t>Since the columns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are identical,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for all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.</a:t>
                </a:r>
              </a:p>
              <a:p>
                <a:endParaRPr lang="en-US" sz="2000"/>
              </a:p>
              <a:p>
                <a:r>
                  <a:rPr lang="en-US" sz="2000"/>
                  <a:t>  </a:t>
                </a:r>
                <a:endParaRPr lang="da-DK" sz="200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985" t="-2019" r="-2519" b="-2639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254957"/>
                  </p:ext>
                </p:extLst>
              </p:nvPr>
            </p:nvGraphicFramePr>
            <p:xfrm>
              <a:off x="2286000" y="3987800"/>
              <a:ext cx="463672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9182">
                      <a:extLst>
                        <a:ext uri="{9D8B030D-6E8A-4147-A177-3AD203B41FA5}">
                          <a16:colId xmlns:a16="http://schemas.microsoft.com/office/drawing/2014/main" val="2338262005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882205404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373373195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748200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332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3608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368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7423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12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254957"/>
                  </p:ext>
                </p:extLst>
              </p:nvPr>
            </p:nvGraphicFramePr>
            <p:xfrm>
              <a:off x="2286000" y="3987800"/>
              <a:ext cx="463672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9182">
                      <a:extLst>
                        <a:ext uri="{9D8B030D-6E8A-4147-A177-3AD203B41FA5}">
                          <a16:colId xmlns:a16="http://schemas.microsoft.com/office/drawing/2014/main" val="2338262005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882205404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373373195"/>
                        </a:ext>
                      </a:extLst>
                    </a:gridCol>
                    <a:gridCol w="1159182">
                      <a:extLst>
                        <a:ext uri="{9D8B030D-6E8A-4147-A177-3AD203B41FA5}">
                          <a16:colId xmlns:a16="http://schemas.microsoft.com/office/drawing/2014/main" val="2748200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53" t="-1639" r="-30157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524" t="-1639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579" t="-1639" r="-10105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1579" t="-1639" r="-105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32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53" t="-101639" r="-30157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24" t="-101639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579" t="-101639" r="-10105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3608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53" t="-201639" r="-30157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24" t="-201639" r="-2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579" t="-201639" r="-10105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368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53" t="-301639" r="-3015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24" t="-301639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579" t="-301639" r="-10105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7423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3" t="-401639" r="-30157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4" t="-401639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9" t="-401639" r="-1010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127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156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006" y="2538895"/>
            <a:ext cx="8044732" cy="1194905"/>
          </a:xfrm>
        </p:spPr>
        <p:txBody>
          <a:bodyPr/>
          <a:lstStyle/>
          <a:p>
            <a:r>
              <a:rPr lang="en-US"/>
              <a:t>Creating circuits for Boolean functions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3872" y="1779104"/>
            <a:ext cx="8903928" cy="3594583"/>
          </a:xfrm>
        </p:spPr>
        <p:txBody>
          <a:bodyPr/>
          <a:lstStyle/>
          <a:p>
            <a:r>
              <a:rPr lang="en-US" sz="2000"/>
              <a:t>Each of the Boolean operations we have studied so far are represented in circuits using the symbols below.</a:t>
            </a:r>
            <a:endParaRPr lang="en-US" sz="2000" dirty="0"/>
          </a:p>
          <a:p>
            <a:pPr algn="ctr"/>
            <a:r>
              <a:rPr lang="da-DK" sz="2000"/>
              <a:t> 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2" t="10224" r="-349" b="32235"/>
          <a:stretch/>
        </p:blipFill>
        <p:spPr>
          <a:xfrm>
            <a:off x="74495" y="2867251"/>
            <a:ext cx="9069505" cy="9710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38755" y="4002708"/>
            <a:ext cx="228600" cy="4308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a-DK" sz="2200" u="sng" dirty="0"/>
          </a:p>
        </p:txBody>
      </p:sp>
      <p:sp>
        <p:nvSpPr>
          <p:cNvPr id="8" name="Rectangle 7"/>
          <p:cNvSpPr/>
          <p:nvPr/>
        </p:nvSpPr>
        <p:spPr>
          <a:xfrm>
            <a:off x="6734355" y="4002708"/>
            <a:ext cx="228600" cy="4308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a-DK" sz="2200" u="sng" dirty="0"/>
          </a:p>
        </p:txBody>
      </p:sp>
      <p:sp>
        <p:nvSpPr>
          <p:cNvPr id="9" name="Rectangle 8"/>
          <p:cNvSpPr/>
          <p:nvPr/>
        </p:nvSpPr>
        <p:spPr>
          <a:xfrm>
            <a:off x="1120722" y="4002708"/>
            <a:ext cx="228600" cy="4308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a-DK" sz="2200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4379" b="1633"/>
          <a:stretch/>
        </p:blipFill>
        <p:spPr>
          <a:xfrm>
            <a:off x="6478907" y="4721170"/>
            <a:ext cx="2131693" cy="6392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8600" y="4429764"/>
            <a:ext cx="2319784" cy="1082915"/>
            <a:chOff x="304800" y="5256688"/>
            <a:chExt cx="2819400" cy="141999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t="-3500" r="51568"/>
            <a:stretch/>
          </p:blipFill>
          <p:spPr>
            <a:xfrm>
              <a:off x="304800" y="5256688"/>
              <a:ext cx="2819400" cy="141999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057782" y="5528962"/>
              <a:ext cx="1066418" cy="3048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a-DK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93709" y="5484912"/>
                  <a:ext cx="762000" cy="4035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600"/>
                    </a:spcBef>
                    <a:buFont typeface="VIA Type Office" panose="02000503000000020004" pitchFamily="2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kern="1200" spc="-100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2000" b="0" i="1" kern="1200" spc="-100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↑ </m:t>
                        </m:r>
                        <m:r>
                          <a:rPr lang="en-US" sz="2000" b="0" i="1" kern="1200" spc="-100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lang="da-DK" sz="2000" b="0" kern="1200" spc="-100" baseline="0" dirty="0" err="1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09" y="5484912"/>
                  <a:ext cx="762000" cy="403578"/>
                </a:xfrm>
                <a:prstGeom prst="rect">
                  <a:avLst/>
                </a:prstGeom>
                <a:blipFill>
                  <a:blip r:embed="rId5"/>
                  <a:stretch>
                    <a:fillRect l="-4854" r="-8738" b="-25490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293495" y="4488724"/>
            <a:ext cx="2295730" cy="1169796"/>
            <a:chOff x="3392428" y="5334001"/>
            <a:chExt cx="2790166" cy="1533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l="49900" b="-16866"/>
            <a:stretch/>
          </p:blipFill>
          <p:spPr>
            <a:xfrm>
              <a:off x="3392428" y="5334001"/>
              <a:ext cx="2790166" cy="153391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945813" y="5549819"/>
              <a:ext cx="1066418" cy="3048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a-DK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57228" y="4614361"/>
                <a:ext cx="626969" cy="234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↓</m:t>
                      </m:r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lang="da-DK" sz="20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28" y="4614361"/>
                <a:ext cx="626969" cy="234717"/>
              </a:xfrm>
              <a:prstGeom prst="rect">
                <a:avLst/>
              </a:prstGeom>
              <a:blipFill>
                <a:blip r:embed="rId6"/>
                <a:stretch>
                  <a:fillRect l="-1961" r="-5882" b="-684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5363" y="4649961"/>
                <a:ext cx="626969" cy="234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⊕</m:t>
                      </m:r>
                      <m:r>
                        <a:rPr lang="en-US" sz="2000" b="0" i="1" kern="1200" spc="-10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lang="da-DK" sz="20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63" y="4649961"/>
                <a:ext cx="626969" cy="234717"/>
              </a:xfrm>
              <a:prstGeom prst="rect">
                <a:avLst/>
              </a:prstGeom>
              <a:blipFill>
                <a:blip r:embed="rId7"/>
                <a:stretch>
                  <a:fillRect l="-8738" r="-13592" b="-684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94785" y="5376446"/>
            <a:ext cx="14505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NAND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5740" y="5360398"/>
            <a:ext cx="1191240" cy="258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NOR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9669" y="5360398"/>
            <a:ext cx="1191240" cy="258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XOR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200" y="3833431"/>
            <a:ext cx="14505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3833431"/>
            <a:ext cx="14505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3833431"/>
            <a:ext cx="14505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>
                <a:solidFill>
                  <a:schemeClr val="tx1"/>
                </a:solidFill>
                <a:ea typeface="+mn-ea"/>
                <a:cs typeface="+mn-cs"/>
              </a:rPr>
              <a:t>NOT</a:t>
            </a:r>
            <a:r>
              <a:rPr lang="en-US" sz="2200" b="0" kern="1200" spc="-100">
                <a:solidFill>
                  <a:schemeClr val="tx1"/>
                </a:solidFill>
                <a:ea typeface="+mn-ea"/>
                <a:cs typeface="+mn-cs"/>
              </a:rPr>
              <a:t> gate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079" y="3266330"/>
            <a:ext cx="7865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5032" y="3251891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1606" y="4886902"/>
            <a:ext cx="786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1600" b="0" kern="1200" spc="-100" baseline="0">
                <a:solidFill>
                  <a:schemeClr val="tx1"/>
                </a:solidFill>
                <a:ea typeface="+mn-ea"/>
                <a:cs typeface="+mn-cs"/>
              </a:rPr>
              <a:t>NOR</a:t>
            </a:r>
            <a:endParaRPr lang="da-DK" sz="16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52163" y="4901787"/>
            <a:ext cx="7150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1600" b="0" kern="1200" spc="-100" baseline="0">
                <a:solidFill>
                  <a:schemeClr val="tx1"/>
                </a:solidFill>
                <a:ea typeface="+mn-ea"/>
                <a:cs typeface="+mn-cs"/>
              </a:rPr>
              <a:t>NAND</a:t>
            </a:r>
            <a:endParaRPr lang="da-DK" sz="16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4954" y="4901787"/>
            <a:ext cx="7150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1600" b="0" kern="1200" spc="-100" baseline="0">
                <a:solidFill>
                  <a:schemeClr val="tx1"/>
                </a:solidFill>
                <a:ea typeface="+mn-ea"/>
                <a:cs typeface="+mn-cs"/>
              </a:rPr>
              <a:t>XOR</a:t>
            </a:r>
            <a:endParaRPr lang="da-DK" sz="16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1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2400" y="1916113"/>
                <a:ext cx="8415337" cy="4738513"/>
              </a:xfrm>
            </p:spPr>
            <p:txBody>
              <a:bodyPr/>
              <a:lstStyle/>
              <a:p>
                <a:r>
                  <a:rPr lang="en-US"/>
                  <a:t>Using the logic gates from the previous slide, we can build circuits which represent any given Boolean function.</a:t>
                </a:r>
                <a:endParaRPr lang="en-US" dirty="0"/>
              </a:p>
              <a:p>
                <a:endParaRPr lang="en-US"/>
              </a:p>
              <a:p>
                <a:r>
                  <a:rPr lang="en-US"/>
                  <a:t>For example, the </a:t>
                </a:r>
                <a:r>
                  <a:rPr lang="en-US" dirty="0"/>
                  <a:t>Boolean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/>
                  <a:t>can be represented  with the ciruit below.</a:t>
                </a:r>
                <a:endParaRPr lang="en-US" b="0" dirty="0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2400" y="1916113"/>
                <a:ext cx="8415337" cy="4738513"/>
              </a:xfrm>
              <a:blipFill>
                <a:blip r:embed="rId2"/>
                <a:stretch>
                  <a:fillRect l="-2029" t="-179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006" y="381000"/>
            <a:ext cx="8044732" cy="1194905"/>
          </a:xfrm>
        </p:spPr>
        <p:txBody>
          <a:bodyPr/>
          <a:lstStyle/>
          <a:p>
            <a:r>
              <a:rPr lang="en-US"/>
              <a:t>Example: Logic </a:t>
            </a:r>
            <a:r>
              <a:rPr lang="en-US" dirty="0"/>
              <a:t>circuits</a:t>
            </a:r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209800" y="4267200"/>
            <a:ext cx="5295900" cy="2114550"/>
            <a:chOff x="3625071" y="2895600"/>
            <a:chExt cx="5295900" cy="21145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071" y="2895600"/>
              <a:ext cx="5295900" cy="21145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19670" y="3934972"/>
              <a:ext cx="786568" cy="2797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spcBef>
                  <a:spcPts val="600"/>
                </a:spcBef>
                <a:buFont typeface="VIA Type Office" panose="02000503000000020004" pitchFamily="2" charset="0"/>
                <a:buNone/>
              </a:pPr>
              <a:r>
                <a:rPr lang="en-US" b="0" kern="1200" spc="-100" baseline="0">
                  <a:solidFill>
                    <a:schemeClr val="tx1"/>
                  </a:solidFill>
                  <a:ea typeface="+mn-ea"/>
                  <a:cs typeface="+mn-cs"/>
                </a:rPr>
                <a:t>OR</a:t>
              </a:r>
              <a:endParaRPr lang="da-DK" b="0" kern="1200" spc="-100" baseline="0" dirty="0" err="1">
                <a:solidFill>
                  <a:schemeClr val="tx1"/>
                </a:solidFill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5644" y="4486300"/>
              <a:ext cx="786568" cy="2797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spcBef>
                  <a:spcPts val="600"/>
                </a:spcBef>
                <a:buFont typeface="VIA Type Office" panose="02000503000000020004" pitchFamily="2" charset="0"/>
                <a:buNone/>
              </a:pPr>
              <a:r>
                <a:rPr lang="en-US" b="0" kern="1200" spc="-100" baseline="0">
                  <a:solidFill>
                    <a:schemeClr val="tx1"/>
                  </a:solidFill>
                  <a:ea typeface="+mn-ea"/>
                  <a:cs typeface="+mn-cs"/>
                </a:rPr>
                <a:t>AND</a:t>
              </a:r>
              <a:endParaRPr lang="da-DK" b="0" kern="1200" spc="-100" baseline="0" dirty="0" err="1">
                <a:solidFill>
                  <a:schemeClr val="tx1"/>
                </a:solidFill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5644" y="3344174"/>
              <a:ext cx="786568" cy="2797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spcBef>
                  <a:spcPts val="600"/>
                </a:spcBef>
                <a:buFont typeface="VIA Type Office" panose="02000503000000020004" pitchFamily="2" charset="0"/>
                <a:buNone/>
              </a:pPr>
              <a:r>
                <a:rPr lang="en-US" b="0" kern="1200" spc="-100" baseline="0">
                  <a:solidFill>
                    <a:schemeClr val="tx1"/>
                  </a:solidFill>
                  <a:ea typeface="+mn-ea"/>
                  <a:cs typeface="+mn-cs"/>
                </a:rPr>
                <a:t>AND</a:t>
              </a:r>
              <a:endParaRPr lang="da-DK" b="0" kern="1200" spc="-100" baseline="0" dirty="0" err="1">
                <a:solidFill>
                  <a:schemeClr val="tx1"/>
                </a:solidFill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12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5438775" cy="2057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006" y="381000"/>
            <a:ext cx="8044732" cy="1194905"/>
          </a:xfrm>
        </p:spPr>
        <p:txBody>
          <a:bodyPr/>
          <a:lstStyle/>
          <a:p>
            <a:r>
              <a:rPr lang="en-US"/>
              <a:t>Logic </a:t>
            </a:r>
            <a:r>
              <a:rPr lang="en-US" dirty="0"/>
              <a:t>circuits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4540076"/>
            <a:ext cx="5295900" cy="2114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038600" y="3581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4343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930132"/>
            <a:ext cx="534439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kern="1200" spc="-100" baseline="0" dirty="0">
                <a:solidFill>
                  <a:schemeClr val="tx1"/>
                </a:solidFill>
                <a:ea typeface="+mn-ea"/>
                <a:cs typeface="+mn-cs"/>
              </a:rPr>
              <a:t>Two ways of drawing the same circuit!</a:t>
            </a:r>
            <a:endParaRPr lang="da-DK" sz="2200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6122" y="6146882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276" y="5588478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122" y="4978878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055752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3154" y="2497348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887748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74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We can also have more than two inputs to a gate:</a:t>
            </a:r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circuits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3581400"/>
            <a:ext cx="7920729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4206" y="4005530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174" y="3988278"/>
            <a:ext cx="786568" cy="279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b="0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b="0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8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006" y="2691295"/>
            <a:ext cx="8044732" cy="1194905"/>
          </a:xfrm>
        </p:spPr>
        <p:txBody>
          <a:bodyPr/>
          <a:lstStyle/>
          <a:p>
            <a:r>
              <a:rPr lang="en-US"/>
              <a:t>Logic gates in computers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744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3006" y="2767495"/>
            <a:ext cx="8044732" cy="1194905"/>
          </a:xfrm>
        </p:spPr>
        <p:txBody>
          <a:bodyPr/>
          <a:lstStyle/>
          <a:p>
            <a:r>
              <a:rPr lang="en-US"/>
              <a:t>Operations on bits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12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8600" y="1828800"/>
                <a:ext cx="8339137" cy="3925887"/>
              </a:xfrm>
            </p:spPr>
            <p:txBody>
              <a:bodyPr/>
              <a:lstStyle/>
              <a:p>
                <a:r>
                  <a:rPr lang="en-US" sz="1800"/>
                  <a:t>A NAND-gate can be constructed from two transistors in the following way:</a:t>
                </a:r>
              </a:p>
              <a:p>
                <a:endParaRPr lang="en-US" sz="1800"/>
              </a:p>
              <a:p>
                <a:endParaRPr lang="en-US" sz="1800"/>
              </a:p>
              <a:p>
                <a:endParaRPr lang="en-US" sz="1800"/>
              </a:p>
              <a:p>
                <a:endParaRPr lang="en-US" sz="1800"/>
              </a:p>
              <a:p>
                <a:endParaRPr lang="en-US" sz="1800"/>
              </a:p>
              <a:p>
                <a:endParaRPr lang="en-US" sz="18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/>
                  <a:t>If the input to a transistor is 1, this corresponds to a closed switch.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/>
                  <a:t>If both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/>
                  <a:t> and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/>
                  <a:t> are 1, there is a connection all the way from the bottom to the top, and the current flow that way – that means the output is 0.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/>
                  <a:t>If both input A and input B are 0, there is no connection at all, so the output is 0.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/>
                  <a:t>If either input A or input B, both not both, are 1, current can only flow from that input to the output, so the output is 1.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8600" y="1828800"/>
                <a:ext cx="8339137" cy="3925887"/>
              </a:xfrm>
              <a:blipFill>
                <a:blip r:embed="rId2"/>
                <a:stretch>
                  <a:fillRect l="-1756" t="-2019" r="-1317" b="-2282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gates in computers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52675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200275"/>
            <a:ext cx="2266950" cy="2019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352800" y="3114675"/>
            <a:ext cx="32766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352800" y="3724275"/>
            <a:ext cx="34290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0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263" y="1295401"/>
            <a:ext cx="7991474" cy="4546600"/>
          </a:xfrm>
        </p:spPr>
        <p:txBody>
          <a:bodyPr/>
          <a:lstStyle/>
          <a:p>
            <a:r>
              <a:rPr lang="en-US"/>
              <a:t>The table below shows that all the basic Boolean operations can actually be represented using only NAND-gates (and so can NOR and XOR) – therefore, we say that the NAND-gate is </a:t>
            </a:r>
            <a:r>
              <a:rPr lang="en-US" b="1"/>
              <a:t>functionally complete.</a:t>
            </a:r>
            <a:endParaRPr lang="en-US"/>
          </a:p>
          <a:p>
            <a:r>
              <a:rPr lang="en-US"/>
              <a:t>Since we have just seen how to build a NAND-gate using transistors, you now know how all the functions we have considered could be represented with transistors in a computer!</a:t>
            </a:r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completeness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288441"/>
                  </p:ext>
                </p:extLst>
              </p:nvPr>
            </p:nvGraphicFramePr>
            <p:xfrm>
              <a:off x="436685" y="3960446"/>
              <a:ext cx="7030914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1991">
                      <a:extLst>
                        <a:ext uri="{9D8B030D-6E8A-4147-A177-3AD203B41FA5}">
                          <a16:colId xmlns:a16="http://schemas.microsoft.com/office/drawing/2014/main" val="1967113755"/>
                        </a:ext>
                      </a:extLst>
                    </a:gridCol>
                    <a:gridCol w="978988">
                      <a:extLst>
                        <a:ext uri="{9D8B030D-6E8A-4147-A177-3AD203B41FA5}">
                          <a16:colId xmlns:a16="http://schemas.microsoft.com/office/drawing/2014/main" val="1180469669"/>
                        </a:ext>
                      </a:extLst>
                    </a:gridCol>
                    <a:gridCol w="1245985">
                      <a:extLst>
                        <a:ext uri="{9D8B030D-6E8A-4147-A177-3AD203B41FA5}">
                          <a16:colId xmlns:a16="http://schemas.microsoft.com/office/drawing/2014/main" val="3944931943"/>
                        </a:ext>
                      </a:extLst>
                    </a:gridCol>
                    <a:gridCol w="1884151">
                      <a:extLst>
                        <a:ext uri="{9D8B030D-6E8A-4147-A177-3AD203B41FA5}">
                          <a16:colId xmlns:a16="http://schemas.microsoft.com/office/drawing/2014/main" val="3917060144"/>
                        </a:ext>
                      </a:extLst>
                    </a:gridCol>
                    <a:gridCol w="2209799">
                      <a:extLst>
                        <a:ext uri="{9D8B030D-6E8A-4147-A177-3AD203B41FA5}">
                          <a16:colId xmlns:a16="http://schemas.microsoft.com/office/drawing/2014/main" val="19044624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↑(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↑(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67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15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00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1813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32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288441"/>
                  </p:ext>
                </p:extLst>
              </p:nvPr>
            </p:nvGraphicFramePr>
            <p:xfrm>
              <a:off x="436685" y="3960446"/>
              <a:ext cx="7030914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1991">
                      <a:extLst>
                        <a:ext uri="{9D8B030D-6E8A-4147-A177-3AD203B41FA5}">
                          <a16:colId xmlns:a16="http://schemas.microsoft.com/office/drawing/2014/main" val="1967113755"/>
                        </a:ext>
                      </a:extLst>
                    </a:gridCol>
                    <a:gridCol w="978988">
                      <a:extLst>
                        <a:ext uri="{9D8B030D-6E8A-4147-A177-3AD203B41FA5}">
                          <a16:colId xmlns:a16="http://schemas.microsoft.com/office/drawing/2014/main" val="1180469669"/>
                        </a:ext>
                      </a:extLst>
                    </a:gridCol>
                    <a:gridCol w="1245985">
                      <a:extLst>
                        <a:ext uri="{9D8B030D-6E8A-4147-A177-3AD203B41FA5}">
                          <a16:colId xmlns:a16="http://schemas.microsoft.com/office/drawing/2014/main" val="3944931943"/>
                        </a:ext>
                      </a:extLst>
                    </a:gridCol>
                    <a:gridCol w="1884151">
                      <a:extLst>
                        <a:ext uri="{9D8B030D-6E8A-4147-A177-3AD203B41FA5}">
                          <a16:colId xmlns:a16="http://schemas.microsoft.com/office/drawing/2014/main" val="3917060144"/>
                        </a:ext>
                      </a:extLst>
                    </a:gridCol>
                    <a:gridCol w="2209799">
                      <a:extLst>
                        <a:ext uri="{9D8B030D-6E8A-4147-A177-3AD203B41FA5}">
                          <a16:colId xmlns:a16="http://schemas.microsoft.com/office/drawing/2014/main" val="19044624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t="-1639" r="-88803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72671" t="-1639" r="-54534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136275" t="-1639" r="-33039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155987" t="-1639" r="-1181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17906" t="-1639" r="-55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567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15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00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1813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32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6231523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:r>
                  <a:rPr lang="en-US" sz="2200" b="0" kern="1200" spc="-100" baseline="0">
                    <a:solidFill>
                      <a:schemeClr val="tx1"/>
                    </a:solidFill>
                    <a:ea typeface="+mn-ea"/>
                    <a:cs typeface="+mn-cs"/>
                  </a:rPr>
                  <a:t>AND:</a:t>
                </a:r>
                <a:r>
                  <a:rPr lang="en-US" sz="2200" b="0" kern="1200" spc="-100">
                    <a:solidFill>
                      <a:schemeClr val="tx1"/>
                    </a:solidFill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31523"/>
                <a:ext cx="1600200" cy="338554"/>
              </a:xfrm>
              <a:prstGeom prst="rect">
                <a:avLst/>
              </a:prstGeom>
              <a:blipFill>
                <a:blip r:embed="rId3"/>
                <a:stretch>
                  <a:fillRect l="-10687" t="-25000" b="-482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400" y="6231523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:r>
                  <a:rPr lang="en-US" sz="2200" b="0" kern="1200" spc="-100" baseline="0">
                    <a:solidFill>
                      <a:schemeClr val="tx1"/>
                    </a:solidFill>
                    <a:ea typeface="+mn-ea"/>
                    <a:cs typeface="+mn-cs"/>
                  </a:rPr>
                  <a:t>OR:</a:t>
                </a:r>
                <a:r>
                  <a:rPr lang="en-US" sz="2200" b="0" kern="1200" spc="-100">
                    <a:solidFill>
                      <a:schemeClr val="tx1"/>
                    </a:solidFill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200" b="0" i="1" kern="1200" spc="-1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6231523"/>
                <a:ext cx="1600200" cy="338554"/>
              </a:xfrm>
              <a:prstGeom prst="rect">
                <a:avLst/>
              </a:prstGeom>
              <a:blipFill>
                <a:blip r:embed="rId4"/>
                <a:stretch>
                  <a:fillRect l="-10646" t="-25000" b="-482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6231523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:r>
                  <a:rPr lang="en-US" sz="2200" b="0" kern="1200" spc="-100" baseline="0">
                    <a:solidFill>
                      <a:schemeClr val="tx1"/>
                    </a:solidFill>
                    <a:ea typeface="+mn-ea"/>
                    <a:cs typeface="+mn-cs"/>
                  </a:rPr>
                  <a:t>NOT:</a:t>
                </a:r>
                <a:r>
                  <a:rPr lang="en-US" sz="2200" b="0" kern="1200" spc="-100">
                    <a:solidFill>
                      <a:schemeClr val="tx1"/>
                    </a:solidFill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0" i="1" kern="1200" spc="-1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200" b="0" i="1" kern="1200" spc="-1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231523"/>
                <a:ext cx="1600200" cy="338554"/>
              </a:xfrm>
              <a:prstGeom prst="rect">
                <a:avLst/>
              </a:prstGeom>
              <a:blipFill>
                <a:blip r:embed="rId5"/>
                <a:stretch>
                  <a:fillRect l="-10646" t="-25000" b="-482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743200" y="58420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95800" y="5943600"/>
            <a:ext cx="0" cy="28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81800" y="5943600"/>
            <a:ext cx="0" cy="28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4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80366" y="2690002"/>
            <a:ext cx="2971800" cy="3171187"/>
            <a:chOff x="5318478" y="2439398"/>
            <a:chExt cx="2971800" cy="3171187"/>
          </a:xfrm>
        </p:grpSpPr>
        <p:pic>
          <p:nvPicPr>
            <p:cNvPr id="2050" name="Picture 2" descr="Billedresulta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971" r="-1164"/>
            <a:stretch/>
          </p:blipFill>
          <p:spPr bwMode="auto">
            <a:xfrm>
              <a:off x="5700712" y="2782409"/>
              <a:ext cx="2207333" cy="2828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18478" y="2439398"/>
              <a:ext cx="2971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spcBef>
                  <a:spcPts val="600"/>
                </a:spcBef>
                <a:buFont typeface="VIA Type Office" panose="02000503000000020004" pitchFamily="2" charset="0"/>
                <a:buNone/>
              </a:pPr>
              <a:r>
                <a:rPr lang="en-US" sz="2000" b="0" kern="1200" spc="-100" baseline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Claude Shannon (1916-2001)</a:t>
              </a:r>
              <a:endParaRPr lang="da-DK" sz="2000" b="0" kern="1200" spc="-100" baseline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010" y="2690002"/>
            <a:ext cx="2971800" cy="2762460"/>
            <a:chOff x="782903" y="2223495"/>
            <a:chExt cx="2971800" cy="2762460"/>
          </a:xfrm>
        </p:grpSpPr>
        <p:pic>
          <p:nvPicPr>
            <p:cNvPr id="2052" name="Picture 4" descr="Billedresultat for george bo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903" y="2592482"/>
              <a:ext cx="2971800" cy="239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69527" y="2223495"/>
              <a:ext cx="2667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spcBef>
                  <a:spcPts val="600"/>
                </a:spcBef>
                <a:buFont typeface="VIA Type Office" panose="02000503000000020004" pitchFamily="2" charset="0"/>
                <a:buNone/>
              </a:pPr>
              <a:r>
                <a:rPr lang="en-US" sz="2000" b="0" kern="1200" spc="-100" baseline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George Boole (1815-1864)</a:t>
              </a:r>
              <a:endParaRPr lang="da-DK" sz="2000" b="0" kern="1200" spc="-100" baseline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3890" y="6256929"/>
            <a:ext cx="344158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Developed the rules of logic.</a:t>
            </a:r>
          </a:p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b="0" kern="1200" spc="-100" baseline="0" dirty="0" err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622" y="6128353"/>
            <a:ext cx="4038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Showed how to use this for designing computer circuits.</a:t>
            </a:r>
            <a:endParaRPr lang="da-DK" sz="2000" b="0" kern="1200" spc="-100" baseline="0" dirty="0" err="1">
              <a:solidFill>
                <a:schemeClr val="tx1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</p:spPr>
        <p:txBody>
          <a:bodyPr/>
          <a:lstStyle/>
          <a:p>
            <a:r>
              <a:rPr lang="en-US"/>
              <a:t>Boolean algebra</a:t>
            </a:r>
            <a:endParaRPr lang="da-DK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9635" y="1295400"/>
            <a:ext cx="7991474" cy="4331597"/>
          </a:xfrm>
        </p:spPr>
        <p:txBody>
          <a:bodyPr/>
          <a:lstStyle/>
          <a:p>
            <a:pPr algn="ctr"/>
            <a:endParaRPr lang="en-US" sz="2400"/>
          </a:p>
          <a:p>
            <a:pPr algn="ctr"/>
            <a:r>
              <a:rPr lang="en-US" sz="2400"/>
              <a:t>The </a:t>
            </a:r>
            <a:r>
              <a:rPr lang="en-US" sz="2400" dirty="0"/>
              <a:t>study </a:t>
            </a:r>
            <a:r>
              <a:rPr lang="en-US" sz="2400"/>
              <a:t>of the kinds of operations that can be carried out on bits is called </a:t>
            </a:r>
            <a:r>
              <a:rPr lang="en-US" sz="2400" b="1"/>
              <a:t>Boolean algebra.</a:t>
            </a:r>
          </a:p>
          <a:p>
            <a:pPr algn="ctr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1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81000" y="1916113"/>
                <a:ext cx="8186737" cy="3925887"/>
              </a:xfrm>
            </p:spPr>
            <p:txBody>
              <a:bodyPr/>
              <a:lstStyle/>
              <a:p>
                <a:r>
                  <a:rPr lang="en-US"/>
                  <a:t>So what can we do with the 0’s and 1’s? The most basic operations is to add them, multiply them and take the complement (“the opposite”).</a:t>
                </a:r>
              </a:p>
              <a:p>
                <a:r>
                  <a:rPr lang="en-US"/>
                  <a:t>These operations are referred to as “OR”, “AND” and “NOT”: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 u="sng"/>
                  <a:t>Example: </a:t>
                </a:r>
              </a:p>
              <a:p>
                <a:r>
                  <a:rPr lang="en-US"/>
                  <a:t>Use the rules above to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1⋅0+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0+1</m:t>
                            </m:r>
                          </m:e>
                        </m:d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1⋅0+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=1⋅0+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=0+0=0</m:t>
                      </m:r>
                    </m:oMath>
                  </m:oMathPara>
                </a14:m>
                <a:endParaRPr lang="da-DK"/>
              </a:p>
              <a:p>
                <a:pPr marL="457200" indent="-457200">
                  <a:buFont typeface="+mj-lt"/>
                  <a:buAutoNum type="alphaLcParenR"/>
                </a:pPr>
                <a:endParaRPr lang="da-DK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81000" y="1916113"/>
                <a:ext cx="8186737" cy="3925887"/>
              </a:xfrm>
              <a:blipFill>
                <a:blip r:embed="rId2"/>
                <a:stretch>
                  <a:fillRect l="-2086" t="-2174" r="-1937" b="-218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Boolean operators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80948" y="3972881"/>
                <a:ext cx="667651" cy="339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b="0" i="1" kern="1200" spc="-1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2200" b="0" i="1" kern="1200" spc="-1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acc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8" y="3972881"/>
                <a:ext cx="667651" cy="33932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47686" y="3972881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86" y="3972881"/>
                <a:ext cx="253314" cy="338554"/>
              </a:xfrm>
              <a:prstGeom prst="rect">
                <a:avLst/>
              </a:prstGeom>
              <a:blipFill>
                <a:blip r:embed="rId4"/>
                <a:stretch>
                  <a:fillRect l="-16667" r="-14286"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1800" y="4320127"/>
                <a:ext cx="1066800" cy="339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</m:t>
                      </m:r>
                      <m:acc>
                        <m:accPr>
                          <m:chr m:val="̅"/>
                          <m:ctrlPr>
                            <a:rPr lang="en-US" sz="2200" b="0" i="1" kern="1200" spc="-10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2200" b="0" i="1" kern="1200" spc="-10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acc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20127"/>
                <a:ext cx="1066800" cy="33932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47686" y="4320127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86" y="4320127"/>
                <a:ext cx="253314" cy="338554"/>
              </a:xfrm>
              <a:prstGeom prst="rect">
                <a:avLst/>
              </a:prstGeom>
              <a:blipFill>
                <a:blip r:embed="rId6"/>
                <a:stretch>
                  <a:fillRect l="-16667" r="-14286"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6849" y="446204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pc="-1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9" y="4462046"/>
                <a:ext cx="1066800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52735" y="4462046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5" y="4462046"/>
                <a:ext cx="253314" cy="338554"/>
              </a:xfrm>
              <a:prstGeom prst="rect">
                <a:avLst/>
              </a:prstGeom>
              <a:blipFill>
                <a:blip r:embed="rId8"/>
                <a:stretch>
                  <a:fillRect l="-17073" r="-17073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849" y="3733800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0+0=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9" y="3733800"/>
                <a:ext cx="1066800" cy="338554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2735" y="3733800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5" y="3733800"/>
                <a:ext cx="253314" cy="338554"/>
              </a:xfrm>
              <a:prstGeom prst="rect">
                <a:avLst/>
              </a:prstGeom>
              <a:blipFill>
                <a:blip r:embed="rId10"/>
                <a:stretch>
                  <a:fillRect l="-17073" r="-17073" b="-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849" y="408104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0+1=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9" y="4081046"/>
                <a:ext cx="1066800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2735" y="4081046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5" y="4081046"/>
                <a:ext cx="253314" cy="338554"/>
              </a:xfrm>
              <a:prstGeom prst="rect">
                <a:avLst/>
              </a:prstGeom>
              <a:blipFill>
                <a:blip r:embed="rId12"/>
                <a:stretch>
                  <a:fillRect l="-17073" r="-17073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446204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pc="-1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⋅1=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462046"/>
                <a:ext cx="1066800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23486" y="4462046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86" y="4462046"/>
                <a:ext cx="253314" cy="338554"/>
              </a:xfrm>
              <a:prstGeom prst="rect">
                <a:avLst/>
              </a:prstGeom>
              <a:blipFill>
                <a:blip r:embed="rId14"/>
                <a:stretch>
                  <a:fillRect l="-16667" r="-14286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733800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0⋅0=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733800"/>
                <a:ext cx="1066800" cy="338554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23486" y="3733800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86" y="3733800"/>
                <a:ext cx="253314" cy="338554"/>
              </a:xfrm>
              <a:prstGeom prst="rect">
                <a:avLst/>
              </a:prstGeom>
              <a:blipFill>
                <a:blip r:embed="rId16"/>
                <a:stretch>
                  <a:fillRect l="-16667" r="-14286" b="-727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7600" y="408104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0⋅1=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081046"/>
                <a:ext cx="1066800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23486" y="4081046"/>
                <a:ext cx="25331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86" y="4081046"/>
                <a:ext cx="253314" cy="338554"/>
              </a:xfrm>
              <a:prstGeom prst="rect">
                <a:avLst/>
              </a:prstGeom>
              <a:blipFill>
                <a:blip r:embed="rId18"/>
                <a:stretch>
                  <a:fillRect l="-16667" r="-14286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83372" y="3225969"/>
            <a:ext cx="6648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AND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3222634"/>
            <a:ext cx="157548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NOT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234358"/>
            <a:ext cx="1143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OR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8214994" cy="3925887"/>
          </a:xfrm>
        </p:spPr>
        <p:txBody>
          <a:bodyPr/>
          <a:lstStyle/>
          <a:p>
            <a:r>
              <a:rPr lang="en-US"/>
              <a:t>In addition to the basic operators from the last slide, we will also occasionally meet the “Not AND (NAND)”, “Not OR (NOR)” and “Exclusive OR (XOR)” operators: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Boolean operators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3135" y="4675132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pc="-1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↑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5" y="4675132"/>
                <a:ext cx="1066800" cy="338554"/>
              </a:xfrm>
              <a:prstGeom prst="rect">
                <a:avLst/>
              </a:prstGeom>
              <a:blipFill>
                <a:blip r:embed="rId3"/>
                <a:stretch>
                  <a:fillRect l="-8000" r="-8000" b="-10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8200" y="3946886"/>
                <a:ext cx="125902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↑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0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46886"/>
                <a:ext cx="1259021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3135" y="4294132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↑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5" y="4294132"/>
                <a:ext cx="1066800" cy="338554"/>
              </a:xfrm>
              <a:prstGeom prst="rect">
                <a:avLst/>
              </a:prstGeom>
              <a:blipFill>
                <a:blip r:embed="rId5"/>
                <a:stretch>
                  <a:fillRect l="-8000" r="-8000" b="-89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059156" y="3447444"/>
            <a:ext cx="1143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 NAND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2620" y="4673425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pc="-1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pc="-100" smtClean="0"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20" y="4673425"/>
                <a:ext cx="1066800" cy="338554"/>
              </a:xfrm>
              <a:prstGeom prst="rect">
                <a:avLst/>
              </a:prstGeom>
              <a:blipFill>
                <a:blip r:embed="rId11"/>
                <a:stretch>
                  <a:fillRect l="-8000" r="-8000" b="-10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12620" y="3945179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↓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0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20" y="3945179"/>
                <a:ext cx="1066800" cy="338554"/>
              </a:xfrm>
              <a:prstGeom prst="rect">
                <a:avLst/>
              </a:prstGeom>
              <a:blipFill>
                <a:blip r:embed="rId12"/>
                <a:stretch>
                  <a:fillRect l="-8000" r="-8000" b="-89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12620" y="4292425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↓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20" y="4292425"/>
                <a:ext cx="1066800" cy="338554"/>
              </a:xfrm>
              <a:prstGeom prst="rect">
                <a:avLst/>
              </a:prstGeom>
              <a:blipFill>
                <a:blip r:embed="rId13"/>
                <a:stretch>
                  <a:fillRect l="-8000" r="-8000" b="-89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028641" y="3445737"/>
            <a:ext cx="1143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 NOR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95478" y="4672396"/>
                <a:ext cx="155792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pc="-1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pc="-10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78" y="4672396"/>
                <a:ext cx="1557922" cy="338554"/>
              </a:xfrm>
              <a:prstGeom prst="rect">
                <a:avLst/>
              </a:prstGeom>
              <a:blipFill>
                <a:blip r:embed="rId1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57854" y="3944150"/>
                <a:ext cx="125902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⊕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0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54" y="3944150"/>
                <a:ext cx="1259021" cy="338554"/>
              </a:xfrm>
              <a:prstGeom prst="rect">
                <a:avLst/>
              </a:prstGeom>
              <a:blipFill>
                <a:blip r:embed="rId15"/>
                <a:stretch>
                  <a:fillRect l="-3883" r="-4369" b="-2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57854" y="4291396"/>
                <a:ext cx="125902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⊕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200" b="0" i="1" kern="1200" spc="-1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da-DK" sz="2200" b="0" kern="1200" spc="-100" baseline="0" dirty="0" err="1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54" y="4291396"/>
                <a:ext cx="1259021" cy="338554"/>
              </a:xfrm>
              <a:prstGeom prst="rect">
                <a:avLst/>
              </a:prstGeom>
              <a:blipFill>
                <a:blip r:embed="rId16"/>
                <a:stretch>
                  <a:fillRect l="-3883" r="-4369" b="-232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873876" y="3444708"/>
            <a:ext cx="1143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None/>
            </a:pPr>
            <a:r>
              <a:rPr lang="en-US" sz="2200" b="0" u="sng" kern="1200" spc="-100" baseline="0">
                <a:solidFill>
                  <a:schemeClr val="tx1"/>
                </a:solidFill>
                <a:ea typeface="+mn-ea"/>
                <a:cs typeface="+mn-cs"/>
              </a:rPr>
              <a:t> XOR</a:t>
            </a:r>
            <a:endParaRPr lang="da-DK" sz="2200" b="0" u="sng" kern="1200" spc="-100" baseline="0" dirty="0" err="1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05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A Boolean variable is a variable which can only take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/>
                  <a:t>. We will typically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a-DK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a-DK"/>
                  <a:t> as our Boolean variables.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2137" r="-5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variables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65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6263" y="1916113"/>
                <a:ext cx="7991474" cy="4713287"/>
              </a:xfrm>
            </p:spPr>
            <p:txBody>
              <a:bodyPr/>
              <a:lstStyle/>
              <a:p>
                <a:r>
                  <a:rPr lang="en-US" sz="2000"/>
                  <a:t>The basic Boolean operators are applied in the order: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/>
                  <a:t>NOT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/>
                  <a:t>AND (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/>
                  <a:t>OR (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)</a:t>
                </a:r>
              </a:p>
              <a:p>
                <a:endParaRPr lang="en-US" sz="2000" spc="-100"/>
              </a:p>
              <a:p>
                <a:r>
                  <a:rPr lang="en-US" sz="2000" spc="-100"/>
                  <a:t>So, for example, </a:t>
                </a:r>
                <a14:m>
                  <m:oMath xmlns:m="http://schemas.openxmlformats.org/officeDocument/2006/math"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spc="-100"/>
                  <a:t>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pc="-10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pc="-10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pc="-10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spc="-100"/>
                  <a:t>.</a:t>
                </a:r>
              </a:p>
              <a:p>
                <a:r>
                  <a:rPr lang="en-US" sz="2000" spc="-100"/>
                  <a:t>Most of the time, however, we will write the parenthesis to avoid misunderstandings. </a:t>
                </a:r>
              </a:p>
              <a:p>
                <a:endParaRPr lang="en-US" sz="2000" spc="-10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6263" y="1916113"/>
                <a:ext cx="7991474" cy="4713287"/>
              </a:xfrm>
              <a:blipFill>
                <a:blip r:embed="rId2"/>
                <a:stretch>
                  <a:fillRect l="-1985" t="-168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Boolean operators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25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6263" y="1916113"/>
                <a:ext cx="7991474" cy="4713287"/>
              </a:xfrm>
            </p:spPr>
            <p:txBody>
              <a:bodyPr>
                <a:noAutofit/>
              </a:bodyPr>
              <a:lstStyle/>
              <a:p>
                <a:r>
                  <a:rPr lang="en-US"/>
                  <a:t>A </a:t>
                </a:r>
                <a:r>
                  <a:rPr lang="en-US" b="1" dirty="0"/>
                  <a:t>Boolean </a:t>
                </a:r>
                <a:r>
                  <a:rPr lang="en-US" b="1"/>
                  <a:t>function</a:t>
                </a:r>
                <a:r>
                  <a:rPr lang="en-US"/>
                  <a:t> is a function that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as inputs and whose output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dirty="0"/>
                  <a:t> </a:t>
                </a:r>
                <a:r>
                  <a:rPr lang="da-DK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/>
                  <a:t>. It is composed of the Boolean operators introduced in the previous slides, and expressed using Boolean variables.</a:t>
                </a:r>
                <a:endParaRPr lang="da-DK" dirty="0"/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dirty="0"/>
                  <a:t>  is an </a:t>
                </a:r>
                <a:r>
                  <a:rPr lang="da-DK" dirty="0" err="1"/>
                  <a:t>example</a:t>
                </a:r>
                <a:r>
                  <a:rPr lang="da-DK" dirty="0"/>
                  <a:t> of a </a:t>
                </a:r>
                <a:r>
                  <a:rPr lang="da-DK" dirty="0" err="1"/>
                  <a:t>Boolean</a:t>
                </a:r>
                <a:r>
                  <a:rPr lang="da-DK" dirty="0"/>
                  <a:t> </a:t>
                </a:r>
                <a:r>
                  <a:rPr lang="da-DK" dirty="0" err="1"/>
                  <a:t>function</a:t>
                </a:r>
                <a:r>
                  <a:rPr lang="da-DK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can display the function in a table, </a:t>
                </a:r>
              </a:p>
              <a:p>
                <a:r>
                  <a:rPr lang="en-US" dirty="0"/>
                  <a:t>which shows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</a:p>
              <a:p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: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6263" y="1916113"/>
                <a:ext cx="7991474" cy="4713287"/>
              </a:xfrm>
              <a:blipFill>
                <a:blip r:embed="rId2"/>
                <a:stretch>
                  <a:fillRect l="-2137" t="-1809" r="-15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</a:t>
            </a:r>
            <a:r>
              <a:rPr lang="en-US" dirty="0"/>
              <a:t>functions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473891"/>
                  </p:ext>
                </p:extLst>
              </p:nvPr>
            </p:nvGraphicFramePr>
            <p:xfrm>
              <a:off x="6096000" y="5410200"/>
              <a:ext cx="2057400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756238812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683070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8152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0569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0379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473891"/>
                  </p:ext>
                </p:extLst>
              </p:nvPr>
            </p:nvGraphicFramePr>
            <p:xfrm>
              <a:off x="6096000" y="5410200"/>
              <a:ext cx="2057400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756238812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683070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83" t="-1639" r="-10118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83" t="-1639" r="-1183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152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83" t="-101639" r="-1011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83" t="-101639" r="-118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569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83" t="-201639" r="-10118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83" t="-201639" r="-118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379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48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da-DK" dirty="0"/>
              </a:p>
              <a:p>
                <a:endParaRPr lang="en-US" dirty="0"/>
              </a:p>
              <a:p>
                <a:r>
                  <a:rPr lang="en-US"/>
                  <a:t>Below, the function is displayed </a:t>
                </a:r>
                <a:r>
                  <a:rPr lang="en-US" dirty="0"/>
                  <a:t>in a table, which shows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for all combinations of </a:t>
                </a:r>
                <a:r>
                  <a:rPr lang="en-US"/>
                  <a:t>values of the inputs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2137" r="-6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A </a:t>
            </a:r>
            <a:r>
              <a:rPr lang="en-US" sz="3600" dirty="0"/>
              <a:t>Boolean function </a:t>
            </a:r>
            <a:r>
              <a:rPr lang="en-US" sz="3600"/>
              <a:t>of two variables</a:t>
            </a:r>
            <a:endParaRPr lang="da-DK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44272"/>
                  </p:ext>
                </p:extLst>
              </p:nvPr>
            </p:nvGraphicFramePr>
            <p:xfrm>
              <a:off x="2983272" y="4124809"/>
              <a:ext cx="3124200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81050">
                      <a:extLst>
                        <a:ext uri="{9D8B030D-6E8A-4147-A177-3AD203B41FA5}">
                          <a16:colId xmlns:a16="http://schemas.microsoft.com/office/drawing/2014/main" val="2338262005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882205404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100057719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373373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332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3608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368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7423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12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44272"/>
                  </p:ext>
                </p:extLst>
              </p:nvPr>
            </p:nvGraphicFramePr>
            <p:xfrm>
              <a:off x="2983272" y="4124809"/>
              <a:ext cx="3124200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81050">
                      <a:extLst>
                        <a:ext uri="{9D8B030D-6E8A-4147-A177-3AD203B41FA5}">
                          <a16:colId xmlns:a16="http://schemas.microsoft.com/office/drawing/2014/main" val="2338262005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882205404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100057719"/>
                        </a:ext>
                      </a:extLst>
                    </a:gridCol>
                    <a:gridCol w="781050">
                      <a:extLst>
                        <a:ext uri="{9D8B030D-6E8A-4147-A177-3AD203B41FA5}">
                          <a16:colId xmlns:a16="http://schemas.microsoft.com/office/drawing/2014/main" val="2373373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81" t="-1639" r="-3023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639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563" t="-1639" r="-1015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1563" t="-1639" r="-15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32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1" t="-101639" r="-3023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01639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563" t="-101639" r="-15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608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1" t="-201639" r="-3023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201639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563" t="-201639" r="-15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68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1" t="-301639" r="-3023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301639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563" t="-301639" r="-15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7423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401639" r="-3023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1639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da-DK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63" t="-401639" r="-15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276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105400" y="6096000"/>
            <a:ext cx="152400" cy="269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6365557"/>
                <a:ext cx="36679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l" defTabSz="914400" rtl="0" eaLnBrk="1" latinLnBrk="0" hangingPunct="1">
                  <a:spcBef>
                    <a:spcPts val="600"/>
                  </a:spcBef>
                  <a:buFont typeface="VIA Type Office" panose="02000503000000020004" pitchFamily="2" charset="0"/>
                  <a:buNone/>
                </a:pPr>
                <a:r>
                  <a:rPr lang="en-US" sz="1600" spc="-100"/>
                  <a:t>“helping”-column – this is not strictly necessary, but it assists the calculation of </a:t>
                </a:r>
                <a14:m>
                  <m:oMath xmlns:m="http://schemas.openxmlformats.org/officeDocument/2006/math">
                    <m:r>
                      <a:rPr lang="en-US" sz="1600" b="0" i="1" spc="-10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spc="-100"/>
                  <a:t> </a:t>
                </a:r>
                <a:endParaRPr lang="da-DK" sz="1600" b="0" kern="1200" spc="-100" baseline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365557"/>
                <a:ext cx="3667994" cy="492443"/>
              </a:xfrm>
              <a:prstGeom prst="rect">
                <a:avLst/>
              </a:prstGeom>
              <a:blipFill>
                <a:blip r:embed="rId4"/>
                <a:stretch>
                  <a:fillRect l="-3494" t="-12346" b="-246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62168"/>
      </p:ext>
    </p:extLst>
  </p:cSld>
  <p:clrMapOvr>
    <a:masterClrMapping/>
  </p:clrMapOvr>
</p:sld>
</file>

<file path=ppt/theme/theme1.xml><?xml version="1.0" encoding="utf-8"?>
<a:theme xmlns:a="http://schemas.openxmlformats.org/drawingml/2006/main" name="VIA University College PowerPoint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FF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2200" dirty="0"/>
        </a:defPPr>
      </a:lst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spcBef>
            <a:spcPts val="600"/>
          </a:spcBef>
          <a:buFont typeface="VIA Type Office" panose="02000503000000020004" pitchFamily="2" charset="0"/>
          <a:buNone/>
          <a:defRPr sz="2200" b="0" kern="1200" spc="-100" baseline="0" dirty="0" err="1" smtClean="0">
            <a:solidFill>
              <a:schemeClr val="tx1"/>
            </a:solidFill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C0E98DB2-5DD1-4536-AF91-E84A1B2C009F}" vid="{CF3621B7-0FA3-48F8-AB7C-5D486865A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1412</Words>
  <Application>Microsoft Office PowerPoint</Application>
  <PresentationFormat>On-screen Show (4:3)</PresentationFormat>
  <Paragraphs>371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VIA Type Office</vt:lpstr>
      <vt:lpstr>Calibri</vt:lpstr>
      <vt:lpstr>VIA Type Office Light</vt:lpstr>
      <vt:lpstr>Arial</vt:lpstr>
      <vt:lpstr>Times New Roman</vt:lpstr>
      <vt:lpstr>Rockwell</vt:lpstr>
      <vt:lpstr>Cambria Math</vt:lpstr>
      <vt:lpstr>VIA University College PowerPoint template</vt:lpstr>
      <vt:lpstr>Boolean algebra </vt:lpstr>
      <vt:lpstr>Operations on bits</vt:lpstr>
      <vt:lpstr>Boolean algebra</vt:lpstr>
      <vt:lpstr>Basic Boolean operators</vt:lpstr>
      <vt:lpstr>Additional Boolean operators</vt:lpstr>
      <vt:lpstr>Boolean variables</vt:lpstr>
      <vt:lpstr>Order of Boolean operators</vt:lpstr>
      <vt:lpstr>Boolean functions</vt:lpstr>
      <vt:lpstr>Example: A Boolean function of two variables</vt:lpstr>
      <vt:lpstr>Example: A Boolean function of 3 variables</vt:lpstr>
      <vt:lpstr>Simplifying a Boolean expression</vt:lpstr>
      <vt:lpstr>Boolean identities</vt:lpstr>
      <vt:lpstr>Example</vt:lpstr>
      <vt:lpstr>Creating circuits for Boolean functions</vt:lpstr>
      <vt:lpstr>Logic gates</vt:lpstr>
      <vt:lpstr>Example: Logic circuits</vt:lpstr>
      <vt:lpstr>Logic circuits</vt:lpstr>
      <vt:lpstr>Logic circuits</vt:lpstr>
      <vt:lpstr>Logic gates in computers</vt:lpstr>
      <vt:lpstr>Logic gates in computers</vt:lpstr>
      <vt:lpstr>Functional completeness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2017-08-14T08:30:00Z</dcterms:created>
  <dcterms:modified xsi:type="dcterms:W3CDTF">2020-09-14T07:54:58Z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