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0"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15D239A-D4DF-4B27-A246-4B9E866B1709}">
          <p14:sldIdLst>
            <p14:sldId id="260"/>
            <p14:sldId id="257"/>
            <p14:sldId id="258"/>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4BE"/>
    <a:srgbClr val="0858B8"/>
    <a:srgbClr val="574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04" autoAdjust="0"/>
  </p:normalViewPr>
  <p:slideViewPr>
    <p:cSldViewPr snapToGrid="0">
      <p:cViewPr varScale="1">
        <p:scale>
          <a:sx n="74" d="100"/>
          <a:sy n="74" d="100"/>
        </p:scale>
        <p:origin x="732"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1/4/2024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1/4/2024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1/4/2024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908906" y="1954530"/>
            <a:ext cx="10326784" cy="2263139"/>
          </a:xfrm>
          <a:solidFill>
            <a:schemeClr val="tx1">
              <a:lumMod val="95000"/>
            </a:schemeClr>
          </a:solidFill>
        </p:spPr>
        <p:txBody>
          <a:bodyPr>
            <a:normAutofit/>
          </a:bodyPr>
          <a:lstStyle/>
          <a:p>
            <a:r>
              <a:rPr lang="en-US" sz="6000" b="1" dirty="0"/>
              <a:t>Paper reading task</a:t>
            </a:r>
            <a:endParaRPr lang="en-IN" sz="6000" b="1" dirty="0"/>
          </a:p>
        </p:txBody>
      </p:sp>
    </p:spTree>
    <p:extLst>
      <p:ext uri="{BB962C8B-B14F-4D97-AF65-F5344CB8AC3E}">
        <p14:creationId xmlns:p14="http://schemas.microsoft.com/office/powerpoint/2010/main" val="315107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60027" y="341738"/>
            <a:ext cx="7779763" cy="1404291"/>
          </a:xfrm>
        </p:spPr>
        <p:txBody>
          <a:bodyPr>
            <a:noAutofit/>
          </a:bodyPr>
          <a:lstStyle/>
          <a:p>
            <a:r>
              <a:rPr lang="en-US" sz="2400" dirty="0"/>
              <a:t>Strengths of the paper</a:t>
            </a:r>
            <a:endParaRPr lang="en-IN" sz="2400" dirty="0"/>
          </a:p>
        </p:txBody>
      </p:sp>
      <p:sp>
        <p:nvSpPr>
          <p:cNvPr id="3" name="Content Placeholder 4"/>
          <p:cNvSpPr txBox="1">
            <a:spLocks/>
          </p:cNvSpPr>
          <p:nvPr/>
        </p:nvSpPr>
        <p:spPr>
          <a:xfrm>
            <a:off x="2060027" y="2429201"/>
            <a:ext cx="8287945" cy="453001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lang="en-US" sz="2400" dirty="0">
                <a:solidFill>
                  <a:schemeClr val="tx2">
                    <a:lumMod val="10000"/>
                  </a:schemeClr>
                </a:solidFill>
                <a:latin typeface="Gill Sans MT" panose="020B0502020104020203"/>
              </a:rPr>
              <a:t>   </a:t>
            </a: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rPr>
              <a:t> The work introduces a novel task MEMEX, to address the need for understanding the content of memes dynamically.</a:t>
            </a:r>
          </a:p>
          <a:p>
            <a:pPr marL="514350" marR="0" lvl="0" indent="-51435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rPr>
              <a:t> The design of MCC, is a manually-annotated multimodal dataset that captures memes and their contextual information.</a:t>
            </a: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rPr>
              <a:t>MIME a multimodal neural </a:t>
            </a:r>
            <a:r>
              <a:rPr kumimoji="0" lang="en-US" sz="2400" b="0" i="0" u="none" strike="noStrike" kern="1200" cap="none" spc="0" normalizeH="0" baseline="0" noProof="0">
                <a:ln>
                  <a:noFill/>
                </a:ln>
                <a:solidFill>
                  <a:schemeClr val="tx2">
                    <a:lumMod val="10000"/>
                  </a:schemeClr>
                </a:solidFill>
                <a:effectLst/>
                <a:uLnTx/>
                <a:uFillTx/>
                <a:latin typeface="Gill Sans MT" panose="020B0502020104020203"/>
              </a:rPr>
              <a:t>(model/framework</a:t>
            </a: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rPr>
              <a:t>), is proposed for MEMEX task that utilizes a common sense enriched meme representation that predicts the likelihood of a sentence being valid evidence for a given meme.</a:t>
            </a:r>
          </a:p>
        </p:txBody>
      </p:sp>
      <p:sp>
        <p:nvSpPr>
          <p:cNvPr id="4" name="Rectangle 3"/>
          <p:cNvSpPr/>
          <p:nvPr/>
        </p:nvSpPr>
        <p:spPr>
          <a:xfrm>
            <a:off x="1885951" y="2171700"/>
            <a:ext cx="8229600" cy="42862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220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24258" y="491510"/>
            <a:ext cx="7779763" cy="1404291"/>
          </a:xfrm>
        </p:spPr>
        <p:txBody>
          <a:bodyPr>
            <a:noAutofit/>
          </a:bodyPr>
          <a:lstStyle/>
          <a:p>
            <a:r>
              <a:rPr lang="en-US" sz="2400" dirty="0"/>
              <a:t>weaknesses of the paper</a:t>
            </a:r>
            <a:endParaRPr lang="en-IN" sz="2400" dirty="0"/>
          </a:p>
        </p:txBody>
      </p:sp>
      <p:sp>
        <p:nvSpPr>
          <p:cNvPr id="3" name="Content Placeholder 4"/>
          <p:cNvSpPr txBox="1">
            <a:spLocks/>
          </p:cNvSpPr>
          <p:nvPr/>
        </p:nvSpPr>
        <p:spPr>
          <a:xfrm>
            <a:off x="2174293" y="1938692"/>
            <a:ext cx="7729728" cy="418448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endParaRPr kumimoji="0" lang="en-US" sz="24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a typeface="+mn-ea"/>
                <a:cs typeface="+mn-cs"/>
              </a:rPr>
              <a:t> Integration</a:t>
            </a:r>
            <a:r>
              <a:rPr kumimoji="0" lang="en-US" sz="2400" b="0" i="0" u="none" strike="noStrike" kern="1200" cap="none" spc="0" normalizeH="0" noProof="0" dirty="0">
                <a:ln>
                  <a:noFill/>
                </a:ln>
                <a:solidFill>
                  <a:schemeClr val="tx2">
                    <a:lumMod val="10000"/>
                  </a:schemeClr>
                </a:solidFill>
                <a:effectLst/>
                <a:uLnTx/>
                <a:uFillTx/>
                <a:latin typeface="Gill Sans MT" panose="020B0502020104020203"/>
                <a:ea typeface="+mn-ea"/>
                <a:cs typeface="+mn-cs"/>
              </a:rPr>
              <a:t> of factual knowledge from visuals, learning from insufficient textual , and potential biases in context leading to incorrect predictions.</a:t>
            </a:r>
            <a:endPar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a typeface="+mn-ea"/>
              <a:cs typeface="+mn-cs"/>
            </a:endParaRP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a typeface="+mn-ea"/>
                <a:cs typeface="+mn-cs"/>
              </a:rPr>
              <a:t> Biases</a:t>
            </a:r>
            <a:r>
              <a:rPr kumimoji="0" lang="en-US" sz="2400" b="0" i="0" u="none" strike="noStrike" kern="1200" cap="none" spc="0" normalizeH="0" noProof="0" dirty="0">
                <a:ln>
                  <a:noFill/>
                </a:ln>
                <a:solidFill>
                  <a:schemeClr val="tx2">
                    <a:lumMod val="10000"/>
                  </a:schemeClr>
                </a:solidFill>
                <a:effectLst/>
                <a:uLnTx/>
                <a:uFillTx/>
                <a:latin typeface="Gill Sans MT" panose="020B0502020104020203"/>
                <a:ea typeface="+mn-ea"/>
                <a:cs typeface="+mn-cs"/>
              </a:rPr>
              <a:t> in dataset , that lead to </a:t>
            </a:r>
            <a:r>
              <a:rPr lang="en-US" sz="2400" dirty="0" err="1">
                <a:solidFill>
                  <a:schemeClr val="tx2">
                    <a:lumMod val="10000"/>
                  </a:schemeClr>
                </a:solidFill>
                <a:latin typeface="Gill Sans MT" panose="020B0502020104020203"/>
              </a:rPr>
              <a:t>i</a:t>
            </a:r>
            <a:r>
              <a:rPr kumimoji="0" lang="en-US" sz="2400" b="0" i="0" u="none" strike="noStrike" kern="1200" cap="none" spc="0" normalizeH="0" noProof="0" dirty="0" err="1">
                <a:ln>
                  <a:noFill/>
                </a:ln>
                <a:solidFill>
                  <a:schemeClr val="tx2">
                    <a:lumMod val="10000"/>
                  </a:schemeClr>
                </a:solidFill>
                <a:effectLst/>
                <a:uLnTx/>
                <a:uFillTx/>
                <a:latin typeface="Gill Sans MT" panose="020B0502020104020203"/>
                <a:ea typeface="+mn-ea"/>
                <a:cs typeface="+mn-cs"/>
              </a:rPr>
              <a:t>nappropriate</a:t>
            </a:r>
            <a:r>
              <a:rPr kumimoji="0" lang="en-US" sz="2400" b="0" i="0" u="none" strike="noStrike" kern="1200" cap="none" spc="0" normalizeH="0" noProof="0" dirty="0">
                <a:ln>
                  <a:noFill/>
                </a:ln>
                <a:solidFill>
                  <a:schemeClr val="tx2">
                    <a:lumMod val="10000"/>
                  </a:schemeClr>
                </a:solidFill>
                <a:effectLst/>
                <a:uLnTx/>
                <a:uFillTx/>
                <a:latin typeface="Gill Sans MT" panose="020B0502020104020203"/>
                <a:ea typeface="+mn-ea"/>
                <a:cs typeface="+mn-cs"/>
              </a:rPr>
              <a:t> label-distribution, harm to any group or individual.</a:t>
            </a:r>
          </a:p>
          <a:p>
            <a:pPr marL="457200" marR="0" lvl="0" indent="-457200" algn="l" defTabSz="914400" rtl="0" eaLnBrk="1" fontAlgn="auto" latinLnBrk="0" hangingPunct="1">
              <a:lnSpc>
                <a:spcPct val="100000"/>
              </a:lnSpc>
              <a:spcBef>
                <a:spcPts val="1000"/>
              </a:spcBef>
              <a:spcAft>
                <a:spcPts val="0"/>
              </a:spcAft>
              <a:buClr>
                <a:schemeClr val="tx2">
                  <a:lumMod val="10000"/>
                </a:schemeClr>
              </a:buClr>
              <a:buSzTx/>
              <a:buFont typeface="+mj-lt"/>
              <a:buAutoNum type="arabicPeriod"/>
              <a:tabLst/>
              <a:defRPr/>
            </a:pPr>
            <a:r>
              <a:rPr lang="en-US" sz="2400" noProof="0" dirty="0">
                <a:solidFill>
                  <a:schemeClr val="tx2">
                    <a:lumMod val="10000"/>
                  </a:schemeClr>
                </a:solidFill>
                <a:latin typeface="Gill Sans MT" panose="020B0502020104020203"/>
              </a:rPr>
              <a:t>Possibility of misuse, where the model deduces relevant contextual evidence that might be exploited to convey harmful messages implicitly within the meme</a:t>
            </a:r>
            <a:r>
              <a:rPr lang="en-US" sz="2400" noProof="0" dirty="0">
                <a:solidFill>
                  <a:srgbClr val="000000">
                    <a:lumMod val="85000"/>
                    <a:lumOff val="15000"/>
                  </a:srgbClr>
                </a:solidFill>
                <a:latin typeface="Gill Sans MT" panose="020B0502020104020203"/>
              </a:rPr>
              <a:t>.</a:t>
            </a:r>
            <a:endParaRPr kumimoji="0" lang="en-US" sz="24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p:txBody>
      </p:sp>
      <p:sp>
        <p:nvSpPr>
          <p:cNvPr id="4" name="Rectangle 3"/>
          <p:cNvSpPr/>
          <p:nvPr/>
        </p:nvSpPr>
        <p:spPr>
          <a:xfrm>
            <a:off x="2000250" y="2255772"/>
            <a:ext cx="8092440" cy="38290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961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88631" y="356671"/>
            <a:ext cx="7779763" cy="1404291"/>
          </a:xfrm>
        </p:spPr>
        <p:txBody>
          <a:bodyPr>
            <a:noAutofit/>
          </a:bodyPr>
          <a:lstStyle/>
          <a:p>
            <a:r>
              <a:rPr lang="en-US" sz="2400" dirty="0"/>
              <a:t>improvements to the paper</a:t>
            </a:r>
            <a:endParaRPr lang="en-IN" sz="2400" dirty="0"/>
          </a:p>
        </p:txBody>
      </p:sp>
      <p:sp>
        <p:nvSpPr>
          <p:cNvPr id="3" name="Content Placeholder 4"/>
          <p:cNvSpPr txBox="1">
            <a:spLocks/>
          </p:cNvSpPr>
          <p:nvPr/>
        </p:nvSpPr>
        <p:spPr>
          <a:xfrm>
            <a:off x="2138666" y="2489477"/>
            <a:ext cx="7729728" cy="4530012"/>
          </a:xfrm>
          <a:prstGeom prst="rect">
            <a:avLst/>
          </a:prstGeom>
          <a:noFill/>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000000">
                  <a:lumMod val="95000"/>
                  <a:lumOff val="5000"/>
                </a:srgbClr>
              </a:buClr>
              <a:buSzTx/>
              <a:buNone/>
              <a:tabLst/>
              <a:defRPr/>
            </a:pP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a typeface="+mn-ea"/>
                <a:cs typeface="+mn-cs"/>
              </a:rPr>
              <a:t>      Techniques</a:t>
            </a:r>
            <a:r>
              <a:rPr kumimoji="0" lang="en-US" sz="2400" b="0" i="0" u="none" strike="noStrike" kern="1200" cap="none" spc="0" normalizeH="0" noProof="0" dirty="0">
                <a:ln>
                  <a:noFill/>
                </a:ln>
                <a:solidFill>
                  <a:schemeClr val="tx2">
                    <a:lumMod val="10000"/>
                  </a:schemeClr>
                </a:solidFill>
                <a:effectLst/>
                <a:uLnTx/>
                <a:uFillTx/>
                <a:latin typeface="Gill Sans MT" panose="020B0502020104020203"/>
                <a:ea typeface="+mn-ea"/>
                <a:cs typeface="+mn-cs"/>
              </a:rPr>
              <a:t> / Approaches to address limitations:</a:t>
            </a: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a typeface="+mn-ea"/>
                <a:cs typeface="+mn-cs"/>
              </a:rPr>
              <a:t> </a:t>
            </a: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lang="en-US" sz="2400" dirty="0">
                <a:solidFill>
                  <a:schemeClr val="tx2">
                    <a:lumMod val="10000"/>
                  </a:schemeClr>
                </a:solidFill>
                <a:latin typeface="Gill Sans MT" panose="020B0502020104020203"/>
              </a:rPr>
              <a:t>To refine annotation scheme to handle biases in meme interpretation.</a:t>
            </a:r>
            <a:endPar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ndParaRP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a typeface="+mn-ea"/>
                <a:cs typeface="+mn-cs"/>
              </a:rPr>
              <a:t> To</a:t>
            </a:r>
            <a:r>
              <a:rPr kumimoji="0" lang="en-US" sz="2400" b="0" i="0" u="none" strike="noStrike" kern="1200" cap="none" spc="0" normalizeH="0" noProof="0" dirty="0">
                <a:ln>
                  <a:noFill/>
                </a:ln>
                <a:solidFill>
                  <a:schemeClr val="tx2">
                    <a:lumMod val="10000"/>
                  </a:schemeClr>
                </a:solidFill>
                <a:effectLst/>
                <a:uLnTx/>
                <a:uFillTx/>
                <a:latin typeface="Gill Sans MT" panose="020B0502020104020203"/>
                <a:ea typeface="+mn-ea"/>
                <a:cs typeface="+mn-cs"/>
              </a:rPr>
              <a:t> minimize subjective biases.</a:t>
            </a:r>
            <a:endPar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a typeface="+mn-ea"/>
              <a:cs typeface="+mn-cs"/>
            </a:endParaRP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lang="en-US" sz="2400" dirty="0">
                <a:solidFill>
                  <a:schemeClr val="tx2">
                    <a:lumMod val="10000"/>
                  </a:schemeClr>
                </a:solidFill>
                <a:latin typeface="Gill Sans MT" panose="020B0502020104020203"/>
              </a:rPr>
              <a:t>Prevention techniques to prevent potential misuse of the proposed solution. Considering additional layers of validation might help to ensure that the system cannot be exploited to convey harmful messages to any individual or  group.</a:t>
            </a:r>
            <a:endPar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ndParaRPr>
          </a:p>
        </p:txBody>
      </p:sp>
      <p:sp>
        <p:nvSpPr>
          <p:cNvPr id="6" name="Rectangle 5"/>
          <p:cNvSpPr/>
          <p:nvPr/>
        </p:nvSpPr>
        <p:spPr>
          <a:xfrm>
            <a:off x="1931670" y="2246115"/>
            <a:ext cx="8229599" cy="4288221"/>
          </a:xfrm>
          <a:prstGeom prst="rect">
            <a:avLst/>
          </a:prstGeom>
          <a:no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778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27968" y="1762892"/>
            <a:ext cx="7779763" cy="2648198"/>
          </a:xfrm>
        </p:spPr>
        <p:txBody>
          <a:bodyPr>
            <a:noAutofit/>
          </a:bodyPr>
          <a:lstStyle/>
          <a:p>
            <a:r>
              <a:rPr lang="en-US" sz="6000" b="1" dirty="0"/>
              <a:t>Thank you</a:t>
            </a:r>
            <a:endParaRPr lang="en-IN" sz="6000" b="1" dirty="0"/>
          </a:p>
        </p:txBody>
      </p:sp>
    </p:spTree>
    <p:extLst>
      <p:ext uri="{BB962C8B-B14F-4D97-AF65-F5344CB8AC3E}">
        <p14:creationId xmlns:p14="http://schemas.microsoft.com/office/powerpoint/2010/main" val="10436459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77</TotalTime>
  <Words>220</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Paper reading task</vt:lpstr>
      <vt:lpstr>Strengths of the paper</vt:lpstr>
      <vt:lpstr>weaknesses of the paper</vt:lpstr>
      <vt:lpstr>improvements to the paper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Strengths of the paper</dc:title>
  <dc:creator>SRIKANTH.K</dc:creator>
  <cp:lastModifiedBy>Bhupathi Reddy</cp:lastModifiedBy>
  <cp:revision>10</cp:revision>
  <dcterms:created xsi:type="dcterms:W3CDTF">2024-01-03T13:03:58Z</dcterms:created>
  <dcterms:modified xsi:type="dcterms:W3CDTF">2024-01-03T18:55:04Z</dcterms:modified>
</cp:coreProperties>
</file>