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8" r:id="rId5"/>
    <p:sldId id="269" r:id="rId6"/>
    <p:sldId id="270" r:id="rId7"/>
    <p:sldId id="266" r:id="rId8"/>
    <p:sldId id="267" r:id="rId9"/>
    <p:sldId id="265" r:id="rId10"/>
    <p:sldId id="264" r:id="rId11"/>
    <p:sldId id="263" r:id="rId12"/>
    <p:sldId id="272" r:id="rId13"/>
    <p:sldId id="274" r:id="rId14"/>
    <p:sldId id="276" r:id="rId15"/>
    <p:sldId id="282" r:id="rId16"/>
    <p:sldId id="284" r:id="rId17"/>
    <p:sldId id="286" r:id="rId18"/>
    <p:sldId id="293" r:id="rId19"/>
    <p:sldId id="292"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48C70-C1E1-4FC3-8D2A-62524CCCBEA3}" v="7779" dt="2024-01-03T18:36:25.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nsreenu/python_for_microscopists" TargetMode="External"/><Relationship Id="rId2" Type="http://schemas.openxmlformats.org/officeDocument/2006/relationships/hyperlink" Target="https://www.freecodecamp.org/news/how-to-detect-objects-in-images-using-yolov8/" TargetMode="External"/><Relationship Id="rId1" Type="http://schemas.openxmlformats.org/officeDocument/2006/relationships/slideLayout" Target="../slideLayouts/slideLayout7.xml"/><Relationship Id="rId5" Type="http://schemas.openxmlformats.org/officeDocument/2006/relationships/hyperlink" Target="https://www.kaggle.com/competitions/jigsaw-toxic-comment-classification-challenge" TargetMode="External"/><Relationship Id="rId4" Type="http://schemas.openxmlformats.org/officeDocument/2006/relationships/hyperlink" Target="https://valueml.com/meme-classification-using-cnn-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ctrTitle"/>
          </p:nvPr>
        </p:nvSpPr>
        <p:spPr/>
        <p:txBody>
          <a:bodyPr/>
          <a:lstStyle/>
          <a:p>
            <a:r>
              <a:rPr lang="en-US" dirty="0">
                <a:cs typeface="Calibri Light"/>
              </a:rPr>
              <a:t>Programming assignment Report</a:t>
            </a:r>
            <a:endParaRPr lang="en-US" dirty="0"/>
          </a:p>
        </p:txBody>
      </p:sp>
      <p:sp>
        <p:nvSpPr>
          <p:cNvPr id="3" name="Subtitle 2">
            <a:extLst>
              <a:ext uri="{FF2B5EF4-FFF2-40B4-BE49-F238E27FC236}">
                <a16:creationId xmlns:a16="http://schemas.microsoft.com/office/drawing/2014/main" id="{3262FEF2-8D8C-B9CC-0302-322028A20FA7}"/>
              </a:ext>
            </a:extLst>
          </p:cNvPr>
          <p:cNvSpPr>
            <a:spLocks noGrp="1"/>
          </p:cNvSpPr>
          <p:nvPr>
            <p:ph type="subTitle" idx="1"/>
          </p:nvPr>
        </p:nvSpPr>
        <p:spPr/>
        <p:txBody>
          <a:bodyPr/>
          <a:lstStyle/>
          <a:p>
            <a:r>
              <a:rPr lang="en-US" dirty="0">
                <a:cs typeface="Calibri"/>
              </a:rPr>
              <a:t>Bhupathi Reddy B</a:t>
            </a:r>
            <a:endParaRPr lang="en-US" dirty="0"/>
          </a:p>
        </p:txBody>
      </p:sp>
    </p:spTree>
    <p:extLst>
      <p:ext uri="{BB962C8B-B14F-4D97-AF65-F5344CB8AC3E}">
        <p14:creationId xmlns:p14="http://schemas.microsoft.com/office/powerpoint/2010/main" val="259553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850745" y="788421"/>
            <a:ext cx="8732044" cy="6309420"/>
          </a:xfrm>
          <a:prstGeom prst="rect">
            <a:avLst/>
          </a:prstGeom>
          <a:noFill/>
        </p:spPr>
        <p:txBody>
          <a:bodyPr wrap="square" lIns="91440" tIns="45720" rIns="91440" bIns="45720" rtlCol="0" anchor="t">
            <a:spAutoFit/>
          </a:bodyPr>
          <a:lstStyle/>
          <a:p>
            <a:r>
              <a:rPr lang="en-GB" sz="2400" dirty="0">
                <a:latin typeface="Amasis MT Pro Black"/>
              </a:rPr>
              <a:t>IMPROVEMENTS: </a:t>
            </a:r>
            <a:endParaRPr lang="en-GB" sz="24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A better image processing technique to remove the captions will help us understand the caption impact better.</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Detections around the captions could be avoided to reduce </a:t>
            </a:r>
            <a:r>
              <a:rPr lang="en-GB" sz="2000">
                <a:latin typeface="Amasis MT Pro Black"/>
              </a:rPr>
              <a:t>wrong detections.</a:t>
            </a:r>
            <a:endParaRPr lang="en-GB" sz="2000" dirty="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1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71550" y="955689"/>
            <a:ext cx="8732044" cy="9233297"/>
          </a:xfrm>
          <a:prstGeom prst="rect">
            <a:avLst/>
          </a:prstGeom>
          <a:noFill/>
        </p:spPr>
        <p:txBody>
          <a:bodyPr wrap="square" lIns="91440" tIns="45720" rIns="91440" bIns="45720" rtlCol="0" anchor="t">
            <a:spAutoFit/>
          </a:bodyPr>
          <a:lstStyle/>
          <a:p>
            <a:r>
              <a:rPr lang="en-GB" sz="2400" dirty="0">
                <a:latin typeface="Amasis MT Pro Black"/>
              </a:rPr>
              <a:t>RESULT: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negative confidence levels increased compared to the positive confidence level in the object detections after processing.</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number of objects detected in many processed images has gone down compared to their original images, this is an indication that there have been many misclassifications due to the captions.</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No images had new detections which had 0 objects in them even after processing.</a:t>
            </a:r>
            <a:endParaRPr lang="en-GB" sz="2000" dirty="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1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794524" y="220064"/>
            <a:ext cx="11001809" cy="1297775"/>
          </a:xfrm>
        </p:spPr>
        <p:txBody>
          <a:bodyPr>
            <a:noAutofit/>
          </a:bodyPr>
          <a:lstStyle/>
          <a:p>
            <a:r>
              <a:rPr lang="en-GB" sz="4000" b="1" dirty="0">
                <a:solidFill>
                  <a:schemeClr val="tx2"/>
                </a:solidFill>
                <a:latin typeface="Calibri"/>
                <a:ea typeface="Amasis MT Pro Black" panose="02000000000000000000" pitchFamily="2" charset="0"/>
                <a:cs typeface="Calibri"/>
              </a:rPr>
              <a:t>Task 3: classification system development</a:t>
            </a:r>
            <a:endParaRPr lang="en-US" sz="4000" b="1" dirty="0">
              <a:solidFill>
                <a:schemeClr val="tx2"/>
              </a:solidFill>
              <a:latin typeface="Calibri"/>
              <a:ea typeface="Amasis MT Pro Black" panose="02000000000000000000" pitchFamily="2" charset="0"/>
              <a:cs typeface="Calibri"/>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933915" y="1584419"/>
            <a:ext cx="8845551" cy="6771084"/>
          </a:xfrm>
          <a:prstGeom prst="rect">
            <a:avLst/>
          </a:prstGeom>
          <a:noFill/>
        </p:spPr>
        <p:txBody>
          <a:bodyPr wrap="square" lIns="91440" tIns="45720" rIns="91440" bIns="45720" rtlCol="0" anchor="t">
            <a:spAutoFit/>
          </a:bodyPr>
          <a:lstStyle/>
          <a:p>
            <a:pPr algn="l"/>
            <a:r>
              <a:rPr lang="en-GB" sz="2400" dirty="0">
                <a:latin typeface="Amasis MT Pro Black"/>
              </a:rPr>
              <a:t>OVERVIEW:</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Develop a classification system based on something non-trivial.</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I chose to develop a classification system which could predict whether a given image is</a:t>
            </a:r>
            <a:r>
              <a:rPr lang="en-GB" sz="2000">
                <a:latin typeface="Amasis MT Pro Black"/>
              </a:rPr>
              <a:t> meme or not.</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Data for the positive set class was provided, had to collect for the other class.</a:t>
            </a:r>
            <a:endParaRPr lang="en-GB" sz="2000" dirty="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09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15794" y="788421"/>
            <a:ext cx="8732044" cy="7540526"/>
          </a:xfrm>
          <a:prstGeom prst="rect">
            <a:avLst/>
          </a:prstGeom>
          <a:noFill/>
        </p:spPr>
        <p:txBody>
          <a:bodyPr wrap="square" lIns="91440" tIns="45720" rIns="91440" bIns="45720" rtlCol="0" anchor="t">
            <a:spAutoFit/>
          </a:bodyPr>
          <a:lstStyle/>
          <a:p>
            <a:r>
              <a:rPr lang="en-GB" sz="2400" dirty="0">
                <a:latin typeface="Amasis MT Pro Black"/>
              </a:rPr>
              <a:t>METHODOLOGIES:</a:t>
            </a:r>
            <a:r>
              <a:rPr lang="en-GB" sz="2000" dirty="0">
                <a:latin typeface="Amasis MT Pro Black"/>
              </a:rPr>
              <a:t>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lnSpc>
                <a:spcPct val="150000"/>
              </a:lnSpc>
            </a:pP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There are two ways in which we can build this model:</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Build a simple CNN classifier fed with the memes and non-memes directly.</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other approach is to extract features the caption and the images separately and combine them to form a single vector which would capture more meaning.</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But every non-meme image may not contain captions.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8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71550" y="807006"/>
            <a:ext cx="8732044" cy="7232749"/>
          </a:xfrm>
          <a:prstGeom prst="rect">
            <a:avLst/>
          </a:prstGeom>
          <a:noFill/>
        </p:spPr>
        <p:txBody>
          <a:bodyPr wrap="square" lIns="91440" tIns="45720" rIns="91440" bIns="45720" rtlCol="0" anchor="t">
            <a:spAutoFit/>
          </a:bodyPr>
          <a:lstStyle/>
          <a:p>
            <a:r>
              <a:rPr lang="en-GB" sz="2400" dirty="0">
                <a:latin typeface="Amasis MT Pro Black"/>
              </a:rPr>
              <a:t>ISSUES FACED: </a:t>
            </a:r>
            <a:endParaRPr lang="en-GB" sz="24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No datasets or repositories could be found, due to which  enough data could not be collected.</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Manually collecting non-memes was very tough, I could only muster around 250 images.</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Could not build a model due to very low non-meme images, the model would only overfit to the data.</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60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980378" y="257235"/>
            <a:ext cx="10304858" cy="1297775"/>
          </a:xfrm>
        </p:spPr>
        <p:txBody>
          <a:bodyPr>
            <a:normAutofit/>
          </a:bodyPr>
          <a:lstStyle/>
          <a:p>
            <a:r>
              <a:rPr lang="en-GB" sz="5400" b="1">
                <a:solidFill>
                  <a:schemeClr val="tx2"/>
                </a:solidFill>
                <a:latin typeface="Amasis MT Pro Black" panose="02000000000000000000" pitchFamily="2" charset="0"/>
                <a:ea typeface="Amasis MT Pro Black" panose="02000000000000000000" pitchFamily="2" charset="0"/>
              </a:rPr>
              <a:t>Task 4: Bonus task</a:t>
            </a:r>
            <a:endParaRPr lang="en-US" sz="5400" b="1">
              <a:solidFill>
                <a:schemeClr val="tx2"/>
              </a:solidFill>
              <a:latin typeface="Amasis MT Pro Black" panose="02000000000000000000" pitchFamily="2" charset="0"/>
              <a:ea typeface="Amasis MT Pro Black" panose="02000000000000000000" pitchFamily="2" charset="0"/>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1073305" y="1714517"/>
            <a:ext cx="8845551" cy="6155531"/>
          </a:xfrm>
          <a:prstGeom prst="rect">
            <a:avLst/>
          </a:prstGeom>
          <a:noFill/>
        </p:spPr>
        <p:txBody>
          <a:bodyPr wrap="square" lIns="91440" tIns="45720" rIns="91440" bIns="45720" rtlCol="0" anchor="t">
            <a:spAutoFit/>
          </a:bodyPr>
          <a:lstStyle/>
          <a:p>
            <a:pPr algn="l"/>
            <a:r>
              <a:rPr lang="en-GB" sz="2400" dirty="0">
                <a:latin typeface="Amasis MT Pro Black"/>
              </a:rPr>
              <a:t>OVERVIEW:</a:t>
            </a:r>
          </a:p>
          <a:p>
            <a:pPr algn="l"/>
            <a:endParaRPr lang="en-GB" sz="2000">
              <a:latin typeface="Amasis MT Pro Black" panose="02040A04050005020304" pitchFamily="18" charset="0"/>
            </a:endParaRPr>
          </a:p>
          <a:p>
            <a:pPr algn="l">
              <a:lnSpc>
                <a:spcPct val="150000"/>
              </a:lnSpc>
            </a:pP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Find out whether the caption of a meme is toxic or not.</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Toxicity may not only depend on the caption of the meme, but may depend on the image as well.</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Merge these two elements to assess the toxicity of the memes.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8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850746" y="872055"/>
            <a:ext cx="8732044" cy="8156079"/>
          </a:xfrm>
          <a:prstGeom prst="rect">
            <a:avLst/>
          </a:prstGeom>
          <a:noFill/>
        </p:spPr>
        <p:txBody>
          <a:bodyPr wrap="square" lIns="91440" tIns="45720" rIns="91440" bIns="45720" rtlCol="0" anchor="t">
            <a:spAutoFit/>
          </a:bodyPr>
          <a:lstStyle/>
          <a:p>
            <a:r>
              <a:rPr lang="en-GB" sz="2400" dirty="0">
                <a:latin typeface="Amasis MT Pro Black"/>
              </a:rPr>
              <a:t>METHODOLOGIES: </a:t>
            </a:r>
            <a:endParaRPr lang="en-GB" sz="24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Build a classifier based on the sentiment of the caption.</a:t>
            </a:r>
          </a:p>
          <a:p>
            <a:pPr marL="342900" indent="-342900">
              <a:lnSpc>
                <a:spcPct val="150000"/>
              </a:lnSpc>
              <a:buFont typeface="Arial"/>
              <a:buChar char="•"/>
            </a:pPr>
            <a:r>
              <a:rPr lang="en-GB" sz="2000" dirty="0">
                <a:latin typeface="Amasis MT Pro Black"/>
              </a:rPr>
              <a:t>The classifier is to be built on text which is toxic, so that it could be used to assess the toxicity of our memes.</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Trained a Naïve Bayes model on a dataset found on Kaggle.</a:t>
            </a:r>
          </a:p>
          <a:p>
            <a:pPr marL="342900" indent="-342900">
              <a:lnSpc>
                <a:spcPct val="150000"/>
              </a:lnSpc>
              <a:buFont typeface="Arial"/>
              <a:buChar char="•"/>
            </a:pPr>
            <a:r>
              <a:rPr lang="en-GB" sz="2000" dirty="0">
                <a:latin typeface="Amasis MT Pro Black"/>
              </a:rPr>
              <a:t>Simple approach is to build the above classifier and the better one is to build a model which would combine both the elements of caption and the image.</a:t>
            </a:r>
            <a:endParaRPr lang="en-GB" sz="2000" dirty="0">
              <a:latin typeface="Amasis MT Pro Black" panose="02040A04050005020304" pitchFamily="18" charset="0"/>
            </a:endParaRPr>
          </a:p>
          <a:p>
            <a:pPr marL="342900" indent="-342900" algn="l">
              <a:lnSpc>
                <a:spcPct val="150000"/>
              </a:lnSpc>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44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1073770" y="927811"/>
            <a:ext cx="8732044" cy="7786747"/>
          </a:xfrm>
          <a:prstGeom prst="rect">
            <a:avLst/>
          </a:prstGeom>
          <a:noFill/>
        </p:spPr>
        <p:txBody>
          <a:bodyPr wrap="square" lIns="91440" tIns="45720" rIns="91440" bIns="45720" rtlCol="0" anchor="t">
            <a:spAutoFit/>
          </a:bodyPr>
          <a:lstStyle/>
          <a:p>
            <a:r>
              <a:rPr lang="en-GB" sz="2000" dirty="0">
                <a:latin typeface="Amasis MT Pro Black"/>
              </a:rPr>
              <a:t>ISSUES FACED: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model was built on a dataset containing comments from social media posts, where the captions in the memes are different. The distribution of data is not the same.</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Faced issues in vectorization of text as the model was built on large text and the captions are small.</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panose="02040A04050005020304" pitchFamily="18" charset="0"/>
              </a:rPr>
              <a:t>Wanted to build a feature vector which combined the visual and the linguistic features but I have no knowledge of how to do it.</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39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71550" y="955689"/>
            <a:ext cx="8732044" cy="6924973"/>
          </a:xfrm>
          <a:prstGeom prst="rect">
            <a:avLst/>
          </a:prstGeom>
          <a:noFill/>
        </p:spPr>
        <p:txBody>
          <a:bodyPr wrap="square" lIns="91440" tIns="45720" rIns="91440" bIns="45720" rtlCol="0" anchor="t">
            <a:spAutoFit/>
          </a:bodyPr>
          <a:lstStyle/>
          <a:p>
            <a:r>
              <a:rPr lang="en-GB" sz="2400" dirty="0">
                <a:latin typeface="Amasis MT Pro Black"/>
              </a:rPr>
              <a:t>RESULT: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gn="l">
              <a:lnSpc>
                <a:spcPct val="150000"/>
              </a:lnSpc>
              <a:buFont typeface="Arial"/>
              <a:buChar char="•"/>
            </a:pPr>
            <a:r>
              <a:rPr lang="en-GB" sz="2000" dirty="0">
                <a:latin typeface="Amasis MT Pro Black" panose="02040A04050005020304" pitchFamily="18" charset="0"/>
              </a:rPr>
              <a:t>The captions were not enough to assess the toxicity of the memes.</a:t>
            </a:r>
          </a:p>
          <a:p>
            <a:pPr marL="342900" indent="-342900" algn="l">
              <a:lnSpc>
                <a:spcPct val="150000"/>
              </a:lnSpc>
              <a:buFont typeface="Arial"/>
              <a:buChar char="•"/>
            </a:pPr>
            <a:r>
              <a:rPr lang="en-GB" sz="2000" dirty="0">
                <a:latin typeface="Amasis MT Pro Black" panose="02040A04050005020304" pitchFamily="18" charset="0"/>
              </a:rPr>
              <a:t>No toxic memes were detected using a model which was built on toxic comments.</a:t>
            </a:r>
          </a:p>
          <a:p>
            <a:pPr marL="342900" indent="-342900" algn="l">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57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1073770" y="927811"/>
            <a:ext cx="8732044" cy="7325082"/>
          </a:xfrm>
          <a:prstGeom prst="rect">
            <a:avLst/>
          </a:prstGeom>
          <a:noFill/>
        </p:spPr>
        <p:txBody>
          <a:bodyPr wrap="square" lIns="91440" tIns="45720" rIns="91440" bIns="45720" rtlCol="0" anchor="t">
            <a:spAutoFit/>
          </a:bodyPr>
          <a:lstStyle/>
          <a:p>
            <a:r>
              <a:rPr lang="en-GB" sz="2000" dirty="0">
                <a:latin typeface="Amasis MT Pro Black"/>
              </a:rPr>
              <a:t>References: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gn="l">
              <a:lnSpc>
                <a:spcPct val="150000"/>
              </a:lnSpc>
              <a:buFont typeface="Arial"/>
              <a:buChar char="•"/>
            </a:pPr>
            <a:r>
              <a:rPr lang="en-GB" sz="2000" dirty="0">
                <a:latin typeface="Amasis MT Pro Black" panose="02040A04050005020304" pitchFamily="18" charset="0"/>
                <a:hlinkClick r:id="rId2"/>
              </a:rPr>
              <a:t>https://www.freecodecamp.org/news/how-to-detect-objects-in-images-using-yolov8/</a:t>
            </a:r>
            <a:endParaRPr lang="en-GB" sz="2000" dirty="0">
              <a:latin typeface="Amasis MT Pro Black" panose="02040A04050005020304" pitchFamily="18" charset="0"/>
            </a:endParaRPr>
          </a:p>
          <a:p>
            <a:pPr marL="342900" indent="-342900" algn="l">
              <a:lnSpc>
                <a:spcPct val="150000"/>
              </a:lnSpc>
              <a:buFont typeface="Arial"/>
              <a:buChar char="•"/>
            </a:pPr>
            <a:r>
              <a:rPr lang="en-GB" sz="2000" dirty="0">
                <a:latin typeface="Amasis MT Pro Black" panose="02040A04050005020304" pitchFamily="18" charset="0"/>
                <a:hlinkClick r:id="rId3"/>
              </a:rPr>
              <a:t>https://github.com/bnsreenu/python_for_microscopists</a:t>
            </a:r>
            <a:endParaRPr lang="en-GB" sz="2000" dirty="0">
              <a:latin typeface="Amasis MT Pro Black" panose="02040A04050005020304" pitchFamily="18" charset="0"/>
            </a:endParaRPr>
          </a:p>
          <a:p>
            <a:pPr marL="342900" indent="-342900" algn="l">
              <a:lnSpc>
                <a:spcPct val="150000"/>
              </a:lnSpc>
              <a:buFont typeface="Arial"/>
              <a:buChar char="•"/>
            </a:pPr>
            <a:r>
              <a:rPr lang="en-GB" sz="2000" dirty="0">
                <a:latin typeface="Amasis MT Pro Black" panose="02040A04050005020304" pitchFamily="18" charset="0"/>
                <a:hlinkClick r:id="rId4"/>
              </a:rPr>
              <a:t>https://valueml.com/meme-classification-using-cnn-in-python/</a:t>
            </a:r>
            <a:endParaRPr lang="en-GB" sz="2000" dirty="0">
              <a:latin typeface="Amasis MT Pro Black" panose="02040A04050005020304" pitchFamily="18" charset="0"/>
            </a:endParaRPr>
          </a:p>
          <a:p>
            <a:pPr marL="342900" indent="-342900" algn="l">
              <a:lnSpc>
                <a:spcPct val="150000"/>
              </a:lnSpc>
              <a:buFont typeface="Arial"/>
              <a:buChar char="•"/>
            </a:pPr>
            <a:r>
              <a:rPr lang="en-GB" sz="2000" dirty="0">
                <a:latin typeface="Amasis MT Pro Black" panose="02040A04050005020304" pitchFamily="18" charset="0"/>
                <a:hlinkClick r:id="rId5"/>
              </a:rPr>
              <a:t>https://www.kaggle.com/competitions/jigsaw-toxic-comment-classification-challenge</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62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939499" y="219190"/>
            <a:ext cx="10304858" cy="1297775"/>
          </a:xfrm>
        </p:spPr>
        <p:txBody>
          <a:bodyPr>
            <a:normAutofit/>
          </a:bodyPr>
          <a:lstStyle/>
          <a:p>
            <a:r>
              <a:rPr lang="en-GB" sz="5400" b="1" dirty="0">
                <a:solidFill>
                  <a:schemeClr val="tx2"/>
                </a:solidFill>
                <a:latin typeface="Calibri"/>
                <a:ea typeface="Amasis MT Pro Black" panose="02000000000000000000" pitchFamily="2" charset="0"/>
                <a:cs typeface="Calibri"/>
              </a:rPr>
              <a:t>Task 1: object detection</a:t>
            </a:r>
            <a:endParaRPr lang="en-US" sz="5400" b="1" dirty="0">
              <a:solidFill>
                <a:schemeClr val="tx2"/>
              </a:solidFill>
              <a:latin typeface="Calibri"/>
              <a:ea typeface="Amasis MT Pro Black" panose="02000000000000000000" pitchFamily="2" charset="0"/>
              <a:cs typeface="Calibri"/>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741012" y="1583877"/>
            <a:ext cx="9626136" cy="8402300"/>
          </a:xfrm>
          <a:prstGeom prst="rect">
            <a:avLst/>
          </a:prstGeom>
          <a:noFill/>
        </p:spPr>
        <p:txBody>
          <a:bodyPr wrap="square" lIns="91440" tIns="45720" rIns="91440" bIns="45720" rtlCol="0" anchor="t">
            <a:spAutoFit/>
          </a:bodyPr>
          <a:lstStyle/>
          <a:p>
            <a:pPr algn="l"/>
            <a:r>
              <a:rPr lang="en-GB" sz="2400" dirty="0">
                <a:latin typeface="Amasis MT Pro Black"/>
              </a:rPr>
              <a:t>OVERVIEW:</a:t>
            </a:r>
          </a:p>
          <a:p>
            <a:pPr algn="l"/>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We have to detect various elements that are present in the memes.</a:t>
            </a:r>
            <a:endParaRPr lang="en-GB" sz="2000">
              <a:latin typeface="Amasis MT Pro Black" panose="02040A04050005020304" pitchFamily="18" charset="0"/>
            </a:endParaRPr>
          </a:p>
          <a:p>
            <a:pPr marL="342900" indent="-342900">
              <a:lnSpc>
                <a:spcPct val="150000"/>
              </a:lnSpc>
              <a:buFont typeface="Arial"/>
              <a:buChar char="•"/>
            </a:pPr>
            <a:r>
              <a:rPr lang="en-GB" sz="2000" err="1">
                <a:latin typeface="Amasis MT Pro Black"/>
              </a:rPr>
              <a:t>Catalog</a:t>
            </a:r>
            <a:r>
              <a:rPr lang="en-GB" sz="2000" dirty="0">
                <a:latin typeface="Amasis MT Pro Black"/>
              </a:rPr>
              <a:t> various elements that are detected.</a:t>
            </a: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Pretrained model yolo v8 has been used.</a:t>
            </a: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Yolo v8 has not been trained on our custom dataset, pre-trained weights have been used to detect the objects.</a:t>
            </a: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Yolo v8 contained 80 classes of various categories like food, transport, etc.</a:t>
            </a:r>
            <a:endParaRPr lang="en-GB" sz="2000" dirty="0">
              <a:latin typeface="Amasis MT Pro Black" panose="02040A04050005020304" pitchFamily="18" charset="0"/>
            </a:endParaRPr>
          </a:p>
          <a:p>
            <a:pPr marL="342900" indent="-342900" algn="l">
              <a:lnSpc>
                <a:spcPct val="150000"/>
              </a:lnSpc>
              <a:buFont typeface="Arial"/>
              <a:buChar char="•"/>
            </a:pPr>
            <a:endParaRPr lang="en-GB" sz="2000" dirty="0">
              <a:latin typeface="Amasis MT Pro Black" panose="02040A04050005020304" pitchFamily="18" charset="0"/>
            </a:endParaRPr>
          </a:p>
          <a:p>
            <a:pPr marL="342900" indent="-342900" algn="l">
              <a:buFont typeface="Arial"/>
              <a:buChar char="•"/>
            </a:pPr>
            <a:endParaRPr lang="en-GB" sz="200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3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D4B6F-2C39-3228-4E7A-81D9F3066863}"/>
              </a:ext>
            </a:extLst>
          </p:cNvPr>
          <p:cNvSpPr txBox="1"/>
          <p:nvPr/>
        </p:nvSpPr>
        <p:spPr>
          <a:xfrm>
            <a:off x="3334940" y="2500314"/>
            <a:ext cx="6879431" cy="1323439"/>
          </a:xfrm>
          <a:prstGeom prst="rect">
            <a:avLst/>
          </a:prstGeom>
          <a:noFill/>
        </p:spPr>
        <p:txBody>
          <a:bodyPr wrap="square" rtlCol="0">
            <a:spAutoFit/>
          </a:bodyPr>
          <a:lstStyle/>
          <a:p>
            <a:pPr algn="l"/>
            <a:r>
              <a:rPr lang="en-GB" sz="8000">
                <a:latin typeface="Amasis MT Pro Black" panose="02040A04050005020304" pitchFamily="18" charset="0"/>
              </a:rPr>
              <a:t>Thank you</a:t>
            </a:r>
            <a:endParaRPr lang="en-US" sz="8000">
              <a:latin typeface="Amasis MT Pro Black" panose="02040A04050005020304" pitchFamily="18" charset="0"/>
            </a:endParaRPr>
          </a:p>
        </p:txBody>
      </p:sp>
    </p:spTree>
    <p:extLst>
      <p:ext uri="{BB962C8B-B14F-4D97-AF65-F5344CB8AC3E}">
        <p14:creationId xmlns:p14="http://schemas.microsoft.com/office/powerpoint/2010/main" val="251746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1055184" y="714079"/>
            <a:ext cx="8732044" cy="5847755"/>
          </a:xfrm>
          <a:prstGeom prst="rect">
            <a:avLst/>
          </a:prstGeom>
          <a:noFill/>
        </p:spPr>
        <p:txBody>
          <a:bodyPr wrap="square" lIns="91440" tIns="45720" rIns="91440" bIns="45720" rtlCol="0" anchor="t">
            <a:spAutoFit/>
          </a:bodyPr>
          <a:lstStyle/>
          <a:p>
            <a:r>
              <a:rPr lang="en-GB" sz="2400" dirty="0">
                <a:latin typeface="Amasis MT Pro Black"/>
              </a:rPr>
              <a:t>METHODOLOGIES: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easiest method is to use pre-trained models and do object detection for the pre-defined classes.</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dataset contained more elements like Muslims, specific animals, Asians, black people. A custom built model for these majority classes would have been much better than a pre-trained model.</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As the dataset was huge, I used the distribution of the objects to create a sample dataset which could be used for the other tasks.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16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794989" y="807006"/>
            <a:ext cx="8732044" cy="7078861"/>
          </a:xfrm>
          <a:prstGeom prst="rect">
            <a:avLst/>
          </a:prstGeom>
          <a:noFill/>
        </p:spPr>
        <p:txBody>
          <a:bodyPr wrap="square" lIns="91440" tIns="45720" rIns="91440" bIns="45720" rtlCol="0" anchor="t">
            <a:spAutoFit/>
          </a:bodyPr>
          <a:lstStyle/>
          <a:p>
            <a:r>
              <a:rPr lang="en-GB" sz="2400" dirty="0">
                <a:latin typeface="Amasis MT Pro Black"/>
              </a:rPr>
              <a:t>ISSUES FACED:</a:t>
            </a:r>
            <a:r>
              <a:rPr lang="en-GB" sz="2000" dirty="0">
                <a:latin typeface="Amasis MT Pro Black"/>
              </a:rPr>
              <a:t>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dirty="0">
              <a:latin typeface="Amasis MT Pro Black"/>
            </a:endParaRPr>
          </a:p>
          <a:p>
            <a:pPr marL="342900" indent="-342900">
              <a:lnSpc>
                <a:spcPct val="150000"/>
              </a:lnSpc>
              <a:buFont typeface="Arial"/>
              <a:buChar char="•"/>
            </a:pPr>
            <a:r>
              <a:rPr lang="en-GB" sz="2000" dirty="0">
                <a:latin typeface="Amasis MT Pro Black"/>
              </a:rPr>
              <a:t>Lack of computation power because of which object detection took lot of time.</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pre-defined classes were not enough to capture the total distribution of the dataset.</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dataset was not annotated due to which building a custom object detection model was not feasible.</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captions were a hindrance for the detection of objects.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722428" y="1621572"/>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95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99428" y="862762"/>
            <a:ext cx="8732044" cy="6771084"/>
          </a:xfrm>
          <a:prstGeom prst="rect">
            <a:avLst/>
          </a:prstGeom>
          <a:noFill/>
        </p:spPr>
        <p:txBody>
          <a:bodyPr wrap="square" lIns="91440" tIns="45720" rIns="91440" bIns="45720" rtlCol="0" anchor="t">
            <a:spAutoFit/>
          </a:bodyPr>
          <a:lstStyle/>
          <a:p>
            <a:r>
              <a:rPr lang="en-GB" sz="2400" dirty="0">
                <a:latin typeface="Amasis MT Pro Black"/>
              </a:rPr>
              <a:t>IMPROVEMENTS: </a:t>
            </a:r>
            <a:endParaRPr lang="en-GB" sz="24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If object detection was performed after removing the captions, the result would have been better.</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If a group/team is available, they can annotate the dataset to build a custom object detection model which will be far accurate in detecting the elements.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94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Box 8">
            <a:extLst>
              <a:ext uri="{FF2B5EF4-FFF2-40B4-BE49-F238E27FC236}">
                <a16:creationId xmlns:a16="http://schemas.microsoft.com/office/drawing/2014/main" id="{7B3D41B4-84C1-5A28-B04D-4EE12B85FA2F}"/>
              </a:ext>
            </a:extLst>
          </p:cNvPr>
          <p:cNvSpPr txBox="1"/>
          <p:nvPr/>
        </p:nvSpPr>
        <p:spPr>
          <a:xfrm>
            <a:off x="802178" y="2261420"/>
            <a:ext cx="4002936" cy="3637935"/>
          </a:xfrm>
          <a:prstGeom prst="rect">
            <a:avLst/>
          </a:prstGeom>
        </p:spPr>
        <p:txBody>
          <a:bodyPr vert="horz" lIns="91440" tIns="45720" rIns="91440" bIns="45720" rtlCol="0" anchor="ctr">
            <a:normAutofit fontScale="62500" lnSpcReduction="20000"/>
          </a:bodyPr>
          <a:lstStyle/>
          <a:p>
            <a:pPr>
              <a:lnSpc>
                <a:spcPct val="90000"/>
              </a:lnSpc>
              <a:spcAft>
                <a:spcPts val="1000"/>
              </a:spcAft>
              <a:buClr>
                <a:schemeClr val="tx1"/>
              </a:buClr>
              <a:buSzPct val="100000"/>
            </a:pPr>
            <a:r>
              <a:rPr lang="en-US" sz="2400" dirty="0">
                <a:latin typeface="Amasis MT Pro Black"/>
              </a:rPr>
              <a:t>RESULTS &amp; FINDINGS:</a:t>
            </a:r>
            <a:r>
              <a:rPr lang="en-US" dirty="0"/>
              <a:t> </a:t>
            </a:r>
            <a:endParaRPr lang="en-US"/>
          </a:p>
          <a:p>
            <a:pPr>
              <a:lnSpc>
                <a:spcPct val="90000"/>
              </a:lnSpc>
              <a:spcAft>
                <a:spcPts val="1000"/>
              </a:spcAft>
              <a:buClr>
                <a:schemeClr val="tx1"/>
              </a:buClr>
              <a:buSzPct val="100000"/>
              <a:buFont typeface="Arial"/>
              <a:buChar char="•"/>
            </a:pPr>
            <a:endParaRPr lang="en-US"/>
          </a:p>
          <a:p>
            <a:pPr>
              <a:lnSpc>
                <a:spcPct val="170000"/>
              </a:lnSpc>
              <a:spcAft>
                <a:spcPts val="1000"/>
              </a:spcAft>
              <a:buClr>
                <a:schemeClr val="tx1"/>
              </a:buClr>
              <a:buSzPct val="100000"/>
              <a:buFont typeface="Arial"/>
              <a:buChar char="•"/>
            </a:pPr>
            <a:endParaRPr lang="en-US">
              <a:cs typeface="Calibri" panose="020F0502020204030204"/>
            </a:endParaRPr>
          </a:p>
          <a:p>
            <a:pPr marL="342900" indent="-342900">
              <a:lnSpc>
                <a:spcPct val="170000"/>
              </a:lnSpc>
              <a:spcAft>
                <a:spcPts val="1000"/>
              </a:spcAft>
              <a:buClr>
                <a:schemeClr val="tx1"/>
              </a:buClr>
              <a:buSzPct val="100000"/>
              <a:buFont typeface="Arial"/>
              <a:buChar char="•"/>
            </a:pPr>
            <a:r>
              <a:rPr lang="en-US" sz="2000" dirty="0">
                <a:latin typeface="Amasis MT Pro Black"/>
              </a:rPr>
              <a:t>As expected the most frequent element in the memes was 'humans'.</a:t>
            </a:r>
          </a:p>
          <a:p>
            <a:pPr marL="342900" indent="-342900">
              <a:lnSpc>
                <a:spcPct val="170000"/>
              </a:lnSpc>
              <a:spcAft>
                <a:spcPts val="1000"/>
              </a:spcAft>
              <a:buClr>
                <a:schemeClr val="tx1"/>
              </a:buClr>
              <a:buSzPct val="100000"/>
              <a:buFont typeface="Arial"/>
              <a:buChar char="•"/>
            </a:pPr>
            <a:r>
              <a:rPr lang="en-US" sz="2000" dirty="0">
                <a:latin typeface="Amasis MT Pro Black"/>
              </a:rPr>
              <a:t>If daily objects are kept aside, animals and crockery have taken the next ranks.</a:t>
            </a:r>
          </a:p>
          <a:p>
            <a:pPr marL="342900" indent="-342900">
              <a:lnSpc>
                <a:spcPct val="170000"/>
              </a:lnSpc>
              <a:spcAft>
                <a:spcPts val="1000"/>
              </a:spcAft>
              <a:buClr>
                <a:schemeClr val="tx1"/>
              </a:buClr>
              <a:buSzPct val="100000"/>
              <a:buFont typeface="Arial"/>
              <a:buChar char="•"/>
            </a:pPr>
            <a:r>
              <a:rPr lang="en-US" sz="2000" dirty="0">
                <a:latin typeface="Amasis MT Pro Black"/>
              </a:rPr>
              <a:t>Many of the memes contained Muslims, Americans, Hitler, Asians, Black people, goats, etc. </a:t>
            </a:r>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endParaRPr lang="en-US"/>
          </a:p>
        </p:txBody>
      </p:sp>
      <p:pic>
        <p:nvPicPr>
          <p:cNvPr id="2" name="Picture 1" descr="A bar graph with text&#10;&#10;Description automatically generated">
            <a:extLst>
              <a:ext uri="{FF2B5EF4-FFF2-40B4-BE49-F238E27FC236}">
                <a16:creationId xmlns:a16="http://schemas.microsoft.com/office/drawing/2014/main" id="{1BDE813C-DADC-EC07-E91E-24672CFC66EA}"/>
              </a:ext>
            </a:extLst>
          </p:cNvPr>
          <p:cNvPicPr>
            <a:picLocks noChangeAspect="1"/>
          </p:cNvPicPr>
          <p:nvPr/>
        </p:nvPicPr>
        <p:blipFill>
          <a:blip r:embed="rId4"/>
          <a:stretch>
            <a:fillRect/>
          </a:stretch>
        </p:blipFill>
        <p:spPr>
          <a:xfrm>
            <a:off x="5289752" y="1260144"/>
            <a:ext cx="6095593" cy="41754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04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745738" y="200313"/>
            <a:ext cx="11776073" cy="1419227"/>
          </a:xfrm>
        </p:spPr>
        <p:txBody>
          <a:bodyPr>
            <a:normAutofit fontScale="90000"/>
          </a:bodyPr>
          <a:lstStyle/>
          <a:p>
            <a:r>
              <a:rPr lang="en-GB" sz="4400" b="1" dirty="0">
                <a:solidFill>
                  <a:schemeClr val="tx2"/>
                </a:solidFill>
                <a:latin typeface="Amasis MT Pro Black"/>
                <a:ea typeface="Amasis MT Pro Black" panose="02000000000000000000" pitchFamily="2" charset="0"/>
              </a:rPr>
              <a:t>Task 2: Caption impact assessment </a:t>
            </a:r>
            <a:endParaRPr lang="en-US" sz="5400" b="1">
              <a:solidFill>
                <a:schemeClr val="tx2"/>
              </a:solidFill>
              <a:latin typeface="Amasis MT Pro Black" panose="02000000000000000000" pitchFamily="2" charset="0"/>
              <a:ea typeface="Amasis MT Pro Black" panose="02000000000000000000" pitchFamily="2" charset="0"/>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887162" y="1547249"/>
            <a:ext cx="8845551" cy="6617196"/>
          </a:xfrm>
          <a:prstGeom prst="rect">
            <a:avLst/>
          </a:prstGeom>
          <a:noFill/>
        </p:spPr>
        <p:txBody>
          <a:bodyPr wrap="square" lIns="91440" tIns="45720" rIns="91440" bIns="45720" rtlCol="0" anchor="t">
            <a:spAutoFit/>
          </a:bodyPr>
          <a:lstStyle/>
          <a:p>
            <a:pPr algn="l"/>
            <a:r>
              <a:rPr lang="en-GB" sz="2400" dirty="0">
                <a:latin typeface="Amasis MT Pro Black"/>
              </a:rPr>
              <a:t>OVERVIEW:</a:t>
            </a: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marL="342900" indent="-342900">
              <a:lnSpc>
                <a:spcPct val="150000"/>
              </a:lnSpc>
              <a:buFont typeface="Arial"/>
              <a:buChar char="•"/>
            </a:pPr>
            <a:r>
              <a:rPr lang="en-GB" sz="2000">
                <a:latin typeface="Amasis MT Pro Black"/>
              </a:rPr>
              <a:t>Assess the impact of caption on object detection.</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Use image processing techniques to remove the caption from the images.</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Reconstruction of images after the caption is removed.</a:t>
            </a:r>
          </a:p>
          <a:p>
            <a:pPr marL="342900" indent="-342900" algn="l">
              <a:buFont typeface="Arial"/>
              <a:buChar char="•"/>
            </a:pP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889696" y="1788840"/>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57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43672" y="714079"/>
            <a:ext cx="8732044" cy="8309967"/>
          </a:xfrm>
          <a:prstGeom prst="rect">
            <a:avLst/>
          </a:prstGeom>
          <a:noFill/>
        </p:spPr>
        <p:txBody>
          <a:bodyPr wrap="square" lIns="91440" tIns="45720" rIns="91440" bIns="45720" rtlCol="0" anchor="t">
            <a:spAutoFit/>
          </a:bodyPr>
          <a:lstStyle/>
          <a:p>
            <a:r>
              <a:rPr lang="en-GB" sz="2400" dirty="0">
                <a:latin typeface="Amasis MT Pro Black"/>
              </a:rPr>
              <a:t>METHODOLOGIES: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lnSpc>
                <a:spcPct val="150000"/>
              </a:lnSpc>
            </a:pPr>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To assess the impact of the captions on the object detection, the captions have been removed using functions from the module </a:t>
            </a:r>
            <a:r>
              <a:rPr lang="en-GB" sz="2000" dirty="0" err="1">
                <a:latin typeface="Amasis MT Pro Black"/>
              </a:rPr>
              <a:t>keras_ocr</a:t>
            </a:r>
            <a:r>
              <a:rPr lang="en-GB" sz="2000" dirty="0">
                <a:latin typeface="Amasis MT Pro Black"/>
              </a:rPr>
              <a:t>.</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confidence levels of predictions in the processed and original memes have been compared to </a:t>
            </a:r>
            <a:r>
              <a:rPr lang="en-GB" sz="2000" dirty="0" err="1">
                <a:latin typeface="Amasis MT Pro Black"/>
              </a:rPr>
              <a:t>analyze</a:t>
            </a:r>
            <a:r>
              <a:rPr lang="en-GB" sz="2000" dirty="0">
                <a:latin typeface="Amasis MT Pro Black"/>
              </a:rPr>
              <a:t> the impact.</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change in object detections, before and after the processing have been also compared to understand the impact of captions better.</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80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887916" y="760543"/>
            <a:ext cx="8732044" cy="7232749"/>
          </a:xfrm>
          <a:prstGeom prst="rect">
            <a:avLst/>
          </a:prstGeom>
          <a:noFill/>
        </p:spPr>
        <p:txBody>
          <a:bodyPr wrap="square" lIns="91440" tIns="45720" rIns="91440" bIns="45720" rtlCol="0" anchor="t">
            <a:spAutoFit/>
          </a:bodyPr>
          <a:lstStyle/>
          <a:p>
            <a:r>
              <a:rPr lang="en-GB" sz="2400" dirty="0">
                <a:latin typeface="Amasis MT Pro Black"/>
              </a:rPr>
              <a:t>ISSUES FACED: </a:t>
            </a:r>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quality of the image reconstruction after the captions have been removed was not good as expected.</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Due to which the object detections after the processing was also affected.</a:t>
            </a: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masis MT Pro Black"/>
              </a:rPr>
              <a:t>The confidence levels of predictions dropped in the processed images.</a:t>
            </a:r>
            <a:endParaRPr lang="en-GB" sz="2000" dirty="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pPr algn="l"/>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GB" sz="2000">
              <a:latin typeface="Amasis MT Pro Black" panose="02040A04050005020304" pitchFamily="18" charset="0"/>
            </a:endParaRPr>
          </a:p>
          <a:p>
            <a:endParaRPr lang="en-US" sz="200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3721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TotalTime>
  <Words>1036</Words>
  <Application>Microsoft Office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Amasis MT Pro Black</vt:lpstr>
      <vt:lpstr>Arial</vt:lpstr>
      <vt:lpstr>Calibri</vt:lpstr>
      <vt:lpstr>Calibri Light</vt:lpstr>
      <vt:lpstr>Celestial</vt:lpstr>
      <vt:lpstr>Programming assignment Report</vt:lpstr>
      <vt:lpstr>Task 1: object detection</vt:lpstr>
      <vt:lpstr>PowerPoint Presentation</vt:lpstr>
      <vt:lpstr>PowerPoint Presentation</vt:lpstr>
      <vt:lpstr>PowerPoint Presentation</vt:lpstr>
      <vt:lpstr>PowerPoint Presentation</vt:lpstr>
      <vt:lpstr>Task 2: Caption impact assessment </vt:lpstr>
      <vt:lpstr>PowerPoint Presentation</vt:lpstr>
      <vt:lpstr>PowerPoint Presentation</vt:lpstr>
      <vt:lpstr>PowerPoint Presentation</vt:lpstr>
      <vt:lpstr>PowerPoint Presentation</vt:lpstr>
      <vt:lpstr>Task 3: classification system development</vt:lpstr>
      <vt:lpstr>PowerPoint Presentation</vt:lpstr>
      <vt:lpstr>PowerPoint Presentation</vt:lpstr>
      <vt:lpstr>Task 4: Bonus task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Konda - MVSR Engineering College anshukonda0507@gmail.com</dc:creator>
  <cp:lastModifiedBy>Bhupathi Reddy</cp:lastModifiedBy>
  <cp:revision>932</cp:revision>
  <dcterms:created xsi:type="dcterms:W3CDTF">2024-01-03T15:50:13Z</dcterms:created>
  <dcterms:modified xsi:type="dcterms:W3CDTF">2024-01-04T15:10:00Z</dcterms:modified>
</cp:coreProperties>
</file>