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4" r:id="rId4"/>
    <p:sldId id="275" r:id="rId5"/>
    <p:sldId id="266" r:id="rId6"/>
    <p:sldId id="267" r:id="rId7"/>
    <p:sldId id="268" r:id="rId8"/>
    <p:sldId id="276" r:id="rId9"/>
    <p:sldId id="277" r:id="rId10"/>
    <p:sldId id="278" r:id="rId11"/>
    <p:sldId id="258" r:id="rId12"/>
    <p:sldId id="257" r:id="rId13"/>
    <p:sldId id="265" r:id="rId14"/>
    <p:sldId id="259" r:id="rId15"/>
    <p:sldId id="260" r:id="rId16"/>
    <p:sldId id="270" r:id="rId17"/>
    <p:sldId id="261" r:id="rId18"/>
    <p:sldId id="271" r:id="rId19"/>
    <p:sldId id="262" r:id="rId20"/>
    <p:sldId id="272" r:id="rId21"/>
    <p:sldId id="27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257E48-8FEB-456F-AA93-BAFC8C12BC18}">
          <p14:sldIdLst/>
        </p14:section>
        <p14:section name="Untitled Section" id="{8E97EE58-E304-4DF2-B347-7F511BECC4C6}">
          <p14:sldIdLst>
            <p14:sldId id="256"/>
            <p14:sldId id="269"/>
            <p14:sldId id="264"/>
            <p14:sldId id="275"/>
            <p14:sldId id="266"/>
            <p14:sldId id="267"/>
            <p14:sldId id="268"/>
            <p14:sldId id="276"/>
            <p14:sldId id="277"/>
            <p14:sldId id="278"/>
            <p14:sldId id="258"/>
            <p14:sldId id="257"/>
            <p14:sldId id="265"/>
            <p14:sldId id="259"/>
            <p14:sldId id="260"/>
            <p14:sldId id="270"/>
            <p14:sldId id="261"/>
            <p14:sldId id="271"/>
            <p14:sldId id="262"/>
            <p14:sldId id="272"/>
            <p14:sldId id="27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4660"/>
  </p:normalViewPr>
  <p:slideViewPr>
    <p:cSldViewPr snapToGrid="0">
      <p:cViewPr varScale="1">
        <p:scale>
          <a:sx n="93" d="100"/>
          <a:sy n="93" d="100"/>
        </p:scale>
        <p:origin x="9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5/15/2025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5/15/2025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5/15/2025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04B4-0C75-46A0-B0E3-FC1BB4BCED88}"/>
              </a:ext>
            </a:extLst>
          </p:cNvPr>
          <p:cNvSpPr>
            <a:spLocks noGrp="1"/>
          </p:cNvSpPr>
          <p:nvPr>
            <p:ph type="ctrTitle"/>
          </p:nvPr>
        </p:nvSpPr>
        <p:spPr>
          <a:xfrm>
            <a:off x="2223501" y="1012579"/>
            <a:ext cx="6911238" cy="3104516"/>
          </a:xfrm>
        </p:spPr>
        <p:txBody>
          <a:bodyPr/>
          <a:lstStyle/>
          <a:p>
            <a:r>
              <a:rPr lang="en-US" sz="1600" b="1" dirty="0">
                <a:latin typeface="Arial" panose="020B0604020202020204" pitchFamily="34" charset="0"/>
                <a:cs typeface="Arial" panose="020B0604020202020204" pitchFamily="34" charset="0"/>
              </a:rPr>
              <a:t>Student </a:t>
            </a:r>
            <a:r>
              <a:rPr lang="en-US" sz="1600" b="1" dirty="0" err="1">
                <a:latin typeface="Arial" panose="020B0604020202020204" pitchFamily="34" charset="0"/>
                <a:cs typeface="Arial" panose="020B0604020202020204" pitchFamily="34" charset="0"/>
              </a:rPr>
              <a:t>Name:a</a:t>
            </a:r>
            <a:r>
              <a:rPr lang="en-US" sz="1600" b="1" dirty="0">
                <a:latin typeface="Arial" panose="020B0604020202020204" pitchFamily="34" charset="0"/>
                <a:cs typeface="Arial" panose="020B0604020202020204" pitchFamily="34" charset="0"/>
              </a:rPr>
              <a:t>. Bhupathi </a:t>
            </a:r>
            <a:r>
              <a:rPr lang="en-US" sz="1600" b="1" dirty="0" err="1">
                <a:latin typeface="Arial" panose="020B0604020202020204" pitchFamily="34" charset="0"/>
                <a:cs typeface="Arial" panose="020B0604020202020204" pitchFamily="34" charset="0"/>
              </a:rPr>
              <a:t>surya</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Register Number:411823104005</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Institution: RRASE COLLEGE OF ENGINEERING</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Department: BE(CSE)</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Date of Submission: 10-05-2023</a:t>
            </a: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6BC7937-8D81-451D-A3C5-E7A2E792769B}"/>
              </a:ext>
            </a:extLst>
          </p:cNvPr>
          <p:cNvSpPr>
            <a:spLocks noGrp="1"/>
          </p:cNvSpPr>
          <p:nvPr>
            <p:ph type="subTitle" idx="1"/>
          </p:nvPr>
        </p:nvSpPr>
        <p:spPr>
          <a:xfrm>
            <a:off x="2454143" y="4293163"/>
            <a:ext cx="6831673" cy="737033"/>
          </a:xfrm>
        </p:spPr>
        <p:txBody>
          <a:bodyPr>
            <a:normAutofit/>
          </a:bodyPr>
          <a:lstStyle/>
          <a:p>
            <a:r>
              <a:rPr lang="en-US" sz="1600" b="1" dirty="0" err="1">
                <a:latin typeface="Bahnschrift" panose="020B0502040204020203" pitchFamily="34" charset="0"/>
              </a:rPr>
              <a:t>Github</a:t>
            </a:r>
            <a:r>
              <a:rPr lang="en-US" sz="1600" b="1" dirty="0">
                <a:latin typeface="Bahnschrift" panose="020B0502040204020203" pitchFamily="34" charset="0"/>
              </a:rPr>
              <a:t> Repository Link:</a:t>
            </a:r>
          </a:p>
        </p:txBody>
      </p:sp>
    </p:spTree>
    <p:extLst>
      <p:ext uri="{BB962C8B-B14F-4D97-AF65-F5344CB8AC3E}">
        <p14:creationId xmlns:p14="http://schemas.microsoft.com/office/powerpoint/2010/main" val="36046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87C02-4CA3-46C5-BE00-7A97D91C2442}"/>
              </a:ext>
            </a:extLst>
          </p:cNvPr>
          <p:cNvSpPr txBox="1"/>
          <p:nvPr/>
        </p:nvSpPr>
        <p:spPr>
          <a:xfrm>
            <a:off x="3048953" y="2258648"/>
            <a:ext cx="6097904" cy="2217595"/>
          </a:xfrm>
          <a:prstGeom prst="rect">
            <a:avLst/>
          </a:prstGeom>
          <a:noFill/>
        </p:spPr>
        <p:txBody>
          <a:bodyPr wrap="square">
            <a:spAutoFit/>
          </a:bodyPr>
          <a:lstStyle/>
          <a:p>
            <a:pPr marL="0" marR="0"/>
            <a:endParaRPr lang="en-US" sz="16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Cleaned and annotated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Trained sentiment/emotion analysis models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Evaluation report with model performance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Interactive visualizations or dashboard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 project report with conclusions and future scope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6868FB-16EB-4FA3-AB00-F2FA5EC87B2C}"/>
              </a:ext>
            </a:extLst>
          </p:cNvPr>
          <p:cNvSpPr txBox="1"/>
          <p:nvPr/>
        </p:nvSpPr>
        <p:spPr>
          <a:xfrm>
            <a:off x="4706303" y="1209794"/>
            <a:ext cx="6097904" cy="369332"/>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Final Deliverables</a:t>
            </a:r>
          </a:p>
        </p:txBody>
      </p:sp>
    </p:spTree>
    <p:extLst>
      <p:ext uri="{BB962C8B-B14F-4D97-AF65-F5344CB8AC3E}">
        <p14:creationId xmlns:p14="http://schemas.microsoft.com/office/powerpoint/2010/main" val="231350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D5BA-9EB9-4CB2-9413-241AD24F286A}"/>
              </a:ext>
            </a:extLst>
          </p:cNvPr>
          <p:cNvSpPr>
            <a:spLocks noGrp="1"/>
          </p:cNvSpPr>
          <p:nvPr>
            <p:ph type="title"/>
          </p:nvPr>
        </p:nvSpPr>
        <p:spPr>
          <a:xfrm>
            <a:off x="1378295" y="1943100"/>
            <a:ext cx="9601200" cy="1485900"/>
          </a:xfrm>
        </p:spPr>
        <p:txBody>
          <a:bodyPr>
            <a:normAutofit/>
          </a:bodyPr>
          <a:lstStyle/>
          <a:p>
            <a:r>
              <a:rPr lang="en-US" sz="1600" b="1" dirty="0">
                <a:latin typeface="Arial" panose="020B0604020202020204" pitchFamily="34" charset="0"/>
                <a:cs typeface="Arial" panose="020B0604020202020204" pitchFamily="34" charset="0"/>
              </a:rPr>
              <a:t>Topic</a:t>
            </a: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DECODING EMOTIONS THROUGH SENTIMENT</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ANALYSIS OF SOCIAL MEDIA CONSERVATION </a:t>
            </a:r>
          </a:p>
        </p:txBody>
      </p:sp>
    </p:spTree>
    <p:extLst>
      <p:ext uri="{BB962C8B-B14F-4D97-AF65-F5344CB8AC3E}">
        <p14:creationId xmlns:p14="http://schemas.microsoft.com/office/powerpoint/2010/main" val="383647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EFDF6-0CCF-4256-91C9-9F19CB5AE5ED}"/>
              </a:ext>
            </a:extLst>
          </p:cNvPr>
          <p:cNvSpPr txBox="1"/>
          <p:nvPr/>
        </p:nvSpPr>
        <p:spPr>
          <a:xfrm>
            <a:off x="1463122" y="2049086"/>
            <a:ext cx="9265755" cy="2554545"/>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r>
              <a:rPr lang="en-US" sz="1600" b="1" dirty="0"/>
              <a:t>Refined Problem:</a:t>
            </a:r>
            <a:br>
              <a:rPr lang="en-US" sz="1600" dirty="0"/>
            </a:br>
            <a:r>
              <a:rPr lang="en-US" sz="1600" dirty="0"/>
              <a:t>This project aims to decode and classify the emotional tone of social media conversations using sentiment analysis techniques. The problem falls under </a:t>
            </a:r>
            <a:r>
              <a:rPr lang="en-US" sz="1600" b="1" dirty="0"/>
              <a:t>multi-class classification</a:t>
            </a:r>
            <a:r>
              <a:rPr lang="en-US" sz="1600" dirty="0"/>
              <a:t>, as we seek to classify text data into emotional categories such as joy, anger, sadness, fear, etc.</a:t>
            </a:r>
          </a:p>
          <a:p>
            <a:r>
              <a:rPr lang="en-US" sz="1600" b="1" dirty="0"/>
              <a:t>Why It Matters:</a:t>
            </a:r>
            <a:br>
              <a:rPr lang="en-US" sz="1600" dirty="0"/>
            </a:br>
            <a:r>
              <a:rPr lang="en-US" sz="1600" dirty="0"/>
              <a:t>Social media platforms generate massive volumes of unstructured text data daily, reflecting public opinion, mental health indicators, and real-time reactions to global events. Decoding emotions from such conversations can help in mental health monitoring, customer feedback analysis, public sentiment tracking, and more.</a:t>
            </a:r>
          </a:p>
        </p:txBody>
      </p:sp>
      <p:sp>
        <p:nvSpPr>
          <p:cNvPr id="6" name="TextBox 5">
            <a:extLst>
              <a:ext uri="{FF2B5EF4-FFF2-40B4-BE49-F238E27FC236}">
                <a16:creationId xmlns:a16="http://schemas.microsoft.com/office/drawing/2014/main" id="{6DDD395C-37AC-41AD-B37E-E8AD9FE55AE3}"/>
              </a:ext>
            </a:extLst>
          </p:cNvPr>
          <p:cNvSpPr txBox="1"/>
          <p:nvPr/>
        </p:nvSpPr>
        <p:spPr>
          <a:xfrm>
            <a:off x="4630973" y="1164074"/>
            <a:ext cx="6097904"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1. Problem Statement</a:t>
            </a:r>
          </a:p>
        </p:txBody>
      </p:sp>
    </p:spTree>
    <p:extLst>
      <p:ext uri="{BB962C8B-B14F-4D97-AF65-F5344CB8AC3E}">
        <p14:creationId xmlns:p14="http://schemas.microsoft.com/office/powerpoint/2010/main" val="378062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B2B1C-0063-466A-BC0A-9878DA84CE52}"/>
              </a:ext>
            </a:extLst>
          </p:cNvPr>
          <p:cNvSpPr txBox="1"/>
          <p:nvPr/>
        </p:nvSpPr>
        <p:spPr>
          <a:xfrm>
            <a:off x="1463040" y="2274838"/>
            <a:ext cx="11344977" cy="2308324"/>
          </a:xfrm>
          <a:prstGeom prst="rect">
            <a:avLst/>
          </a:prstGeom>
          <a:noFill/>
        </p:spPr>
        <p:txBody>
          <a:bodyPr wrap="square">
            <a:spAutoFit/>
          </a:bodyPr>
          <a:lstStyle/>
          <a:p>
            <a:r>
              <a:rPr lang="en-US" sz="1800" b="1" dirty="0"/>
              <a:t>Updated Goals:</a:t>
            </a:r>
            <a:endParaRPr lang="en-US" sz="1800" dirty="0"/>
          </a:p>
          <a:p>
            <a:pPr>
              <a:buFont typeface="Arial" panose="020B0604020202020204" pitchFamily="34" charset="0"/>
              <a:buChar char="•"/>
            </a:pPr>
            <a:r>
              <a:rPr lang="en-US" sz="1800" dirty="0"/>
              <a:t>Build a robust multi-class sentiment analysis model using NLP techniques.</a:t>
            </a:r>
          </a:p>
          <a:p>
            <a:pPr>
              <a:buFont typeface="Arial" panose="020B0604020202020204" pitchFamily="34" charset="0"/>
              <a:buChar char="•"/>
            </a:pPr>
            <a:r>
              <a:rPr lang="en-US" sz="1800" dirty="0"/>
              <a:t>Preprocess </a:t>
            </a:r>
            <a:r>
              <a:rPr lang="en-US" sz="1600" dirty="0"/>
              <a:t>noisy</a:t>
            </a:r>
            <a:r>
              <a:rPr lang="en-US" sz="1800" dirty="0"/>
              <a:t> and informal social media text data (e.g., slang, hashtags, emojis).</a:t>
            </a:r>
          </a:p>
          <a:p>
            <a:pPr>
              <a:buFont typeface="Arial" panose="020B0604020202020204" pitchFamily="34" charset="0"/>
              <a:buChar char="•"/>
            </a:pPr>
            <a:r>
              <a:rPr lang="en-US" sz="1800" dirty="0"/>
              <a:t>Compare models like Naive Bayes, LSTM, and BERT to evaluate performance.</a:t>
            </a:r>
          </a:p>
          <a:p>
            <a:pPr>
              <a:buFont typeface="Arial" panose="020B0604020202020204" pitchFamily="34" charset="0"/>
              <a:buChar char="•"/>
            </a:pPr>
            <a:r>
              <a:rPr lang="en-US" sz="1800" dirty="0"/>
              <a:t>Ensure real-world applicability through high accuracy and </a:t>
            </a:r>
            <a:r>
              <a:rPr lang="en-US" sz="1800" dirty="0" err="1"/>
              <a:t>explainability</a:t>
            </a:r>
            <a:r>
              <a:rPr lang="en-US" sz="1800" dirty="0"/>
              <a:t>.</a:t>
            </a:r>
          </a:p>
          <a:p>
            <a:r>
              <a:rPr lang="en-US" sz="1800" b="1" dirty="0"/>
              <a:t>Evolved Scope:</a:t>
            </a:r>
            <a:br>
              <a:rPr lang="en-US" sz="1800" dirty="0"/>
            </a:br>
            <a:r>
              <a:rPr lang="en-US" sz="1800" dirty="0"/>
              <a:t>After data exploration, it became clear that pre-trained models like BERT significantly outperform traditional approaches. Hence, model focus shifted toward deep learning-based NLP</a:t>
            </a:r>
          </a:p>
        </p:txBody>
      </p:sp>
      <p:sp>
        <p:nvSpPr>
          <p:cNvPr id="5" name="TextBox 4">
            <a:extLst>
              <a:ext uri="{FF2B5EF4-FFF2-40B4-BE49-F238E27FC236}">
                <a16:creationId xmlns:a16="http://schemas.microsoft.com/office/drawing/2014/main" id="{D16860F3-5330-4AE2-B567-8D236B578A89}"/>
              </a:ext>
            </a:extLst>
          </p:cNvPr>
          <p:cNvSpPr txBox="1"/>
          <p:nvPr/>
        </p:nvSpPr>
        <p:spPr>
          <a:xfrm>
            <a:off x="4535906" y="1061806"/>
            <a:ext cx="6145730"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2. Project Objectives</a:t>
            </a:r>
          </a:p>
        </p:txBody>
      </p:sp>
    </p:spTree>
    <p:extLst>
      <p:ext uri="{BB962C8B-B14F-4D97-AF65-F5344CB8AC3E}">
        <p14:creationId xmlns:p14="http://schemas.microsoft.com/office/powerpoint/2010/main" val="33515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B803F2-A667-4031-A5F3-51E7327AA557}"/>
              </a:ext>
            </a:extLst>
          </p:cNvPr>
          <p:cNvSpPr txBox="1"/>
          <p:nvPr/>
        </p:nvSpPr>
        <p:spPr>
          <a:xfrm>
            <a:off x="4132192" y="467140"/>
            <a:ext cx="7069207"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3. Flowchart of the Project Workflow</a:t>
            </a:r>
          </a:p>
        </p:txBody>
      </p:sp>
      <p:pic>
        <p:nvPicPr>
          <p:cNvPr id="1026" name="Picture 2" descr="Basic steps of sentiment analysis on ...">
            <a:extLst>
              <a:ext uri="{FF2B5EF4-FFF2-40B4-BE49-F238E27FC236}">
                <a16:creationId xmlns:a16="http://schemas.microsoft.com/office/drawing/2014/main" id="{FA3F1131-526E-461A-B553-F728A1E89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610" y="1363244"/>
            <a:ext cx="7069207" cy="502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2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3E8BB6-032E-4D74-B533-655E8941CAF2}"/>
              </a:ext>
            </a:extLst>
          </p:cNvPr>
          <p:cNvSpPr txBox="1"/>
          <p:nvPr/>
        </p:nvSpPr>
        <p:spPr>
          <a:xfrm>
            <a:off x="4988231" y="4515720"/>
            <a:ext cx="6097656" cy="369332"/>
          </a:xfrm>
          <a:prstGeom prst="rect">
            <a:avLst/>
          </a:prstGeom>
          <a:noFill/>
        </p:spPr>
        <p:txBody>
          <a:bodyPr wrap="square">
            <a:spAutoFit/>
          </a:bodyPr>
          <a:lstStyle/>
          <a:p>
            <a:endParaRPr lang="en-US" dirty="0"/>
          </a:p>
        </p:txBody>
      </p:sp>
      <p:sp>
        <p:nvSpPr>
          <p:cNvPr id="8" name="Rectangle 5">
            <a:extLst>
              <a:ext uri="{FF2B5EF4-FFF2-40B4-BE49-F238E27FC236}">
                <a16:creationId xmlns:a16="http://schemas.microsoft.com/office/drawing/2014/main" id="{67F86F7D-0B7E-4A3C-B0B3-1A6DF5409FCB}"/>
              </a:ext>
            </a:extLst>
          </p:cNvPr>
          <p:cNvSpPr>
            <a:spLocks noChangeArrowheads="1"/>
          </p:cNvSpPr>
          <p:nvPr/>
        </p:nvSpPr>
        <p:spPr bwMode="auto">
          <a:xfrm>
            <a:off x="1106113" y="2397948"/>
            <a:ext cx="1131451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Name</a:t>
            </a:r>
            <a:r>
              <a:rPr kumimoji="0" lang="en-US" altLang="en-US" sz="1600" b="0" i="0" u="none" strike="noStrike" cap="none" normalizeH="0" baseline="0" dirty="0">
                <a:ln>
                  <a:noFill/>
                </a:ln>
                <a:solidFill>
                  <a:schemeClr val="tx1"/>
                </a:solidFill>
                <a:effectLst/>
                <a:latin typeface="Arial" panose="020B0604020202020204" pitchFamily="34" charset="0"/>
              </a:rPr>
              <a:t>: Emotion Detection from Text (e.g., </a:t>
            </a:r>
            <a:r>
              <a:rPr kumimoji="0" lang="en-US" altLang="en-US" sz="1600" b="0" i="1" u="none" strike="noStrike" cap="none" normalizeH="0" baseline="0" dirty="0">
                <a:ln>
                  <a:noFill/>
                </a:ln>
                <a:solidFill>
                  <a:schemeClr val="tx1"/>
                </a:solidFill>
                <a:effectLst/>
                <a:latin typeface="Arial" panose="020B0604020202020204" pitchFamily="34" charset="0"/>
              </a:rPr>
              <a:t>Kaggle’s Emotion Dataset</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0" i="1" u="none" strike="noStrike" cap="none" normalizeH="0" baseline="0" dirty="0">
                <a:ln>
                  <a:noFill/>
                </a:ln>
                <a:solidFill>
                  <a:schemeClr val="tx1"/>
                </a:solidFill>
                <a:effectLst/>
                <a:latin typeface="Arial" panose="020B0604020202020204" pitchFamily="34" charset="0"/>
              </a:rPr>
              <a:t>Twitter Sentiment Analysis dataset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Source</a:t>
            </a:r>
            <a:r>
              <a:rPr kumimoji="0" lang="en-US" altLang="en-US" sz="1600" b="0" i="0" u="none" strike="noStrike" cap="none" normalizeH="0" baseline="0" dirty="0">
                <a:ln>
                  <a:noFill/>
                </a:ln>
                <a:solidFill>
                  <a:schemeClr val="tx1"/>
                </a:solidFill>
                <a:effectLst/>
                <a:latin typeface="Arial" panose="020B0604020202020204" pitchFamily="34" charset="0"/>
              </a:rPr>
              <a:t>: Kaggle / Twitter API / other open-source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Type</a:t>
            </a:r>
            <a:r>
              <a:rPr kumimoji="0" lang="en-US" altLang="en-US" sz="1600" b="0" i="0" u="none" strike="noStrike" cap="none" normalizeH="0" baseline="0" dirty="0">
                <a:ln>
                  <a:noFill/>
                </a:ln>
                <a:solidFill>
                  <a:schemeClr val="tx1"/>
                </a:solidFill>
                <a:effectLst/>
                <a:latin typeface="Arial" panose="020B0604020202020204" pitchFamily="34" charset="0"/>
              </a:rPr>
              <a:t>: Unstructured text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Records</a:t>
            </a:r>
            <a:r>
              <a:rPr kumimoji="0" lang="en-US" altLang="en-US" sz="1600" b="0" i="0" u="none" strike="noStrike" cap="none" normalizeH="0" baseline="0" dirty="0">
                <a:ln>
                  <a:noFill/>
                </a:ln>
                <a:solidFill>
                  <a:schemeClr val="tx1"/>
                </a:solidFill>
                <a:effectLst/>
                <a:latin typeface="Arial" panose="020B0604020202020204" pitchFamily="34" charset="0"/>
              </a:rPr>
              <a:t>: ~20,000+ labeled entries (dependent on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text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emotion</a:t>
            </a:r>
            <a:r>
              <a:rPr kumimoji="0" lang="en-US" altLang="en-US" sz="1600" b="0" i="0" u="none" strike="noStrike" cap="none" normalizeH="0" baseline="0" dirty="0">
                <a:ln>
                  <a:noFill/>
                </a:ln>
                <a:solidFill>
                  <a:schemeClr val="tx1"/>
                </a:solidFill>
                <a:effectLst/>
              </a:rPr>
              <a:t> (target), possibly metadata like </a:t>
            </a:r>
            <a:r>
              <a:rPr kumimoji="0" lang="en-US" altLang="en-US" sz="1600" b="0" i="0" u="none" strike="noStrike" cap="none" normalizeH="0" baseline="0" dirty="0">
                <a:ln>
                  <a:noFill/>
                </a:ln>
                <a:solidFill>
                  <a:schemeClr val="tx1"/>
                </a:solidFill>
                <a:effectLst/>
                <a:latin typeface="Arial Unicode MS"/>
              </a:rPr>
              <a:t>timestamp</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user_id</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Target Variable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emotion</a:t>
            </a:r>
            <a:r>
              <a:rPr kumimoji="0" lang="en-US" altLang="en-US" sz="1600" b="0" i="0" u="none" strike="noStrike" cap="none" normalizeH="0" baseline="0" dirty="0">
                <a:ln>
                  <a:noFill/>
                </a:ln>
                <a:solidFill>
                  <a:schemeClr val="tx1"/>
                </a:solidFill>
                <a:effectLst/>
              </a:rPr>
              <a:t> (categorical: e.g., joy, sadness, anger, etc.)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Nature</a:t>
            </a:r>
            <a:r>
              <a:rPr kumimoji="0" lang="en-US" altLang="en-US" sz="1600" b="0" i="0" u="none" strike="noStrike" cap="none" normalizeH="0" baseline="0" dirty="0">
                <a:ln>
                  <a:noFill/>
                </a:ln>
                <a:solidFill>
                  <a:schemeClr val="tx1"/>
                </a:solidFill>
                <a:effectLst/>
                <a:latin typeface="Arial" panose="020B0604020202020204" pitchFamily="34" charset="0"/>
              </a:rPr>
              <a:t>: Static.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47EFC5E-F66E-4336-949F-7F30391BD307}"/>
              </a:ext>
            </a:extLst>
          </p:cNvPr>
          <p:cNvSpPr txBox="1"/>
          <p:nvPr/>
        </p:nvSpPr>
        <p:spPr>
          <a:xfrm>
            <a:off x="4988231" y="979093"/>
            <a:ext cx="620829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4. Data Description</a:t>
            </a:r>
          </a:p>
        </p:txBody>
      </p:sp>
    </p:spTree>
    <p:extLst>
      <p:ext uri="{BB962C8B-B14F-4D97-AF65-F5344CB8AC3E}">
        <p14:creationId xmlns:p14="http://schemas.microsoft.com/office/powerpoint/2010/main" val="68553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88B64-B802-4F0A-8ABC-AFB9BC01CC0B}"/>
              </a:ext>
            </a:extLst>
          </p:cNvPr>
          <p:cNvSpPr txBox="1"/>
          <p:nvPr/>
        </p:nvSpPr>
        <p:spPr>
          <a:xfrm>
            <a:off x="2338939" y="2151727"/>
            <a:ext cx="11393103"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Removed null values and irrelevant metadata.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Deduplicated tweets/text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Lowercased text, removed URLs, mentions, hashtags, punctuations.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Tokenization and lemmatization applied using </a:t>
            </a:r>
            <a:r>
              <a:rPr kumimoji="0" lang="en-US" altLang="en-US" sz="1600" b="0" i="0" u="none" strike="noStrike" cap="none" normalizeH="0" baseline="0" dirty="0" err="1">
                <a:ln>
                  <a:noFill/>
                </a:ln>
                <a:solidFill>
                  <a:schemeClr val="tx1"/>
                </a:solidFill>
                <a:effectLst/>
                <a:latin typeface="Arial Unicode MS"/>
              </a:rPr>
              <a:t>nltk</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err="1">
                <a:ln>
                  <a:noFill/>
                </a:ln>
                <a:solidFill>
                  <a:schemeClr val="tx1"/>
                </a:solidFill>
                <a:effectLst/>
                <a:latin typeface="Arial Unicode MS"/>
              </a:rPr>
              <a:t>spaCy</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Encoded target labels using Label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Text vectorization: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TF-IDF (for traditional ML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Word2Vec or BERT embeddings (optional for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Normalization: Not applicable to text features but could apply to metadata if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32F0D0D-3A91-454B-9E21-D65121C9ED83}"/>
              </a:ext>
            </a:extLst>
          </p:cNvPr>
          <p:cNvSpPr txBox="1"/>
          <p:nvPr/>
        </p:nvSpPr>
        <p:spPr>
          <a:xfrm>
            <a:off x="4589646" y="828393"/>
            <a:ext cx="6891688"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5. Data Preprocessing</a:t>
            </a:r>
          </a:p>
        </p:txBody>
      </p:sp>
    </p:spTree>
    <p:extLst>
      <p:ext uri="{BB962C8B-B14F-4D97-AF65-F5344CB8AC3E}">
        <p14:creationId xmlns:p14="http://schemas.microsoft.com/office/powerpoint/2010/main" val="80222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72D70-5B23-47BD-99D3-BE28555334D1}"/>
              </a:ext>
            </a:extLst>
          </p:cNvPr>
          <p:cNvSpPr txBox="1"/>
          <p:nvPr/>
        </p:nvSpPr>
        <p:spPr>
          <a:xfrm>
            <a:off x="1893771" y="1721569"/>
            <a:ext cx="11308882" cy="2800767"/>
          </a:xfrm>
          <a:prstGeom prst="rect">
            <a:avLst/>
          </a:prstGeom>
          <a:noFill/>
        </p:spPr>
        <p:txBody>
          <a:bodyPr wrap="square">
            <a:spAutoFit/>
          </a:bodyPr>
          <a:lstStyle/>
          <a:p>
            <a:r>
              <a:rPr lang="en-US" sz="1600" b="1" dirty="0"/>
              <a:t>Univariate Analysis</a:t>
            </a:r>
            <a:r>
              <a:rPr lang="en-US" sz="1600" dirty="0"/>
              <a:t>:</a:t>
            </a:r>
          </a:p>
          <a:p>
            <a:pPr>
              <a:buFont typeface="Arial" panose="020B0604020202020204" pitchFamily="34" charset="0"/>
              <a:buChar char="•"/>
            </a:pPr>
            <a:r>
              <a:rPr lang="en-US" sz="1600" dirty="0"/>
              <a:t>Bar plots for class distribution – revealed class imbalance (e.g., joy and sadness dominate).</a:t>
            </a:r>
          </a:p>
          <a:p>
            <a:pPr>
              <a:buFont typeface="Arial" panose="020B0604020202020204" pitchFamily="34" charset="0"/>
              <a:buChar char="•"/>
            </a:pPr>
            <a:r>
              <a:rPr lang="en-US" sz="1600" dirty="0"/>
              <a:t>Word clouds and most frequent terms per emotion.</a:t>
            </a:r>
          </a:p>
          <a:p>
            <a:r>
              <a:rPr lang="en-US" sz="1600" b="1" dirty="0"/>
              <a:t>Bivariate/Multivariate Analysis</a:t>
            </a:r>
            <a:r>
              <a:rPr lang="en-US" sz="1600" dirty="0"/>
              <a:t>:</a:t>
            </a:r>
          </a:p>
          <a:p>
            <a:pPr>
              <a:buFont typeface="Arial" panose="020B0604020202020204" pitchFamily="34" charset="0"/>
              <a:buChar char="•"/>
            </a:pPr>
            <a:r>
              <a:rPr lang="en-US" sz="1600" dirty="0"/>
              <a:t>Correlation heatmap (for engineered numerical features if any).</a:t>
            </a:r>
          </a:p>
          <a:p>
            <a:pPr>
              <a:buFont typeface="Arial" panose="020B0604020202020204" pitchFamily="34" charset="0"/>
              <a:buChar char="•"/>
            </a:pPr>
            <a:r>
              <a:rPr lang="en-US" sz="1600" dirty="0"/>
              <a:t>Average sentence length by emotion category.</a:t>
            </a:r>
          </a:p>
          <a:p>
            <a:pPr>
              <a:buFont typeface="Arial" panose="020B0604020202020204" pitchFamily="34" charset="0"/>
              <a:buChar char="•"/>
            </a:pPr>
            <a:r>
              <a:rPr lang="en-US" sz="1600" dirty="0"/>
              <a:t>Word co-occurrence patterns using bigrams/trigrams.</a:t>
            </a:r>
          </a:p>
          <a:p>
            <a:r>
              <a:rPr lang="en-US" sz="1600" b="1" dirty="0"/>
              <a:t>Insights</a:t>
            </a:r>
            <a:r>
              <a:rPr lang="en-US" sz="1600" dirty="0"/>
              <a:t>:</a:t>
            </a:r>
          </a:p>
          <a:p>
            <a:pPr>
              <a:buFont typeface="Arial" panose="020B0604020202020204" pitchFamily="34" charset="0"/>
              <a:buChar char="•"/>
            </a:pPr>
            <a:r>
              <a:rPr lang="en-US" sz="1600" dirty="0"/>
              <a:t>Emotions like “joy” are associated with positive adjectives.</a:t>
            </a:r>
          </a:p>
          <a:p>
            <a:pPr>
              <a:buFont typeface="Arial" panose="020B0604020202020204" pitchFamily="34" charset="0"/>
              <a:buChar char="•"/>
            </a:pPr>
            <a:r>
              <a:rPr lang="en-US" sz="1600" dirty="0"/>
              <a:t>“Anger” frequently includes profanity and capitalized words.</a:t>
            </a:r>
          </a:p>
          <a:p>
            <a:pPr>
              <a:buFont typeface="Arial" panose="020B0604020202020204" pitchFamily="34" charset="0"/>
              <a:buChar char="•"/>
            </a:pPr>
            <a:r>
              <a:rPr lang="en-US" sz="1600" dirty="0"/>
              <a:t>Feature distributions suggest strong text-based cues for emotion.</a:t>
            </a:r>
          </a:p>
        </p:txBody>
      </p:sp>
      <p:sp>
        <p:nvSpPr>
          <p:cNvPr id="5" name="TextBox 4">
            <a:extLst>
              <a:ext uri="{FF2B5EF4-FFF2-40B4-BE49-F238E27FC236}">
                <a16:creationId xmlns:a16="http://schemas.microsoft.com/office/drawing/2014/main" id="{6DACC711-75CF-493A-B41A-528534D461E3}"/>
              </a:ext>
            </a:extLst>
          </p:cNvPr>
          <p:cNvSpPr txBox="1"/>
          <p:nvPr/>
        </p:nvSpPr>
        <p:spPr>
          <a:xfrm>
            <a:off x="3961598" y="827924"/>
            <a:ext cx="6097604"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6. Exploratory Data Analysis (EDA)</a:t>
            </a:r>
          </a:p>
        </p:txBody>
      </p:sp>
    </p:spTree>
    <p:extLst>
      <p:ext uri="{BB962C8B-B14F-4D97-AF65-F5344CB8AC3E}">
        <p14:creationId xmlns:p14="http://schemas.microsoft.com/office/powerpoint/2010/main" val="122058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AD563-652E-4CE1-B095-6E7699FE3E3C}"/>
              </a:ext>
            </a:extLst>
          </p:cNvPr>
          <p:cNvSpPr txBox="1"/>
          <p:nvPr/>
        </p:nvSpPr>
        <p:spPr>
          <a:xfrm>
            <a:off x="1632284" y="2828835"/>
            <a:ext cx="1001428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Created </a:t>
            </a:r>
            <a:r>
              <a:rPr kumimoji="0" lang="en-US" altLang="en-US" b="0" i="0" u="none" strike="noStrike" cap="none" normalizeH="0" baseline="0" dirty="0" err="1">
                <a:ln>
                  <a:noFill/>
                </a:ln>
                <a:solidFill>
                  <a:schemeClr val="tx1"/>
                </a:solidFill>
                <a:effectLst/>
                <a:latin typeface="Arial Unicode MS"/>
              </a:rPr>
              <a:t>text_length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word_count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sentiment_score</a:t>
            </a:r>
            <a:r>
              <a:rPr kumimoji="0" lang="en-US" altLang="en-US" b="0" i="0" u="none" strike="noStrike" cap="none" normalizeH="0" baseline="0" dirty="0">
                <a:ln>
                  <a:noFill/>
                </a:ln>
                <a:solidFill>
                  <a:schemeClr val="tx1"/>
                </a:solidFill>
                <a:effectLst/>
              </a:rPr>
              <a:t> using </a:t>
            </a:r>
            <a:r>
              <a:rPr kumimoji="0" lang="en-US" altLang="en-US" b="0" i="0" u="none" strike="noStrike" cap="none" normalizeH="0" baseline="0" dirty="0" err="1">
                <a:ln>
                  <a:noFill/>
                </a:ln>
                <a:solidFill>
                  <a:schemeClr val="tx1"/>
                </a:solidFill>
                <a:effectLst/>
                <a:latin typeface="Arial Unicode MS"/>
              </a:rPr>
              <a:t>TextBlob</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VADER</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Applied n-grams (bi-grams and tri-grams).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dimensionality reduction (e.g., </a:t>
            </a:r>
            <a:r>
              <a:rPr kumimoji="0" lang="en-US" altLang="en-US" sz="1800" b="0" i="0" u="none" strike="noStrike" cap="none" normalizeH="0" baseline="0" dirty="0" err="1">
                <a:ln>
                  <a:noFill/>
                </a:ln>
                <a:solidFill>
                  <a:schemeClr val="tx1"/>
                </a:solidFill>
                <a:effectLst/>
                <a:latin typeface="Arial" panose="020B0604020202020204" pitchFamily="34" charset="0"/>
              </a:rPr>
              <a:t>TruncatedSVD</a:t>
            </a:r>
            <a:r>
              <a:rPr kumimoji="0" lang="en-US" altLang="en-US" sz="1800" b="0" i="0" u="none" strike="noStrike" cap="none" normalizeH="0" baseline="0" dirty="0">
                <a:ln>
                  <a:noFill/>
                </a:ln>
                <a:solidFill>
                  <a:schemeClr val="tx1"/>
                </a:solidFill>
                <a:effectLst/>
                <a:latin typeface="Arial" panose="020B0604020202020204" pitchFamily="34" charset="0"/>
              </a:rPr>
              <a:t>) after TF-IDF for speed and noise reduction.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5D95B23-9E8A-4EFF-B60D-12282E77DDE0}"/>
              </a:ext>
            </a:extLst>
          </p:cNvPr>
          <p:cNvSpPr txBox="1"/>
          <p:nvPr/>
        </p:nvSpPr>
        <p:spPr>
          <a:xfrm>
            <a:off x="4653816" y="1209191"/>
            <a:ext cx="609760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7. Feature Engineering</a:t>
            </a:r>
          </a:p>
        </p:txBody>
      </p:sp>
    </p:spTree>
    <p:extLst>
      <p:ext uri="{BB962C8B-B14F-4D97-AF65-F5344CB8AC3E}">
        <p14:creationId xmlns:p14="http://schemas.microsoft.com/office/powerpoint/2010/main" val="188419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E0642-0DC5-4785-92E2-1E3DFD44C37A}"/>
              </a:ext>
            </a:extLst>
          </p:cNvPr>
          <p:cNvSpPr txBox="1"/>
          <p:nvPr/>
        </p:nvSpPr>
        <p:spPr>
          <a:xfrm>
            <a:off x="2057401" y="1894281"/>
            <a:ext cx="12187186" cy="2554545"/>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r>
              <a:rPr lang="en-US" b="1" dirty="0"/>
              <a:t>Models Used</a:t>
            </a:r>
            <a:r>
              <a:rPr lang="en-US" dirty="0"/>
              <a:t>:</a:t>
            </a:r>
          </a:p>
          <a:p>
            <a:pPr>
              <a:buFont typeface="+mj-lt"/>
              <a:buAutoNum type="arabicPeriod"/>
            </a:pPr>
            <a:r>
              <a:rPr lang="en-US" b="1" dirty="0"/>
              <a:t>Logistic Regression</a:t>
            </a:r>
            <a:r>
              <a:rPr lang="en-US" dirty="0"/>
              <a:t> – Baseline model using TF-IDF vectors.</a:t>
            </a:r>
          </a:p>
          <a:p>
            <a:pPr>
              <a:buFont typeface="+mj-lt"/>
              <a:buAutoNum type="arabicPeriod"/>
            </a:pPr>
            <a:r>
              <a:rPr lang="en-US" b="1" dirty="0"/>
              <a:t>Random Forest Classifier</a:t>
            </a:r>
            <a:r>
              <a:rPr lang="en-US" dirty="0"/>
              <a:t> – To capture non-linear relationships.</a:t>
            </a:r>
          </a:p>
          <a:p>
            <a:pPr>
              <a:buFont typeface="+mj-lt"/>
              <a:buAutoNum type="arabicPeriod"/>
            </a:pPr>
            <a:r>
              <a:rPr lang="en-US" dirty="0"/>
              <a:t>(Optional) </a:t>
            </a:r>
            <a:r>
              <a:rPr lang="en-US" b="1" dirty="0"/>
              <a:t>LSTM or BERT</a:t>
            </a:r>
            <a:r>
              <a:rPr lang="en-US" dirty="0"/>
              <a:t> – For deep semantic understanding (resource permitting).</a:t>
            </a:r>
          </a:p>
          <a:p>
            <a:r>
              <a:rPr lang="en-US" b="1" dirty="0"/>
              <a:t>Train-Test Split</a:t>
            </a:r>
            <a:r>
              <a:rPr lang="en-US" dirty="0"/>
              <a:t>: 80-20 with stratification to </a:t>
            </a:r>
            <a:r>
              <a:rPr lang="en-US" sz="1600" dirty="0"/>
              <a:t>preserve</a:t>
            </a:r>
            <a:r>
              <a:rPr lang="en-US" dirty="0"/>
              <a:t> class balance.</a:t>
            </a:r>
          </a:p>
          <a:p>
            <a:r>
              <a:rPr lang="en-US" b="1" dirty="0"/>
              <a:t>Metrics Evaluated</a:t>
            </a:r>
            <a:r>
              <a:rPr lang="en-US" dirty="0"/>
              <a:t>:</a:t>
            </a:r>
          </a:p>
          <a:p>
            <a:pPr>
              <a:buFont typeface="Arial" panose="020B0604020202020204" pitchFamily="34" charset="0"/>
              <a:buChar char="•"/>
            </a:pPr>
            <a:r>
              <a:rPr lang="en-US" dirty="0"/>
              <a:t>Precision, Recall, F1-score (macro and weighted)</a:t>
            </a:r>
          </a:p>
          <a:p>
            <a:pPr>
              <a:buFont typeface="Arial" panose="020B0604020202020204" pitchFamily="34" charset="0"/>
              <a:buChar char="•"/>
            </a:pPr>
            <a:r>
              <a:rPr lang="en-US" dirty="0"/>
              <a:t>Confusion Matrix</a:t>
            </a:r>
          </a:p>
        </p:txBody>
      </p:sp>
      <p:sp>
        <p:nvSpPr>
          <p:cNvPr id="7" name="TextBox 6">
            <a:extLst>
              <a:ext uri="{FF2B5EF4-FFF2-40B4-BE49-F238E27FC236}">
                <a16:creationId xmlns:a16="http://schemas.microsoft.com/office/drawing/2014/main" id="{DFE90A01-FCF7-4E42-82E2-7066AE2BAD5E}"/>
              </a:ext>
            </a:extLst>
          </p:cNvPr>
          <p:cNvSpPr txBox="1"/>
          <p:nvPr/>
        </p:nvSpPr>
        <p:spPr>
          <a:xfrm>
            <a:off x="4523471" y="1164074"/>
            <a:ext cx="6812280"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8. Model Building</a:t>
            </a:r>
          </a:p>
        </p:txBody>
      </p:sp>
    </p:spTree>
    <p:extLst>
      <p:ext uri="{BB962C8B-B14F-4D97-AF65-F5344CB8AC3E}">
        <p14:creationId xmlns:p14="http://schemas.microsoft.com/office/powerpoint/2010/main" val="106514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01A32-3A12-4BBC-B502-4C9BB495FB4B}"/>
              </a:ext>
            </a:extLst>
          </p:cNvPr>
          <p:cNvSpPr>
            <a:spLocks noGrp="1"/>
          </p:cNvSpPr>
          <p:nvPr>
            <p:ph type="title"/>
          </p:nvPr>
        </p:nvSpPr>
        <p:spPr>
          <a:xfrm>
            <a:off x="3874770" y="2788920"/>
            <a:ext cx="9601200" cy="3097530"/>
          </a:xfrm>
        </p:spPr>
        <p:txBody>
          <a:bodyPr>
            <a:normAutofit/>
          </a:bodyPr>
          <a:lstStyle/>
          <a:p>
            <a:r>
              <a:rPr lang="en-US" sz="1600" dirty="0"/>
              <a:t>1.Problem statement</a:t>
            </a:r>
            <a:br>
              <a:rPr lang="en-US" sz="1600" dirty="0"/>
            </a:br>
            <a:r>
              <a:rPr lang="en-US" sz="1600" dirty="0"/>
              <a:t>2.Objective of the project </a:t>
            </a:r>
            <a:br>
              <a:rPr lang="en-US" sz="1600" dirty="0"/>
            </a:br>
            <a:r>
              <a:rPr lang="en-US" sz="1600" dirty="0"/>
              <a:t>3.Scope of the project </a:t>
            </a:r>
            <a:br>
              <a:rPr lang="en-US" sz="1600" dirty="0"/>
            </a:br>
            <a:r>
              <a:rPr lang="en-US" sz="1600" dirty="0"/>
              <a:t>4.Data sources </a:t>
            </a:r>
            <a:br>
              <a:rPr lang="en-US" sz="1600" dirty="0"/>
            </a:br>
            <a:r>
              <a:rPr lang="en-US" sz="1600" dirty="0"/>
              <a:t>5.High level methodology</a:t>
            </a:r>
            <a:br>
              <a:rPr lang="en-US" sz="1600" dirty="0"/>
            </a:br>
            <a:r>
              <a:rPr lang="en-US" sz="1600" dirty="0"/>
              <a:t>6.Tools and technologies7.Team members</a:t>
            </a:r>
          </a:p>
        </p:txBody>
      </p:sp>
    </p:spTree>
    <p:extLst>
      <p:ext uri="{BB962C8B-B14F-4D97-AF65-F5344CB8AC3E}">
        <p14:creationId xmlns:p14="http://schemas.microsoft.com/office/powerpoint/2010/main" val="3510887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D97FF-DDCF-4489-80C2-400028865183}"/>
              </a:ext>
            </a:extLst>
          </p:cNvPr>
          <p:cNvSpPr txBox="1"/>
          <p:nvPr/>
        </p:nvSpPr>
        <p:spPr>
          <a:xfrm>
            <a:off x="1828800" y="2705725"/>
            <a:ext cx="11383478" cy="1446550"/>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Confusion Matrix</a:t>
            </a:r>
            <a:r>
              <a:rPr lang="en-US" dirty="0"/>
              <a:t>: Showed misclassification mainly between “fear” and “sadness”.</a:t>
            </a:r>
          </a:p>
          <a:p>
            <a:pPr>
              <a:buFont typeface="Arial" panose="020B0604020202020204" pitchFamily="34" charset="0"/>
              <a:buChar char="•"/>
            </a:pPr>
            <a:r>
              <a:rPr lang="en-US" b="1" dirty="0"/>
              <a:t>ROC Curves</a:t>
            </a:r>
            <a:r>
              <a:rPr lang="en-US" dirty="0"/>
              <a:t>: Per-class ROC analysis for models.</a:t>
            </a:r>
          </a:p>
          <a:p>
            <a:pPr>
              <a:buFont typeface="Arial" panose="020B0604020202020204" pitchFamily="34" charset="0"/>
              <a:buChar char="•"/>
            </a:pPr>
            <a:r>
              <a:rPr lang="en-US" b="1" dirty="0"/>
              <a:t>Feature Importance Plot</a:t>
            </a:r>
            <a:r>
              <a:rPr lang="en-US" dirty="0"/>
              <a:t> (for Random Forest): Highlighted importance of specific word features.</a:t>
            </a:r>
          </a:p>
          <a:p>
            <a:pPr>
              <a:buFont typeface="Arial" panose="020B0604020202020204" pitchFamily="34" charset="0"/>
              <a:buChar char="•"/>
            </a:pPr>
            <a:r>
              <a:rPr lang="en-US" b="1" dirty="0"/>
              <a:t>Word Clouds</a:t>
            </a:r>
            <a:r>
              <a:rPr lang="en-US" dirty="0"/>
              <a:t>: Showcased key distinguishing terms for each emotion class.</a:t>
            </a:r>
          </a:p>
        </p:txBody>
      </p:sp>
      <p:sp>
        <p:nvSpPr>
          <p:cNvPr id="5" name="TextBox 4">
            <a:extLst>
              <a:ext uri="{FF2B5EF4-FFF2-40B4-BE49-F238E27FC236}">
                <a16:creationId xmlns:a16="http://schemas.microsoft.com/office/drawing/2014/main" id="{8F583AD4-AED5-465F-836B-C191F6CC4C5F}"/>
              </a:ext>
            </a:extLst>
          </p:cNvPr>
          <p:cNvSpPr txBox="1"/>
          <p:nvPr/>
        </p:nvSpPr>
        <p:spPr>
          <a:xfrm>
            <a:off x="3607068" y="1754823"/>
            <a:ext cx="6097604"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9. Visualization of Results &amp; Model Insights</a:t>
            </a:r>
          </a:p>
        </p:txBody>
      </p:sp>
    </p:spTree>
    <p:extLst>
      <p:ext uri="{BB962C8B-B14F-4D97-AF65-F5344CB8AC3E}">
        <p14:creationId xmlns:p14="http://schemas.microsoft.com/office/powerpoint/2010/main" val="34385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FBDB8-B442-4311-A93C-3D1C9A8F845D}"/>
              </a:ext>
            </a:extLst>
          </p:cNvPr>
          <p:cNvSpPr txBox="1"/>
          <p:nvPr/>
        </p:nvSpPr>
        <p:spPr>
          <a:xfrm>
            <a:off x="2828023" y="2059394"/>
            <a:ext cx="10530038" cy="27392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Language</a:t>
            </a:r>
            <a:r>
              <a:rPr kumimoji="0" lang="en-US" altLang="en-US"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IDE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Notebook / Google </a:t>
            </a:r>
            <a:r>
              <a:rPr kumimoji="0" lang="en-US" altLang="en-US" b="0" i="0" u="none" strike="noStrike" cap="none" normalizeH="0" baseline="0" dirty="0" err="1">
                <a:ln>
                  <a:noFill/>
                </a:ln>
                <a:solidFill>
                  <a:schemeClr val="tx1"/>
                </a:solidFill>
                <a:effectLst/>
                <a:latin typeface="Arial" panose="020B0604020202020204" pitchFamily="34" charset="0"/>
              </a:rPr>
              <a:t>Colab</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Libraries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Data Handling: </a:t>
            </a:r>
            <a:r>
              <a:rPr kumimoji="0" lang="en-US" altLang="en-US" b="0" i="0" u="none" strike="noStrike" cap="none" normalizeH="0" baseline="0" dirty="0">
                <a:ln>
                  <a:noFill/>
                </a:ln>
                <a:solidFill>
                  <a:schemeClr val="tx1"/>
                </a:solidFill>
                <a:effectLst/>
                <a:latin typeface="Arial Unicode MS"/>
              </a:rPr>
              <a:t>pandas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numpy</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Visualization: </a:t>
            </a:r>
            <a:r>
              <a:rPr kumimoji="0" lang="en-US" altLang="en-US" b="0" i="0" u="none" strike="noStrike" cap="none" normalizeH="0" baseline="0" dirty="0">
                <a:ln>
                  <a:noFill/>
                </a:ln>
                <a:solidFill>
                  <a:schemeClr val="tx1"/>
                </a:solidFill>
                <a:effectLst/>
                <a:latin typeface="Arial Unicode MS"/>
              </a:rPr>
              <a:t>matplotlib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seaborn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plotly</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NLP: </a:t>
            </a:r>
            <a:r>
              <a:rPr kumimoji="0" lang="en-US" altLang="en-US" b="0" i="0" u="none" strike="noStrike" cap="none" normalizeH="0" baseline="0" dirty="0" err="1">
                <a:ln>
                  <a:noFill/>
                </a:ln>
                <a:solidFill>
                  <a:schemeClr val="tx1"/>
                </a:solidFill>
                <a:effectLst/>
                <a:latin typeface="Arial Unicode MS"/>
              </a:rPr>
              <a:t>nltk</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spaCy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sklearn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textblob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transformers</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Modeling: </a:t>
            </a:r>
            <a:r>
              <a:rPr kumimoji="0" lang="en-US" altLang="en-US" b="0" i="0" u="none" strike="noStrike" cap="none" normalizeH="0" baseline="0" dirty="0">
                <a:ln>
                  <a:noFill/>
                </a:ln>
                <a:solidFill>
                  <a:schemeClr val="tx1"/>
                </a:solidFill>
                <a:effectLst/>
                <a:latin typeface="Arial Unicode MS"/>
              </a:rPr>
              <a:t>scikit-learn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xgboost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keras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tensorflow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E52BCCD-6B28-48BF-A90A-00EFC4896C17}"/>
              </a:ext>
            </a:extLst>
          </p:cNvPr>
          <p:cNvSpPr txBox="1"/>
          <p:nvPr/>
        </p:nvSpPr>
        <p:spPr>
          <a:xfrm>
            <a:off x="3868153" y="1406510"/>
            <a:ext cx="60976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10. Tools and Technologies Used</a:t>
            </a:r>
          </a:p>
        </p:txBody>
      </p:sp>
    </p:spTree>
    <p:extLst>
      <p:ext uri="{BB962C8B-B14F-4D97-AF65-F5344CB8AC3E}">
        <p14:creationId xmlns:p14="http://schemas.microsoft.com/office/powerpoint/2010/main" val="131745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BE7E5B-665F-4BA2-A6AD-1DBC9115F232}"/>
              </a:ext>
            </a:extLst>
          </p:cNvPr>
          <p:cNvGraphicFramePr>
            <a:graphicFrameLocks noGrp="1"/>
          </p:cNvGraphicFramePr>
          <p:nvPr>
            <p:extLst>
              <p:ext uri="{D42A27DB-BD31-4B8C-83A1-F6EECF244321}">
                <p14:modId xmlns:p14="http://schemas.microsoft.com/office/powerpoint/2010/main" val="2007230936"/>
              </p:ext>
            </p:extLst>
          </p:nvPr>
        </p:nvGraphicFramePr>
        <p:xfrm>
          <a:off x="2436995" y="868078"/>
          <a:ext cx="8383606" cy="4783755"/>
        </p:xfrm>
        <a:graphic>
          <a:graphicData uri="http://schemas.openxmlformats.org/drawingml/2006/table">
            <a:tbl>
              <a:tblPr/>
              <a:tblGrid>
                <a:gridCol w="4191803">
                  <a:extLst>
                    <a:ext uri="{9D8B030D-6E8A-4147-A177-3AD203B41FA5}">
                      <a16:colId xmlns:a16="http://schemas.microsoft.com/office/drawing/2014/main" val="1721563144"/>
                    </a:ext>
                  </a:extLst>
                </a:gridCol>
                <a:gridCol w="4191803">
                  <a:extLst>
                    <a:ext uri="{9D8B030D-6E8A-4147-A177-3AD203B41FA5}">
                      <a16:colId xmlns:a16="http://schemas.microsoft.com/office/drawing/2014/main" val="2476172806"/>
                    </a:ext>
                  </a:extLst>
                </a:gridCol>
              </a:tblGrid>
              <a:tr h="956751">
                <a:tc>
                  <a:txBody>
                    <a:bodyPr/>
                    <a:lstStyle/>
                    <a:p>
                      <a:r>
                        <a:rPr lang="en-US" sz="1600" b="1" dirty="0">
                          <a:latin typeface="Arial" panose="020B0604020202020204" pitchFamily="34" charset="0"/>
                          <a:cs typeface="Arial" panose="020B0604020202020204" pitchFamily="34" charset="0"/>
                        </a:rPr>
                        <a:t>Name</a:t>
                      </a:r>
                      <a:endParaRPr lang="en-US" sz="1600" dirty="0">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en-US" sz="1600" b="1">
                          <a:latin typeface="Arial" panose="020B0604020202020204" pitchFamily="34" charset="0"/>
                          <a:cs typeface="Arial" panose="020B0604020202020204" pitchFamily="34" charset="0"/>
                        </a:rPr>
                        <a:t>Contribution</a:t>
                      </a:r>
                      <a:endParaRPr lang="en-US" sz="1600">
                        <a:latin typeface="Arial" panose="020B0604020202020204" pitchFamily="34" charset="0"/>
                        <a:cs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424367376"/>
                  </a:ext>
                </a:extLst>
              </a:tr>
              <a:tr h="956751">
                <a:tc>
                  <a:txBody>
                    <a:bodyPr/>
                    <a:lstStyle/>
                    <a:p>
                      <a:r>
                        <a:rPr lang="en-US" sz="1600" dirty="0" err="1">
                          <a:latin typeface="Arial" panose="020B0604020202020204" pitchFamily="34" charset="0"/>
                          <a:cs typeface="Arial" panose="020B0604020202020204" pitchFamily="34" charset="0"/>
                        </a:rPr>
                        <a:t>Dejashree</a:t>
                      </a:r>
                      <a:r>
                        <a:rPr lang="en-US" sz="1600" dirty="0">
                          <a:latin typeface="Arial" panose="020B0604020202020204" pitchFamily="34" charset="0"/>
                          <a:cs typeface="Arial" panose="020B0604020202020204" pitchFamily="34" charset="0"/>
                        </a:rPr>
                        <a:t> R</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Data Cleaning, Preprocessing</a:t>
                      </a:r>
                    </a:p>
                  </a:txBody>
                  <a:tcPr anchor="ctr">
                    <a:lnL>
                      <a:noFill/>
                    </a:lnL>
                    <a:lnR>
                      <a:noFill/>
                    </a:lnR>
                    <a:lnT>
                      <a:noFill/>
                    </a:lnT>
                    <a:lnB>
                      <a:noFill/>
                    </a:lnB>
                  </a:tcPr>
                </a:tc>
                <a:extLst>
                  <a:ext uri="{0D108BD9-81ED-4DB2-BD59-A6C34878D82A}">
                    <a16:rowId xmlns:a16="http://schemas.microsoft.com/office/drawing/2014/main" val="3899120698"/>
                  </a:ext>
                </a:extLst>
              </a:tr>
              <a:tr h="956751">
                <a:tc>
                  <a:txBody>
                    <a:bodyPr/>
                    <a:lstStyle/>
                    <a:p>
                      <a:r>
                        <a:rPr lang="en-US" sz="1600" dirty="0" err="1">
                          <a:latin typeface="Arial" panose="020B0604020202020204" pitchFamily="34" charset="0"/>
                          <a:cs typeface="Arial" panose="020B0604020202020204" pitchFamily="34" charset="0"/>
                        </a:rPr>
                        <a:t>Dharshini</a:t>
                      </a:r>
                      <a:r>
                        <a:rPr lang="en-US" sz="1600" dirty="0">
                          <a:latin typeface="Arial" panose="020B0604020202020204" pitchFamily="34" charset="0"/>
                          <a:cs typeface="Arial" panose="020B0604020202020204" pitchFamily="34" charset="0"/>
                        </a:rPr>
                        <a:t> M</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EDA, Feature Engineering</a:t>
                      </a:r>
                    </a:p>
                  </a:txBody>
                  <a:tcPr anchor="ctr">
                    <a:lnL>
                      <a:noFill/>
                    </a:lnL>
                    <a:lnR>
                      <a:noFill/>
                    </a:lnR>
                    <a:lnT>
                      <a:noFill/>
                    </a:lnT>
                    <a:lnB>
                      <a:noFill/>
                    </a:lnB>
                  </a:tcPr>
                </a:tc>
                <a:extLst>
                  <a:ext uri="{0D108BD9-81ED-4DB2-BD59-A6C34878D82A}">
                    <a16:rowId xmlns:a16="http://schemas.microsoft.com/office/drawing/2014/main" val="4123294907"/>
                  </a:ext>
                </a:extLst>
              </a:tr>
              <a:tr h="956751">
                <a:tc>
                  <a:txBody>
                    <a:bodyPr/>
                    <a:lstStyle/>
                    <a:p>
                      <a:r>
                        <a:rPr lang="en-US" sz="1600" dirty="0">
                          <a:latin typeface="Arial" panose="020B0604020202020204" pitchFamily="34" charset="0"/>
                          <a:cs typeface="Arial" panose="020B0604020202020204" pitchFamily="34" charset="0"/>
                        </a:rPr>
                        <a:t>Deena </a:t>
                      </a:r>
                      <a:r>
                        <a:rPr lang="en-US" sz="1600" dirty="0" err="1">
                          <a:latin typeface="Arial" panose="020B0604020202020204" pitchFamily="34" charset="0"/>
                          <a:cs typeface="Arial" panose="020B0604020202020204" pitchFamily="34" charset="0"/>
                        </a:rPr>
                        <a:t>dhayalan</a:t>
                      </a:r>
                      <a:r>
                        <a:rPr lang="en-US" sz="1600" dirty="0">
                          <a:latin typeface="Arial" panose="020B0604020202020204" pitchFamily="34" charset="0"/>
                          <a:cs typeface="Arial" panose="020B0604020202020204" pitchFamily="34" charset="0"/>
                        </a:rPr>
                        <a:t> G</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Model Development &amp; Evaluation</a:t>
                      </a:r>
                    </a:p>
                  </a:txBody>
                  <a:tcPr anchor="ctr">
                    <a:lnL>
                      <a:noFill/>
                    </a:lnL>
                    <a:lnR>
                      <a:noFill/>
                    </a:lnR>
                    <a:lnT>
                      <a:noFill/>
                    </a:lnT>
                    <a:lnB>
                      <a:noFill/>
                    </a:lnB>
                  </a:tcPr>
                </a:tc>
                <a:extLst>
                  <a:ext uri="{0D108BD9-81ED-4DB2-BD59-A6C34878D82A}">
                    <a16:rowId xmlns:a16="http://schemas.microsoft.com/office/drawing/2014/main" val="2120965088"/>
                  </a:ext>
                </a:extLst>
              </a:tr>
              <a:tr h="956751">
                <a:tc>
                  <a:txBody>
                    <a:bodyPr/>
                    <a:lstStyle/>
                    <a:p>
                      <a:r>
                        <a:rPr lang="en-US" sz="1600" dirty="0">
                          <a:latin typeface="Arial" panose="020B0604020202020204" pitchFamily="34" charset="0"/>
                          <a:cs typeface="Arial" panose="020B0604020202020204" pitchFamily="34" charset="0"/>
                        </a:rPr>
                        <a:t>Bhupathi </a:t>
                      </a:r>
                      <a:r>
                        <a:rPr lang="en-US" sz="1600" dirty="0" err="1">
                          <a:latin typeface="Arial" panose="020B0604020202020204" pitchFamily="34" charset="0"/>
                          <a:cs typeface="Arial" panose="020B0604020202020204" pitchFamily="34" charset="0"/>
                        </a:rPr>
                        <a:t>surya</a:t>
                      </a:r>
                      <a:r>
                        <a:rPr lang="en-US" sz="1600" dirty="0">
                          <a:latin typeface="Arial" panose="020B0604020202020204" pitchFamily="34" charset="0"/>
                          <a:cs typeface="Arial" panose="020B0604020202020204" pitchFamily="34" charset="0"/>
                        </a:rPr>
                        <a:t> A</a:t>
                      </a:r>
                    </a:p>
                  </a:txBody>
                  <a:tcPr anchor="ctr">
                    <a:lnL>
                      <a:noFill/>
                    </a:lnL>
                    <a:lnR>
                      <a:noFill/>
                    </a:lnR>
                    <a:lnT>
                      <a:noFill/>
                    </a:lnT>
                    <a:lnB>
                      <a:noFill/>
                    </a:lnB>
                  </a:tcPr>
                </a:tc>
                <a:tc>
                  <a:txBody>
                    <a:bodyPr/>
                    <a:lstStyle/>
                    <a:p>
                      <a:r>
                        <a:rPr lang="en-US" sz="1600" dirty="0">
                          <a:latin typeface="Arial" panose="020B0604020202020204" pitchFamily="34" charset="0"/>
                          <a:cs typeface="Arial" panose="020B0604020202020204" pitchFamily="34" charset="0"/>
                        </a:rPr>
                        <a:t>Visualization &amp; Report Documentation</a:t>
                      </a:r>
                    </a:p>
                  </a:txBody>
                  <a:tcPr anchor="ctr">
                    <a:lnL>
                      <a:noFill/>
                    </a:lnL>
                    <a:lnR>
                      <a:noFill/>
                    </a:lnR>
                    <a:lnT>
                      <a:noFill/>
                    </a:lnT>
                    <a:lnB>
                      <a:noFill/>
                    </a:lnB>
                  </a:tcPr>
                </a:tc>
                <a:extLst>
                  <a:ext uri="{0D108BD9-81ED-4DB2-BD59-A6C34878D82A}">
                    <a16:rowId xmlns:a16="http://schemas.microsoft.com/office/drawing/2014/main" val="4291750146"/>
                  </a:ext>
                </a:extLst>
              </a:tr>
            </a:tbl>
          </a:graphicData>
        </a:graphic>
      </p:graphicFrame>
    </p:spTree>
    <p:extLst>
      <p:ext uri="{BB962C8B-B14F-4D97-AF65-F5344CB8AC3E}">
        <p14:creationId xmlns:p14="http://schemas.microsoft.com/office/powerpoint/2010/main" val="319156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2E6D4-7D39-421E-A7D4-91C767204781}"/>
              </a:ext>
            </a:extLst>
          </p:cNvPr>
          <p:cNvSpPr txBox="1"/>
          <p:nvPr/>
        </p:nvSpPr>
        <p:spPr>
          <a:xfrm>
            <a:off x="873491" y="1901552"/>
            <a:ext cx="11318509" cy="2026196"/>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Social media platforms have become a primary space for individuals to express their opinions and emotions. Millions of users post content daily, covering everything from personal experiences to reactions to current events. However, this content is largely unstructured and vast in volume, making manual analysis practically impossible. Businesses, governments, and researchers require tools to automatically understand public sentiment and emotional tone. This project aims to develop a sentiment and emotion analysis system that can process and interpret the emotional context in social media conversations using machine learning and natural language processing techniques.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BAA5E6C-9067-4595-AAC6-AC7DF9CC6A48}"/>
              </a:ext>
            </a:extLst>
          </p:cNvPr>
          <p:cNvSpPr txBox="1"/>
          <p:nvPr/>
        </p:nvSpPr>
        <p:spPr>
          <a:xfrm>
            <a:off x="4409123" y="1245142"/>
            <a:ext cx="6097904" cy="336631"/>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Arial" panose="020B0604020202020204" pitchFamily="34" charset="0"/>
                <a:ea typeface="Times New Roman" panose="02020603050405020304" pitchFamily="18" charset="0"/>
                <a:cs typeface="Arial" panose="020B0604020202020204" pitchFamily="34" charset="0"/>
              </a:rPr>
              <a:t>1.PROBLEM STATEMENT</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379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D83D1-69AF-46B0-9185-1E88B10EA856}"/>
              </a:ext>
            </a:extLst>
          </p:cNvPr>
          <p:cNvSpPr txBox="1"/>
          <p:nvPr/>
        </p:nvSpPr>
        <p:spPr>
          <a:xfrm>
            <a:off x="1314450" y="1909263"/>
            <a:ext cx="11414760" cy="3317062"/>
          </a:xfrm>
          <a:prstGeom prst="rect">
            <a:avLst/>
          </a:prstGeom>
          <a:noFill/>
        </p:spPr>
        <p:txBody>
          <a:bodyPr wrap="square">
            <a:spAutoFit/>
          </a:bodyPr>
          <a:lstStyle/>
          <a:p>
            <a:pPr marL="0" marR="0"/>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collect real-time or historical social media data (e.g., Twitter, Reddit).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clean and preprocess raw text data for analysis.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classify sentiment polarity: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positive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negative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neutral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detect emotions such 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joy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anger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sadness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surprise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disgust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build and compare models using various machine learning and deep learning approaches.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visualize sentiment and emotional trends over time or across topics.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provide insights that could support decision-making for business, marketing, mental health, and public opinion analysis</a:t>
            </a:r>
            <a:endParaRPr lang="en-US" sz="1800" dirty="0"/>
          </a:p>
        </p:txBody>
      </p:sp>
      <p:sp>
        <p:nvSpPr>
          <p:cNvPr id="5" name="TextBox 4">
            <a:extLst>
              <a:ext uri="{FF2B5EF4-FFF2-40B4-BE49-F238E27FC236}">
                <a16:creationId xmlns:a16="http://schemas.microsoft.com/office/drawing/2014/main" id="{4421BE62-2987-4D9F-89DB-F6DA229C14AA}"/>
              </a:ext>
            </a:extLst>
          </p:cNvPr>
          <p:cNvSpPr txBox="1"/>
          <p:nvPr/>
        </p:nvSpPr>
        <p:spPr>
          <a:xfrm>
            <a:off x="3972878" y="1156658"/>
            <a:ext cx="6097904" cy="338554"/>
          </a:xfrm>
          <a:prstGeom prst="rect">
            <a:avLst/>
          </a:prstGeom>
          <a:noFill/>
        </p:spPr>
        <p:txBody>
          <a:bodyPr wrap="square">
            <a:spAutoFit/>
          </a:bodyPr>
          <a:lstStyle/>
          <a:p>
            <a:pPr marL="0" marR="0"/>
            <a:r>
              <a:rPr lang="en-US" sz="1600" b="1" dirty="0">
                <a:effectLst/>
                <a:latin typeface="Arial" panose="020B0604020202020204" pitchFamily="34" charset="0"/>
                <a:ea typeface="Times New Roman" panose="02020603050405020304" pitchFamily="18" charset="0"/>
                <a:cs typeface="Arial" panose="020B0604020202020204" pitchFamily="34" charset="0"/>
              </a:rPr>
              <a:t>2.OBJECTIVES OF THE PROJECT</a:t>
            </a:r>
          </a:p>
        </p:txBody>
      </p:sp>
    </p:spTree>
    <p:extLst>
      <p:ext uri="{BB962C8B-B14F-4D97-AF65-F5344CB8AC3E}">
        <p14:creationId xmlns:p14="http://schemas.microsoft.com/office/powerpoint/2010/main" val="25875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3AD0-8890-46F8-9712-1EADA0354352}"/>
              </a:ext>
            </a:extLst>
          </p:cNvPr>
          <p:cNvSpPr txBox="1"/>
          <p:nvPr/>
        </p:nvSpPr>
        <p:spPr>
          <a:xfrm>
            <a:off x="1762025" y="2434053"/>
            <a:ext cx="10216615" cy="1436227"/>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2857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Focused primarily on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text-based sentiment and emotion analysis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2857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analysis will cover one or more social media platforms like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Twitter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Reddit</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Facebook</a:t>
            </a:r>
            <a:r>
              <a:rPr lang="en-US" sz="1600" dirty="0">
                <a:effectLst/>
                <a:latin typeface="Calibri" panose="020F0502020204030204" pitchFamily="34" charset="0"/>
                <a:ea typeface="Calibri" panose="020F0502020204030204" pitchFamily="34" charset="0"/>
                <a:cs typeface="Times New Roman" panose="02020603050405020304" pitchFamily="18" charset="0"/>
              </a:rPr>
              <a:t> (public posts only).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285750" algn="l"/>
              </a:tabLst>
            </a:pPr>
            <a:r>
              <a:rPr lang="en-US" sz="16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This version of the project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does not include audio, image, or video data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Language scope: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English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(multilingual support may be a future enhancement).</a:t>
            </a:r>
          </a:p>
        </p:txBody>
      </p:sp>
      <p:sp>
        <p:nvSpPr>
          <p:cNvPr id="7" name="TextBox 6">
            <a:extLst>
              <a:ext uri="{FF2B5EF4-FFF2-40B4-BE49-F238E27FC236}">
                <a16:creationId xmlns:a16="http://schemas.microsoft.com/office/drawing/2014/main" id="{A0DA06A6-4500-4CF2-BFFD-A6F85B49C0AB}"/>
              </a:ext>
            </a:extLst>
          </p:cNvPr>
          <p:cNvSpPr txBox="1"/>
          <p:nvPr/>
        </p:nvSpPr>
        <p:spPr>
          <a:xfrm>
            <a:off x="4431983" y="1218852"/>
            <a:ext cx="6097904" cy="336631"/>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Arial" panose="020B0604020202020204" pitchFamily="34" charset="0"/>
                <a:ea typeface="Calibri" panose="020F0502020204030204" pitchFamily="34" charset="0"/>
                <a:cs typeface="Arial" panose="020B0604020202020204" pitchFamily="34" charset="0"/>
              </a:rPr>
              <a:t>SCOPE OF THE PROJECT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466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BEC04-02F1-4356-B29D-8DA3E783E438}"/>
              </a:ext>
            </a:extLst>
          </p:cNvPr>
          <p:cNvSpPr txBox="1"/>
          <p:nvPr/>
        </p:nvSpPr>
        <p:spPr>
          <a:xfrm>
            <a:off x="845820" y="1717337"/>
            <a:ext cx="11346180" cy="3699795"/>
          </a:xfrm>
          <a:prstGeom prst="rect">
            <a:avLst/>
          </a:prstGeom>
          <a:noFill/>
        </p:spPr>
        <p:txBody>
          <a:bodyPr wrap="square">
            <a:spAutoFit/>
          </a:bodyPr>
          <a:lstStyle/>
          <a:p>
            <a:pPr marL="0" marR="0">
              <a:lnSpc>
                <a:spcPct val="107000"/>
              </a:lnSpc>
              <a:spcBef>
                <a:spcPts val="200"/>
              </a:spcBef>
              <a:spcAft>
                <a:spcPts val="0"/>
              </a:spcAft>
            </a:pPr>
            <a:r>
              <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Primary Sources: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Twitter API</a:t>
            </a:r>
            <a:r>
              <a:rPr lang="en-US" sz="1600" dirty="0">
                <a:effectLst/>
                <a:latin typeface="Calibri" panose="020F0502020204030204" pitchFamily="34" charset="0"/>
                <a:ea typeface="Calibri" panose="020F0502020204030204" pitchFamily="34" charset="0"/>
                <a:cs typeface="Times New Roman" panose="02020603050405020304" pitchFamily="18" charset="0"/>
              </a:rPr>
              <a:t> (via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Tweepy</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Twitter Academic Research API)</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Reddit API (PRAW)</a:t>
            </a:r>
            <a:r>
              <a:rPr lang="en-US" sz="1600" dirty="0">
                <a:effectLst/>
                <a:latin typeface="Calibri" panose="020F0502020204030204" pitchFamily="34" charset="0"/>
                <a:ea typeface="Calibri" panose="020F0502020204030204" pitchFamily="34" charset="0"/>
                <a:cs typeface="Times New Roman" panose="02020603050405020304" pitchFamily="18" charset="0"/>
              </a:rPr>
              <a:t> — for topic-based comment collection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Kaggle Datasets</a:t>
            </a:r>
            <a:r>
              <a:rPr lang="en-US" sz="1600" dirty="0">
                <a:effectLst/>
                <a:latin typeface="Calibri" panose="020F0502020204030204" pitchFamily="34" charset="0"/>
                <a:ea typeface="Calibri" panose="020F0502020204030204" pitchFamily="34" charset="0"/>
                <a:cs typeface="Times New Roman" panose="02020603050405020304" pitchFamily="18" charset="0"/>
              </a:rPr>
              <a:t> — pre-labeled datasets like: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Sentiment140</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Emotion Dataset</a:t>
            </a:r>
          </a:p>
          <a:p>
            <a:pPr marL="0" marR="0">
              <a:lnSpc>
                <a:spcPct val="107000"/>
              </a:lnSpc>
              <a:spcBef>
                <a:spcPts val="200"/>
              </a:spcBef>
              <a:spcAft>
                <a:spcPts val="0"/>
              </a:spcAft>
            </a:pPr>
            <a:r>
              <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Data will include: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User posts (tweets/comments)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Post timestamps</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Hashtags and mentions (optional for trend analysis</a:t>
            </a:r>
            <a:r>
              <a:rPr lang="en-US" sz="16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output includes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dashboard visualizations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emotional summaries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model performance metrics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sp>
        <p:nvSpPr>
          <p:cNvPr id="5" name="TextBox 4">
            <a:extLst>
              <a:ext uri="{FF2B5EF4-FFF2-40B4-BE49-F238E27FC236}">
                <a16:creationId xmlns:a16="http://schemas.microsoft.com/office/drawing/2014/main" id="{851B5AC1-4024-4CDF-9179-284D66C443ED}"/>
              </a:ext>
            </a:extLst>
          </p:cNvPr>
          <p:cNvSpPr txBox="1"/>
          <p:nvPr/>
        </p:nvSpPr>
        <p:spPr>
          <a:xfrm>
            <a:off x="5154930" y="690275"/>
            <a:ext cx="6126480" cy="344069"/>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4.DATA SOURCES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8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8FC2C-00DF-4EBF-B98A-A896A244DC5C}"/>
              </a:ext>
            </a:extLst>
          </p:cNvPr>
          <p:cNvSpPr txBox="1"/>
          <p:nvPr/>
        </p:nvSpPr>
        <p:spPr>
          <a:xfrm>
            <a:off x="2091690" y="1365290"/>
            <a:ext cx="9441179" cy="5412700"/>
          </a:xfrm>
          <a:prstGeom prst="rect">
            <a:avLst/>
          </a:prstGeom>
          <a:noFill/>
        </p:spPr>
        <p:txBody>
          <a:bodyPr wrap="square">
            <a:spAutoFit/>
          </a:bodyPr>
          <a:lstStyle/>
          <a:p>
            <a:pPr marL="0" marR="0"/>
            <a:endParaRPr lang="en-US" sz="1600" b="1" dirty="0">
              <a:effectLst/>
              <a:latin typeface="Times New Roman" panose="02020603050405020304" pitchFamily="18" charset="0"/>
              <a:ea typeface="Times New Roman" panose="02020603050405020304" pitchFamily="18" charset="0"/>
            </a:endParaRPr>
          </a:p>
          <a:p>
            <a:pPr marL="0" marR="0">
              <a:lnSpc>
                <a:spcPct val="107000"/>
              </a:lnSpc>
              <a:spcBef>
                <a:spcPts val="200"/>
              </a:spcBef>
              <a:spcAft>
                <a:spcPts val="0"/>
              </a:spcAft>
            </a:pPr>
            <a:r>
              <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Step-by-step process:</a:t>
            </a:r>
            <a:endParaRPr lang="en-US" sz="12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APIs or download from Kaggle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Filter data by hashtags, keywords, or topics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Text cleaning (remove URLs, punctuation, emojis,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Tokenization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Lemmatization/stemming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Sentiment and Emotion Annotation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pre-labeled datasets for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Apply annotation tools for custom data (if needed)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classical models: Logistic Regression, Naive Bayes, SVM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deep learning models: LSTM, Bi-LSTM, CNN, BERT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2152DB3C-1AC3-4962-9EE5-A70E73E0F5DE}"/>
              </a:ext>
            </a:extLst>
          </p:cNvPr>
          <p:cNvSpPr txBox="1"/>
          <p:nvPr/>
        </p:nvSpPr>
        <p:spPr>
          <a:xfrm>
            <a:off x="4300538" y="786884"/>
            <a:ext cx="6177914" cy="338554"/>
          </a:xfrm>
          <a:prstGeom prst="rect">
            <a:avLst/>
          </a:prstGeom>
          <a:noFill/>
        </p:spPr>
        <p:txBody>
          <a:bodyPr wrap="square">
            <a:spAutoFit/>
          </a:bodyPr>
          <a:lstStyle/>
          <a:p>
            <a:r>
              <a:rPr lang="en-US" sz="1600" b="1" dirty="0">
                <a:effectLst/>
                <a:latin typeface="Arial" panose="020B0604020202020204" pitchFamily="34" charset="0"/>
                <a:ea typeface="Times New Roman" panose="02020603050405020304" pitchFamily="18" charset="0"/>
                <a:cs typeface="Arial" panose="020B0604020202020204" pitchFamily="34" charset="0"/>
              </a:rPr>
              <a:t>5. </a:t>
            </a:r>
            <a:r>
              <a:rPr lang="en-US" sz="1600" b="0" dirty="0">
                <a:effectLst/>
                <a:latin typeface="Arial" panose="020B0604020202020204" pitchFamily="34" charset="0"/>
                <a:ea typeface="Times New Roman" panose="02020603050405020304" pitchFamily="18" charset="0"/>
                <a:cs typeface="Arial" panose="020B0604020202020204" pitchFamily="34" charset="0"/>
              </a:rPr>
              <a:t>High-Level Methodology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89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3997B-3333-4ADA-A901-77B343CF8BFF}"/>
              </a:ext>
            </a:extLst>
          </p:cNvPr>
          <p:cNvSpPr txBox="1"/>
          <p:nvPr/>
        </p:nvSpPr>
        <p:spPr>
          <a:xfrm>
            <a:off x="3048953" y="1940259"/>
            <a:ext cx="6097904" cy="2977482"/>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Model Evaluation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Metrics: Accuracy, Precision, Recall, F1 Score, Confusion Matrix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Visualization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Trend analysis (time-based emotion tracking)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Word clouds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Sentiment distribution charts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Insight Generation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Identify spikes in emotions related to events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Compare sentiment/emotion across topics or regions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406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D0F25-D2B8-4BCC-BC28-F7681ADFFF16}"/>
              </a:ext>
            </a:extLst>
          </p:cNvPr>
          <p:cNvSpPr txBox="1"/>
          <p:nvPr/>
        </p:nvSpPr>
        <p:spPr>
          <a:xfrm>
            <a:off x="2217420" y="1636407"/>
            <a:ext cx="8758237" cy="4507581"/>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Programming Language:</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Python</a:t>
            </a:r>
            <a:r>
              <a:rPr lang="en-US" sz="1800" dirty="0">
                <a:effectLst/>
                <a:latin typeface="Calibri" panose="020F0502020204030204" pitchFamily="34" charset="0"/>
                <a:ea typeface="Calibri" panose="020F0502020204030204" pitchFamily="34" charset="0"/>
                <a:cs typeface="Times New Roman" panose="02020603050405020304" pitchFamily="18" charset="0"/>
              </a:rPr>
              <a:t> (primary language for data science tasks)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Libraries and Frameworks:</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Pandas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 Data manipulation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NLTK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TextBlob</a:t>
            </a:r>
            <a:r>
              <a:rPr lang="en-US" sz="1800" dirty="0">
                <a:effectLst/>
                <a:latin typeface="Calibri" panose="020F0502020204030204" pitchFamily="34" charset="0"/>
                <a:ea typeface="Calibri" panose="020F0502020204030204" pitchFamily="34" charset="0"/>
                <a:cs typeface="Times New Roman" panose="02020603050405020304" pitchFamily="18" charset="0"/>
              </a:rPr>
              <a:t> – NLP and text processing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Scikit-learn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 Machine learning models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PyTorch</a:t>
            </a:r>
            <a:r>
              <a:rPr lang="en-US" sz="1800" dirty="0">
                <a:effectLst/>
                <a:latin typeface="Calibri" panose="020F0502020204030204" pitchFamily="34" charset="0"/>
                <a:ea typeface="Calibri" panose="020F0502020204030204" pitchFamily="34" charset="0"/>
                <a:cs typeface="Times New Roman" panose="02020603050405020304" pitchFamily="18" charset="0"/>
              </a:rPr>
              <a:t> – Deep learning models (LSTM, 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Transformers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HuggingFace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Pretrained models for emotion/sentiment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Data Collection:</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Tweepy</a:t>
            </a:r>
            <a:r>
              <a:rPr lang="en-US" sz="1800" dirty="0">
                <a:effectLst/>
                <a:latin typeface="Calibri" panose="020F0502020204030204" pitchFamily="34" charset="0"/>
                <a:ea typeface="Calibri" panose="020F0502020204030204" pitchFamily="34" charset="0"/>
                <a:cs typeface="Times New Roman" panose="02020603050405020304" pitchFamily="18" charset="0"/>
              </a:rPr>
              <a:t> – Twitter data scraping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PRAW</a:t>
            </a:r>
            <a:r>
              <a:rPr lang="en-US" sz="1800" dirty="0">
                <a:effectLst/>
                <a:latin typeface="Calibri" panose="020F0502020204030204" pitchFamily="34" charset="0"/>
                <a:ea typeface="Calibri" panose="020F0502020204030204" pitchFamily="34" charset="0"/>
                <a:cs typeface="Times New Roman" panose="02020603050405020304" pitchFamily="18" charset="0"/>
              </a:rPr>
              <a:t> – Reddit data access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BeautifulSoup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Selenium</a:t>
            </a:r>
            <a:r>
              <a:rPr lang="en-US" sz="1800" dirty="0">
                <a:effectLst/>
                <a:latin typeface="Calibri" panose="020F0502020204030204" pitchFamily="34" charset="0"/>
                <a:ea typeface="Calibri" panose="020F0502020204030204" pitchFamily="34" charset="0"/>
                <a:cs typeface="Times New Roman" panose="02020603050405020304" pitchFamily="18" charset="0"/>
              </a:rPr>
              <a:t> – Optional for web scraping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066B407-6D53-46EF-8050-19A536F025BC}"/>
              </a:ext>
            </a:extLst>
          </p:cNvPr>
          <p:cNvSpPr txBox="1"/>
          <p:nvPr/>
        </p:nvSpPr>
        <p:spPr>
          <a:xfrm>
            <a:off x="4649153" y="714012"/>
            <a:ext cx="6097904" cy="338554"/>
          </a:xfrm>
          <a:prstGeom prst="rect">
            <a:avLst/>
          </a:prstGeom>
          <a:noFill/>
        </p:spPr>
        <p:txBody>
          <a:bodyPr wrap="square">
            <a:spAutoFit/>
          </a:bodyPr>
          <a:lstStyle/>
          <a:p>
            <a:pPr marL="0" marR="0"/>
            <a:r>
              <a:rPr lang="en-US" sz="1600" b="1" dirty="0">
                <a:effectLst/>
                <a:latin typeface="Arial" panose="020B0604020202020204" pitchFamily="34" charset="0"/>
                <a:ea typeface="Times New Roman" panose="02020603050405020304" pitchFamily="18" charset="0"/>
                <a:cs typeface="Arial" panose="020B0604020202020204" pitchFamily="34" charset="0"/>
              </a:rPr>
              <a:t>6. Tools and Technologies</a:t>
            </a:r>
          </a:p>
        </p:txBody>
      </p:sp>
    </p:spTree>
    <p:extLst>
      <p:ext uri="{BB962C8B-B14F-4D97-AF65-F5344CB8AC3E}">
        <p14:creationId xmlns:p14="http://schemas.microsoft.com/office/powerpoint/2010/main" val="18260260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{2D703E1F-A0E9-4B75-A3F1-B065E805561F}tf10001105</Template>
  <TotalTime>206</TotalTime>
  <Words>1425</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Unicode MS</vt:lpstr>
      <vt:lpstr>Bahnschrift</vt:lpstr>
      <vt:lpstr>Calibri</vt:lpstr>
      <vt:lpstr>Calibri Light</vt:lpstr>
      <vt:lpstr>Courier New</vt:lpstr>
      <vt:lpstr>Franklin Gothic Book</vt:lpstr>
      <vt:lpstr>Symbol</vt:lpstr>
      <vt:lpstr>Times New Roman</vt:lpstr>
      <vt:lpstr>Crop</vt:lpstr>
      <vt:lpstr>Student Name:a. Bhupathi surya Register Number:411823104005 Institution: RRASE COLLEGE OF ENGINEERING Department: BE(CSE) Date of Submission: 10-05-2023  </vt:lpstr>
      <vt:lpstr>1.Problem statement 2.Objective of the project  3.Scope of the project  4.Data sources  5.High level methodology 6.Tools and technologies7.Team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DECODING EMOTIONS THROUGH SENTIMENT ANALYSIS OF SOCIAL MEDIA CONSERVATION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DEJASHREE R  Register Number:411823104007 Institution: RRASE COLLEGE OF ENGINEERING Department: BE(CSE) Date of Submission: 09-05-2023</dc:title>
  <dc:creator>kesavankpm2005@outlook.com</dc:creator>
  <cp:lastModifiedBy>Gokulnath K</cp:lastModifiedBy>
  <cp:revision>14</cp:revision>
  <dcterms:created xsi:type="dcterms:W3CDTF">2025-05-09T12:19:55Z</dcterms:created>
  <dcterms:modified xsi:type="dcterms:W3CDTF">2025-05-15T05:51:40Z</dcterms:modified>
</cp:coreProperties>
</file>