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3" r:id="rId3"/>
    <p:sldId id="256" r:id="rId4"/>
    <p:sldId id="258" r:id="rId5"/>
    <p:sldId id="279" r:id="rId6"/>
    <p:sldId id="278" r:id="rId7"/>
    <p:sldId id="315" r:id="rId8"/>
    <p:sldId id="262" r:id="rId9"/>
    <p:sldId id="263" r:id="rId10"/>
    <p:sldId id="264" r:id="rId11"/>
    <p:sldId id="266" r:id="rId12"/>
    <p:sldId id="265" r:id="rId13"/>
    <p:sldId id="312" r:id="rId14"/>
    <p:sldId id="268" r:id="rId15"/>
    <p:sldId id="269" r:id="rId16"/>
    <p:sldId id="270" r:id="rId17"/>
    <p:sldId id="272" r:id="rId18"/>
    <p:sldId id="316" r:id="rId19"/>
    <p:sldId id="317" r:id="rId20"/>
    <p:sldId id="313" r:id="rId21"/>
    <p:sldId id="305" r:id="rId22"/>
    <p:sldId id="31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9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9C60-AD07-44F5-9554-1CB95E5AD79E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EE6493A-3722-4E69-8E95-2E6A089FFD0B}">
      <dgm:prSet custT="1"/>
      <dgm:spPr/>
      <dgm:t>
        <a:bodyPr/>
        <a:lstStyle/>
        <a:p>
          <a:r>
            <a:rPr lang="en-US" sz="1800" dirty="0"/>
            <a:t>Identifying Factors responsible for Attrition</a:t>
          </a:r>
        </a:p>
      </dgm:t>
    </dgm:pt>
    <dgm:pt modelId="{7B1B6CBE-DFF4-4FD8-9DA1-E0EEE3E80F5F}" type="parTrans" cxnId="{D71EE711-05F1-4F30-85F0-70B671724695}">
      <dgm:prSet/>
      <dgm:spPr/>
      <dgm:t>
        <a:bodyPr/>
        <a:lstStyle/>
        <a:p>
          <a:endParaRPr lang="en-US" sz="2800"/>
        </a:p>
      </dgm:t>
    </dgm:pt>
    <dgm:pt modelId="{CD68AE0F-1150-4C43-9C44-8AF48309E3A1}" type="sibTrans" cxnId="{D71EE711-05F1-4F30-85F0-70B671724695}">
      <dgm:prSet/>
      <dgm:spPr/>
      <dgm:t>
        <a:bodyPr/>
        <a:lstStyle/>
        <a:p>
          <a:endParaRPr lang="en-US" sz="2800"/>
        </a:p>
      </dgm:t>
    </dgm:pt>
    <dgm:pt modelId="{73C6CD32-2E6E-4694-9F3F-64DBD413AE5B}">
      <dgm:prSet custT="1"/>
      <dgm:spPr/>
      <dgm:t>
        <a:bodyPr/>
        <a:lstStyle/>
        <a:p>
          <a:r>
            <a:rPr lang="en-US" sz="1800" dirty="0"/>
            <a:t>Probability based Decision Tree Model</a:t>
          </a:r>
        </a:p>
      </dgm:t>
    </dgm:pt>
    <dgm:pt modelId="{CD9CF5D2-D0E5-4703-9181-554A093F78E0}" type="parTrans" cxnId="{28FE15E1-994D-4FEE-9E7E-DD1C9A4FB037}">
      <dgm:prSet/>
      <dgm:spPr/>
      <dgm:t>
        <a:bodyPr/>
        <a:lstStyle/>
        <a:p>
          <a:endParaRPr lang="en-US" sz="2800"/>
        </a:p>
      </dgm:t>
    </dgm:pt>
    <dgm:pt modelId="{C4B382A4-D52C-41E2-9991-487187BECEBF}" type="sibTrans" cxnId="{28FE15E1-994D-4FEE-9E7E-DD1C9A4FB037}">
      <dgm:prSet/>
      <dgm:spPr/>
      <dgm:t>
        <a:bodyPr/>
        <a:lstStyle/>
        <a:p>
          <a:endParaRPr lang="en-US" sz="2800"/>
        </a:p>
      </dgm:t>
    </dgm:pt>
    <dgm:pt modelId="{1EA3FF7C-D771-445F-B3DA-C924AF23EDC0}">
      <dgm:prSet custT="1"/>
      <dgm:spPr/>
      <dgm:t>
        <a:bodyPr/>
        <a:lstStyle/>
        <a:p>
          <a:r>
            <a:rPr lang="en-US" sz="1800" dirty="0"/>
            <a:t>Advance Analytics tool </a:t>
          </a:r>
        </a:p>
      </dgm:t>
    </dgm:pt>
    <dgm:pt modelId="{DA62D656-4842-4113-888A-EDF1D395DA82}" type="parTrans" cxnId="{7F955CD9-0408-424B-8122-AFB568AF6157}">
      <dgm:prSet/>
      <dgm:spPr/>
      <dgm:t>
        <a:bodyPr/>
        <a:lstStyle/>
        <a:p>
          <a:endParaRPr lang="en-US" sz="2800"/>
        </a:p>
      </dgm:t>
    </dgm:pt>
    <dgm:pt modelId="{6A854751-3535-40DA-9BB6-A26F17EE8FCD}" type="sibTrans" cxnId="{7F955CD9-0408-424B-8122-AFB568AF6157}">
      <dgm:prSet/>
      <dgm:spPr/>
      <dgm:t>
        <a:bodyPr/>
        <a:lstStyle/>
        <a:p>
          <a:endParaRPr lang="en-US" sz="2800"/>
        </a:p>
      </dgm:t>
    </dgm:pt>
    <dgm:pt modelId="{97CE9A12-D3B8-4CDE-98E7-A33F5B39B8A7}">
      <dgm:prSet custT="1"/>
      <dgm:spPr>
        <a:solidFill>
          <a:srgbClr val="92D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1800" dirty="0"/>
            <a:t>Analytics Dashboard</a:t>
          </a:r>
        </a:p>
      </dgm:t>
    </dgm:pt>
    <dgm:pt modelId="{2293E2B7-D95A-4CEE-8BA2-BA73DADEA6BD}" type="parTrans" cxnId="{E473BA25-7E4D-4514-9E9F-1C9DF7A4A51E}">
      <dgm:prSet/>
      <dgm:spPr/>
      <dgm:t>
        <a:bodyPr/>
        <a:lstStyle/>
        <a:p>
          <a:endParaRPr lang="en-US" sz="2800"/>
        </a:p>
      </dgm:t>
    </dgm:pt>
    <dgm:pt modelId="{377741F0-87CF-4DF2-8ECC-7469F6B664BA}" type="sibTrans" cxnId="{E473BA25-7E4D-4514-9E9F-1C9DF7A4A51E}">
      <dgm:prSet/>
      <dgm:spPr/>
      <dgm:t>
        <a:bodyPr/>
        <a:lstStyle/>
        <a:p>
          <a:endParaRPr lang="en-US" sz="2800"/>
        </a:p>
      </dgm:t>
    </dgm:pt>
    <dgm:pt modelId="{C771E199-6556-4293-8061-67981E516719}" type="pres">
      <dgm:prSet presAssocID="{26969C60-AD07-44F5-9554-1CB95E5AD79E}" presName="Name0" presStyleCnt="0">
        <dgm:presLayoutVars>
          <dgm:dir/>
          <dgm:resizeHandles val="exact"/>
        </dgm:presLayoutVars>
      </dgm:prSet>
      <dgm:spPr/>
    </dgm:pt>
    <dgm:pt modelId="{7136D724-33ED-4169-85E2-4EF19CD4ECF4}" type="pres">
      <dgm:prSet presAssocID="{AEE6493A-3722-4E69-8E95-2E6A089FFD0B}" presName="node" presStyleLbl="node1" presStyleIdx="0" presStyleCnt="7" custLinFactNeighborX="-87457" custLinFactNeighborY="-41734">
        <dgm:presLayoutVars>
          <dgm:bulletEnabled val="1"/>
        </dgm:presLayoutVars>
      </dgm:prSet>
      <dgm:spPr/>
    </dgm:pt>
    <dgm:pt modelId="{23C7FFB6-822D-450D-812E-19B7AEF7404A}" type="pres">
      <dgm:prSet presAssocID="{CD68AE0F-1150-4C43-9C44-8AF48309E3A1}" presName="sibTransSpacerBeforeConnector" presStyleCnt="0"/>
      <dgm:spPr/>
    </dgm:pt>
    <dgm:pt modelId="{9300148B-D1C0-4C5C-9BD9-180E4ECBB8EF}" type="pres">
      <dgm:prSet presAssocID="{CD68AE0F-1150-4C43-9C44-8AF48309E3A1}" presName="sibTrans" presStyleLbl="node1" presStyleIdx="1" presStyleCnt="7"/>
      <dgm:spPr/>
    </dgm:pt>
    <dgm:pt modelId="{E8353488-5527-4C9D-A64D-0CE4540ECCFE}" type="pres">
      <dgm:prSet presAssocID="{CD68AE0F-1150-4C43-9C44-8AF48309E3A1}" presName="sibTransSpacerAfterConnector" presStyleCnt="0"/>
      <dgm:spPr/>
    </dgm:pt>
    <dgm:pt modelId="{21089AA2-7301-4FC5-BDCA-1ACD3D37781B}" type="pres">
      <dgm:prSet presAssocID="{73C6CD32-2E6E-4694-9F3F-64DBD413AE5B}" presName="node" presStyleLbl="node1" presStyleIdx="2" presStyleCnt="7">
        <dgm:presLayoutVars>
          <dgm:bulletEnabled val="1"/>
        </dgm:presLayoutVars>
      </dgm:prSet>
      <dgm:spPr/>
    </dgm:pt>
    <dgm:pt modelId="{3C8B24AD-CC21-4492-BEE3-EACA92F1BBB7}" type="pres">
      <dgm:prSet presAssocID="{C4B382A4-D52C-41E2-9991-487187BECEBF}" presName="sibTransSpacerBeforeConnector" presStyleCnt="0"/>
      <dgm:spPr/>
    </dgm:pt>
    <dgm:pt modelId="{B8654CFF-C92F-4A23-893C-7835A1AEF0FF}" type="pres">
      <dgm:prSet presAssocID="{C4B382A4-D52C-41E2-9991-487187BECEBF}" presName="sibTrans" presStyleLbl="node1" presStyleIdx="3" presStyleCnt="7"/>
      <dgm:spPr/>
    </dgm:pt>
    <dgm:pt modelId="{2693ECB8-D0C3-40A0-92BF-7E5D85AC7C7B}" type="pres">
      <dgm:prSet presAssocID="{C4B382A4-D52C-41E2-9991-487187BECEBF}" presName="sibTransSpacerAfterConnector" presStyleCnt="0"/>
      <dgm:spPr/>
    </dgm:pt>
    <dgm:pt modelId="{96AD7AB1-C983-4F53-85D4-1C5237302C12}" type="pres">
      <dgm:prSet presAssocID="{1EA3FF7C-D771-445F-B3DA-C924AF23EDC0}" presName="node" presStyleLbl="node1" presStyleIdx="4" presStyleCnt="7">
        <dgm:presLayoutVars>
          <dgm:bulletEnabled val="1"/>
        </dgm:presLayoutVars>
      </dgm:prSet>
      <dgm:spPr/>
    </dgm:pt>
    <dgm:pt modelId="{BEDDE2A9-3BE8-45A2-AA42-DC602C5EBB63}" type="pres">
      <dgm:prSet presAssocID="{6A854751-3535-40DA-9BB6-A26F17EE8FCD}" presName="sibTransSpacerBeforeConnector" presStyleCnt="0"/>
      <dgm:spPr/>
    </dgm:pt>
    <dgm:pt modelId="{98237BAF-DAB8-4887-993B-7739A4C10AEF}" type="pres">
      <dgm:prSet presAssocID="{6A854751-3535-40DA-9BB6-A26F17EE8FCD}" presName="sibTrans" presStyleLbl="node1" presStyleIdx="5" presStyleCnt="7"/>
      <dgm:spPr/>
    </dgm:pt>
    <dgm:pt modelId="{2FC2D246-D6A3-4E5F-8E34-3B0616547BCF}" type="pres">
      <dgm:prSet presAssocID="{6A854751-3535-40DA-9BB6-A26F17EE8FCD}" presName="sibTransSpacerAfterConnector" presStyleCnt="0"/>
      <dgm:spPr/>
    </dgm:pt>
    <dgm:pt modelId="{29D2DBFF-1B42-403F-84CF-7CD945430CF5}" type="pres">
      <dgm:prSet presAssocID="{97CE9A12-D3B8-4CDE-98E7-A33F5B39B8A7}" presName="node" presStyleLbl="node1" presStyleIdx="6" presStyleCnt="7">
        <dgm:presLayoutVars>
          <dgm:bulletEnabled val="1"/>
        </dgm:presLayoutVars>
      </dgm:prSet>
      <dgm:spPr/>
    </dgm:pt>
  </dgm:ptLst>
  <dgm:cxnLst>
    <dgm:cxn modelId="{B79A4800-4C2A-4438-B9E5-8CBF834CE824}" type="presOf" srcId="{AEE6493A-3722-4E69-8E95-2E6A089FFD0B}" destId="{7136D724-33ED-4169-85E2-4EF19CD4ECF4}" srcOrd="0" destOrd="0" presId="urn:microsoft.com/office/officeart/2016/7/layout/BasicProcessNew"/>
    <dgm:cxn modelId="{D71EE711-05F1-4F30-85F0-70B671724695}" srcId="{26969C60-AD07-44F5-9554-1CB95E5AD79E}" destId="{AEE6493A-3722-4E69-8E95-2E6A089FFD0B}" srcOrd="0" destOrd="0" parTransId="{7B1B6CBE-DFF4-4FD8-9DA1-E0EEE3E80F5F}" sibTransId="{CD68AE0F-1150-4C43-9C44-8AF48309E3A1}"/>
    <dgm:cxn modelId="{A7663620-3FFB-418E-8EF7-2E7D5484BB91}" type="presOf" srcId="{97CE9A12-D3B8-4CDE-98E7-A33F5B39B8A7}" destId="{29D2DBFF-1B42-403F-84CF-7CD945430CF5}" srcOrd="0" destOrd="0" presId="urn:microsoft.com/office/officeart/2016/7/layout/BasicProcessNew"/>
    <dgm:cxn modelId="{B483F921-A654-4B28-8384-A42590E60C2E}" type="presOf" srcId="{1EA3FF7C-D771-445F-B3DA-C924AF23EDC0}" destId="{96AD7AB1-C983-4F53-85D4-1C5237302C12}" srcOrd="0" destOrd="0" presId="urn:microsoft.com/office/officeart/2016/7/layout/BasicProcessNew"/>
    <dgm:cxn modelId="{E473BA25-7E4D-4514-9E9F-1C9DF7A4A51E}" srcId="{26969C60-AD07-44F5-9554-1CB95E5AD79E}" destId="{97CE9A12-D3B8-4CDE-98E7-A33F5B39B8A7}" srcOrd="3" destOrd="0" parTransId="{2293E2B7-D95A-4CEE-8BA2-BA73DADEA6BD}" sibTransId="{377741F0-87CF-4DF2-8ECC-7469F6B664BA}"/>
    <dgm:cxn modelId="{7C582629-77C0-404F-B034-8111E968AA1C}" type="presOf" srcId="{73C6CD32-2E6E-4694-9F3F-64DBD413AE5B}" destId="{21089AA2-7301-4FC5-BDCA-1ACD3D37781B}" srcOrd="0" destOrd="0" presId="urn:microsoft.com/office/officeart/2016/7/layout/BasicProcessNew"/>
    <dgm:cxn modelId="{111BE62A-9842-4FEC-94B1-0763919FDDE8}" type="presOf" srcId="{C4B382A4-D52C-41E2-9991-487187BECEBF}" destId="{B8654CFF-C92F-4A23-893C-7835A1AEF0FF}" srcOrd="0" destOrd="0" presId="urn:microsoft.com/office/officeart/2016/7/layout/BasicProcessNew"/>
    <dgm:cxn modelId="{6C828698-CB00-47F9-B90E-D378BBFC7042}" type="presOf" srcId="{6A854751-3535-40DA-9BB6-A26F17EE8FCD}" destId="{98237BAF-DAB8-4887-993B-7739A4C10AEF}" srcOrd="0" destOrd="0" presId="urn:microsoft.com/office/officeart/2016/7/layout/BasicProcessNew"/>
    <dgm:cxn modelId="{A2DCB19B-40A4-4ED7-A6BD-6D1EBF6517F7}" type="presOf" srcId="{CD68AE0F-1150-4C43-9C44-8AF48309E3A1}" destId="{9300148B-D1C0-4C5C-9BD9-180E4ECBB8EF}" srcOrd="0" destOrd="0" presId="urn:microsoft.com/office/officeart/2016/7/layout/BasicProcessNew"/>
    <dgm:cxn modelId="{5DD63CBC-4995-4464-A7BC-62976A90AC40}" type="presOf" srcId="{26969C60-AD07-44F5-9554-1CB95E5AD79E}" destId="{C771E199-6556-4293-8061-67981E516719}" srcOrd="0" destOrd="0" presId="urn:microsoft.com/office/officeart/2016/7/layout/BasicProcessNew"/>
    <dgm:cxn modelId="{7F955CD9-0408-424B-8122-AFB568AF6157}" srcId="{26969C60-AD07-44F5-9554-1CB95E5AD79E}" destId="{1EA3FF7C-D771-445F-B3DA-C924AF23EDC0}" srcOrd="2" destOrd="0" parTransId="{DA62D656-4842-4113-888A-EDF1D395DA82}" sibTransId="{6A854751-3535-40DA-9BB6-A26F17EE8FCD}"/>
    <dgm:cxn modelId="{28FE15E1-994D-4FEE-9E7E-DD1C9A4FB037}" srcId="{26969C60-AD07-44F5-9554-1CB95E5AD79E}" destId="{73C6CD32-2E6E-4694-9F3F-64DBD413AE5B}" srcOrd="1" destOrd="0" parTransId="{CD9CF5D2-D0E5-4703-9181-554A093F78E0}" sibTransId="{C4B382A4-D52C-41E2-9991-487187BECEBF}"/>
    <dgm:cxn modelId="{23C87111-E08F-4DB5-BB78-0AB81AB998C6}" type="presParOf" srcId="{C771E199-6556-4293-8061-67981E516719}" destId="{7136D724-33ED-4169-85E2-4EF19CD4ECF4}" srcOrd="0" destOrd="0" presId="urn:microsoft.com/office/officeart/2016/7/layout/BasicProcessNew"/>
    <dgm:cxn modelId="{228F9940-C490-49BB-A0B6-39205133B5FE}" type="presParOf" srcId="{C771E199-6556-4293-8061-67981E516719}" destId="{23C7FFB6-822D-450D-812E-19B7AEF7404A}" srcOrd="1" destOrd="0" presId="urn:microsoft.com/office/officeart/2016/7/layout/BasicProcessNew"/>
    <dgm:cxn modelId="{1D5FF015-086D-483A-8995-10D56FFA0FFD}" type="presParOf" srcId="{C771E199-6556-4293-8061-67981E516719}" destId="{9300148B-D1C0-4C5C-9BD9-180E4ECBB8EF}" srcOrd="2" destOrd="0" presId="urn:microsoft.com/office/officeart/2016/7/layout/BasicProcessNew"/>
    <dgm:cxn modelId="{3B66FD04-C738-4137-9484-99363AF17D63}" type="presParOf" srcId="{C771E199-6556-4293-8061-67981E516719}" destId="{E8353488-5527-4C9D-A64D-0CE4540ECCFE}" srcOrd="3" destOrd="0" presId="urn:microsoft.com/office/officeart/2016/7/layout/BasicProcessNew"/>
    <dgm:cxn modelId="{FCB05C7E-9BF3-4522-B88D-AF740A4DBCEF}" type="presParOf" srcId="{C771E199-6556-4293-8061-67981E516719}" destId="{21089AA2-7301-4FC5-BDCA-1ACD3D37781B}" srcOrd="4" destOrd="0" presId="urn:microsoft.com/office/officeart/2016/7/layout/BasicProcessNew"/>
    <dgm:cxn modelId="{0863A88A-5C8A-415E-B490-4AE7395BF36E}" type="presParOf" srcId="{C771E199-6556-4293-8061-67981E516719}" destId="{3C8B24AD-CC21-4492-BEE3-EACA92F1BBB7}" srcOrd="5" destOrd="0" presId="urn:microsoft.com/office/officeart/2016/7/layout/BasicProcessNew"/>
    <dgm:cxn modelId="{9F75FA4F-7EAB-41ED-A7C3-7CBA7000F20F}" type="presParOf" srcId="{C771E199-6556-4293-8061-67981E516719}" destId="{B8654CFF-C92F-4A23-893C-7835A1AEF0FF}" srcOrd="6" destOrd="0" presId="urn:microsoft.com/office/officeart/2016/7/layout/BasicProcessNew"/>
    <dgm:cxn modelId="{78E47780-4654-4650-A5CF-FD0ADDF22C98}" type="presParOf" srcId="{C771E199-6556-4293-8061-67981E516719}" destId="{2693ECB8-D0C3-40A0-92BF-7E5D85AC7C7B}" srcOrd="7" destOrd="0" presId="urn:microsoft.com/office/officeart/2016/7/layout/BasicProcessNew"/>
    <dgm:cxn modelId="{4E8B94DA-6604-4CA0-8513-F31B02026C6B}" type="presParOf" srcId="{C771E199-6556-4293-8061-67981E516719}" destId="{96AD7AB1-C983-4F53-85D4-1C5237302C12}" srcOrd="8" destOrd="0" presId="urn:microsoft.com/office/officeart/2016/7/layout/BasicProcessNew"/>
    <dgm:cxn modelId="{D350CBF3-AE53-4FFE-9058-95C5084D13CE}" type="presParOf" srcId="{C771E199-6556-4293-8061-67981E516719}" destId="{BEDDE2A9-3BE8-45A2-AA42-DC602C5EBB63}" srcOrd="9" destOrd="0" presId="urn:microsoft.com/office/officeart/2016/7/layout/BasicProcessNew"/>
    <dgm:cxn modelId="{C21DB1C5-F209-4A09-8991-6C7076F4DDCF}" type="presParOf" srcId="{C771E199-6556-4293-8061-67981E516719}" destId="{98237BAF-DAB8-4887-993B-7739A4C10AEF}" srcOrd="10" destOrd="0" presId="urn:microsoft.com/office/officeart/2016/7/layout/BasicProcessNew"/>
    <dgm:cxn modelId="{AD2975ED-4D83-4C4B-9E29-B8A8B999A2AB}" type="presParOf" srcId="{C771E199-6556-4293-8061-67981E516719}" destId="{2FC2D246-D6A3-4E5F-8E34-3B0616547BCF}" srcOrd="11" destOrd="0" presId="urn:microsoft.com/office/officeart/2016/7/layout/BasicProcessNew"/>
    <dgm:cxn modelId="{3223D309-D411-45B5-864E-7F109EE1B3A5}" type="presParOf" srcId="{C771E199-6556-4293-8061-67981E516719}" destId="{29D2DBFF-1B42-403F-84CF-7CD945430CF5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69C60-AD07-44F5-9554-1CB95E5AD79E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EE6493A-3722-4E69-8E95-2E6A089FFD0B}">
      <dgm:prSet custT="1"/>
      <dgm:spPr/>
      <dgm:t>
        <a:bodyPr/>
        <a:lstStyle/>
        <a:p>
          <a:r>
            <a:rPr lang="en-US" sz="1800" dirty="0"/>
            <a:t>K- Means Clustering</a:t>
          </a:r>
        </a:p>
      </dgm:t>
    </dgm:pt>
    <dgm:pt modelId="{7B1B6CBE-DFF4-4FD8-9DA1-E0EEE3E80F5F}" type="parTrans" cxnId="{D71EE711-05F1-4F30-85F0-70B671724695}">
      <dgm:prSet/>
      <dgm:spPr/>
      <dgm:t>
        <a:bodyPr/>
        <a:lstStyle/>
        <a:p>
          <a:endParaRPr lang="en-US" sz="2800"/>
        </a:p>
      </dgm:t>
    </dgm:pt>
    <dgm:pt modelId="{CD68AE0F-1150-4C43-9C44-8AF48309E3A1}" type="sibTrans" cxnId="{D71EE711-05F1-4F30-85F0-70B671724695}">
      <dgm:prSet/>
      <dgm:spPr/>
      <dgm:t>
        <a:bodyPr/>
        <a:lstStyle/>
        <a:p>
          <a:endParaRPr lang="en-US" sz="2800"/>
        </a:p>
      </dgm:t>
    </dgm:pt>
    <dgm:pt modelId="{73C6CD32-2E6E-4694-9F3F-64DBD413AE5B}">
      <dgm:prSet custT="1"/>
      <dgm:spPr/>
      <dgm:t>
        <a:bodyPr/>
        <a:lstStyle/>
        <a:p>
          <a:r>
            <a:rPr lang="en-US" sz="1800" dirty="0"/>
            <a:t>Euclidian distance among observations forming clusters.</a:t>
          </a:r>
        </a:p>
      </dgm:t>
    </dgm:pt>
    <dgm:pt modelId="{CD9CF5D2-D0E5-4703-9181-554A093F78E0}" type="parTrans" cxnId="{28FE15E1-994D-4FEE-9E7E-DD1C9A4FB037}">
      <dgm:prSet/>
      <dgm:spPr/>
      <dgm:t>
        <a:bodyPr/>
        <a:lstStyle/>
        <a:p>
          <a:endParaRPr lang="en-US" sz="2800"/>
        </a:p>
      </dgm:t>
    </dgm:pt>
    <dgm:pt modelId="{C4B382A4-D52C-41E2-9991-487187BECEBF}" type="sibTrans" cxnId="{28FE15E1-994D-4FEE-9E7E-DD1C9A4FB037}">
      <dgm:prSet/>
      <dgm:spPr/>
      <dgm:t>
        <a:bodyPr/>
        <a:lstStyle/>
        <a:p>
          <a:endParaRPr lang="en-US" sz="2800"/>
        </a:p>
      </dgm:t>
    </dgm:pt>
    <dgm:pt modelId="{1EA3FF7C-D771-445F-B3DA-C924AF23EDC0}">
      <dgm:prSet custT="1"/>
      <dgm:spPr/>
      <dgm:t>
        <a:bodyPr/>
        <a:lstStyle/>
        <a:p>
          <a:r>
            <a:rPr lang="en-US" sz="1800" dirty="0"/>
            <a:t>Advanced Analytics Tool</a:t>
          </a:r>
        </a:p>
      </dgm:t>
    </dgm:pt>
    <dgm:pt modelId="{DA62D656-4842-4113-888A-EDF1D395DA82}" type="parTrans" cxnId="{7F955CD9-0408-424B-8122-AFB568AF6157}">
      <dgm:prSet/>
      <dgm:spPr/>
      <dgm:t>
        <a:bodyPr/>
        <a:lstStyle/>
        <a:p>
          <a:endParaRPr lang="en-US" sz="2800"/>
        </a:p>
      </dgm:t>
    </dgm:pt>
    <dgm:pt modelId="{6A854751-3535-40DA-9BB6-A26F17EE8FCD}" type="sibTrans" cxnId="{7F955CD9-0408-424B-8122-AFB568AF6157}">
      <dgm:prSet/>
      <dgm:spPr/>
      <dgm:t>
        <a:bodyPr/>
        <a:lstStyle/>
        <a:p>
          <a:endParaRPr lang="en-US" sz="2800"/>
        </a:p>
      </dgm:t>
    </dgm:pt>
    <dgm:pt modelId="{97CE9A12-D3B8-4CDE-98E7-A33F5B39B8A7}">
      <dgm:prSet custT="1"/>
      <dgm:spPr>
        <a:solidFill>
          <a:srgbClr val="92D050"/>
        </a:solidFill>
      </dgm:spPr>
      <dgm:t>
        <a:bodyPr/>
        <a:lstStyle/>
        <a:p>
          <a:r>
            <a:rPr lang="en-US" sz="1800" dirty="0"/>
            <a:t>Analytics Dashboard</a:t>
          </a:r>
        </a:p>
      </dgm:t>
    </dgm:pt>
    <dgm:pt modelId="{2293E2B7-D95A-4CEE-8BA2-BA73DADEA6BD}" type="parTrans" cxnId="{E473BA25-7E4D-4514-9E9F-1C9DF7A4A51E}">
      <dgm:prSet/>
      <dgm:spPr/>
      <dgm:t>
        <a:bodyPr/>
        <a:lstStyle/>
        <a:p>
          <a:endParaRPr lang="en-US" sz="2800"/>
        </a:p>
      </dgm:t>
    </dgm:pt>
    <dgm:pt modelId="{377741F0-87CF-4DF2-8ECC-7469F6B664BA}" type="sibTrans" cxnId="{E473BA25-7E4D-4514-9E9F-1C9DF7A4A51E}">
      <dgm:prSet/>
      <dgm:spPr/>
      <dgm:t>
        <a:bodyPr/>
        <a:lstStyle/>
        <a:p>
          <a:endParaRPr lang="en-US" sz="2800"/>
        </a:p>
      </dgm:t>
    </dgm:pt>
    <dgm:pt modelId="{C771E199-6556-4293-8061-67981E516719}" type="pres">
      <dgm:prSet presAssocID="{26969C60-AD07-44F5-9554-1CB95E5AD79E}" presName="Name0" presStyleCnt="0">
        <dgm:presLayoutVars>
          <dgm:dir/>
          <dgm:resizeHandles val="exact"/>
        </dgm:presLayoutVars>
      </dgm:prSet>
      <dgm:spPr/>
    </dgm:pt>
    <dgm:pt modelId="{7136D724-33ED-4169-85E2-4EF19CD4ECF4}" type="pres">
      <dgm:prSet presAssocID="{AEE6493A-3722-4E69-8E95-2E6A089FFD0B}" presName="node" presStyleLbl="node1" presStyleIdx="0" presStyleCnt="7">
        <dgm:presLayoutVars>
          <dgm:bulletEnabled val="1"/>
        </dgm:presLayoutVars>
      </dgm:prSet>
      <dgm:spPr/>
    </dgm:pt>
    <dgm:pt modelId="{23C7FFB6-822D-450D-812E-19B7AEF7404A}" type="pres">
      <dgm:prSet presAssocID="{CD68AE0F-1150-4C43-9C44-8AF48309E3A1}" presName="sibTransSpacerBeforeConnector" presStyleCnt="0"/>
      <dgm:spPr/>
    </dgm:pt>
    <dgm:pt modelId="{9300148B-D1C0-4C5C-9BD9-180E4ECBB8EF}" type="pres">
      <dgm:prSet presAssocID="{CD68AE0F-1150-4C43-9C44-8AF48309E3A1}" presName="sibTrans" presStyleLbl="node1" presStyleIdx="1" presStyleCnt="7"/>
      <dgm:spPr/>
    </dgm:pt>
    <dgm:pt modelId="{E8353488-5527-4C9D-A64D-0CE4540ECCFE}" type="pres">
      <dgm:prSet presAssocID="{CD68AE0F-1150-4C43-9C44-8AF48309E3A1}" presName="sibTransSpacerAfterConnector" presStyleCnt="0"/>
      <dgm:spPr/>
    </dgm:pt>
    <dgm:pt modelId="{21089AA2-7301-4FC5-BDCA-1ACD3D37781B}" type="pres">
      <dgm:prSet presAssocID="{73C6CD32-2E6E-4694-9F3F-64DBD413AE5B}" presName="node" presStyleLbl="node1" presStyleIdx="2" presStyleCnt="7">
        <dgm:presLayoutVars>
          <dgm:bulletEnabled val="1"/>
        </dgm:presLayoutVars>
      </dgm:prSet>
      <dgm:spPr/>
    </dgm:pt>
    <dgm:pt modelId="{3C8B24AD-CC21-4492-BEE3-EACA92F1BBB7}" type="pres">
      <dgm:prSet presAssocID="{C4B382A4-D52C-41E2-9991-487187BECEBF}" presName="sibTransSpacerBeforeConnector" presStyleCnt="0"/>
      <dgm:spPr/>
    </dgm:pt>
    <dgm:pt modelId="{B8654CFF-C92F-4A23-893C-7835A1AEF0FF}" type="pres">
      <dgm:prSet presAssocID="{C4B382A4-D52C-41E2-9991-487187BECEBF}" presName="sibTrans" presStyleLbl="node1" presStyleIdx="3" presStyleCnt="7"/>
      <dgm:spPr/>
    </dgm:pt>
    <dgm:pt modelId="{2693ECB8-D0C3-40A0-92BF-7E5D85AC7C7B}" type="pres">
      <dgm:prSet presAssocID="{C4B382A4-D52C-41E2-9991-487187BECEBF}" presName="sibTransSpacerAfterConnector" presStyleCnt="0"/>
      <dgm:spPr/>
    </dgm:pt>
    <dgm:pt modelId="{96AD7AB1-C983-4F53-85D4-1C5237302C12}" type="pres">
      <dgm:prSet presAssocID="{1EA3FF7C-D771-445F-B3DA-C924AF23EDC0}" presName="node" presStyleLbl="node1" presStyleIdx="4" presStyleCnt="7">
        <dgm:presLayoutVars>
          <dgm:bulletEnabled val="1"/>
        </dgm:presLayoutVars>
      </dgm:prSet>
      <dgm:spPr/>
    </dgm:pt>
    <dgm:pt modelId="{BEDDE2A9-3BE8-45A2-AA42-DC602C5EBB63}" type="pres">
      <dgm:prSet presAssocID="{6A854751-3535-40DA-9BB6-A26F17EE8FCD}" presName="sibTransSpacerBeforeConnector" presStyleCnt="0"/>
      <dgm:spPr/>
    </dgm:pt>
    <dgm:pt modelId="{98237BAF-DAB8-4887-993B-7739A4C10AEF}" type="pres">
      <dgm:prSet presAssocID="{6A854751-3535-40DA-9BB6-A26F17EE8FCD}" presName="sibTrans" presStyleLbl="node1" presStyleIdx="5" presStyleCnt="7"/>
      <dgm:spPr/>
    </dgm:pt>
    <dgm:pt modelId="{2FC2D246-D6A3-4E5F-8E34-3B0616547BCF}" type="pres">
      <dgm:prSet presAssocID="{6A854751-3535-40DA-9BB6-A26F17EE8FCD}" presName="sibTransSpacerAfterConnector" presStyleCnt="0"/>
      <dgm:spPr/>
    </dgm:pt>
    <dgm:pt modelId="{29D2DBFF-1B42-403F-84CF-7CD945430CF5}" type="pres">
      <dgm:prSet presAssocID="{97CE9A12-D3B8-4CDE-98E7-A33F5B39B8A7}" presName="node" presStyleLbl="node1" presStyleIdx="6" presStyleCnt="7">
        <dgm:presLayoutVars>
          <dgm:bulletEnabled val="1"/>
        </dgm:presLayoutVars>
      </dgm:prSet>
      <dgm:spPr/>
    </dgm:pt>
  </dgm:ptLst>
  <dgm:cxnLst>
    <dgm:cxn modelId="{B79A4800-4C2A-4438-B9E5-8CBF834CE824}" type="presOf" srcId="{AEE6493A-3722-4E69-8E95-2E6A089FFD0B}" destId="{7136D724-33ED-4169-85E2-4EF19CD4ECF4}" srcOrd="0" destOrd="0" presId="urn:microsoft.com/office/officeart/2016/7/layout/BasicProcessNew"/>
    <dgm:cxn modelId="{D71EE711-05F1-4F30-85F0-70B671724695}" srcId="{26969C60-AD07-44F5-9554-1CB95E5AD79E}" destId="{AEE6493A-3722-4E69-8E95-2E6A089FFD0B}" srcOrd="0" destOrd="0" parTransId="{7B1B6CBE-DFF4-4FD8-9DA1-E0EEE3E80F5F}" sibTransId="{CD68AE0F-1150-4C43-9C44-8AF48309E3A1}"/>
    <dgm:cxn modelId="{A7663620-3FFB-418E-8EF7-2E7D5484BB91}" type="presOf" srcId="{97CE9A12-D3B8-4CDE-98E7-A33F5B39B8A7}" destId="{29D2DBFF-1B42-403F-84CF-7CD945430CF5}" srcOrd="0" destOrd="0" presId="urn:microsoft.com/office/officeart/2016/7/layout/BasicProcessNew"/>
    <dgm:cxn modelId="{B483F921-A654-4B28-8384-A42590E60C2E}" type="presOf" srcId="{1EA3FF7C-D771-445F-B3DA-C924AF23EDC0}" destId="{96AD7AB1-C983-4F53-85D4-1C5237302C12}" srcOrd="0" destOrd="0" presId="urn:microsoft.com/office/officeart/2016/7/layout/BasicProcessNew"/>
    <dgm:cxn modelId="{E473BA25-7E4D-4514-9E9F-1C9DF7A4A51E}" srcId="{26969C60-AD07-44F5-9554-1CB95E5AD79E}" destId="{97CE9A12-D3B8-4CDE-98E7-A33F5B39B8A7}" srcOrd="3" destOrd="0" parTransId="{2293E2B7-D95A-4CEE-8BA2-BA73DADEA6BD}" sibTransId="{377741F0-87CF-4DF2-8ECC-7469F6B664BA}"/>
    <dgm:cxn modelId="{7C582629-77C0-404F-B034-8111E968AA1C}" type="presOf" srcId="{73C6CD32-2E6E-4694-9F3F-64DBD413AE5B}" destId="{21089AA2-7301-4FC5-BDCA-1ACD3D37781B}" srcOrd="0" destOrd="0" presId="urn:microsoft.com/office/officeart/2016/7/layout/BasicProcessNew"/>
    <dgm:cxn modelId="{111BE62A-9842-4FEC-94B1-0763919FDDE8}" type="presOf" srcId="{C4B382A4-D52C-41E2-9991-487187BECEBF}" destId="{B8654CFF-C92F-4A23-893C-7835A1AEF0FF}" srcOrd="0" destOrd="0" presId="urn:microsoft.com/office/officeart/2016/7/layout/BasicProcessNew"/>
    <dgm:cxn modelId="{6C828698-CB00-47F9-B90E-D378BBFC7042}" type="presOf" srcId="{6A854751-3535-40DA-9BB6-A26F17EE8FCD}" destId="{98237BAF-DAB8-4887-993B-7739A4C10AEF}" srcOrd="0" destOrd="0" presId="urn:microsoft.com/office/officeart/2016/7/layout/BasicProcessNew"/>
    <dgm:cxn modelId="{A2DCB19B-40A4-4ED7-A6BD-6D1EBF6517F7}" type="presOf" srcId="{CD68AE0F-1150-4C43-9C44-8AF48309E3A1}" destId="{9300148B-D1C0-4C5C-9BD9-180E4ECBB8EF}" srcOrd="0" destOrd="0" presId="urn:microsoft.com/office/officeart/2016/7/layout/BasicProcessNew"/>
    <dgm:cxn modelId="{5DD63CBC-4995-4464-A7BC-62976A90AC40}" type="presOf" srcId="{26969C60-AD07-44F5-9554-1CB95E5AD79E}" destId="{C771E199-6556-4293-8061-67981E516719}" srcOrd="0" destOrd="0" presId="urn:microsoft.com/office/officeart/2016/7/layout/BasicProcessNew"/>
    <dgm:cxn modelId="{7F955CD9-0408-424B-8122-AFB568AF6157}" srcId="{26969C60-AD07-44F5-9554-1CB95E5AD79E}" destId="{1EA3FF7C-D771-445F-B3DA-C924AF23EDC0}" srcOrd="2" destOrd="0" parTransId="{DA62D656-4842-4113-888A-EDF1D395DA82}" sibTransId="{6A854751-3535-40DA-9BB6-A26F17EE8FCD}"/>
    <dgm:cxn modelId="{28FE15E1-994D-4FEE-9E7E-DD1C9A4FB037}" srcId="{26969C60-AD07-44F5-9554-1CB95E5AD79E}" destId="{73C6CD32-2E6E-4694-9F3F-64DBD413AE5B}" srcOrd="1" destOrd="0" parTransId="{CD9CF5D2-D0E5-4703-9181-554A093F78E0}" sibTransId="{C4B382A4-D52C-41E2-9991-487187BECEBF}"/>
    <dgm:cxn modelId="{23C87111-E08F-4DB5-BB78-0AB81AB998C6}" type="presParOf" srcId="{C771E199-6556-4293-8061-67981E516719}" destId="{7136D724-33ED-4169-85E2-4EF19CD4ECF4}" srcOrd="0" destOrd="0" presId="urn:microsoft.com/office/officeart/2016/7/layout/BasicProcessNew"/>
    <dgm:cxn modelId="{228F9940-C490-49BB-A0B6-39205133B5FE}" type="presParOf" srcId="{C771E199-6556-4293-8061-67981E516719}" destId="{23C7FFB6-822D-450D-812E-19B7AEF7404A}" srcOrd="1" destOrd="0" presId="urn:microsoft.com/office/officeart/2016/7/layout/BasicProcessNew"/>
    <dgm:cxn modelId="{1D5FF015-086D-483A-8995-10D56FFA0FFD}" type="presParOf" srcId="{C771E199-6556-4293-8061-67981E516719}" destId="{9300148B-D1C0-4C5C-9BD9-180E4ECBB8EF}" srcOrd="2" destOrd="0" presId="urn:microsoft.com/office/officeart/2016/7/layout/BasicProcessNew"/>
    <dgm:cxn modelId="{3B66FD04-C738-4137-9484-99363AF17D63}" type="presParOf" srcId="{C771E199-6556-4293-8061-67981E516719}" destId="{E8353488-5527-4C9D-A64D-0CE4540ECCFE}" srcOrd="3" destOrd="0" presId="urn:microsoft.com/office/officeart/2016/7/layout/BasicProcessNew"/>
    <dgm:cxn modelId="{FCB05C7E-9BF3-4522-B88D-AF740A4DBCEF}" type="presParOf" srcId="{C771E199-6556-4293-8061-67981E516719}" destId="{21089AA2-7301-4FC5-BDCA-1ACD3D37781B}" srcOrd="4" destOrd="0" presId="urn:microsoft.com/office/officeart/2016/7/layout/BasicProcessNew"/>
    <dgm:cxn modelId="{0863A88A-5C8A-415E-B490-4AE7395BF36E}" type="presParOf" srcId="{C771E199-6556-4293-8061-67981E516719}" destId="{3C8B24AD-CC21-4492-BEE3-EACA92F1BBB7}" srcOrd="5" destOrd="0" presId="urn:microsoft.com/office/officeart/2016/7/layout/BasicProcessNew"/>
    <dgm:cxn modelId="{9F75FA4F-7EAB-41ED-A7C3-7CBA7000F20F}" type="presParOf" srcId="{C771E199-6556-4293-8061-67981E516719}" destId="{B8654CFF-C92F-4A23-893C-7835A1AEF0FF}" srcOrd="6" destOrd="0" presId="urn:microsoft.com/office/officeart/2016/7/layout/BasicProcessNew"/>
    <dgm:cxn modelId="{78E47780-4654-4650-A5CF-FD0ADDF22C98}" type="presParOf" srcId="{C771E199-6556-4293-8061-67981E516719}" destId="{2693ECB8-D0C3-40A0-92BF-7E5D85AC7C7B}" srcOrd="7" destOrd="0" presId="urn:microsoft.com/office/officeart/2016/7/layout/BasicProcessNew"/>
    <dgm:cxn modelId="{4E8B94DA-6604-4CA0-8513-F31B02026C6B}" type="presParOf" srcId="{C771E199-6556-4293-8061-67981E516719}" destId="{96AD7AB1-C983-4F53-85D4-1C5237302C12}" srcOrd="8" destOrd="0" presId="urn:microsoft.com/office/officeart/2016/7/layout/BasicProcessNew"/>
    <dgm:cxn modelId="{D350CBF3-AE53-4FFE-9058-95C5084D13CE}" type="presParOf" srcId="{C771E199-6556-4293-8061-67981E516719}" destId="{BEDDE2A9-3BE8-45A2-AA42-DC602C5EBB63}" srcOrd="9" destOrd="0" presId="urn:microsoft.com/office/officeart/2016/7/layout/BasicProcessNew"/>
    <dgm:cxn modelId="{C21DB1C5-F209-4A09-8991-6C7076F4DDCF}" type="presParOf" srcId="{C771E199-6556-4293-8061-67981E516719}" destId="{98237BAF-DAB8-4887-993B-7739A4C10AEF}" srcOrd="10" destOrd="0" presId="urn:microsoft.com/office/officeart/2016/7/layout/BasicProcessNew"/>
    <dgm:cxn modelId="{AD2975ED-4D83-4C4B-9E29-B8A8B999A2AB}" type="presParOf" srcId="{C771E199-6556-4293-8061-67981E516719}" destId="{2FC2D246-D6A3-4E5F-8E34-3B0616547BCF}" srcOrd="11" destOrd="0" presId="urn:microsoft.com/office/officeart/2016/7/layout/BasicProcessNew"/>
    <dgm:cxn modelId="{3223D309-D411-45B5-864E-7F109EE1B3A5}" type="presParOf" srcId="{C771E199-6556-4293-8061-67981E516719}" destId="{29D2DBFF-1B42-403F-84CF-7CD945430CF5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6D724-33ED-4169-85E2-4EF19CD4ECF4}">
      <dsp:nvSpPr>
        <dsp:cNvPr id="0" name=""/>
        <dsp:cNvSpPr/>
      </dsp:nvSpPr>
      <dsp:spPr>
        <a:xfrm>
          <a:off x="0" y="0"/>
          <a:ext cx="1866693" cy="1103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Identifying Factors responsible for Attrition</a:t>
          </a:r>
        </a:p>
      </dsp:txBody>
      <dsp:txXfrm>
        <a:off x="0" y="0"/>
        <a:ext cx="1866693" cy="1103899"/>
      </dsp:txXfrm>
    </dsp:sp>
    <dsp:sp modelId="{9300148B-D1C0-4C5C-9BD9-180E4ECBB8EF}">
      <dsp:nvSpPr>
        <dsp:cNvPr id="0" name=""/>
        <dsp:cNvSpPr/>
      </dsp:nvSpPr>
      <dsp:spPr>
        <a:xfrm>
          <a:off x="1908552" y="430449"/>
          <a:ext cx="28000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9AA2-7301-4FC5-BDCA-1ACD3D37781B}">
      <dsp:nvSpPr>
        <dsp:cNvPr id="0" name=""/>
        <dsp:cNvSpPr/>
      </dsp:nvSpPr>
      <dsp:spPr>
        <a:xfrm>
          <a:off x="2223999" y="0"/>
          <a:ext cx="1866693" cy="1103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Probability based Decision Tree Model</a:t>
          </a:r>
        </a:p>
      </dsp:txBody>
      <dsp:txXfrm>
        <a:off x="2223999" y="0"/>
        <a:ext cx="1866693" cy="1103899"/>
      </dsp:txXfrm>
    </dsp:sp>
    <dsp:sp modelId="{B8654CFF-C92F-4A23-893C-7835A1AEF0FF}">
      <dsp:nvSpPr>
        <dsp:cNvPr id="0" name=""/>
        <dsp:cNvSpPr/>
      </dsp:nvSpPr>
      <dsp:spPr>
        <a:xfrm>
          <a:off x="4126135" y="430449"/>
          <a:ext cx="28000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7AB1-C983-4F53-85D4-1C5237302C12}">
      <dsp:nvSpPr>
        <dsp:cNvPr id="0" name=""/>
        <dsp:cNvSpPr/>
      </dsp:nvSpPr>
      <dsp:spPr>
        <a:xfrm>
          <a:off x="4441581" y="0"/>
          <a:ext cx="1866693" cy="1103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 Analytics tool </a:t>
          </a:r>
        </a:p>
      </dsp:txBody>
      <dsp:txXfrm>
        <a:off x="4441581" y="0"/>
        <a:ext cx="1866693" cy="1103899"/>
      </dsp:txXfrm>
    </dsp:sp>
    <dsp:sp modelId="{98237BAF-DAB8-4887-993B-7739A4C10AEF}">
      <dsp:nvSpPr>
        <dsp:cNvPr id="0" name=""/>
        <dsp:cNvSpPr/>
      </dsp:nvSpPr>
      <dsp:spPr>
        <a:xfrm>
          <a:off x="6343717" y="430449"/>
          <a:ext cx="28000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2DBFF-1B42-403F-84CF-7CD945430CF5}">
      <dsp:nvSpPr>
        <dsp:cNvPr id="0" name=""/>
        <dsp:cNvSpPr/>
      </dsp:nvSpPr>
      <dsp:spPr>
        <a:xfrm>
          <a:off x="6659163" y="0"/>
          <a:ext cx="1866693" cy="1103899"/>
        </a:xfrm>
        <a:prstGeom prst="rect">
          <a:avLst/>
        </a:prstGeom>
        <a:solidFill>
          <a:srgbClr val="92D050"/>
        </a:solidFill>
        <a:ln w="15875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Analytics Dashboard</a:t>
          </a:r>
        </a:p>
      </dsp:txBody>
      <dsp:txXfrm>
        <a:off x="6659163" y="0"/>
        <a:ext cx="1866693" cy="1103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6D724-33ED-4169-85E2-4EF19CD4ECF4}">
      <dsp:nvSpPr>
        <dsp:cNvPr id="0" name=""/>
        <dsp:cNvSpPr/>
      </dsp:nvSpPr>
      <dsp:spPr>
        <a:xfrm>
          <a:off x="3932" y="309334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K- Means Clustering</a:t>
          </a:r>
        </a:p>
      </dsp:txBody>
      <dsp:txXfrm>
        <a:off x="3932" y="309334"/>
        <a:ext cx="2583423" cy="1550054"/>
      </dsp:txXfrm>
    </dsp:sp>
    <dsp:sp modelId="{9300148B-D1C0-4C5C-9BD9-180E4ECBB8EF}">
      <dsp:nvSpPr>
        <dsp:cNvPr id="0" name=""/>
        <dsp:cNvSpPr/>
      </dsp:nvSpPr>
      <dsp:spPr>
        <a:xfrm>
          <a:off x="2623070" y="962862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9AA2-7301-4FC5-BDCA-1ACD3D37781B}">
      <dsp:nvSpPr>
        <dsp:cNvPr id="0" name=""/>
        <dsp:cNvSpPr/>
      </dsp:nvSpPr>
      <dsp:spPr>
        <a:xfrm>
          <a:off x="3046298" y="309334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Euclidian distance among observations forming clusters.</a:t>
          </a:r>
        </a:p>
      </dsp:txBody>
      <dsp:txXfrm>
        <a:off x="3046298" y="309334"/>
        <a:ext cx="2583423" cy="1550054"/>
      </dsp:txXfrm>
    </dsp:sp>
    <dsp:sp modelId="{B8654CFF-C92F-4A23-893C-7835A1AEF0FF}">
      <dsp:nvSpPr>
        <dsp:cNvPr id="0" name=""/>
        <dsp:cNvSpPr/>
      </dsp:nvSpPr>
      <dsp:spPr>
        <a:xfrm>
          <a:off x="5665436" y="962862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7AB1-C983-4F53-85D4-1C5237302C12}">
      <dsp:nvSpPr>
        <dsp:cNvPr id="0" name=""/>
        <dsp:cNvSpPr/>
      </dsp:nvSpPr>
      <dsp:spPr>
        <a:xfrm>
          <a:off x="6088664" y="309334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Analytics Tool</a:t>
          </a:r>
        </a:p>
      </dsp:txBody>
      <dsp:txXfrm>
        <a:off x="6088664" y="309334"/>
        <a:ext cx="2583423" cy="1550054"/>
      </dsp:txXfrm>
    </dsp:sp>
    <dsp:sp modelId="{98237BAF-DAB8-4887-993B-7739A4C10AEF}">
      <dsp:nvSpPr>
        <dsp:cNvPr id="0" name=""/>
        <dsp:cNvSpPr/>
      </dsp:nvSpPr>
      <dsp:spPr>
        <a:xfrm>
          <a:off x="8707802" y="962862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2DBFF-1B42-403F-84CF-7CD945430CF5}">
      <dsp:nvSpPr>
        <dsp:cNvPr id="0" name=""/>
        <dsp:cNvSpPr/>
      </dsp:nvSpPr>
      <dsp:spPr>
        <a:xfrm>
          <a:off x="9131030" y="309334"/>
          <a:ext cx="2583423" cy="1550054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Analytics Dashboard</a:t>
          </a:r>
        </a:p>
      </dsp:txBody>
      <dsp:txXfrm>
        <a:off x="9131030" y="309334"/>
        <a:ext cx="2583423" cy="15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8BC78-25A8-4F57-8AD0-8FC7C815E88D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05F02-713D-465D-8C78-4E60A9E7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D38A6B-081C-4244-8177-12322262FE7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6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4F797-D0C9-4CC8-A782-47AF8FE251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F02-713D-465D-8C78-4E60A9E712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70F1-1BA0-4F8A-A3BC-B06445EB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9746-2802-470C-BAC3-2AFD737E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A3AC-9B7A-413C-8AE3-927199A2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2FE-E6DC-42CA-B231-395DF440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18D3-6276-4D57-B1A0-A504BCB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EE8-219B-45A1-8164-FF1B2A3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7AEDB-5A7B-4C9A-989A-E7F1546D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5083-ABD1-4E53-BD65-73CA06A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6684-EE37-41AD-A610-273159BD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EA45-4564-434E-ABFF-B13011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58296-87E0-4C7F-8083-D2AF46470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6374-8524-4705-AD04-ADFAD7CA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EB5D-908C-4B3B-886A-AC9095DA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31FB-983A-4288-ABDB-9FC7A6BF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7ECA-DD5B-4E6E-9FA3-2592D204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4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6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5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7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70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16B9-4DAF-42BF-BAF7-F1D21218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DF31-2DD9-4F1D-A539-D2197AA3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3352-EECA-42B9-ADCC-FC9B9D7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0B1E-9977-4F33-A5B7-5A3AAB31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66A9-D07E-43B5-8C7F-89961E7B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31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5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7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04C7-DA05-4D48-970E-0061636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46F5-6F34-427B-8B67-225AAC9D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75A2-86A9-46F7-84BC-8F3DF8A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1189-953C-44F0-A017-8B1F0F76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A9B9-A88F-43F3-BBAD-ED40C23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F3D-1253-4479-BDBE-B49E77E5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624F-B45F-4E25-AD6A-CACF93F87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960E-5145-44E5-BA81-EA7DF011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C068-28F2-40A9-B8AB-BA3FC0A0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03B5B-8A96-4BB6-8DE6-EE85373B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4F19-B6A1-4A07-86CA-A3A9759D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1893-5C05-4C1A-9E49-4A2CEB6E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3CDB-7301-4C85-9694-757A3035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AB1B-AB53-4544-9029-F61CF6D1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D593-392B-450D-AFD0-B73CB9A2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4C339-5892-41DA-8633-E7E115EDC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2BB53-7DF5-4DDF-84DA-13D1FC7B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677B3-BC19-4051-BEB2-9F42772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60938-382C-4835-A601-C5688210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84E1-CC30-4B54-AF54-2EA6FD0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03E1-DB4D-4365-8D19-3C91ECA3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84BB-6A79-4CC2-A3EA-0195A75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B7AE-BF46-4B52-8992-8AE967D9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61C8A-280B-47E7-B967-724DA2D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B198-EA42-45FB-A6FD-F69D9EFA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5E38-2B53-4500-909D-86C3C37A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7B1B-1A62-426C-960D-D6DAD1B8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FDD1-C121-45FF-8202-D2B3BE1D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5192-4066-4C19-A7E7-FFDB9748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0E23-EB5D-4090-A909-E7EEF29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BC55-93CB-4B6D-B5BF-31E9CF5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90E0-F459-4E6F-8ADC-230EB2C8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0F7-AE4B-4EC5-A42B-F0930DF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3B6D8-F6AE-4A56-9192-4DE5470F8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CEEF-AD34-4A8B-8FD8-10EAA66C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3483D-2526-437B-A54E-23E052E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F718E-E4FA-487B-825D-C716426F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B881-6BF1-42B1-9B0C-DDD8078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6EFF9-D497-4E82-8D40-C403FCF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762C-2823-472A-B5A1-BD77068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F950-9AAC-4118-82DD-FC28D467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FE0A-01C1-44C0-8E41-CF155BF39415}" type="datetimeFigureOut">
              <a:rPr lang="en-IN" smtClean="0"/>
              <a:t>27/10/2017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EE94-0508-46C9-84CD-88E893A97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5148-0218-4BC4-B514-51F6DBC4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2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71105937-90B1-462A-AED5-8A20315C1D3D}" type="datetimeFigureOut">
              <a:rPr lang="en-US" smtClean="0"/>
              <a:pPr defTabSz="914423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6191" y="3858220"/>
            <a:ext cx="107796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5400" dirty="0">
                <a:solidFill>
                  <a:schemeClr val="bg2">
                    <a:lumMod val="25000"/>
                  </a:schemeClr>
                </a:solidFill>
              </a:rPr>
              <a:t>Your Partner In Digital Transformation</a:t>
            </a:r>
          </a:p>
        </p:txBody>
      </p:sp>
      <p:sp>
        <p:nvSpPr>
          <p:cNvPr id="14340" name="AutoShape 8" descr="Image result for Business Analytic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IN" altLang="en-US" dirty="0"/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40" y="218281"/>
            <a:ext cx="564251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AutoShape 10" descr="Image result for Business Analytic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IN" altLang="en-US" dirty="0"/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1" y="1713914"/>
            <a:ext cx="500677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3595" y="6459538"/>
            <a:ext cx="7983538" cy="365125"/>
          </a:xfrm>
        </p:spPr>
        <p:txBody>
          <a:bodyPr/>
          <a:lstStyle/>
          <a:p>
            <a:pPr>
              <a:defRPr/>
            </a:pPr>
            <a:r>
              <a:rPr lang="en-US" sz="1800" cap="non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www.defouranalytics.com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4155" y="5225355"/>
            <a:ext cx="31646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28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0E9-1BF1-487C-A996-AB554D45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Validation of Model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685EF-6834-4119-8975-17F2728835FC}"/>
              </a:ext>
            </a:extLst>
          </p:cNvPr>
          <p:cNvSpPr txBox="1"/>
          <p:nvPr/>
        </p:nvSpPr>
        <p:spPr>
          <a:xfrm>
            <a:off x="131885" y="1663328"/>
            <a:ext cx="5247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The Validity of the model can be checked by ROC curve which is a curve between sensitivity and specificity.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Sensitivity= true positives/(true positive + false negative)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Specificity=true negatives/(true negative + false positives)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he area under the curve tells the accuracy of the model. Here it is 96.15% which is good enough for making predictions using this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A077E-60A9-4B25-A6E6-AA6458C2CDF1}"/>
              </a:ext>
            </a:extLst>
          </p:cNvPr>
          <p:cNvSpPr/>
          <p:nvPr/>
        </p:nvSpPr>
        <p:spPr>
          <a:xfrm>
            <a:off x="7260520" y="5448980"/>
            <a:ext cx="26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Area under the curve: 0.96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AB4444-754E-4F14-B74D-017653C0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1322512"/>
            <a:ext cx="4354285" cy="412646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9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CFFF-5F22-45E9-BDBB-C792918B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Outcome of Scenario-1 – Predictive Analytics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42E9E-CB5A-4F91-80B5-9BBB19B8541E}"/>
              </a:ext>
            </a:extLst>
          </p:cNvPr>
          <p:cNvSpPr txBox="1"/>
          <p:nvPr/>
        </p:nvSpPr>
        <p:spPr>
          <a:xfrm>
            <a:off x="307597" y="1398893"/>
            <a:ext cx="7906043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Model is used for prediction of test sample data to compare the actual results &amp; accuracy. 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Some of the predictions are shown in the image on right and detailed file is attached.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Result: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Out of 62 employees, </a:t>
            </a:r>
            <a:r>
              <a:rPr lang="en-US" sz="2800" b="1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26 (41%)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employees left the company.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Our model accurately predicted working status for 59 employees, hence giving 95% accuracy.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So this model can be used to predict attrition for future employees by inputting the data.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32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sz="20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9748D85-DE9A-4AA5-9144-A0DBA5703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57316"/>
              </p:ext>
            </p:extLst>
          </p:nvPr>
        </p:nvGraphicFramePr>
        <p:xfrm>
          <a:off x="8344268" y="1172030"/>
          <a:ext cx="3136532" cy="5137594"/>
        </p:xfrm>
        <a:graphic>
          <a:graphicData uri="http://schemas.openxmlformats.org/drawingml/2006/table">
            <a:tbl>
              <a:tblPr/>
              <a:tblGrid>
                <a:gridCol w="957055">
                  <a:extLst>
                    <a:ext uri="{9D8B030D-6E8A-4147-A177-3AD203B41FA5}">
                      <a16:colId xmlns:a16="http://schemas.microsoft.com/office/drawing/2014/main" val="1309127229"/>
                    </a:ext>
                  </a:extLst>
                </a:gridCol>
                <a:gridCol w="1083214">
                  <a:extLst>
                    <a:ext uri="{9D8B030D-6E8A-4147-A177-3AD203B41FA5}">
                      <a16:colId xmlns:a16="http://schemas.microsoft.com/office/drawing/2014/main" val="4179080707"/>
                    </a:ext>
                  </a:extLst>
                </a:gridCol>
                <a:gridCol w="1096263">
                  <a:extLst>
                    <a:ext uri="{9D8B030D-6E8A-4147-A177-3AD203B41FA5}">
                      <a16:colId xmlns:a16="http://schemas.microsoft.com/office/drawing/2014/main" val="1565897128"/>
                    </a:ext>
                  </a:extLst>
                </a:gridCol>
              </a:tblGrid>
              <a:tr h="413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 code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Real.Status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predictions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20587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627147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2477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5176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59091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9986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7141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4753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04325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084312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169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99610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8284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7040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11855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6244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7116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2512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4279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88301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6024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78917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96187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0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BF13-3DED-4618-A990-D5C9546C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Actionable Insights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988-0501-4603-8C6E-1FE2D2C4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364902"/>
            <a:ext cx="11437258" cy="48252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Factors responsible for attrition are Number of companies worked, Satisfaction level and employer appreciation.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To decrease current attrition rate of </a:t>
            </a:r>
            <a:r>
              <a:rPr lang="en-IN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41%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following actions should be taken.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Identification of Employee for appraisal (Quarterly/Yearly) and best performer award distribution on monthly/quarterly basis for motivation.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Roles and responsibilities to be properly to be specified.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Training for all employees at least once a month.(Technical/Soft Skill/ new technology)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Role change for the employees who are showing low satisfaction with current role.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Periodical surveys to understand the mental state(positive/negative/motivation level) of employees.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1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743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40A-1B64-4946-9D40-C268FEC0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80671"/>
            <a:ext cx="11290858" cy="8563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Use Case Scenario -2: Emp. Performance Analysis &amp; its prediction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5793-9298-42D9-9C09-688F81B3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spc="-5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This model does performance analysis &amp; predicts: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Which employee in the company have low satisfaction level than other and why.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Who are the best performers. Who are the employees who need technical training or any other </a:t>
            </a:r>
          </a:p>
          <a:p>
            <a:pPr marL="0" indent="0">
              <a:buNone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training such as soft skills, Management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What policies should be made to improve retention rate of the employees.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Segmenting the people who needs improvement from their dedication and performance </a:t>
            </a:r>
          </a:p>
          <a:p>
            <a:pPr marL="0" indent="0">
              <a:buNone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perspective.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Identify the people who needs HR attention for retaining them within the organisation. </a:t>
            </a: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4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007-DBA4-478D-8DA9-2DC7FE7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Scenario - 2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FC6C2-B9DB-4500-929B-78F30593D1E3}"/>
              </a:ext>
            </a:extLst>
          </p:cNvPr>
          <p:cNvSpPr/>
          <p:nvPr/>
        </p:nvSpPr>
        <p:spPr>
          <a:xfrm>
            <a:off x="248529" y="1563863"/>
            <a:ext cx="10886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32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 a company, historical data of  employees is available with variables as shown below and full data file is attached.</a:t>
            </a:r>
          </a:p>
          <a:p>
            <a:endParaRPr lang="en-IN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28FAA0-EE1E-4ABA-8EE4-5213EC1CD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04960"/>
              </p:ext>
            </p:extLst>
          </p:nvPr>
        </p:nvGraphicFramePr>
        <p:xfrm>
          <a:off x="2046515" y="2770051"/>
          <a:ext cx="7082972" cy="34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973693986"/>
                    </a:ext>
                  </a:extLst>
                </a:gridCol>
                <a:gridCol w="1901997">
                  <a:extLst>
                    <a:ext uri="{9D8B030D-6E8A-4147-A177-3AD203B41FA5}">
                      <a16:colId xmlns:a16="http://schemas.microsoft.com/office/drawing/2014/main" val="2417435384"/>
                    </a:ext>
                  </a:extLst>
                </a:gridCol>
                <a:gridCol w="2626461">
                  <a:extLst>
                    <a:ext uri="{9D8B030D-6E8A-4147-A177-3AD203B41FA5}">
                      <a16:colId xmlns:a16="http://schemas.microsoft.com/office/drawing/2014/main" val="3422861815"/>
                    </a:ext>
                  </a:extLst>
                </a:gridCol>
              </a:tblGrid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EMP. 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EMPLOYEE NAME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GENDER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861082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QUALIFICATION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HIGHEST QUALIFICATION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104256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DATE_OF CONFERMATION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DESIGNATION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GRADE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7676476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CURRENT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 WORKING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SATISFACTION LEVEL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33595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NUMBER OF COMPAINES WORKED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PERCENT SALARY HIKE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TRAINING TIME LAST YEAR(In Hrs)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7853723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MARITAL 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 OF BIRTH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TODAY'S 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061713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OTHERS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IN ATAEIL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DATE_OF JOINING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102435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DEPARTMENT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DIVISION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JOINING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7492164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EMPLOYER APPRECIATION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JOB INVOLMENT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DISTANCE FROM HOME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238302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YEAR SINCE LAST PROMOTION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WORKING HOURS 2017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AVERAGE MONTHLY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99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6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767-B7E9-4051-A9FA-D0CD088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Defour’s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Analytics HR Model -Algorithm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C788-2DB6-4EFF-A646-EF16B414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280160"/>
            <a:ext cx="11896761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K-means algorithm is used to make clusters based on Euclidian distance among </a:t>
            </a:r>
          </a:p>
          <a:p>
            <a:pPr marL="0" indent="0">
              <a:buNone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the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This Defour algorithm creates clusters based on similar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Advance analytical tool (R) is used at the back end for designing this algorithm.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E6A10F-3F3E-4431-BC07-9992DA4DF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94004"/>
              </p:ext>
            </p:extLst>
          </p:nvPr>
        </p:nvGraphicFramePr>
        <p:xfrm>
          <a:off x="221071" y="4032112"/>
          <a:ext cx="11718387" cy="216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9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737-E220-4BBC-8AAE-D86060A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Actionable Insights 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C0F12-5F6A-410C-AE5D-76F234A4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553028"/>
            <a:ext cx="5202115" cy="4953000"/>
          </a:xfrm>
        </p:spPr>
        <p:txBody>
          <a:bodyPr>
            <a:normAutofit fontScale="40000" lnSpcReduction="20000"/>
          </a:bodyPr>
          <a:lstStyle/>
          <a:p>
            <a:r>
              <a:rPr lang="en-IN" sz="60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 outcome :</a:t>
            </a:r>
          </a:p>
          <a:p>
            <a:pPr lvl="1"/>
            <a:r>
              <a:rPr lang="en-IN" sz="59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 of employees working more than 200 hours are typically highly satisfied. </a:t>
            </a:r>
          </a:p>
          <a:p>
            <a:pPr lvl="1"/>
            <a:r>
              <a:rPr lang="en-IN" sz="59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 of employees working less than 200 hours powered to be less satisfied.</a:t>
            </a:r>
          </a:p>
          <a:p>
            <a:pPr marL="201173" lvl="1" indent="0">
              <a:buNone/>
            </a:pPr>
            <a:endParaRPr lang="en-IN" sz="4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60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Immediate Actionable Insights :</a:t>
            </a:r>
          </a:p>
          <a:p>
            <a:pPr lvl="1"/>
            <a:r>
              <a:rPr lang="en-IN" sz="60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Put a check on employees who are not working more than stipulated hours.</a:t>
            </a:r>
          </a:p>
          <a:p>
            <a:pPr lvl="1"/>
            <a:r>
              <a:rPr lang="en-IN" sz="60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Counselling is required for employees having low satisfaction level to investigate the root cause of their low satisfaction.</a:t>
            </a:r>
          </a:p>
          <a:p>
            <a:pPr marL="201173" lvl="1" indent="0">
              <a:buNone/>
            </a:pPr>
            <a:endParaRPr lang="en-IN" sz="60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b="1" dirty="0"/>
          </a:p>
          <a:p>
            <a:pPr marL="201173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F3535-9E0B-4893-A4A3-42D16D408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12" y="1112616"/>
            <a:ext cx="6634579" cy="493830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FE9052E-212D-4335-82DF-C1B1E9D333CE}"/>
              </a:ext>
            </a:extLst>
          </p:cNvPr>
          <p:cNvSpPr/>
          <p:nvPr/>
        </p:nvSpPr>
        <p:spPr>
          <a:xfrm>
            <a:off x="9915029" y="1112616"/>
            <a:ext cx="2133600" cy="1111496"/>
          </a:xfrm>
          <a:prstGeom prst="wedgeRoundRectCallout">
            <a:avLst>
              <a:gd name="adj1" fmla="val -41932"/>
              <a:gd name="adj2" fmla="val 71731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spc="-50" dirty="0">
                <a:solidFill>
                  <a:schemeClr val="bg2">
                    <a:lumMod val="25000"/>
                  </a:schemeClr>
                </a:solidFill>
              </a:rPr>
              <a:t>Employees working more than 200 hours are typically highly satisfied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757216-480E-4DAC-B88B-D5E3A02A0AB1}"/>
              </a:ext>
            </a:extLst>
          </p:cNvPr>
          <p:cNvSpPr/>
          <p:nvPr/>
        </p:nvSpPr>
        <p:spPr>
          <a:xfrm>
            <a:off x="10427627" y="4321707"/>
            <a:ext cx="1774338" cy="1270968"/>
          </a:xfrm>
          <a:prstGeom prst="wedgeRoundRectCallout">
            <a:avLst>
              <a:gd name="adj1" fmla="val -77128"/>
              <a:gd name="adj2" fmla="val 17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spc="-50" dirty="0">
                <a:solidFill>
                  <a:schemeClr val="bg2">
                    <a:lumMod val="25000"/>
                  </a:schemeClr>
                </a:solidFill>
              </a:rPr>
              <a:t>Employees working less than 200 hours are less satisfied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8CE58-0E5D-4725-9F22-1CEE8B561982}"/>
              </a:ext>
            </a:extLst>
          </p:cNvPr>
          <p:cNvSpPr/>
          <p:nvPr/>
        </p:nvSpPr>
        <p:spPr>
          <a:xfrm>
            <a:off x="9732937" y="2324745"/>
            <a:ext cx="1115877" cy="189632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C0BBBB-3864-4820-BEDA-E840CF8C975F}"/>
              </a:ext>
            </a:extLst>
          </p:cNvPr>
          <p:cNvSpPr/>
          <p:nvPr/>
        </p:nvSpPr>
        <p:spPr>
          <a:xfrm>
            <a:off x="7222210" y="4321707"/>
            <a:ext cx="2692819" cy="127096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" y="155588"/>
            <a:ext cx="11769603" cy="85639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High Satisfied 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0F178-46BB-4C70-9B27-3EC3B519E84F}"/>
              </a:ext>
            </a:extLst>
          </p:cNvPr>
          <p:cNvSpPr txBox="1"/>
          <p:nvPr/>
        </p:nvSpPr>
        <p:spPr>
          <a:xfrm>
            <a:off x="309488" y="3606166"/>
            <a:ext cx="5989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56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most of them are in Low and medium salary band.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Satisfaction has no correlation with Salary.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from only three divisions i.e. Ball Valve, HO Pune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Indarpur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3F9F5-C722-409F-82C2-3F059615CD38}"/>
              </a:ext>
            </a:extLst>
          </p:cNvPr>
          <p:cNvSpPr txBox="1"/>
          <p:nvPr/>
        </p:nvSpPr>
        <p:spPr>
          <a:xfrm>
            <a:off x="309488" y="1414310"/>
            <a:ext cx="5989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of those </a:t>
            </a:r>
            <a:r>
              <a:rPr lang="en-US" sz="2800" b="1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72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are more than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years old in the company.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means old employees are more dedicated and satisfied with the company.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10709-615E-469D-9833-BCA3F394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2" y="1757356"/>
            <a:ext cx="5982247" cy="42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78097"/>
            <a:ext cx="11003280" cy="8563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Low Satisfied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4F87F-0BFB-4A71-B7AA-91A56ECE2094}"/>
              </a:ext>
            </a:extLst>
          </p:cNvPr>
          <p:cNvSpPr txBox="1"/>
          <p:nvPr/>
        </p:nvSpPr>
        <p:spPr>
          <a:xfrm>
            <a:off x="131885" y="1482075"/>
            <a:ext cx="544160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57%  of these employees are from Ball Valve Division.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Key reason of their dis-satisfaction is work over load and distribution of task.</a:t>
            </a:r>
          </a:p>
          <a:p>
            <a:pPr marL="742950" lvl="1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Relook the KPIs, skill mapping &amp; opportunity for better career prospects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To mitigate the risk of their attrition, HR must bring various initiatives like training workshops, counselling, role change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3CD9-58CF-4400-B47A-C8E334D4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6" y="1162373"/>
            <a:ext cx="6406704" cy="5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752C-03F4-4EF8-9A38-4AA0A19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6B1-4E94-4809-BDE4-CD0D3161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69BB9F-DB4E-43F3-81A8-983815E42D2E}"/>
              </a:ext>
            </a:extLst>
          </p:cNvPr>
          <p:cNvSpPr txBox="1">
            <a:spLocks/>
          </p:cNvSpPr>
          <p:nvPr/>
        </p:nvSpPr>
        <p:spPr>
          <a:xfrm>
            <a:off x="295239" y="1447800"/>
            <a:ext cx="11896761" cy="449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2" indent="-91442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1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8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42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27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711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28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33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38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43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Company goal is not clearly communicated to employee creating a gap and affecting satisfaction level. Hence there should be a proper channel of communication for business goal followed with any leadership.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Trimming rewards and  recognition are expected to accomplish the feeling of personal accomplishment.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Company growth road map should be transparent to people and clear picture of growth unknown.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Every successful milestone should be shared proudly to employees to retain the motivation.</a:t>
            </a:r>
            <a:endParaRPr lang="en-US" sz="2400" spc="-5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Customer centric approach is observed strongly.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ea typeface="+mj-ea"/>
                <a:cs typeface="+mj-cs"/>
              </a:rPr>
              <a:t>Company is able to maintain to upkeep the high standard of cultural diversity and also there is not differentiation among employees.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45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HR Analytics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Defour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2016 Defour Analytics Pvt. Ltd </a:t>
            </a:r>
          </a:p>
        </p:txBody>
      </p:sp>
      <p:pic>
        <p:nvPicPr>
          <p:cNvPr id="2050" name="Picture 2" descr="Image result for Benefits of HR analytics">
            <a:extLst>
              <a:ext uri="{FF2B5EF4-FFF2-40B4-BE49-F238E27FC236}">
                <a16:creationId xmlns:a16="http://schemas.microsoft.com/office/drawing/2014/main" id="{4C273456-C953-4E73-A8C9-1CD1D7BB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74247"/>
            <a:ext cx="3984171" cy="40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40D-B0F3-4593-9810-62EC561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126559"/>
            <a:ext cx="11003280" cy="856395"/>
          </a:xfrm>
        </p:spPr>
        <p:txBody>
          <a:bodyPr/>
          <a:lstStyle/>
          <a:p>
            <a:r>
              <a:rPr lang="en-US" dirty="0"/>
              <a:t>Way Forward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E86B-F8BF-4507-A7E9-109E5C95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447799"/>
            <a:ext cx="11896761" cy="4894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Decisions should be based on data driven approach rather than perspective – Indicating adjustments in if needed in HR processes like timely corrections in various HR processes like PMS, training initiatives, recruitment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Sales, Technical department employees need to be addressed by HR and use following practices.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Assess the situation thoroughly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Privacy is key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It takes time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Keep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Selecting 10%ile people from high and low performing clusters. Making groups of two employees each having same role, experience and education background from each cluster and doing rationalization (load sharing).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It will reduce the risk of attrition, increase efficiency without any additional cost to the company. 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5" dirty="0" err="1"/>
              <a:t>Defour</a:t>
            </a:r>
            <a:r>
              <a:rPr lang="en-US" spc="-95" dirty="0"/>
              <a:t> </a:t>
            </a:r>
            <a:r>
              <a:rPr lang="en-US" spc="-254" dirty="0"/>
              <a:t>Off</a:t>
            </a:r>
            <a:r>
              <a:rPr lang="en-US" spc="-80" dirty="0"/>
              <a:t>erings </a:t>
            </a:r>
            <a:r>
              <a:rPr lang="en-US" spc="-5" dirty="0"/>
              <a:t>– </a:t>
            </a:r>
            <a:r>
              <a:rPr lang="en-US" spc="15" dirty="0"/>
              <a:t>1</a:t>
            </a:r>
            <a:r>
              <a:rPr lang="en-US" spc="22" baseline="25054" dirty="0"/>
              <a:t>st</a:t>
            </a:r>
            <a:r>
              <a:rPr lang="en-US" spc="-270" baseline="25054" dirty="0"/>
              <a:t> </a:t>
            </a:r>
            <a:r>
              <a:rPr lang="en-US" spc="-75" dirty="0"/>
              <a:t>Approach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289005" y="1395056"/>
            <a:ext cx="9212580" cy="45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50" dirty="0">
                <a:solidFill>
                  <a:srgbClr val="0070BF"/>
                </a:solidFill>
                <a:latin typeface="Times New Roman"/>
                <a:cs typeface="Times New Roman"/>
              </a:rPr>
              <a:t></a:t>
            </a:r>
            <a:r>
              <a:rPr sz="1750" spc="-3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Develop Algorithm / different use case scenarios like;</a:t>
            </a:r>
          </a:p>
          <a:p>
            <a:pPr marL="313055" indent="-300355">
              <a:lnSpc>
                <a:spcPct val="100000"/>
              </a:lnSpc>
              <a:buAutoNum type="arabicPeriod"/>
              <a:tabLst>
                <a:tab pos="312420" algn="l"/>
                <a:tab pos="313690" algn="l"/>
              </a:tabLst>
            </a:pP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Predicting attrition on month on month basis,</a:t>
            </a:r>
          </a:p>
          <a:p>
            <a:pPr marL="313055" indent="-300355">
              <a:lnSpc>
                <a:spcPct val="100000"/>
              </a:lnSpc>
              <a:buAutoNum type="arabicPeriod"/>
              <a:tabLst>
                <a:tab pos="312420" algn="l"/>
                <a:tab pos="313690" algn="l"/>
              </a:tabLst>
            </a:pP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Detection of satisfaction with respect to compensation</a:t>
            </a:r>
          </a:p>
          <a:p>
            <a:pPr marL="313055" indent="-3003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12420" algn="l"/>
                <a:tab pos="313690" algn="l"/>
              </a:tabLst>
            </a:pP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Identifying potential candidates for upgradation of skill / technical /functional knowledge</a:t>
            </a:r>
          </a:p>
          <a:p>
            <a:pPr marL="313055" indent="-300355">
              <a:lnSpc>
                <a:spcPct val="100000"/>
              </a:lnSpc>
              <a:buAutoNum type="arabicPeriod"/>
              <a:tabLst>
                <a:tab pos="312420" algn="l"/>
                <a:tab pos="313690" algn="l"/>
              </a:tabLst>
            </a:pP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Role related anomaly with peers</a:t>
            </a:r>
          </a:p>
          <a:p>
            <a:pPr marL="313055" indent="-300355">
              <a:lnSpc>
                <a:spcPct val="100000"/>
              </a:lnSpc>
              <a:buAutoNum type="arabicPeriod"/>
              <a:tabLst>
                <a:tab pos="312420" algn="l"/>
                <a:tab pos="313690" algn="l"/>
              </a:tabLst>
            </a:pP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Stagnancy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000" dirty="0">
                <a:solidFill>
                  <a:schemeClr val="bg2">
                    <a:lumMod val="25000"/>
                  </a:schemeClr>
                </a:solidFill>
              </a:rPr>
              <a:t>Self service analytics utilizing appropriate models*</a:t>
            </a:r>
          </a:p>
          <a:p>
            <a:pPr marL="354965" marR="5080" indent="-342900">
              <a:lnSpc>
                <a:spcPts val="2110"/>
              </a:lnSpc>
              <a:spcBef>
                <a:spcPts val="60"/>
              </a:spcBef>
              <a:buFont typeface="Wingdings" panose="05000000000000000000" pitchFamily="2" charset="2"/>
              <a:buChar char="q"/>
            </a:pPr>
            <a:r>
              <a:rPr sz="2000" dirty="0">
                <a:solidFill>
                  <a:schemeClr val="bg2">
                    <a:lumMod val="25000"/>
                  </a:schemeClr>
                </a:solidFill>
              </a:rPr>
              <a:t>Model management including data handling, error handling, tuning, adjustment based on different  scenarios</a:t>
            </a:r>
          </a:p>
          <a:p>
            <a:pPr marL="354965" marR="83185" indent="-342900">
              <a:lnSpc>
                <a:spcPts val="2100"/>
              </a:lnSpc>
              <a:buFont typeface="Wingdings" panose="05000000000000000000" pitchFamily="2" charset="2"/>
              <a:buChar char="q"/>
            </a:pPr>
            <a:r>
              <a:rPr sz="2000" dirty="0">
                <a:solidFill>
                  <a:schemeClr val="bg2">
                    <a:lumMod val="25000"/>
                  </a:schemeClr>
                </a:solidFill>
              </a:rPr>
              <a:t>Training of M&amp;M team, hand holding for applying analytics appropriately across different business  objectives</a:t>
            </a:r>
          </a:p>
          <a:p>
            <a:pPr marL="355600" indent="-342900">
              <a:lnSpc>
                <a:spcPts val="2039"/>
              </a:lnSpc>
              <a:buFont typeface="Wingdings" panose="05000000000000000000" pitchFamily="2" charset="2"/>
              <a:buChar char="q"/>
            </a:pPr>
            <a:r>
              <a:rPr sz="2000" dirty="0">
                <a:solidFill>
                  <a:schemeClr val="bg2">
                    <a:lumMod val="25000"/>
                  </a:schemeClr>
                </a:solidFill>
              </a:rPr>
              <a:t>Providing an appropriate analytics tool for self service analytics</a:t>
            </a:r>
          </a:p>
        </p:txBody>
      </p:sp>
      <p:sp>
        <p:nvSpPr>
          <p:cNvPr id="5" name="object 6"/>
          <p:cNvSpPr txBox="1"/>
          <p:nvPr/>
        </p:nvSpPr>
        <p:spPr>
          <a:xfrm>
            <a:off x="289064" y="6059599"/>
            <a:ext cx="26255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Times New Roman"/>
                <a:cs typeface="Times New Roman"/>
              </a:rPr>
              <a:t>*</a:t>
            </a:r>
            <a:r>
              <a:rPr sz="1400" spc="5" dirty="0">
                <a:latin typeface="Times New Roman"/>
                <a:cs typeface="Times New Roman"/>
              </a:rPr>
              <a:t>Models </a:t>
            </a:r>
            <a:r>
              <a:rPr sz="1400" spc="50" dirty="0">
                <a:latin typeface="Times New Roman"/>
                <a:cs typeface="Times New Roman"/>
              </a:rPr>
              <a:t>are </a:t>
            </a:r>
            <a:r>
              <a:rPr sz="1400" spc="-65" dirty="0">
                <a:latin typeface="Times New Roman"/>
                <a:cs typeface="Times New Roman"/>
              </a:rPr>
              <a:t>IP </a:t>
            </a:r>
            <a:r>
              <a:rPr sz="1400" spc="0" dirty="0">
                <a:latin typeface="Times New Roman"/>
                <a:cs typeface="Times New Roman"/>
              </a:rPr>
              <a:t>of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Defour</a:t>
            </a:r>
          </a:p>
        </p:txBody>
      </p:sp>
    </p:spTree>
    <p:extLst>
      <p:ext uri="{BB962C8B-B14F-4D97-AF65-F5344CB8AC3E}">
        <p14:creationId xmlns:p14="http://schemas.microsoft.com/office/powerpoint/2010/main" val="425650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26231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26F9-05E4-448B-9D17-800C750C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Typical Challenges in HR function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B7AC-AA5D-45EC-A252-4F92FB19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447799"/>
            <a:ext cx="5706207" cy="4798255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Recruitment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Right Talent Acquisition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Recurring Cost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Retention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Alignment of right job profile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Gap Analysis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Motivation or Productivity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Leadership Roadmap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Training &amp; Development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Culture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D4299-6C71-48BD-BFE4-DF5C777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69" y="1176923"/>
            <a:ext cx="5054900" cy="47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7E6-E815-4927-A9A2-EF73DF2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Difficulties in Traditional methods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B316-03B5-4A99-B34C-14DCA767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Situational Based Decision making</a:t>
            </a:r>
          </a:p>
          <a:p>
            <a:pPr marL="201173" lvl="1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Reactive Approach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Lack of quantitative approach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Overlooking minor details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Silos culture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MIS Reporting – Diagnostic analysis of the issue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Manual Consolidation of data for decision making – Huge Efforts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IN" sz="1200" dirty="0"/>
          </a:p>
        </p:txBody>
      </p:sp>
      <p:sp>
        <p:nvSpPr>
          <p:cNvPr id="4" name="AutoShape 2" descr="Image result for manual method of analys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45" y="1810922"/>
            <a:ext cx="2931356" cy="2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1C9-1070-48F7-823B-230D1397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Analytical Approach to mitigate challenges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694283-9AAC-49DE-8088-2F277BFE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6" y="1447800"/>
            <a:ext cx="7985172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Prediction of Employee Attrition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Planned Recruitment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Job Role Change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Tracking and predicting Employee productivity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Identifying best and average performing employees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Identifying employees who require training and  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development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Proactive actions to address above issues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50" name="Picture 6" descr="image001">
            <a:extLst>
              <a:ext uri="{FF2B5EF4-FFF2-40B4-BE49-F238E27FC236}">
                <a16:creationId xmlns:a16="http://schemas.microsoft.com/office/drawing/2014/main" id="{4FC6A7CD-D63B-41E1-9640-E42CCCF0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58" y="1941341"/>
            <a:ext cx="4006868" cy="29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39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7948-3722-4A18-AE9E-E98C618D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78096"/>
            <a:ext cx="11003280" cy="856395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Process - Flow </a:t>
            </a:r>
            <a:r>
              <a:rPr lang="en-IN" sz="4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Chart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7A98-D520-46C1-8825-866A0B052147}"/>
              </a:ext>
            </a:extLst>
          </p:cNvPr>
          <p:cNvSpPr/>
          <p:nvPr/>
        </p:nvSpPr>
        <p:spPr>
          <a:xfrm>
            <a:off x="648346" y="1393072"/>
            <a:ext cx="1304440" cy="71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E4ABA6-7238-462E-898B-BC55A3E498DE}"/>
              </a:ext>
            </a:extLst>
          </p:cNvPr>
          <p:cNvSpPr/>
          <p:nvPr/>
        </p:nvSpPr>
        <p:spPr>
          <a:xfrm>
            <a:off x="663843" y="2468665"/>
            <a:ext cx="1319939" cy="73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Formation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580457-F1A2-4FC4-9531-38A182F28131}"/>
              </a:ext>
            </a:extLst>
          </p:cNvPr>
          <p:cNvSpPr/>
          <p:nvPr/>
        </p:nvSpPr>
        <p:spPr>
          <a:xfrm>
            <a:off x="2829604" y="1350708"/>
            <a:ext cx="1415073" cy="79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Job Involvement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887C2D-EDB1-4C2F-B5A8-1989B5B96F6D}"/>
              </a:ext>
            </a:extLst>
          </p:cNvPr>
          <p:cNvSpPr/>
          <p:nvPr/>
        </p:nvSpPr>
        <p:spPr>
          <a:xfrm>
            <a:off x="2856476" y="2292192"/>
            <a:ext cx="1379479" cy="79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Calculating satisfaction level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D9E63-CDC2-4632-AF7E-272A93D2C0EC}"/>
              </a:ext>
            </a:extLst>
          </p:cNvPr>
          <p:cNvSpPr/>
          <p:nvPr/>
        </p:nvSpPr>
        <p:spPr>
          <a:xfrm>
            <a:off x="2855430" y="3235207"/>
            <a:ext cx="1389248" cy="61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Appreciation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413D0-B748-4008-8B89-FEEEECF04970}"/>
              </a:ext>
            </a:extLst>
          </p:cNvPr>
          <p:cNvCxnSpPr>
            <a:cxnSpLocks/>
          </p:cNvCxnSpPr>
          <p:nvPr/>
        </p:nvCxnSpPr>
        <p:spPr>
          <a:xfrm>
            <a:off x="1300566" y="2136256"/>
            <a:ext cx="0" cy="30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42D031-7ACE-45CA-A3A5-5599809FAE78}"/>
              </a:ext>
            </a:extLst>
          </p:cNvPr>
          <p:cNvCxnSpPr>
            <a:cxnSpLocks/>
          </p:cNvCxnSpPr>
          <p:nvPr/>
        </p:nvCxnSpPr>
        <p:spPr>
          <a:xfrm flipH="1">
            <a:off x="1300566" y="3284160"/>
            <a:ext cx="4929" cy="36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6294B57-224E-4D19-B2B4-77ECCB236A21}"/>
              </a:ext>
            </a:extLst>
          </p:cNvPr>
          <p:cNvCxnSpPr>
            <a:cxnSpLocks/>
          </p:cNvCxnSpPr>
          <p:nvPr/>
        </p:nvCxnSpPr>
        <p:spPr>
          <a:xfrm flipV="1">
            <a:off x="1979095" y="1980447"/>
            <a:ext cx="864292" cy="828241"/>
          </a:xfrm>
          <a:prstGeom prst="bentConnector3">
            <a:avLst>
              <a:gd name="adj1" fmla="val 4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539BB7-4051-4F66-9D5F-A5A2D7088248}"/>
              </a:ext>
            </a:extLst>
          </p:cNvPr>
          <p:cNvCxnSpPr>
            <a:cxnSpLocks/>
          </p:cNvCxnSpPr>
          <p:nvPr/>
        </p:nvCxnSpPr>
        <p:spPr>
          <a:xfrm>
            <a:off x="1938024" y="2782042"/>
            <a:ext cx="828875" cy="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271252C-6E5C-4E42-9A67-0DD19446E542}"/>
              </a:ext>
            </a:extLst>
          </p:cNvPr>
          <p:cNvCxnSpPr>
            <a:cxnSpLocks/>
          </p:cNvCxnSpPr>
          <p:nvPr/>
        </p:nvCxnSpPr>
        <p:spPr>
          <a:xfrm>
            <a:off x="1946363" y="2787531"/>
            <a:ext cx="850126" cy="759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C5F555B-26A3-4A8B-98A5-690BEC639BC4}"/>
              </a:ext>
            </a:extLst>
          </p:cNvPr>
          <p:cNvSpPr/>
          <p:nvPr/>
        </p:nvSpPr>
        <p:spPr>
          <a:xfrm>
            <a:off x="648346" y="3665413"/>
            <a:ext cx="1266340" cy="9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B58C41-CE8A-4963-A013-420E73A46D05}"/>
              </a:ext>
            </a:extLst>
          </p:cNvPr>
          <p:cNvSpPr/>
          <p:nvPr/>
        </p:nvSpPr>
        <p:spPr>
          <a:xfrm>
            <a:off x="2855429" y="4000158"/>
            <a:ext cx="1389249" cy="13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Filtering ,Sorting, Variable Preparation, Assumptions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4DEB05B-4FE7-491A-807D-74FD74C37C84}"/>
              </a:ext>
            </a:extLst>
          </p:cNvPr>
          <p:cNvCxnSpPr/>
          <p:nvPr/>
        </p:nvCxnSpPr>
        <p:spPr>
          <a:xfrm>
            <a:off x="1952786" y="4367212"/>
            <a:ext cx="800100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46E90-1760-4430-9C16-42CA484EF21F}"/>
              </a:ext>
            </a:extLst>
          </p:cNvPr>
          <p:cNvSpPr/>
          <p:nvPr/>
        </p:nvSpPr>
        <p:spPr>
          <a:xfrm>
            <a:off x="648346" y="4916057"/>
            <a:ext cx="1304440" cy="75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imputation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FDF219-16AA-4F7B-934A-5515D57670D7}"/>
              </a:ext>
            </a:extLst>
          </p:cNvPr>
          <p:cNvCxnSpPr>
            <a:cxnSpLocks/>
          </p:cNvCxnSpPr>
          <p:nvPr/>
        </p:nvCxnSpPr>
        <p:spPr>
          <a:xfrm flipH="1">
            <a:off x="1276587" y="4537778"/>
            <a:ext cx="4929" cy="36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308BF1F-7406-4A14-8C6A-9304F0734B50}"/>
              </a:ext>
            </a:extLst>
          </p:cNvPr>
          <p:cNvCxnSpPr/>
          <p:nvPr/>
        </p:nvCxnSpPr>
        <p:spPr>
          <a:xfrm>
            <a:off x="2029504" y="5264670"/>
            <a:ext cx="800100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C4E30-B806-41CC-AA5E-BE2BD825CD1A}"/>
              </a:ext>
            </a:extLst>
          </p:cNvPr>
          <p:cNvSpPr/>
          <p:nvPr/>
        </p:nvSpPr>
        <p:spPr>
          <a:xfrm>
            <a:off x="2829604" y="5434324"/>
            <a:ext cx="1415074" cy="78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 from Exit interview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852F3-6900-4BB0-ABAB-541F69B10654}"/>
              </a:ext>
            </a:extLst>
          </p:cNvPr>
          <p:cNvSpPr/>
          <p:nvPr/>
        </p:nvSpPr>
        <p:spPr>
          <a:xfrm>
            <a:off x="5439905" y="1243995"/>
            <a:ext cx="1255363" cy="77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Exploratory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6FEEAA-BA9E-4D55-878C-66EE78C52289}"/>
              </a:ext>
            </a:extLst>
          </p:cNvPr>
          <p:cNvCxnSpPr/>
          <p:nvPr/>
        </p:nvCxnSpPr>
        <p:spPr>
          <a:xfrm flipV="1">
            <a:off x="6695268" y="1769771"/>
            <a:ext cx="714375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DF1473-B063-4629-B9BF-F36238553113}"/>
              </a:ext>
            </a:extLst>
          </p:cNvPr>
          <p:cNvSpPr/>
          <p:nvPr/>
        </p:nvSpPr>
        <p:spPr>
          <a:xfrm>
            <a:off x="7445084" y="1243995"/>
            <a:ext cx="1353565" cy="104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understand data properties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2AFEEA-6399-466C-8203-716188E12257}"/>
              </a:ext>
            </a:extLst>
          </p:cNvPr>
          <p:cNvCxnSpPr>
            <a:cxnSpLocks/>
          </p:cNvCxnSpPr>
          <p:nvPr/>
        </p:nvCxnSpPr>
        <p:spPr>
          <a:xfrm>
            <a:off x="6037874" y="1996453"/>
            <a:ext cx="14215" cy="29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58AD27-2DBC-4BC4-BD6E-58BE65EFF031}"/>
              </a:ext>
            </a:extLst>
          </p:cNvPr>
          <p:cNvSpPr/>
          <p:nvPr/>
        </p:nvSpPr>
        <p:spPr>
          <a:xfrm>
            <a:off x="5439905" y="2300665"/>
            <a:ext cx="1255363" cy="76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DDB04E-F444-4FAE-A788-4D5C87430643}"/>
              </a:ext>
            </a:extLst>
          </p:cNvPr>
          <p:cNvSpPr/>
          <p:nvPr/>
        </p:nvSpPr>
        <p:spPr>
          <a:xfrm>
            <a:off x="7474674" y="2352095"/>
            <a:ext cx="1323975" cy="84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Tress and Cluster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7BE062-05D9-4DA4-BE9F-319824BB7F8C}"/>
              </a:ext>
            </a:extLst>
          </p:cNvPr>
          <p:cNvCxnSpPr/>
          <p:nvPr/>
        </p:nvCxnSpPr>
        <p:spPr>
          <a:xfrm flipV="1">
            <a:off x="6730709" y="2787221"/>
            <a:ext cx="71437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E66E2B-28ED-4C05-BAE9-314C7674B3A2}"/>
              </a:ext>
            </a:extLst>
          </p:cNvPr>
          <p:cNvSpPr/>
          <p:nvPr/>
        </p:nvSpPr>
        <p:spPr>
          <a:xfrm>
            <a:off x="5439905" y="3396795"/>
            <a:ext cx="1255363" cy="80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721531-5640-4BDC-A70D-90F6C203CF4A}"/>
              </a:ext>
            </a:extLst>
          </p:cNvPr>
          <p:cNvSpPr/>
          <p:nvPr/>
        </p:nvSpPr>
        <p:spPr>
          <a:xfrm>
            <a:off x="7443415" y="3396796"/>
            <a:ext cx="1355235" cy="80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Checking Accuracy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51A57B-694E-4F4B-9A16-AB5A4B65002F}"/>
              </a:ext>
            </a:extLst>
          </p:cNvPr>
          <p:cNvSpPr/>
          <p:nvPr/>
        </p:nvSpPr>
        <p:spPr>
          <a:xfrm>
            <a:off x="5439905" y="4534764"/>
            <a:ext cx="1238044" cy="75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Prediction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D4A425-D97D-4F50-80CF-1E7067FC0140}"/>
              </a:ext>
            </a:extLst>
          </p:cNvPr>
          <p:cNvSpPr/>
          <p:nvPr/>
        </p:nvSpPr>
        <p:spPr>
          <a:xfrm>
            <a:off x="5439905" y="5602064"/>
            <a:ext cx="1255363" cy="6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Actionable Insights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B743B4-D5BE-43A8-B7F9-43F4ED45EC0B}"/>
              </a:ext>
            </a:extLst>
          </p:cNvPr>
          <p:cNvCxnSpPr>
            <a:cxnSpLocks/>
          </p:cNvCxnSpPr>
          <p:nvPr/>
        </p:nvCxnSpPr>
        <p:spPr>
          <a:xfrm>
            <a:off x="6066965" y="3094390"/>
            <a:ext cx="622" cy="30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E79AFB-4BD0-4D08-9F3D-6013069533FC}"/>
              </a:ext>
            </a:extLst>
          </p:cNvPr>
          <p:cNvCxnSpPr>
            <a:cxnSpLocks/>
          </p:cNvCxnSpPr>
          <p:nvPr/>
        </p:nvCxnSpPr>
        <p:spPr>
          <a:xfrm flipH="1">
            <a:off x="6053261" y="4209906"/>
            <a:ext cx="2755" cy="3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E46156-EC6F-4BAE-94F4-B2D23C0C327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066637" y="5231146"/>
            <a:ext cx="950" cy="37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59C93-64B3-4583-9108-6774C1EC856E}"/>
              </a:ext>
            </a:extLst>
          </p:cNvPr>
          <p:cNvCxnSpPr/>
          <p:nvPr/>
        </p:nvCxnSpPr>
        <p:spPr>
          <a:xfrm flipV="1">
            <a:off x="6729040" y="3854499"/>
            <a:ext cx="714375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B991-AFC9-45CD-97C7-22807407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Use Case -Scenario - 1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B499-3B31-410A-A469-0F5C8AEF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47" y="1195754"/>
            <a:ext cx="11896761" cy="481818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Historical data of 212 employees for this organization.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From 212 employees , 89 Employees have left the organization.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Problem Statement:</a:t>
            </a:r>
            <a:r>
              <a:rPr lang="en-US" sz="2400" b="1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Organization wants to know among current employees how many employees may leave the company?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The data variables are shown below: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D19EBD-8898-44ED-BDA0-25E39C41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4058"/>
              </p:ext>
            </p:extLst>
          </p:nvPr>
        </p:nvGraphicFramePr>
        <p:xfrm>
          <a:off x="2046515" y="2960175"/>
          <a:ext cx="7082972" cy="321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973693986"/>
                    </a:ext>
                  </a:extLst>
                </a:gridCol>
                <a:gridCol w="1901997">
                  <a:extLst>
                    <a:ext uri="{9D8B030D-6E8A-4147-A177-3AD203B41FA5}">
                      <a16:colId xmlns:a16="http://schemas.microsoft.com/office/drawing/2014/main" val="2417435384"/>
                    </a:ext>
                  </a:extLst>
                </a:gridCol>
                <a:gridCol w="2626461">
                  <a:extLst>
                    <a:ext uri="{9D8B030D-6E8A-4147-A177-3AD203B41FA5}">
                      <a16:colId xmlns:a16="http://schemas.microsoft.com/office/drawing/2014/main" val="3422861815"/>
                    </a:ext>
                  </a:extLst>
                </a:gridCol>
              </a:tblGrid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EMP. 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EMPLOYEE NAME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GENDER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861082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QUALIFICATION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HIGHEST QUALIFICATION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104256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DATE_OF CONFERMATION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DESIGNATION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GRADE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7676476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CURRENT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 WORKING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SATISFACTION LEVEL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33595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NUMBER OF COMPAINES WORKED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PERCENT SALARY HIKE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TRAINING TIME LAST YEAR(In Hrs)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7853723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MARITAL 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 OF BIRTH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TODAY'S 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061713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OTHERS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IN ATAEIL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DATE_OF JOINING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102435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DEPARTMENT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DIVISION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JOINING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7492164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EMPLOYER APPRECIATION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JOB INVOLMENT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DISTANCE FROM HOME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238302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YEAR SINCE LAST PROMOTION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WORKING HOURS 2017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AVERAGE MONTHLY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99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2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E9D7-9E40-41EB-B5E8-B3260E1C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2">
                    <a:lumMod val="25000"/>
                  </a:schemeClr>
                </a:solidFill>
              </a:rPr>
              <a:t>Defour’s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 Analytics HR Model -Algorithm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70D-5ADA-4DD3-BF6A-A84D7ED4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294228"/>
            <a:ext cx="11896761" cy="4649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2400" spc="-5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Defour’s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algorithm most significant variables can be found to predict the variable “Attrition”.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Adopting the advanced technique i.e. ‘Decision Tree’ model. This model predicts the attrition rate for the new 212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Advance analytical tool R is used at the back end for designing this algorithm.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Dataset has been divided into two sets of Train and test, model is built on train data and prediction and testing is done on test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Model performance is validated by ROC curve and area under the curve is coming out to be 96.15%</a:t>
            </a:r>
          </a:p>
          <a:p>
            <a:pPr marL="0" indent="0">
              <a:buNone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WORKFLOW for Model Building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9012501-38CA-41C3-94EE-0D9C44429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48253"/>
              </p:ext>
            </p:extLst>
          </p:nvPr>
        </p:nvGraphicFramePr>
        <p:xfrm>
          <a:off x="1685925" y="4931720"/>
          <a:ext cx="8532274" cy="110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4071-F2B2-4117-AE3F-DCB5DBC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Decision Tree Output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FDEDD-0533-4AAB-8DD3-644BAE886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378857"/>
            <a:ext cx="9828879" cy="4804229"/>
          </a:xfr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357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1681</Words>
  <Application>Microsoft Office PowerPoint</Application>
  <PresentationFormat>Widescreen</PresentationFormat>
  <Paragraphs>324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DejaVu Serif</vt:lpstr>
      <vt:lpstr>Times New Roman</vt:lpstr>
      <vt:lpstr>Wingdings</vt:lpstr>
      <vt:lpstr>Office Theme</vt:lpstr>
      <vt:lpstr>Retrospect</vt:lpstr>
      <vt:lpstr>PowerPoint Presentation</vt:lpstr>
      <vt:lpstr>HR Analytics </vt:lpstr>
      <vt:lpstr>Typical Challenges in HR function</vt:lpstr>
      <vt:lpstr>Difficulties in Traditional methods</vt:lpstr>
      <vt:lpstr>Analytical Approach to mitigate challenges</vt:lpstr>
      <vt:lpstr>Process - Flow Chart</vt:lpstr>
      <vt:lpstr>Use Case -Scenario - 1</vt:lpstr>
      <vt:lpstr>Defour’s Analytics HR Model -Algorithm</vt:lpstr>
      <vt:lpstr>Decision Tree Output</vt:lpstr>
      <vt:lpstr>Validation of Model</vt:lpstr>
      <vt:lpstr>Outcome of Scenario-1 – Predictive Analytics</vt:lpstr>
      <vt:lpstr>Actionable Insights</vt:lpstr>
      <vt:lpstr>Use Case Scenario -2: Emp. Performance Analysis &amp; its prediction</vt:lpstr>
      <vt:lpstr>Scenario - 2</vt:lpstr>
      <vt:lpstr>Defour’s Analytics HR Model -Algorithm</vt:lpstr>
      <vt:lpstr>Actionable Insights </vt:lpstr>
      <vt:lpstr>Deep Dive – Cluster of High Satisfied Employees</vt:lpstr>
      <vt:lpstr>Deep Dive – Cluster of Low Satisfied Employees</vt:lpstr>
      <vt:lpstr>Actionable Insights</vt:lpstr>
      <vt:lpstr>Way Forward</vt:lpstr>
      <vt:lpstr>Defour Offerings – 1st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in Human Resource</dc:title>
  <dc:creator>Ritanshu Gupta</dc:creator>
  <cp:lastModifiedBy>Bhagyashri Zodge</cp:lastModifiedBy>
  <cp:revision>239</cp:revision>
  <dcterms:created xsi:type="dcterms:W3CDTF">2017-06-05T08:51:24Z</dcterms:created>
  <dcterms:modified xsi:type="dcterms:W3CDTF">2017-10-27T06:03:14Z</dcterms:modified>
</cp:coreProperties>
</file>