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1C55-C57A-41E6-95C7-51F53A619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DB03E-92B3-452E-A3BE-085F0C515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A7247-B9D8-44D7-BB46-6CB84248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8E63-5494-4448-979F-11F7F9CA2B59}" type="datetimeFigureOut">
              <a:rPr lang="en-IN" smtClean="0"/>
              <a:t>25-10-2017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A14DD-B7FE-4880-8AEF-96B435818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40A6F-1D7A-4624-BA23-0FCE140A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D319-1D4B-4796-AE9D-A64F9D0FE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99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7182-9B81-40DC-8B6D-83161D12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EC338-9098-4350-AB47-CF6AB522B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A1269-360E-4C75-9C2C-85B328D50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8E63-5494-4448-979F-11F7F9CA2B59}" type="datetimeFigureOut">
              <a:rPr lang="en-IN" smtClean="0"/>
              <a:t>25-10-2017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5ACA2-6E0C-4B54-B99B-34CD8A98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A0002-F6AD-4C7C-825A-04358112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D319-1D4B-4796-AE9D-A64F9D0FE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96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81323-2704-45D3-9753-601064107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A9A97-044F-49A2-8955-C86C1A6EA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FD22A-FA1F-4808-9394-CC9460B9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8E63-5494-4448-979F-11F7F9CA2B59}" type="datetimeFigureOut">
              <a:rPr lang="en-IN" smtClean="0"/>
              <a:t>25-10-2017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9D037-3850-4CAB-A7DE-FA097D12A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CCD6A-822B-4A2D-9F77-49B7754F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D319-1D4B-4796-AE9D-A64F9D0FE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5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758952"/>
            <a:ext cx="109270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599" y="4455620"/>
            <a:ext cx="10927081" cy="164038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1" baseline="0">
                <a:solidFill>
                  <a:schemeClr val="tx2"/>
                </a:solidFill>
                <a:latin typeface="+mj-lt"/>
              </a:defRPr>
            </a:lvl1pPr>
            <a:lvl2pPr marL="457211" indent="0" algn="ctr">
              <a:buNone/>
              <a:defRPr sz="2400"/>
            </a:lvl2pPr>
            <a:lvl3pPr marL="914423" indent="0" algn="ctr">
              <a:buNone/>
              <a:defRPr sz="2400"/>
            </a:lvl3pPr>
            <a:lvl4pPr marL="1371634" indent="0" algn="ctr">
              <a:buNone/>
              <a:defRPr sz="2000"/>
            </a:lvl4pPr>
            <a:lvl5pPr marL="1828846" indent="0" algn="ctr">
              <a:buNone/>
              <a:defRPr sz="2000"/>
            </a:lvl5pPr>
            <a:lvl6pPr marL="2286057" indent="0" algn="ctr">
              <a:buNone/>
              <a:defRPr sz="2000"/>
            </a:lvl6pPr>
            <a:lvl7pPr marL="2743269" indent="0" algn="ctr">
              <a:buNone/>
              <a:defRPr sz="2000"/>
            </a:lvl7pPr>
            <a:lvl8pPr marL="3200480" indent="0" algn="ctr">
              <a:buNone/>
              <a:defRPr sz="2000"/>
            </a:lvl8pPr>
            <a:lvl9pPr marL="3657691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937-90B1-462A-AED5-8A20315C1D3D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1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242852">
                    <a:lumMod val="50000"/>
                  </a:srgbClr>
                </a:solidFill>
              </a:rPr>
              <a:t>Passion for pattern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28599" y="4325112"/>
            <a:ext cx="10854579" cy="182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82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885" y="155588"/>
            <a:ext cx="11003280" cy="856395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885" y="1447800"/>
            <a:ext cx="11896761" cy="4495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937-90B1-462A-AED5-8A20315C1D3D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242852">
                    <a:lumMod val="50000"/>
                  </a:srgbClr>
                </a:solidFill>
              </a:rPr>
              <a:t>Passion for pattern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79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50742"/>
            <a:ext cx="10927081" cy="417437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4453128"/>
            <a:ext cx="10927081" cy="171907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1" baseline="0">
                <a:solidFill>
                  <a:schemeClr val="tx2"/>
                </a:solidFill>
                <a:latin typeface="+mj-lt"/>
              </a:defRPr>
            </a:lvl1pPr>
            <a:lvl2pPr marL="4572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937-90B1-462A-AED5-8A20315C1D3D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242852">
                    <a:lumMod val="75000"/>
                  </a:srgbClr>
                </a:solidFill>
              </a:rPr>
              <a:t>Passion for pattern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28599" y="4325112"/>
            <a:ext cx="10854579" cy="182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89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0" y="150743"/>
            <a:ext cx="11003280" cy="8612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399"/>
            <a:ext cx="5882639" cy="4876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95400"/>
            <a:ext cx="5856446" cy="4876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937-90B1-462A-AED5-8A20315C1D3D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242852">
                    <a:lumMod val="75000"/>
                  </a:srgbClr>
                </a:solidFill>
              </a:rPr>
              <a:t>Passion for pattern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39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599" y="150742"/>
            <a:ext cx="10927081" cy="8612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1143000"/>
            <a:ext cx="5806441" cy="70305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990" y="1974464"/>
            <a:ext cx="5803050" cy="41977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43096"/>
            <a:ext cx="5810726" cy="70295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74464"/>
            <a:ext cx="5810726" cy="4197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937-90B1-462A-AED5-8A20315C1D3D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242852">
                    <a:lumMod val="75000"/>
                  </a:srgbClr>
                </a:solidFill>
              </a:rPr>
              <a:t>Passion for pattern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32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937-90B1-462A-AED5-8A20315C1D3D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242852">
                    <a:lumMod val="75000"/>
                  </a:srgbClr>
                </a:solidFill>
              </a:rPr>
              <a:t>Passion for pattern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303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937-90B1-462A-AED5-8A20315C1D3D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242852">
                    <a:lumMod val="75000"/>
                  </a:srgbClr>
                </a:solidFill>
              </a:rPr>
              <a:t>Passion for pattern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46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1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11" indent="0">
              <a:buNone/>
              <a:defRPr sz="1200"/>
            </a:lvl2pPr>
            <a:lvl3pPr marL="914423" indent="0">
              <a:buNone/>
              <a:defRPr sz="1001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105937-90B1-462A-AED5-8A20315C1D3D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1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088B27-51EA-43CF-84BE-213EAFDFD34D}" type="slidenum">
              <a:rPr lang="en-US" smtClean="0">
                <a:solidFill>
                  <a:srgbClr val="242852"/>
                </a:solidFill>
              </a:rPr>
              <a:pPr/>
              <a:t>‹#›</a:t>
            </a:fld>
            <a:endParaRPr lang="en-US" dirty="0">
              <a:solidFill>
                <a:srgbClr val="242852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2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698D-AD60-49FD-A1F8-61107C29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80D61-19AD-4A70-8CA5-F902F6977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1F4D4-88A8-4561-83BB-1627DBE2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8E63-5494-4448-979F-11F7F9CA2B59}" type="datetimeFigureOut">
              <a:rPr lang="en-IN" smtClean="0"/>
              <a:t>25-10-2017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587F7-9C4B-4AA9-ADA6-1A4B0729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FDC94-7749-444C-8AB4-8E5A837BA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D319-1D4B-4796-AE9D-A64F9D0FE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8793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6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11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1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1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11" indent="0">
              <a:buNone/>
              <a:defRPr sz="1200"/>
            </a:lvl2pPr>
            <a:lvl3pPr marL="914423" indent="0">
              <a:buNone/>
              <a:defRPr sz="1001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937-90B1-462A-AED5-8A20315C1D3D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42852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288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937-90B1-462A-AED5-8A20315C1D3D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42852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995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937-90B1-462A-AED5-8A20315C1D3D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42852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401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F7BFB-2E49-4C84-9575-C2066131D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70086-FAD1-40C0-B8FF-32D6B2FF1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4782E-9863-42E9-AD36-5155B3C35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8E63-5494-4448-979F-11F7F9CA2B59}" type="datetimeFigureOut">
              <a:rPr lang="en-IN" smtClean="0"/>
              <a:t>25-10-2017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8F685-7B0E-4BE9-8011-9223E1A7F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B0260-4F7F-4861-A6DE-DEE912ED5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D319-1D4B-4796-AE9D-A64F9D0FE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53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8157-1ADD-48CF-B12C-162B120A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21400-9065-4ABB-A12F-BC2B10964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4265B-B8BB-4CA3-B1AF-B487F0EAD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AA1EB-072F-48EF-AA95-C7019702C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8E63-5494-4448-979F-11F7F9CA2B59}" type="datetimeFigureOut">
              <a:rPr lang="en-IN" smtClean="0"/>
              <a:t>25-10-2017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84E50-7FC3-41B6-97D0-A90FBAB55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44150-4C85-4783-B426-50B65726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D319-1D4B-4796-AE9D-A64F9D0FE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45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D3BC7-0CF3-4574-9F85-9FC9D7FF1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DCAE4-9FCC-4126-AFF6-4DD9866E3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B9C25-720F-4ED2-BFC7-BABCE7294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EDDB7-1BDA-4B40-A11E-E7D0BD1B2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7A28C1-8B19-4A5A-A8F4-B8A5EB0AB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6FE6C1-6388-4235-8F3F-3599BE91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8E63-5494-4448-979F-11F7F9CA2B59}" type="datetimeFigureOut">
              <a:rPr lang="en-IN" smtClean="0"/>
              <a:t>25-10-2017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37558E-FB1F-4C7E-BF6E-3E5D0BD4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A50046-BD94-4962-91B6-28757EF6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D319-1D4B-4796-AE9D-A64F9D0FE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E1DF4-3757-43FC-B8C4-018780EF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B34793-0676-4246-AC91-DBC873DF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8E63-5494-4448-979F-11F7F9CA2B59}" type="datetimeFigureOut">
              <a:rPr lang="en-IN" smtClean="0"/>
              <a:t>25-10-2017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0F97D-E592-4642-B299-0896B580F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DD35E-CA92-4D92-AC52-F17FB8449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D319-1D4B-4796-AE9D-A64F9D0FE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57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CBDA63-2983-40F9-91F5-2C3C08109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8E63-5494-4448-979F-11F7F9CA2B59}" type="datetimeFigureOut">
              <a:rPr lang="en-IN" smtClean="0"/>
              <a:t>25-10-2017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3C47C-0F28-4EC0-ADF0-96206924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301FB-8BEE-4597-98E8-5A89EB64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D319-1D4B-4796-AE9D-A64F9D0FE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27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9D63-7AB2-44F0-813C-A832815A8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8760A-5B87-4A7C-B83C-FF25B855E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1DFE3-D407-4D78-B200-B6E08454C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50060-2E10-42A0-9C42-D55D37CB0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8E63-5494-4448-979F-11F7F9CA2B59}" type="datetimeFigureOut">
              <a:rPr lang="en-IN" smtClean="0"/>
              <a:t>25-10-2017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B4A91-FC36-4398-BC76-FB4D8813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04559-D5C5-493A-93C9-A29F05E7A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D319-1D4B-4796-AE9D-A64F9D0FE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04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395E-04A3-4613-A226-826FD3A4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ADE387-B570-499D-9A35-5C5BE2421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75A0B-21C4-41B1-90DB-BDCFF2832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F419E-2EB8-45FF-920C-19E203D2F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8E63-5494-4448-979F-11F7F9CA2B59}" type="datetimeFigureOut">
              <a:rPr lang="en-IN" smtClean="0"/>
              <a:t>25-10-2017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2E70E-FAC3-4B3C-8601-905D27900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BE068-5C5D-42C8-878F-662BD5C2C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D319-1D4B-4796-AE9D-A64F9D0FE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24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BD0467-7E53-48BA-AE7F-D29CE28ED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9F49D-ECA1-48AD-94E3-04C7314F7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FE8EB-F144-4D68-9180-94F7D14A0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E8E63-5494-4448-979F-11F7F9CA2B59}" type="datetimeFigureOut">
              <a:rPr lang="en-IN" smtClean="0"/>
              <a:t>25-10-2017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9A31B-B208-49E1-AB1C-49C104281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51E38-EC4B-457D-9802-690AFDD1A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CD319-1D4B-4796-AE9D-A64F9D0FE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85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50743"/>
            <a:ext cx="10927080" cy="861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1274018"/>
            <a:ext cx="11836401" cy="45933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599" y="643964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defTabSz="914423"/>
            <a:fld id="{71105937-90B1-462A-AED5-8A20315C1D3D}" type="datetimeFigureOut">
              <a:rPr lang="en-US" smtClean="0"/>
              <a:pPr defTabSz="914423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4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2">
                    <a:lumMod val="75000"/>
                  </a:schemeClr>
                </a:solidFill>
                <a:latin typeface="DejaVu Serif" panose="02060603050605020204" pitchFamily="18" charset="0"/>
                <a:ea typeface="DejaVu Serif" panose="02060603050605020204" pitchFamily="18" charset="0"/>
              </a:defRPr>
            </a:lvl1pPr>
          </a:lstStyle>
          <a:p>
            <a:pPr defTabSz="914423"/>
            <a:r>
              <a:rPr lang="en-US" dirty="0">
                <a:solidFill>
                  <a:srgbClr val="242852">
                    <a:lumMod val="75000"/>
                  </a:srgbClr>
                </a:solidFill>
              </a:rPr>
              <a:t>Passion for pattern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16621" y="6434524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defTabSz="914423"/>
            <a:fld id="{FA088B27-51EA-43CF-84BE-213EAFDFD34D}" type="slidenum">
              <a:rPr lang="en-US" smtClean="0"/>
              <a:pPr defTabSz="914423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28600" y="1143000"/>
            <a:ext cx="1098388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23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2" indent="-91442" algn="l" defTabSz="914423" rtl="0" eaLnBrk="1" latinLnBrk="0" hangingPunct="1">
        <a:lnSpc>
          <a:spcPct val="90000"/>
        </a:lnSpc>
        <a:spcBef>
          <a:spcPts val="1200"/>
        </a:spcBef>
        <a:spcAft>
          <a:spcPts val="201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58" indent="-182885" algn="l" defTabSz="914423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42" indent="-182885" algn="l" defTabSz="914423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27" indent="-182885" algn="l" defTabSz="914423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711" indent="-182885" algn="l" defTabSz="914423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28" indent="-228606" algn="l" defTabSz="914423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33" indent="-228606" algn="l" defTabSz="914423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38" indent="-228606" algn="l" defTabSz="914423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43" indent="-228606" algn="l" defTabSz="914423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61748B-C55D-4326-B435-11743A67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Deep Dive – Cluster of High Satisfied Employees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D0F178-46BB-4C70-9B27-3EC3B519E84F}"/>
              </a:ext>
            </a:extLst>
          </p:cNvPr>
          <p:cNvSpPr txBox="1"/>
          <p:nvPr/>
        </p:nvSpPr>
        <p:spPr>
          <a:xfrm>
            <a:off x="309488" y="3606166"/>
            <a:ext cx="59897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CCBF9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rgbClr val="ACCBF9">
                    <a:lumMod val="25000"/>
                  </a:srgbClr>
                </a:solidFill>
                <a:latin typeface="Calibri"/>
              </a:rPr>
              <a:t>56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CCBF9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employees most of them are in Low and medium salary band. 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CCBF9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Means Satisfaction has no correlation with Salary.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2000" dirty="0">
                <a:solidFill>
                  <a:srgbClr val="ACCBF9">
                    <a:lumMod val="25000"/>
                  </a:srgbClr>
                </a:solidFill>
                <a:latin typeface="Calibri"/>
              </a:rPr>
              <a:t>61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CCBF9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are from only three divisions i.e. Ball Valve, HO Pune and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ACCBF9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Indarpur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CCBF9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division.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ACCBF9">
                  <a:lumMod val="2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F3F9F5-C722-409F-82C2-3F059615CD38}"/>
              </a:ext>
            </a:extLst>
          </p:cNvPr>
          <p:cNvSpPr txBox="1"/>
          <p:nvPr/>
        </p:nvSpPr>
        <p:spPr>
          <a:xfrm>
            <a:off x="309488" y="1414310"/>
            <a:ext cx="59897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CCBF9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 of those </a:t>
            </a:r>
            <a:r>
              <a:rPr lang="en-US" sz="2800" b="1" dirty="0">
                <a:solidFill>
                  <a:srgbClr val="ACCBF9">
                    <a:lumMod val="25000"/>
                  </a:srgbClr>
                </a:solidFill>
                <a:latin typeface="Calibri"/>
              </a:rPr>
              <a:t>72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CCBF9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employees,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ACCBF9">
                  <a:lumMod val="2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2000" dirty="0">
                <a:solidFill>
                  <a:srgbClr val="ACCBF9">
                    <a:lumMod val="25000"/>
                  </a:srgbClr>
                </a:solidFill>
                <a:latin typeface="Calibri"/>
              </a:rPr>
              <a:t>63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CCBF9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employees are more than </a:t>
            </a:r>
            <a:r>
              <a:rPr lang="en-US" sz="2000" dirty="0">
                <a:solidFill>
                  <a:srgbClr val="ACCBF9">
                    <a:lumMod val="25000"/>
                  </a:srgbClr>
                </a:solidFill>
                <a:latin typeface="Calibri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CCBF9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years old in the company.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CCBF9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This means old employees are more dedicated and satisfied with the company.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ACCBF9">
                  <a:lumMod val="2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D77FA0-9985-4CCE-BF46-DF8B6E974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0" y="1569830"/>
            <a:ext cx="7125873" cy="428310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183DEE-A263-416C-9E01-A2A282CA7D59}"/>
              </a:ext>
            </a:extLst>
          </p:cNvPr>
          <p:cNvGraphicFramePr>
            <a:graphicFrameLocks noGrp="1"/>
          </p:cNvGraphicFramePr>
          <p:nvPr/>
        </p:nvGraphicFramePr>
        <p:xfrm>
          <a:off x="5473700" y="3285331"/>
          <a:ext cx="1346200" cy="571500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208665588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 VALVE DIVISION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6270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 PUNE DIVISION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26239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INDAPUR DIVISION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850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17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61748B-C55D-4326-B435-11743A67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Deep Dive – Cluster of Low Satisfied Employees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4F87F-0BFB-4A71-B7AA-91A56ECE2094}"/>
              </a:ext>
            </a:extLst>
          </p:cNvPr>
          <p:cNvSpPr txBox="1"/>
          <p:nvPr/>
        </p:nvSpPr>
        <p:spPr>
          <a:xfrm>
            <a:off x="131885" y="1482075"/>
            <a:ext cx="5441601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96000"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57%  of these employees are from Ball Valve Division.</a:t>
            </a:r>
          </a:p>
          <a:p>
            <a:pPr marL="285750" indent="-396000"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Key reason of their dis-satisfaction is work over load and distribution of task.</a:t>
            </a:r>
          </a:p>
          <a:p>
            <a:pPr marL="742950" lvl="1" indent="-396000"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Relook the KPIs, skill mapping &amp; opportunity for better career prospects etc.</a:t>
            </a:r>
          </a:p>
          <a:p>
            <a:pPr marL="285750" indent="-396000"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To mitigate the risk of their attrition, HR must bring various initiatives like training workshops, counselling, role change etc.</a:t>
            </a:r>
          </a:p>
          <a:p>
            <a:pPr marL="285750" indent="-396000">
              <a:spcBef>
                <a:spcPts val="1800"/>
              </a:spcBef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  <a:p>
            <a:pPr indent="-396000">
              <a:spcBef>
                <a:spcPts val="1800"/>
              </a:spcBef>
              <a:buFont typeface="Wingdings" panose="05000000000000000000" pitchFamily="2" charset="2"/>
              <a:buChar char="q"/>
            </a:pPr>
            <a:endParaRPr lang="en-IN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081502-1007-46F4-BD58-F7558E8B0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486" y="1482075"/>
            <a:ext cx="6904557" cy="438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9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our Presentation Template" id="{050BBBBD-5BD2-45B7-ADA9-297845C3EA7E}" vid="{22140230-7CF7-4AB3-919D-97365A5E0B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160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DejaVu Serif</vt:lpstr>
      <vt:lpstr>Wingdings</vt:lpstr>
      <vt:lpstr>Office Theme</vt:lpstr>
      <vt:lpstr>Retrospect</vt:lpstr>
      <vt:lpstr>Deep Dive – Cluster of High Satisfied Employees</vt:lpstr>
      <vt:lpstr>Deep Dive – Cluster of Low Satisfied Employees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Dive – Cluster of High Satisfied Employees</dc:title>
  <dc:creator>Bhagyashri Zodge</dc:creator>
  <cp:lastModifiedBy>Bhagyashri Zodge</cp:lastModifiedBy>
  <cp:revision>3</cp:revision>
  <dcterms:created xsi:type="dcterms:W3CDTF">2017-10-25T12:22:00Z</dcterms:created>
  <dcterms:modified xsi:type="dcterms:W3CDTF">2017-10-25T13:02:42Z</dcterms:modified>
</cp:coreProperties>
</file>