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1" r:id="rId3"/>
    <p:sldId id="262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9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0BB0F1-7F7C-4D45-BB59-1CF22893759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179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69A11E-9A04-475D-B4BA-07FEE0E9571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853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104947-7B3A-4AF9-982E-10BB4EE2414A}" type="slidenum">
              <a:rPr lang="en-GB"/>
              <a:pPr/>
              <a:t>1</a:t>
            </a:fld>
            <a:endParaRPr lang="en-GB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5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937EBE-3759-4EC6-AE98-364DBD9DF53D}" type="slidenum">
              <a:rPr lang="en-GB"/>
              <a:pPr/>
              <a:t>2</a:t>
            </a:fld>
            <a:endParaRPr lang="en-GB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70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47EFC-9BC9-4CB4-929B-C8D4953C1B00}" type="slidenum">
              <a:rPr lang="en-GB"/>
              <a:pPr/>
              <a:t>4</a:t>
            </a:fld>
            <a:endParaRPr lang="en-GB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1813"/>
            <a:ext cx="5483225" cy="41163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5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33E206-A661-4A47-BF7C-7672488DBB00}" type="slidenum">
              <a:rPr lang="en-GB"/>
              <a:pPr/>
              <a:t>5</a:t>
            </a:fld>
            <a:endParaRPr lang="en-GB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1813"/>
            <a:ext cx="5483225" cy="41163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4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52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55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304800"/>
            <a:ext cx="2109788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304800"/>
            <a:ext cx="61785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19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69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35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5" y="1524000"/>
            <a:ext cx="4143375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8050" y="1524000"/>
            <a:ext cx="4144963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83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52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91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16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265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999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2275" y="304800"/>
            <a:ext cx="8440738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524000"/>
            <a:ext cx="844073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4289425" y="6381750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fld id="{3014FB89-2FAC-4795-A9F6-53608C41DBE2}" type="slidenum">
              <a:rPr lang="nn-NO" altLang="nn-NO" b="1">
                <a:solidFill>
                  <a:srgbClr val="003366"/>
                </a:solidFill>
              </a:rPr>
              <a:pPr algn="ctr" eaLnBrk="0" hangingPunct="0">
                <a:spcBef>
                  <a:spcPct val="50000"/>
                </a:spcBef>
              </a:pPr>
              <a:t>‹#›</a:t>
            </a:fld>
            <a:endParaRPr lang="en-GB" b="1">
              <a:solidFill>
                <a:srgbClr val="0033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B8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B85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B85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B85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B85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B85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B85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B85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B85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7921E"/>
        </a:buClr>
        <a:buFont typeface="Wingdings" pitchFamily="2" charset="2"/>
        <a:buChar char="n"/>
        <a:defRPr sz="2400">
          <a:solidFill>
            <a:srgbClr val="004B85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itchFamily="2" charset="2"/>
        <a:buChar char="n"/>
        <a:defRPr sz="2000">
          <a:solidFill>
            <a:srgbClr val="004B85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>
          <a:solidFill>
            <a:srgbClr val="004B85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the </a:t>
            </a:r>
            <a:r>
              <a:rPr lang="en-GB" dirty="0" smtClean="0"/>
              <a:t>maintenance optimization</a:t>
            </a:r>
            <a:endParaRPr lang="en-GB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en-GB"/>
              <a:t>Introductory example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Component model</a:t>
            </a:r>
          </a:p>
          <a:p>
            <a:pPr lvl="1"/>
            <a:r>
              <a:rPr lang="en-GB" dirty="0"/>
              <a:t>Effective failure rate is given by </a:t>
            </a:r>
            <a:r>
              <a:rPr lang="en-GB" i="1" dirty="0">
                <a:sym typeface="Symbol" pitchFamily="18" charset="2"/>
              </a:rPr>
              <a:t></a:t>
            </a:r>
            <a:r>
              <a:rPr lang="en-GB" dirty="0"/>
              <a:t> = </a:t>
            </a:r>
            <a:r>
              <a:rPr lang="en-GB" i="1" dirty="0">
                <a:sym typeface="Symbol" pitchFamily="18" charset="2"/>
              </a:rPr>
              <a:t></a:t>
            </a:r>
            <a:r>
              <a:rPr lang="en-GB" baseline="-25000" dirty="0">
                <a:sym typeface="Symbol" pitchFamily="18" charset="2"/>
              </a:rPr>
              <a:t>E</a:t>
            </a:r>
            <a:r>
              <a:rPr lang="en-US" dirty="0"/>
              <a:t>(</a:t>
            </a:r>
            <a:r>
              <a:rPr lang="en-GB" i="1" dirty="0">
                <a:sym typeface="Symbol" pitchFamily="18" charset="2"/>
              </a:rPr>
              <a:t></a:t>
            </a:r>
            <a:r>
              <a:rPr lang="en-GB" dirty="0"/>
              <a:t>) = </a:t>
            </a:r>
            <a:r>
              <a:rPr lang="en-GB" i="1" dirty="0">
                <a:sym typeface="Symbol" pitchFamily="18" charset="2"/>
              </a:rPr>
              <a:t></a:t>
            </a:r>
            <a:r>
              <a:rPr lang="en-US" dirty="0"/>
              <a:t> /100</a:t>
            </a:r>
            <a:r>
              <a:rPr lang="nb-NO" dirty="0"/>
              <a:t> </a:t>
            </a:r>
          </a:p>
          <a:p>
            <a:pPr lvl="1"/>
            <a:r>
              <a:rPr lang="en-GB" i="1" dirty="0">
                <a:sym typeface="Symbol" pitchFamily="18" charset="2"/>
              </a:rPr>
              <a:t></a:t>
            </a:r>
            <a:r>
              <a:rPr lang="en-US" dirty="0"/>
              <a:t> is the maintenance interval</a:t>
            </a:r>
            <a:r>
              <a:rPr lang="nb-NO" dirty="0"/>
              <a:t> </a:t>
            </a:r>
          </a:p>
          <a:p>
            <a:r>
              <a:rPr lang="en-US" dirty="0"/>
              <a:t>Total cost of a component failure</a:t>
            </a:r>
          </a:p>
          <a:p>
            <a:pPr lvl="1"/>
            <a:r>
              <a:rPr lang="en-US" dirty="0" err="1"/>
              <a:t>CM</a:t>
            </a:r>
            <a:r>
              <a:rPr lang="en-US" baseline="-25000" dirty="0" err="1"/>
              <a:t>Cost</a:t>
            </a:r>
            <a:r>
              <a:rPr lang="en-US" dirty="0"/>
              <a:t> = 10 </a:t>
            </a:r>
          </a:p>
          <a:p>
            <a:pPr lvl="1"/>
            <a:r>
              <a:rPr lang="en-US" dirty="0"/>
              <a:t>Corrective maintenance cost including loss of production during the repair period</a:t>
            </a:r>
          </a:p>
          <a:p>
            <a:r>
              <a:rPr lang="en-US" dirty="0"/>
              <a:t>Cost per preventive maintenance action carried</a:t>
            </a:r>
            <a:r>
              <a:rPr lang="nb-NO" dirty="0"/>
              <a:t> </a:t>
            </a:r>
          </a:p>
          <a:p>
            <a:pPr lvl="1"/>
            <a:r>
              <a:rPr lang="en-US" dirty="0" err="1"/>
              <a:t>PM</a:t>
            </a:r>
            <a:r>
              <a:rPr lang="en-US" baseline="-25000" dirty="0" err="1"/>
              <a:t>Cost</a:t>
            </a:r>
            <a:r>
              <a:rPr lang="en-US" dirty="0"/>
              <a:t> = 1</a:t>
            </a:r>
          </a:p>
          <a:p>
            <a:r>
              <a:rPr lang="en-US" dirty="0"/>
              <a:t>The total cost per unit time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(</a:t>
            </a:r>
            <a:r>
              <a:rPr lang="en-US" i="1" dirty="0">
                <a:sym typeface="Symbol" pitchFamily="18" charset="2"/>
              </a:rPr>
              <a:t></a:t>
            </a:r>
            <a:r>
              <a:rPr lang="en-US" dirty="0"/>
              <a:t>) = </a:t>
            </a:r>
            <a:r>
              <a:rPr lang="en-US" dirty="0" err="1"/>
              <a:t>PM</a:t>
            </a:r>
            <a:r>
              <a:rPr lang="en-US" baseline="-25000" dirty="0" err="1"/>
              <a:t>Cos</a:t>
            </a:r>
            <a:r>
              <a:rPr lang="en-US" i="1" baseline="-25000" dirty="0" err="1"/>
              <a:t>t</a:t>
            </a:r>
            <a:r>
              <a:rPr lang="en-US" i="1" dirty="0"/>
              <a:t> / </a:t>
            </a:r>
            <a:r>
              <a:rPr lang="en-US" i="1" dirty="0">
                <a:sym typeface="Symbol" pitchFamily="18" charset="2"/>
              </a:rPr>
              <a:t></a:t>
            </a:r>
            <a:r>
              <a:rPr lang="en-US" dirty="0"/>
              <a:t>  + </a:t>
            </a:r>
            <a:r>
              <a:rPr lang="en-US" dirty="0" err="1"/>
              <a:t>CM</a:t>
            </a:r>
            <a:r>
              <a:rPr lang="en-US" baseline="-25000" dirty="0" err="1"/>
              <a:t>Cos</a:t>
            </a:r>
            <a:r>
              <a:rPr lang="en-US" i="1" baseline="-25000" dirty="0" err="1"/>
              <a:t>t</a:t>
            </a:r>
            <a:r>
              <a:rPr lang="en-US" dirty="0"/>
              <a:t> </a:t>
            </a:r>
            <a:r>
              <a:rPr lang="en-US" dirty="0">
                <a:sym typeface="Euclid Symbol" pitchFamily="18" charset="2"/>
              </a:rPr>
              <a:t></a:t>
            </a:r>
            <a:r>
              <a:rPr lang="en-US" i="1" dirty="0">
                <a:sym typeface="Symbol" pitchFamily="18" charset="2"/>
              </a:rPr>
              <a:t></a:t>
            </a:r>
            <a:r>
              <a:rPr lang="en-GB" baseline="-25000" dirty="0">
                <a:sym typeface="Symbol" pitchFamily="18" charset="2"/>
              </a:rPr>
              <a:t>E</a:t>
            </a:r>
            <a:r>
              <a:rPr lang="en-US" dirty="0"/>
              <a:t>(</a:t>
            </a:r>
            <a:r>
              <a:rPr lang="en-US" i="1" dirty="0">
                <a:sym typeface="Symbol" pitchFamily="18" charset="2"/>
              </a:rPr>
              <a:t></a:t>
            </a:r>
            <a:r>
              <a:rPr lang="en-US" dirty="0"/>
              <a:t>) = 1 </a:t>
            </a:r>
            <a:r>
              <a:rPr lang="en-US" i="1" dirty="0"/>
              <a:t>/ </a:t>
            </a:r>
            <a:r>
              <a:rPr lang="en-US" i="1" dirty="0">
                <a:sym typeface="Symbol" pitchFamily="18" charset="2"/>
              </a:rPr>
              <a:t></a:t>
            </a:r>
            <a:r>
              <a:rPr lang="en-US" dirty="0"/>
              <a:t>  + </a:t>
            </a:r>
            <a:r>
              <a:rPr lang="en-US" i="1" dirty="0">
                <a:sym typeface="Symbol" pitchFamily="18" charset="2"/>
              </a:rPr>
              <a:t></a:t>
            </a:r>
            <a:r>
              <a:rPr lang="en-US" dirty="0"/>
              <a:t> /10</a:t>
            </a:r>
            <a:r>
              <a:rPr lang="nb-NO" dirty="0"/>
              <a:t> 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Solutions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Graphical</a:t>
            </a:r>
          </a:p>
          <a:p>
            <a:r>
              <a:rPr lang="en-GB"/>
              <a:t>MS Excel Solver</a:t>
            </a:r>
          </a:p>
          <a:p>
            <a:r>
              <a:rPr lang="en-GB"/>
              <a:t>Analytical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Definitions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/>
              <a:t>Maintenance</a:t>
            </a:r>
          </a:p>
          <a:p>
            <a:pPr lvl="1"/>
            <a:r>
              <a:rPr lang="en-GB" sz="1800"/>
              <a:t>The combination of all technical and administrative actions, including supervision actions, intended to retain an item in, or restore to, a state in which it can perform a required function </a:t>
            </a:r>
          </a:p>
          <a:p>
            <a:r>
              <a:rPr lang="en-GB" sz="2000"/>
              <a:t>Preventive maintenance</a:t>
            </a:r>
          </a:p>
          <a:p>
            <a:pPr lvl="1"/>
            <a:r>
              <a:rPr lang="en-GB" sz="1800"/>
              <a:t>The maintenance carried out at predetermined intervals or according to prescribed criteria and intended to </a:t>
            </a:r>
            <a:r>
              <a:rPr lang="en-GB" sz="1800" b="1" i="1">
                <a:solidFill>
                  <a:schemeClr val="tx1"/>
                </a:solidFill>
              </a:rPr>
              <a:t>reduce the probability of failure</a:t>
            </a:r>
            <a:r>
              <a:rPr lang="en-GB" sz="1800" i="1"/>
              <a:t> </a:t>
            </a:r>
            <a:r>
              <a:rPr lang="en-GB" sz="1800"/>
              <a:t>or the </a:t>
            </a:r>
            <a:r>
              <a:rPr lang="en-GB" sz="1800" b="1" i="1">
                <a:solidFill>
                  <a:schemeClr val="tx1"/>
                </a:solidFill>
              </a:rPr>
              <a:t>degradation</a:t>
            </a:r>
            <a:r>
              <a:rPr lang="en-GB" sz="1800"/>
              <a:t> of the functioning of an item</a:t>
            </a:r>
          </a:p>
          <a:p>
            <a:r>
              <a:rPr lang="en-GB" sz="2000"/>
              <a:t>Corrective maintenance</a:t>
            </a:r>
          </a:p>
          <a:p>
            <a:pPr lvl="1"/>
            <a:r>
              <a:rPr lang="en-GB" sz="1800"/>
              <a:t>The maintenance carried out </a:t>
            </a:r>
            <a:r>
              <a:rPr lang="en-GB" sz="1800" b="1" i="1">
                <a:solidFill>
                  <a:schemeClr val="tx1"/>
                </a:solidFill>
              </a:rPr>
              <a:t>after fault</a:t>
            </a:r>
            <a:r>
              <a:rPr lang="en-GB" sz="1800"/>
              <a:t> recognition and intended to put an item into a </a:t>
            </a:r>
            <a:r>
              <a:rPr lang="en-GB" sz="1800" b="1" i="1">
                <a:solidFill>
                  <a:schemeClr val="tx1"/>
                </a:solidFill>
              </a:rPr>
              <a:t>state in which it can perform a required function</a:t>
            </a:r>
            <a:endParaRPr lang="en-GB" sz="1800"/>
          </a:p>
          <a:p>
            <a:r>
              <a:rPr lang="en-GB" sz="2000"/>
              <a:t>Maintenance optimization</a:t>
            </a:r>
          </a:p>
          <a:p>
            <a:pPr lvl="1"/>
            <a:r>
              <a:rPr lang="en-GB" sz="1800"/>
              <a:t>Balancing the cost and benefit of maintenance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Scope of maintenance optimization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Deciding the amount of preventive maintenance (i.e. choosing maintenance intervals)</a:t>
            </a:r>
          </a:p>
          <a:p>
            <a:r>
              <a:rPr lang="en-GB"/>
              <a:t>Deciding whether to do first line maintenance (on the cite), or depot maintenance</a:t>
            </a:r>
          </a:p>
          <a:p>
            <a:r>
              <a:rPr lang="en-GB"/>
              <a:t>Choosing the right number of spare parts in stock</a:t>
            </a:r>
          </a:p>
          <a:p>
            <a:r>
              <a:rPr lang="en-GB"/>
              <a:t>Preparedness with respect to corrective maintenance</a:t>
            </a:r>
          </a:p>
          <a:p>
            <a:r>
              <a:rPr lang="en-GB"/>
              <a:t>Time of renewal</a:t>
            </a:r>
          </a:p>
          <a:p>
            <a:r>
              <a:rPr lang="en-GB"/>
              <a:t>Grouping of maintenance activities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“Maintenance theory”</a:t>
            </a:r>
          </a:p>
        </p:txBody>
      </p:sp>
      <p:graphicFrame>
        <p:nvGraphicFramePr>
          <p:cNvPr id="7171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5029200" y="990600"/>
          <a:ext cx="3721100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VISIO" r:id="rId4" imgW="1773000" imgH="1287720" progId="Visio.Drawing.6">
                  <p:embed/>
                </p:oleObj>
              </mc:Choice>
              <mc:Fallback>
                <p:oleObj name="VISIO" r:id="rId4" imgW="1773000" imgH="128772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90600"/>
                        <a:ext cx="3721100" cy="270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04800" y="1600200"/>
            <a:ext cx="4648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138" tIns="42862" rIns="84138" bIns="42862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GB" sz="3200"/>
              <a:t>The bath</a:t>
            </a:r>
            <a:r>
              <a:rPr lang="en-AU" sz="3200"/>
              <a:t> tub curve is a basis for choosing maintenance activities</a:t>
            </a:r>
            <a:endParaRPr lang="en-AU" sz="28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04800" y="3429000"/>
            <a:ext cx="7543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4138" tIns="42862" rIns="84138" bIns="42862"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GB" sz="3200"/>
              <a:t>There are two such curves</a:t>
            </a:r>
            <a:endParaRPr lang="nb-NO" sz="3200"/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GB" sz="2800"/>
              <a:t>The </a:t>
            </a:r>
            <a:r>
              <a:rPr lang="en-GB" sz="2800" i="1"/>
              <a:t>hazard rate</a:t>
            </a:r>
            <a:r>
              <a:rPr lang="en-GB" sz="2800"/>
              <a:t> for ”local time”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r>
              <a:rPr lang="en-GB" sz="2800"/>
              <a:t>The </a:t>
            </a:r>
            <a:r>
              <a:rPr lang="en-GB" sz="2800" i="1"/>
              <a:t>failure intensity</a:t>
            </a:r>
            <a:r>
              <a:rPr lang="en-GB" sz="2800"/>
              <a:t> for ”global time”</a:t>
            </a:r>
            <a:endParaRPr lang="nb-NO" sz="2800"/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r>
              <a:rPr lang="en-AU" sz="2800"/>
              <a:t>Combining the two:</a:t>
            </a:r>
          </a:p>
          <a:p>
            <a:pPr marL="742950" lvl="1" indent="-285750" eaLnBrk="0" hangingPunct="0">
              <a:spcBef>
                <a:spcPct val="20000"/>
              </a:spcBef>
              <a:buFontTx/>
              <a:buChar char="•"/>
            </a:pPr>
            <a:endParaRPr lang="en-GB" sz="2800"/>
          </a:p>
        </p:txBody>
      </p:sp>
    </p:spTree>
  </p:cSld>
  <p:clrMapOvr>
    <a:masterClrMapping/>
  </p:clrMapOvr>
  <p:transition advTm="1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Performance loss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457200" y="1460500"/>
          <a:ext cx="8229600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VISIO" r:id="rId4" imgW="2692800" imgH="1288080" progId="Visio.Drawing.6">
                  <p:embed/>
                </p:oleObj>
              </mc:Choice>
              <mc:Fallback>
                <p:oleObj name="VISIO" r:id="rId4" imgW="2692800" imgH="128808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460500"/>
                        <a:ext cx="8229600" cy="393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581400" y="137160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962400" y="1108075"/>
            <a:ext cx="4953000" cy="14620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nb-NO" sz="2400">
                <a:latin typeface="Times New Roman" pitchFamily="18" charset="0"/>
                <a:sym typeface="Wingdings 2" pitchFamily="18" charset="2"/>
              </a:rPr>
              <a:t> </a:t>
            </a:r>
            <a:r>
              <a:rPr lang="en-GB" sz="2200"/>
              <a:t>The hazard </a:t>
            </a:r>
            <a:r>
              <a:rPr lang="nb-NO" sz="2200"/>
              <a:t>rate</a:t>
            </a:r>
            <a:r>
              <a:rPr lang="en-GB" sz="2200"/>
              <a:t> for local time</a:t>
            </a:r>
          </a:p>
          <a:p>
            <a:pPr eaLnBrk="0" hangingPunct="0"/>
            <a:r>
              <a:rPr lang="en-GB" sz="2200"/>
              <a:t>is appropriate for </a:t>
            </a:r>
            <a:r>
              <a:rPr lang="en-GB" sz="2200" b="1" i="1">
                <a:solidFill>
                  <a:schemeClr val="accent2"/>
                </a:solidFill>
              </a:rPr>
              <a:t>components</a:t>
            </a:r>
          </a:p>
          <a:p>
            <a:pPr eaLnBrk="0" hangingPunct="0"/>
            <a:r>
              <a:rPr lang="en-GB" sz="2200"/>
              <a:t>such as light bulbs in the signalling</a:t>
            </a:r>
          </a:p>
          <a:p>
            <a:pPr eaLnBrk="0" hangingPunct="0"/>
            <a:r>
              <a:rPr lang="en-AU" sz="2200"/>
              <a:t>system</a:t>
            </a:r>
            <a:r>
              <a:rPr lang="en-GB" sz="2200"/>
              <a:t>. Methods are RCM and FMEA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209800" y="4800600"/>
            <a:ext cx="4343400" cy="1127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AU" sz="2400">
                <a:latin typeface="Times New Roman" pitchFamily="18" charset="0"/>
                <a:sym typeface="Wingdings 2" pitchFamily="18" charset="2"/>
              </a:rPr>
              <a:t> </a:t>
            </a:r>
            <a:r>
              <a:rPr lang="en-AU" sz="2200"/>
              <a:t>Rail grinding is a maintenance activity to </a:t>
            </a:r>
            <a:r>
              <a:rPr lang="en-AU" sz="2200" b="1" i="1">
                <a:solidFill>
                  <a:schemeClr val="accent2"/>
                </a:solidFill>
              </a:rPr>
              <a:t>extend the life length</a:t>
            </a:r>
            <a:r>
              <a:rPr lang="en-AU" sz="2200"/>
              <a:t> of the rails. JBV method=LCC.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352800" y="4800600"/>
            <a:ext cx="5181600" cy="1127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sz="2400">
                <a:latin typeface="Times New Roman" pitchFamily="18" charset="0"/>
                <a:sym typeface="Wingdings 2" pitchFamily="18" charset="2"/>
              </a:rPr>
              <a:t> </a:t>
            </a:r>
            <a:r>
              <a:rPr lang="en-GB" sz="2200"/>
              <a:t>Point replacement of sleepers is a mean to </a:t>
            </a:r>
            <a:r>
              <a:rPr lang="en-GB" sz="2200" b="1" i="1">
                <a:solidFill>
                  <a:schemeClr val="accent2"/>
                </a:solidFill>
              </a:rPr>
              <a:t>postpone</a:t>
            </a:r>
            <a:r>
              <a:rPr lang="en-GB" sz="2200"/>
              <a:t> the complete renewal of sleepers</a:t>
            </a:r>
            <a:r>
              <a:rPr lang="nb-NO" sz="2200"/>
              <a:t>. JBV method=LCC.</a:t>
            </a:r>
            <a:endParaRPr lang="en-GB" sz="2200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267200" y="4800600"/>
            <a:ext cx="4343400" cy="1127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sz="2400">
                <a:latin typeface="Times New Roman" pitchFamily="18" charset="0"/>
                <a:sym typeface="Wingdings 2" pitchFamily="18" charset="2"/>
              </a:rPr>
              <a:t> </a:t>
            </a:r>
            <a:r>
              <a:rPr lang="en-GB" sz="2200" b="1" i="1">
                <a:solidFill>
                  <a:schemeClr val="accent2"/>
                </a:solidFill>
              </a:rPr>
              <a:t>Complete renewal</a:t>
            </a:r>
            <a:r>
              <a:rPr lang="en-GB" sz="2200"/>
              <a:t> will be required at some point of time</a:t>
            </a:r>
            <a:r>
              <a:rPr lang="nb-NO" sz="2200"/>
              <a:t>. JBV method=LCC.</a:t>
            </a:r>
            <a:endParaRPr lang="en-GB" sz="2200"/>
          </a:p>
        </p:txBody>
      </p:sp>
    </p:spTree>
  </p:cSld>
  <p:clrMapOvr>
    <a:masterClrMapping/>
  </p:clrMapOvr>
  <p:transition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 autoUpdateAnimBg="0"/>
      <p:bldP spid="10246" grpId="0" animBg="1" autoUpdateAnimBg="0"/>
      <p:bldP spid="10247" grpId="0" animBg="1" autoUpdateAnimBg="0"/>
      <p:bldP spid="1024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en-GB"/>
              <a:t>Preventive maintenance and RCM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 this course we have main focus on preventive maintenance (PM)</a:t>
            </a:r>
          </a:p>
          <a:p>
            <a:r>
              <a:rPr lang="en-GB"/>
              <a:t>Maintenance optimization is thus more or less the same as establishing an optimal maintenance program</a:t>
            </a:r>
          </a:p>
          <a:p>
            <a:r>
              <a:rPr lang="en-GB"/>
              <a:t>Reliability Centred Maintenance (RCM) is often considered to be the “best” approach in this context</a:t>
            </a:r>
          </a:p>
          <a:p>
            <a:r>
              <a:rPr lang="en-GB"/>
              <a:t>RCM is </a:t>
            </a:r>
            <a:r>
              <a:rPr lang="en-GB" b="1" i="1">
                <a:solidFill>
                  <a:schemeClr val="tx1"/>
                </a:solidFill>
              </a:rPr>
              <a:t>a systematic consideration of system functions, the way functions can fail, and a priority–based consideration of safety and economics that identifies applicable and effective PM tasks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685800" indent="-685800"/>
            <a:r>
              <a:rPr lang="en-GB"/>
              <a:t>Renewal and Life Cycle Cost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000"/>
              <a:t>As the system deteriorates, traditional preventive maintenance activities could not bring the system to a satisfactory state</a:t>
            </a:r>
          </a:p>
          <a:p>
            <a:pPr>
              <a:lnSpc>
                <a:spcPct val="90000"/>
              </a:lnSpc>
            </a:pPr>
            <a:r>
              <a:rPr lang="en-GB" sz="2000"/>
              <a:t>Renewal of the entire system, or part of the system is required</a:t>
            </a:r>
          </a:p>
          <a:p>
            <a:pPr>
              <a:lnSpc>
                <a:spcPct val="90000"/>
              </a:lnSpc>
            </a:pPr>
            <a:r>
              <a:rPr lang="en-GB" sz="2000"/>
              <a:t>The cost of renewal is often very large </a:t>
            </a:r>
            <a:r>
              <a:rPr lang="en-GB" sz="2000">
                <a:sym typeface="Wingdings" pitchFamily="2" charset="2"/>
              </a:rPr>
              <a:t> </a:t>
            </a:r>
            <a:r>
              <a:rPr lang="en-GB" sz="2000"/>
              <a:t>we need formalised methods to determine </a:t>
            </a:r>
            <a:r>
              <a:rPr lang="en-GB" sz="2000" b="1" i="1">
                <a:solidFill>
                  <a:schemeClr val="tx1"/>
                </a:solidFill>
              </a:rPr>
              <a:t>when </a:t>
            </a:r>
            <a:r>
              <a:rPr lang="en-GB" sz="2000"/>
              <a:t>to perform renewal</a:t>
            </a:r>
          </a:p>
          <a:p>
            <a:pPr>
              <a:lnSpc>
                <a:spcPct val="90000"/>
              </a:lnSpc>
            </a:pPr>
            <a:r>
              <a:rPr lang="en-GB" sz="2000"/>
              <a:t>In this course we will present methods for optimum renewal strategies based on LCC modelling</a:t>
            </a:r>
          </a:p>
          <a:p>
            <a:pPr>
              <a:lnSpc>
                <a:spcPct val="90000"/>
              </a:lnSpc>
            </a:pPr>
            <a:r>
              <a:rPr lang="en-GB" sz="2000"/>
              <a:t>The following dimensions are included in the LCC model: </a:t>
            </a:r>
            <a:endParaRPr lang="en-GB" sz="2000" i="1"/>
          </a:p>
          <a:p>
            <a:pPr lvl="1">
              <a:lnSpc>
                <a:spcPct val="90000"/>
              </a:lnSpc>
            </a:pPr>
            <a:r>
              <a:rPr lang="en-GB" sz="1800"/>
              <a:t>safety costs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punctuality costs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maintenance &amp; operational costs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cost due to increased residual life length</a:t>
            </a:r>
          </a:p>
          <a:p>
            <a:pPr lvl="1">
              <a:lnSpc>
                <a:spcPct val="90000"/>
              </a:lnSpc>
            </a:pPr>
            <a:r>
              <a:rPr lang="en-GB" sz="1800"/>
              <a:t>project costs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Effective failure rate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effective failure rate is the failure rate we would experience if we (preventive) maintain a component at a given level</a:t>
            </a:r>
          </a:p>
          <a:p>
            <a:r>
              <a:rPr lang="en-GB" dirty="0"/>
              <a:t>Notation: </a:t>
            </a:r>
            <a:r>
              <a:rPr lang="en-GB" i="1" dirty="0">
                <a:solidFill>
                  <a:schemeClr val="tx1"/>
                </a:solidFill>
                <a:sym typeface="Symbol" pitchFamily="18" charset="2"/>
              </a:rPr>
              <a:t></a:t>
            </a:r>
            <a:r>
              <a:rPr lang="en-GB" baseline="-25000" dirty="0">
                <a:solidFill>
                  <a:schemeClr val="tx1"/>
                </a:solidFill>
                <a:sym typeface="Symbol" pitchFamily="18" charset="2"/>
              </a:rPr>
              <a:t>E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i="1" dirty="0">
                <a:solidFill>
                  <a:schemeClr val="tx1"/>
                </a:solidFill>
                <a:sym typeface="Symbol" pitchFamily="18" charset="2"/>
              </a:rPr>
              <a:t></a:t>
            </a:r>
            <a:r>
              <a:rPr lang="en-GB" baseline="-25000" dirty="0">
                <a:solidFill>
                  <a:schemeClr val="tx1"/>
                </a:solidFill>
                <a:sym typeface="Symbol" pitchFamily="18" charset="2"/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GB" i="1" dirty="0">
                <a:solidFill>
                  <a:schemeClr val="tx1"/>
                </a:solidFill>
                <a:sym typeface="Symbol" pitchFamily="18" charset="2"/>
              </a:rPr>
              <a:t>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GB" i="1" dirty="0">
                <a:solidFill>
                  <a:schemeClr val="tx1"/>
                </a:solidFill>
                <a:sym typeface="Symbol" pitchFamily="18" charset="2"/>
              </a:rPr>
              <a:t></a:t>
            </a:r>
            <a:r>
              <a:rPr lang="en-GB" baseline="-25000" dirty="0">
                <a:solidFill>
                  <a:schemeClr val="tx1"/>
                </a:solidFill>
                <a:sym typeface="Symbol" pitchFamily="18" charset="2"/>
              </a:rPr>
              <a:t>E</a:t>
            </a:r>
            <a:r>
              <a:rPr lang="en-US" dirty="0"/>
              <a:t> is the effective failure </a:t>
            </a:r>
            <a:r>
              <a:rPr lang="en-US" dirty="0" smtClean="0"/>
              <a:t>rate = expected number of failure per unit time</a:t>
            </a:r>
            <a:endParaRPr lang="en-US" dirty="0"/>
          </a:p>
          <a:p>
            <a:pPr lvl="1"/>
            <a:r>
              <a:rPr lang="en-GB" i="1" dirty="0">
                <a:solidFill>
                  <a:schemeClr val="tx1"/>
                </a:solidFill>
                <a:sym typeface="Symbol" pitchFamily="18" charset="2"/>
              </a:rPr>
              <a:t></a:t>
            </a:r>
            <a:r>
              <a:rPr lang="en-US" dirty="0"/>
              <a:t>  is the maintenance interval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Effective failure rate and optimization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challenges</a:t>
            </a:r>
          </a:p>
          <a:p>
            <a:pPr lvl="1"/>
            <a:r>
              <a:rPr lang="en-US" dirty="0"/>
              <a:t>First we want to establish the relation </a:t>
            </a:r>
            <a:r>
              <a:rPr lang="en-GB" i="1" dirty="0">
                <a:solidFill>
                  <a:schemeClr val="tx1"/>
                </a:solidFill>
                <a:sym typeface="Symbol" pitchFamily="18" charset="2"/>
              </a:rPr>
              <a:t>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i="1" dirty="0">
                <a:solidFill>
                  <a:schemeClr val="tx1"/>
                </a:solidFill>
                <a:sym typeface="Symbol" pitchFamily="18" charset="2"/>
              </a:rPr>
              <a:t></a:t>
            </a:r>
            <a:r>
              <a:rPr lang="en-GB" baseline="-25000" dirty="0">
                <a:solidFill>
                  <a:schemeClr val="tx1"/>
                </a:solidFill>
                <a:sym typeface="Symbol" pitchFamily="18" charset="2"/>
              </a:rPr>
              <a:t>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GB" i="1" dirty="0">
                <a:solidFill>
                  <a:schemeClr val="tx1"/>
                </a:solidFill>
                <a:sym typeface="Symbol" pitchFamily="18" charset="2"/>
              </a:rPr>
              <a:t></a:t>
            </a:r>
            <a:r>
              <a:rPr lang="en-GB" dirty="0">
                <a:solidFill>
                  <a:schemeClr val="tx1"/>
                </a:solidFill>
              </a:rPr>
              <a:t>)</a:t>
            </a:r>
            <a:r>
              <a:rPr lang="en-GB" dirty="0"/>
              <a:t> depending on the (component) failure model we are working with</a:t>
            </a:r>
          </a:p>
          <a:p>
            <a:pPr lvl="1"/>
            <a:r>
              <a:rPr lang="en-GB" dirty="0"/>
              <a:t>Next, we need to specify a cost model to optimise</a:t>
            </a:r>
          </a:p>
          <a:p>
            <a:pPr lvl="1"/>
            <a:r>
              <a:rPr lang="en-GB" dirty="0"/>
              <a:t>The cost model will generally involve system models as fault tree analysis, Markov analysis etc. This enables us to find the optimum maintenance intervals in a two step procedure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kkerhetsstyring j jernbane">
  <a:themeElements>
    <a:clrScheme name="Sikkerhetsstyring j jernba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kkerhetsstyring j jernba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ikkerhetsstyring j jernba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kkerhetsstyring j jernban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kkerhetsstyring j jernban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kkerhetsstyring j jernban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kkerhetsstyring j jernban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kkerhetsstyring j jernban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kkerhetsstyring j jernban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686</Words>
  <Application>Microsoft Office PowerPoint</Application>
  <PresentationFormat>On-screen Show (4:3)</PresentationFormat>
  <Paragraphs>76</Paragraphs>
  <Slides>11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Euclid Symbol</vt:lpstr>
      <vt:lpstr>Symbol</vt:lpstr>
      <vt:lpstr>Times New Roman</vt:lpstr>
      <vt:lpstr>Wingdings</vt:lpstr>
      <vt:lpstr>Wingdings 2</vt:lpstr>
      <vt:lpstr>Sikkerhetsstyring j jernbane</vt:lpstr>
      <vt:lpstr>VISIO</vt:lpstr>
      <vt:lpstr>Introduction to the maintenance optimization</vt:lpstr>
      <vt:lpstr>Definitions</vt:lpstr>
      <vt:lpstr>Scope of maintenance optimization</vt:lpstr>
      <vt:lpstr>“Maintenance theory”</vt:lpstr>
      <vt:lpstr>Performance loss</vt:lpstr>
      <vt:lpstr>Preventive maintenance and RCM</vt:lpstr>
      <vt:lpstr>Renewal and Life Cycle Cost</vt:lpstr>
      <vt:lpstr>Effective failure rate</vt:lpstr>
      <vt:lpstr>Effective failure rate and optimization</vt:lpstr>
      <vt:lpstr>Introductory example</vt:lpstr>
      <vt:lpstr>Solutions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Jørn Vatn</dc:creator>
  <cp:lastModifiedBy>Anindya Chatterjee</cp:lastModifiedBy>
  <cp:revision>29</cp:revision>
  <cp:lastPrinted>1601-01-01T00:00:00Z</cp:lastPrinted>
  <dcterms:created xsi:type="dcterms:W3CDTF">1601-01-01T00:00:00Z</dcterms:created>
  <dcterms:modified xsi:type="dcterms:W3CDTF">2016-11-27T18:25:55Z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