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33"/>
  </p:notesMasterIdLst>
  <p:sldIdLst>
    <p:sldId id="287" r:id="rId2"/>
    <p:sldId id="325" r:id="rId3"/>
    <p:sldId id="359" r:id="rId4"/>
    <p:sldId id="335" r:id="rId5"/>
    <p:sldId id="360" r:id="rId6"/>
    <p:sldId id="336" r:id="rId7"/>
    <p:sldId id="357" r:id="rId8"/>
    <p:sldId id="361" r:id="rId9"/>
    <p:sldId id="362" r:id="rId10"/>
    <p:sldId id="338" r:id="rId11"/>
    <p:sldId id="339" r:id="rId12"/>
    <p:sldId id="340" r:id="rId13"/>
    <p:sldId id="364" r:id="rId14"/>
    <p:sldId id="341" r:id="rId15"/>
    <p:sldId id="363" r:id="rId16"/>
    <p:sldId id="342" r:id="rId17"/>
    <p:sldId id="343" r:id="rId18"/>
    <p:sldId id="344" r:id="rId19"/>
    <p:sldId id="345" r:id="rId20"/>
    <p:sldId id="346" r:id="rId21"/>
    <p:sldId id="347" r:id="rId22"/>
    <p:sldId id="348" r:id="rId23"/>
    <p:sldId id="349" r:id="rId24"/>
    <p:sldId id="350" r:id="rId25"/>
    <p:sldId id="351" r:id="rId26"/>
    <p:sldId id="352" r:id="rId27"/>
    <p:sldId id="358" r:id="rId28"/>
    <p:sldId id="353" r:id="rId29"/>
    <p:sldId id="365" r:id="rId30"/>
    <p:sldId id="366" r:id="rId31"/>
    <p:sldId id="367" r:id="rId32"/>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BE5"/>
    <a:srgbClr val="C25830"/>
    <a:srgbClr val="A6A6A6"/>
    <a:srgbClr val="376092"/>
    <a:srgbClr val="BFBFBF"/>
    <a:srgbClr val="E9EDF4"/>
    <a:srgbClr val="595959"/>
    <a:srgbClr val="1F497D"/>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0191" autoAdjust="0"/>
  </p:normalViewPr>
  <p:slideViewPr>
    <p:cSldViewPr showGuides="1">
      <p:cViewPr varScale="1">
        <p:scale>
          <a:sx n="65" d="100"/>
          <a:sy n="65" d="100"/>
        </p:scale>
        <p:origin x="954"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12/3/2016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a:t>
            </a:fld>
            <a:endParaRPr lang="en-US" dirty="0"/>
          </a:p>
        </p:txBody>
      </p:sp>
    </p:spTree>
    <p:extLst>
      <p:ext uri="{BB962C8B-B14F-4D97-AF65-F5344CB8AC3E}">
        <p14:creationId xmlns:p14="http://schemas.microsoft.com/office/powerpoint/2010/main" val="2097674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55081"/>
            <a:ext cx="12212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a:xfrm>
            <a:off x="2700870" y="6424286"/>
            <a:ext cx="3699930" cy="365125"/>
          </a:xfrm>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dirty="0"/>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12/3/2016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12/3/2016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12/3/2016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88486"/>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46511"/>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12/3/2016</a:t>
            </a:fld>
            <a:endParaRPr lang="en-US" dirty="0"/>
          </a:p>
        </p:txBody>
      </p:sp>
      <p:sp>
        <p:nvSpPr>
          <p:cNvPr id="5" name="Footer Placeholder 4"/>
          <p:cNvSpPr>
            <a:spLocks noGrp="1"/>
          </p:cNvSpPr>
          <p:nvPr>
            <p:ph type="ftr" sz="quarter" idx="3"/>
          </p:nvPr>
        </p:nvSpPr>
        <p:spPr>
          <a:xfrm>
            <a:off x="2733107" y="6459530"/>
            <a:ext cx="7983513" cy="365125"/>
          </a:xfrm>
          <a:prstGeom prst="rect">
            <a:avLst/>
          </a:prstGeom>
        </p:spPr>
        <p:txBody>
          <a:bodyPr vert="horz" lIns="91440" tIns="45720" rIns="91440" bIns="45720" rtlCol="0" anchor="ctr"/>
          <a:lstStyle>
            <a:lvl1pPr algn="ctr">
              <a:defRPr sz="900" cap="all" baseline="0">
                <a:solidFill>
                  <a:schemeClr val="bg1"/>
                </a:solidFill>
                <a:latin typeface="DejaVu Serif" panose="02060603050605020204" pitchFamily="18" charset="0"/>
                <a:ea typeface="DejaVu Serif" panose="02060603050605020204" pitchFamily="18" charset="0"/>
              </a:defRPr>
            </a:lvl1pPr>
          </a:lstStyle>
          <a:p>
            <a:pPr defTabSz="914423"/>
            <a:r>
              <a:rPr lang="en-US" dirty="0"/>
              <a:t>© 2016  </a:t>
            </a:r>
            <a:r>
              <a:rPr lang="en-US" dirty="0" err="1"/>
              <a:t>Defour</a:t>
            </a:r>
            <a:r>
              <a:rPr lang="en-US" dirty="0"/>
              <a:t> Analytics 			 Passion for pattern</a:t>
            </a: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9" y="758952"/>
            <a:ext cx="11277601" cy="3566160"/>
          </a:xfrm>
        </p:spPr>
        <p:txBody>
          <a:bodyPr/>
          <a:lstStyle/>
          <a:p>
            <a:r>
              <a:rPr lang="en-US" dirty="0"/>
              <a:t>Maintenance Optimization</a:t>
            </a:r>
          </a:p>
        </p:txBody>
      </p:sp>
      <p:sp>
        <p:nvSpPr>
          <p:cNvPr id="4" name="Subtitle 3"/>
          <p:cNvSpPr>
            <a:spLocks noGrp="1"/>
          </p:cNvSpPr>
          <p:nvPr>
            <p:ph type="subTitle" idx="1"/>
          </p:nvPr>
        </p:nvSpPr>
        <p:spPr/>
        <p:txBody>
          <a:bodyPr/>
          <a:lstStyle/>
          <a:p>
            <a:r>
              <a:rPr lang="en-US" dirty="0"/>
              <a:t>U</a:t>
            </a:r>
            <a:r>
              <a:rPr lang="en-US" cap="none" dirty="0"/>
              <a:t>nderstanding Optimization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rotWithShape="1">
          <a:blip r:embed="rId2" cstate="print"/>
          <a:srcRect t="20037"/>
          <a:stretch/>
        </p:blipFill>
        <p:spPr>
          <a:xfrm>
            <a:off x="376350" y="1419644"/>
            <a:ext cx="10672650" cy="4892258"/>
          </a:xfrm>
          <a:prstGeom prst="rect">
            <a:avLst/>
          </a:prstGeom>
        </p:spPr>
      </p:pic>
      <p:sp>
        <p:nvSpPr>
          <p:cNvPr id="3" name="TextBox 3"/>
          <p:cNvSpPr txBox="1"/>
          <p:nvPr/>
        </p:nvSpPr>
        <p:spPr>
          <a:xfrm>
            <a:off x="3073401" y="2019300"/>
            <a:ext cx="766235" cy="820738"/>
          </a:xfrm>
          <a:prstGeom prst="rect">
            <a:avLst/>
          </a:prstGeom>
          <a:noFill/>
        </p:spPr>
        <p:txBody>
          <a:bodyPr vert="horz" wrap="none" lIns="0" tIns="0" rIns="0" bIns="0" rtlCol="0">
            <a:spAutoFit/>
          </a:bodyPr>
          <a:lstStyle/>
          <a:p>
            <a:pPr>
              <a:lnSpc>
                <a:spcPts val="3220"/>
              </a:lnSpc>
            </a:pPr>
            <a:r>
              <a:rPr lang="en-CA" sz="2656" spc="-10">
                <a:solidFill>
                  <a:srgbClr val="000000"/>
                </a:solidFill>
                <a:latin typeface="Arial Unicode MS"/>
                <a:cs typeface="Arial Unicode MS"/>
              </a:rPr>
              <a:t>β &lt; 1</a:t>
            </a:r>
          </a:p>
          <a:p>
            <a:pPr>
              <a:lnSpc>
                <a:spcPts val="3220"/>
              </a:lnSpc>
            </a:pPr>
            <a:endParaRPr lang="en-CA" sz="2656" spc="-10">
              <a:solidFill>
                <a:srgbClr val="000000"/>
              </a:solidFill>
              <a:latin typeface="Arial Unicode MS"/>
              <a:cs typeface="Arial Unicode MS"/>
            </a:endParaRPr>
          </a:p>
        </p:txBody>
      </p:sp>
      <p:sp>
        <p:nvSpPr>
          <p:cNvPr id="4" name="TextBox 4"/>
          <p:cNvSpPr txBox="1"/>
          <p:nvPr/>
        </p:nvSpPr>
        <p:spPr>
          <a:xfrm>
            <a:off x="6032501" y="2057400"/>
            <a:ext cx="766235" cy="820738"/>
          </a:xfrm>
          <a:prstGeom prst="rect">
            <a:avLst/>
          </a:prstGeom>
          <a:noFill/>
        </p:spPr>
        <p:txBody>
          <a:bodyPr vert="horz" wrap="none" lIns="0" tIns="0" rIns="0" bIns="0" rtlCol="0">
            <a:spAutoFit/>
          </a:bodyPr>
          <a:lstStyle/>
          <a:p>
            <a:pPr>
              <a:lnSpc>
                <a:spcPts val="3220"/>
              </a:lnSpc>
            </a:pPr>
            <a:r>
              <a:rPr lang="en-CA" sz="2656" spc="-10">
                <a:solidFill>
                  <a:srgbClr val="000000"/>
                </a:solidFill>
                <a:latin typeface="Arial Unicode MS"/>
                <a:cs typeface="Arial Unicode MS"/>
              </a:rPr>
              <a:t>β = 1</a:t>
            </a:r>
          </a:p>
          <a:p>
            <a:pPr>
              <a:lnSpc>
                <a:spcPts val="3220"/>
              </a:lnSpc>
            </a:pPr>
            <a:endParaRPr lang="en-CA" sz="2656" spc="-10">
              <a:solidFill>
                <a:srgbClr val="000000"/>
              </a:solidFill>
              <a:latin typeface="Arial Unicode MS"/>
              <a:cs typeface="Arial Unicode MS"/>
            </a:endParaRPr>
          </a:p>
        </p:txBody>
      </p:sp>
      <p:sp>
        <p:nvSpPr>
          <p:cNvPr id="5" name="TextBox 5"/>
          <p:cNvSpPr txBox="1"/>
          <p:nvPr/>
        </p:nvSpPr>
        <p:spPr>
          <a:xfrm>
            <a:off x="9017001" y="2019300"/>
            <a:ext cx="766235" cy="820738"/>
          </a:xfrm>
          <a:prstGeom prst="rect">
            <a:avLst/>
          </a:prstGeom>
          <a:noFill/>
        </p:spPr>
        <p:txBody>
          <a:bodyPr vert="horz" wrap="none" lIns="0" tIns="0" rIns="0" bIns="0" rtlCol="0">
            <a:spAutoFit/>
          </a:bodyPr>
          <a:lstStyle/>
          <a:p>
            <a:pPr>
              <a:lnSpc>
                <a:spcPts val="3220"/>
              </a:lnSpc>
            </a:pPr>
            <a:r>
              <a:rPr lang="en-CA" sz="2656" spc="-10">
                <a:solidFill>
                  <a:srgbClr val="000000"/>
                </a:solidFill>
                <a:latin typeface="Arial Unicode MS"/>
                <a:cs typeface="Arial Unicode MS"/>
              </a:rPr>
              <a:t>β &gt; 1</a:t>
            </a:r>
          </a:p>
          <a:p>
            <a:pPr>
              <a:lnSpc>
                <a:spcPts val="3220"/>
              </a:lnSpc>
            </a:pPr>
            <a:endParaRPr lang="en-CA" sz="2656" spc="-10">
              <a:solidFill>
                <a:srgbClr val="000000"/>
              </a:solidFill>
              <a:latin typeface="Arial Unicode MS"/>
              <a:cs typeface="Arial Unicode MS"/>
            </a:endParaRPr>
          </a:p>
        </p:txBody>
      </p:sp>
      <p:sp>
        <p:nvSpPr>
          <p:cNvPr id="6" name="TextBox 6"/>
          <p:cNvSpPr txBox="1"/>
          <p:nvPr/>
        </p:nvSpPr>
        <p:spPr>
          <a:xfrm>
            <a:off x="2258888" y="3860521"/>
            <a:ext cx="774058" cy="359073"/>
          </a:xfrm>
          <a:prstGeom prst="rect">
            <a:avLst/>
          </a:prstGeom>
          <a:noFill/>
        </p:spPr>
        <p:txBody>
          <a:bodyPr vert="horz" wrap="none" lIns="0" tIns="0" rIns="0" bIns="0" rtlCol="0">
            <a:spAutoFit/>
          </a:bodyPr>
          <a:lstStyle/>
          <a:p>
            <a:pPr>
              <a:lnSpc>
                <a:spcPts val="1380"/>
              </a:lnSpc>
            </a:pPr>
            <a:r>
              <a:rPr lang="en-CA" sz="1200" dirty="0">
                <a:solidFill>
                  <a:srgbClr val="000000"/>
                </a:solidFill>
                <a:latin typeface="Calibri"/>
                <a:cs typeface="Calibri"/>
              </a:rPr>
              <a:t>Steady State</a:t>
            </a:r>
          </a:p>
          <a:p>
            <a:pPr>
              <a:lnSpc>
                <a:spcPts val="1380"/>
              </a:lnSpc>
            </a:pPr>
            <a:endParaRPr lang="en-CA" sz="1200" dirty="0">
              <a:solidFill>
                <a:srgbClr val="000000"/>
              </a:solidFill>
              <a:latin typeface="Calibri"/>
              <a:cs typeface="Calibri"/>
            </a:endParaRPr>
          </a:p>
        </p:txBody>
      </p:sp>
      <p:sp>
        <p:nvSpPr>
          <p:cNvPr id="7" name="TextBox 7"/>
          <p:cNvSpPr txBox="1"/>
          <p:nvPr/>
        </p:nvSpPr>
        <p:spPr>
          <a:xfrm>
            <a:off x="2294635" y="4020704"/>
            <a:ext cx="702565" cy="359073"/>
          </a:xfrm>
          <a:prstGeom prst="rect">
            <a:avLst/>
          </a:prstGeom>
          <a:noFill/>
        </p:spPr>
        <p:txBody>
          <a:bodyPr vert="horz" wrap="none" lIns="0" tIns="0" rIns="0" bIns="0" rtlCol="0">
            <a:spAutoFit/>
          </a:bodyPr>
          <a:lstStyle/>
          <a:p>
            <a:pPr>
              <a:lnSpc>
                <a:spcPts val="1380"/>
              </a:lnSpc>
            </a:pPr>
            <a:r>
              <a:rPr lang="en-CA" sz="1200" dirty="0">
                <a:solidFill>
                  <a:srgbClr val="000000"/>
                </a:solidFill>
                <a:latin typeface="Calibri"/>
                <a:cs typeface="Calibri"/>
              </a:rPr>
              <a:t>Failure rate</a:t>
            </a:r>
          </a:p>
          <a:p>
            <a:pPr>
              <a:lnSpc>
                <a:spcPts val="1380"/>
              </a:lnSpc>
            </a:pPr>
            <a:endParaRPr lang="en-CA" sz="1200" dirty="0">
              <a:solidFill>
                <a:srgbClr val="000000"/>
              </a:solidFill>
              <a:latin typeface="Calibri"/>
              <a:cs typeface="Calibri"/>
            </a:endParaRPr>
          </a:p>
        </p:txBody>
      </p:sp>
      <p:sp>
        <p:nvSpPr>
          <p:cNvPr id="8" name="TextBox 8"/>
          <p:cNvSpPr txBox="1"/>
          <p:nvPr/>
        </p:nvSpPr>
        <p:spPr>
          <a:xfrm>
            <a:off x="3854863" y="4340506"/>
            <a:ext cx="4654736" cy="538609"/>
          </a:xfrm>
          <a:prstGeom prst="rect">
            <a:avLst/>
          </a:prstGeom>
          <a:noFill/>
        </p:spPr>
        <p:txBody>
          <a:bodyPr vert="horz" wrap="none" lIns="0" tIns="0" rIns="0" bIns="0" rtlCol="0">
            <a:spAutoFit/>
          </a:bodyPr>
          <a:lstStyle/>
          <a:p>
            <a:pPr>
              <a:lnSpc>
                <a:spcPts val="2070"/>
              </a:lnSpc>
            </a:pPr>
            <a:r>
              <a:rPr lang="en-CA" sz="1810" b="1" dirty="0">
                <a:solidFill>
                  <a:srgbClr val="000000"/>
                </a:solidFill>
                <a:latin typeface="Calibri Bold"/>
                <a:cs typeface="Calibri Bold"/>
              </a:rPr>
              <a:t>Operating Time (hours, cycles, months, seconds)</a:t>
            </a:r>
          </a:p>
          <a:p>
            <a:pPr>
              <a:lnSpc>
                <a:spcPts val="2070"/>
              </a:lnSpc>
            </a:pPr>
            <a:endParaRPr lang="en-CA" sz="1810" b="1" dirty="0">
              <a:solidFill>
                <a:srgbClr val="000000"/>
              </a:solidFill>
              <a:latin typeface="Calibri Bold"/>
              <a:cs typeface="Calibri Bold"/>
            </a:endParaRPr>
          </a:p>
        </p:txBody>
      </p:sp>
      <p:sp>
        <p:nvSpPr>
          <p:cNvPr id="9" name="TextBox 9"/>
          <p:cNvSpPr txBox="1"/>
          <p:nvPr/>
        </p:nvSpPr>
        <p:spPr>
          <a:xfrm>
            <a:off x="1547634" y="4801389"/>
            <a:ext cx="2038379" cy="538609"/>
          </a:xfrm>
          <a:prstGeom prst="rect">
            <a:avLst/>
          </a:prstGeom>
          <a:noFill/>
        </p:spPr>
        <p:txBody>
          <a:bodyPr vert="horz" wrap="none" lIns="0" tIns="0" rIns="0" bIns="0" rtlCol="0">
            <a:spAutoFit/>
          </a:bodyPr>
          <a:lstStyle/>
          <a:p>
            <a:pPr>
              <a:lnSpc>
                <a:spcPts val="2100"/>
              </a:lnSpc>
            </a:pPr>
            <a:r>
              <a:rPr lang="en-CA" dirty="0">
                <a:solidFill>
                  <a:srgbClr val="0000FF"/>
                </a:solidFill>
                <a:latin typeface="Calibri"/>
                <a:cs typeface="Calibri"/>
              </a:rPr>
              <a:t>Typical failure modes:</a:t>
            </a:r>
          </a:p>
          <a:p>
            <a:pPr>
              <a:lnSpc>
                <a:spcPts val="2070"/>
              </a:lnSpc>
            </a:pPr>
            <a:endParaRPr lang="en-CA" dirty="0">
              <a:solidFill>
                <a:srgbClr val="000000"/>
              </a:solidFill>
            </a:endParaRPr>
          </a:p>
        </p:txBody>
      </p:sp>
      <p:sp>
        <p:nvSpPr>
          <p:cNvPr id="10" name="TextBox 10"/>
          <p:cNvSpPr txBox="1"/>
          <p:nvPr/>
        </p:nvSpPr>
        <p:spPr>
          <a:xfrm>
            <a:off x="1524584" y="5126832"/>
            <a:ext cx="1540102"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Inadequate burn-in</a:t>
            </a:r>
          </a:p>
          <a:p>
            <a:pPr>
              <a:lnSpc>
                <a:spcPts val="1610"/>
              </a:lnSpc>
            </a:pPr>
            <a:endParaRPr lang="en-CA" sz="1403" dirty="0">
              <a:solidFill>
                <a:srgbClr val="000000"/>
              </a:solidFill>
            </a:endParaRPr>
          </a:p>
        </p:txBody>
      </p:sp>
      <p:sp>
        <p:nvSpPr>
          <p:cNvPr id="11" name="TextBox 11"/>
          <p:cNvSpPr txBox="1"/>
          <p:nvPr/>
        </p:nvSpPr>
        <p:spPr>
          <a:xfrm>
            <a:off x="1524583" y="5319316"/>
            <a:ext cx="1075615"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a:t>
            </a:r>
            <a:r>
              <a:rPr lang="en-CA" sz="1403" dirty="0" err="1">
                <a:solidFill>
                  <a:srgbClr val="000000"/>
                </a:solidFill>
                <a:latin typeface="Calibri"/>
                <a:cs typeface="Calibri"/>
              </a:rPr>
              <a:t>Misassembly</a:t>
            </a:r>
            <a:endParaRPr lang="en-CA" sz="1403" dirty="0">
              <a:solidFill>
                <a:srgbClr val="000000"/>
              </a:solidFill>
              <a:latin typeface="Calibri"/>
              <a:cs typeface="Calibri"/>
            </a:endParaRPr>
          </a:p>
          <a:p>
            <a:pPr>
              <a:lnSpc>
                <a:spcPts val="1610"/>
              </a:lnSpc>
            </a:pPr>
            <a:endParaRPr lang="en-CA" sz="1403" dirty="0">
              <a:solidFill>
                <a:srgbClr val="000000"/>
              </a:solidFill>
            </a:endParaRPr>
          </a:p>
        </p:txBody>
      </p:sp>
      <p:sp>
        <p:nvSpPr>
          <p:cNvPr id="12" name="TextBox 12"/>
          <p:cNvSpPr txBox="1"/>
          <p:nvPr/>
        </p:nvSpPr>
        <p:spPr>
          <a:xfrm>
            <a:off x="1524583" y="5573316"/>
            <a:ext cx="1813317"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Some quality problems</a:t>
            </a:r>
          </a:p>
          <a:p>
            <a:pPr>
              <a:lnSpc>
                <a:spcPts val="1610"/>
              </a:lnSpc>
            </a:pPr>
            <a:endParaRPr lang="en-CA" sz="1403" dirty="0">
              <a:solidFill>
                <a:srgbClr val="000000"/>
              </a:solidFill>
            </a:endParaRPr>
          </a:p>
        </p:txBody>
      </p:sp>
      <p:sp>
        <p:nvSpPr>
          <p:cNvPr id="13" name="TextBox 13"/>
          <p:cNvSpPr txBox="1"/>
          <p:nvPr/>
        </p:nvSpPr>
        <p:spPr>
          <a:xfrm>
            <a:off x="5034176" y="4839254"/>
            <a:ext cx="1975862" cy="538609"/>
          </a:xfrm>
          <a:prstGeom prst="rect">
            <a:avLst/>
          </a:prstGeom>
          <a:noFill/>
        </p:spPr>
        <p:txBody>
          <a:bodyPr vert="horz" wrap="none" lIns="0" tIns="0" rIns="0" bIns="0" rtlCol="0">
            <a:spAutoFit/>
          </a:bodyPr>
          <a:lstStyle/>
          <a:p>
            <a:pPr>
              <a:lnSpc>
                <a:spcPts val="2100"/>
              </a:lnSpc>
            </a:pPr>
            <a:r>
              <a:rPr lang="en-CA" dirty="0">
                <a:solidFill>
                  <a:srgbClr val="0000FF"/>
                </a:solidFill>
                <a:latin typeface="Calibri"/>
                <a:cs typeface="Calibri"/>
              </a:rPr>
              <a:t>Typical failure modes</a:t>
            </a:r>
          </a:p>
          <a:p>
            <a:pPr>
              <a:lnSpc>
                <a:spcPts val="2070"/>
              </a:lnSpc>
            </a:pPr>
            <a:endParaRPr lang="en-CA" dirty="0">
              <a:solidFill>
                <a:srgbClr val="000000"/>
              </a:solidFill>
            </a:endParaRPr>
          </a:p>
        </p:txBody>
      </p:sp>
      <p:sp>
        <p:nvSpPr>
          <p:cNvPr id="14" name="TextBox 14"/>
          <p:cNvSpPr txBox="1"/>
          <p:nvPr/>
        </p:nvSpPr>
        <p:spPr>
          <a:xfrm>
            <a:off x="4894374" y="5122277"/>
            <a:ext cx="1636602"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Independent of time</a:t>
            </a:r>
          </a:p>
          <a:p>
            <a:pPr>
              <a:lnSpc>
                <a:spcPts val="1610"/>
              </a:lnSpc>
            </a:pPr>
            <a:endParaRPr lang="en-CA" sz="1403" dirty="0">
              <a:solidFill>
                <a:srgbClr val="000000"/>
              </a:solidFill>
            </a:endParaRPr>
          </a:p>
        </p:txBody>
      </p:sp>
      <p:sp>
        <p:nvSpPr>
          <p:cNvPr id="15" name="TextBox 15"/>
          <p:cNvSpPr txBox="1"/>
          <p:nvPr/>
        </p:nvSpPr>
        <p:spPr>
          <a:xfrm>
            <a:off x="4894374" y="5336650"/>
            <a:ext cx="1571007"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Maintenance errors</a:t>
            </a:r>
          </a:p>
          <a:p>
            <a:pPr>
              <a:lnSpc>
                <a:spcPts val="1610"/>
              </a:lnSpc>
            </a:pPr>
            <a:endParaRPr lang="en-CA" sz="1403" dirty="0">
              <a:solidFill>
                <a:srgbClr val="000000"/>
              </a:solidFill>
            </a:endParaRPr>
          </a:p>
        </p:txBody>
      </p:sp>
      <p:sp>
        <p:nvSpPr>
          <p:cNvPr id="16" name="TextBox 16"/>
          <p:cNvSpPr txBox="1"/>
          <p:nvPr/>
        </p:nvSpPr>
        <p:spPr>
          <a:xfrm>
            <a:off x="4894374" y="5560668"/>
            <a:ext cx="922047"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Electronics</a:t>
            </a:r>
          </a:p>
          <a:p>
            <a:pPr>
              <a:lnSpc>
                <a:spcPts val="1610"/>
              </a:lnSpc>
            </a:pPr>
            <a:endParaRPr lang="en-CA" sz="1403" dirty="0">
              <a:solidFill>
                <a:srgbClr val="000000"/>
              </a:solidFill>
            </a:endParaRPr>
          </a:p>
        </p:txBody>
      </p:sp>
      <p:sp>
        <p:nvSpPr>
          <p:cNvPr id="17" name="TextBox 17"/>
          <p:cNvSpPr txBox="1"/>
          <p:nvPr/>
        </p:nvSpPr>
        <p:spPr>
          <a:xfrm>
            <a:off x="4894374" y="5826083"/>
            <a:ext cx="1699248"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Mixtures of problems</a:t>
            </a:r>
          </a:p>
          <a:p>
            <a:pPr>
              <a:lnSpc>
                <a:spcPts val="1610"/>
              </a:lnSpc>
            </a:pPr>
            <a:endParaRPr lang="en-CA" sz="1403" dirty="0">
              <a:solidFill>
                <a:srgbClr val="000000"/>
              </a:solidFill>
            </a:endParaRPr>
          </a:p>
        </p:txBody>
      </p:sp>
      <p:sp>
        <p:nvSpPr>
          <p:cNvPr id="18" name="TextBox 18"/>
          <p:cNvSpPr txBox="1"/>
          <p:nvPr/>
        </p:nvSpPr>
        <p:spPr>
          <a:xfrm>
            <a:off x="8669722" y="4809053"/>
            <a:ext cx="2038379" cy="538609"/>
          </a:xfrm>
          <a:prstGeom prst="rect">
            <a:avLst/>
          </a:prstGeom>
          <a:noFill/>
        </p:spPr>
        <p:txBody>
          <a:bodyPr vert="horz" wrap="none" lIns="0" tIns="0" rIns="0" bIns="0" rtlCol="0">
            <a:spAutoFit/>
          </a:bodyPr>
          <a:lstStyle/>
          <a:p>
            <a:pPr>
              <a:lnSpc>
                <a:spcPts val="2100"/>
              </a:lnSpc>
            </a:pPr>
            <a:r>
              <a:rPr lang="en-CA" dirty="0">
                <a:solidFill>
                  <a:srgbClr val="0000FF"/>
                </a:solidFill>
                <a:latin typeface="Calibri"/>
                <a:cs typeface="Calibri"/>
              </a:rPr>
              <a:t>Typical failure modes:</a:t>
            </a:r>
          </a:p>
          <a:p>
            <a:pPr>
              <a:lnSpc>
                <a:spcPts val="2070"/>
              </a:lnSpc>
            </a:pPr>
            <a:endParaRPr lang="en-CA" dirty="0">
              <a:solidFill>
                <a:srgbClr val="000000"/>
              </a:solidFill>
            </a:endParaRPr>
          </a:p>
        </p:txBody>
      </p:sp>
      <p:sp>
        <p:nvSpPr>
          <p:cNvPr id="19" name="TextBox 19"/>
          <p:cNvSpPr txBox="1"/>
          <p:nvPr/>
        </p:nvSpPr>
        <p:spPr>
          <a:xfrm>
            <a:off x="8724900" y="5122747"/>
            <a:ext cx="382797"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LCF</a:t>
            </a:r>
          </a:p>
          <a:p>
            <a:pPr>
              <a:lnSpc>
                <a:spcPts val="1610"/>
              </a:lnSpc>
            </a:pPr>
            <a:endParaRPr lang="en-CA" sz="1403" dirty="0">
              <a:solidFill>
                <a:srgbClr val="000000"/>
              </a:solidFill>
            </a:endParaRPr>
          </a:p>
        </p:txBody>
      </p:sp>
      <p:sp>
        <p:nvSpPr>
          <p:cNvPr id="20" name="TextBox 20"/>
          <p:cNvSpPr txBox="1"/>
          <p:nvPr/>
        </p:nvSpPr>
        <p:spPr>
          <a:xfrm>
            <a:off x="8712614" y="5322611"/>
            <a:ext cx="455253"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TMF</a:t>
            </a:r>
          </a:p>
          <a:p>
            <a:pPr>
              <a:lnSpc>
                <a:spcPts val="1610"/>
              </a:lnSpc>
            </a:pPr>
            <a:endParaRPr lang="en-CA" sz="1403" dirty="0">
              <a:solidFill>
                <a:srgbClr val="000000"/>
              </a:solidFill>
            </a:endParaRPr>
          </a:p>
        </p:txBody>
      </p:sp>
      <p:sp>
        <p:nvSpPr>
          <p:cNvPr id="21" name="TextBox 21"/>
          <p:cNvSpPr txBox="1"/>
          <p:nvPr/>
        </p:nvSpPr>
        <p:spPr>
          <a:xfrm>
            <a:off x="8700254" y="5560667"/>
            <a:ext cx="421590"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HCF</a:t>
            </a:r>
          </a:p>
          <a:p>
            <a:pPr>
              <a:lnSpc>
                <a:spcPts val="1610"/>
              </a:lnSpc>
            </a:pPr>
            <a:endParaRPr lang="en-CA" sz="1403" dirty="0">
              <a:solidFill>
                <a:srgbClr val="000000"/>
              </a:solidFill>
            </a:endParaRPr>
          </a:p>
        </p:txBody>
      </p:sp>
      <p:sp>
        <p:nvSpPr>
          <p:cNvPr id="22" name="TextBox 22"/>
          <p:cNvSpPr txBox="1"/>
          <p:nvPr/>
        </p:nvSpPr>
        <p:spPr>
          <a:xfrm>
            <a:off x="8700254" y="5786067"/>
            <a:ext cx="1161472"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Stress rupture</a:t>
            </a:r>
          </a:p>
          <a:p>
            <a:pPr>
              <a:lnSpc>
                <a:spcPts val="1610"/>
              </a:lnSpc>
            </a:pPr>
            <a:endParaRPr lang="en-CA" sz="1403" dirty="0">
              <a:solidFill>
                <a:srgbClr val="000000"/>
              </a:solidFill>
            </a:endParaRPr>
          </a:p>
        </p:txBody>
      </p:sp>
      <p:sp>
        <p:nvSpPr>
          <p:cNvPr id="23" name="TextBox 23"/>
          <p:cNvSpPr txBox="1"/>
          <p:nvPr/>
        </p:nvSpPr>
        <p:spPr>
          <a:xfrm>
            <a:off x="8724900" y="6035034"/>
            <a:ext cx="838691" cy="410369"/>
          </a:xfrm>
          <a:prstGeom prst="rect">
            <a:avLst/>
          </a:prstGeom>
          <a:noFill/>
        </p:spPr>
        <p:txBody>
          <a:bodyPr vert="horz" wrap="none" lIns="0" tIns="0" rIns="0" bIns="0" rtlCol="0">
            <a:spAutoFit/>
          </a:bodyPr>
          <a:lstStyle/>
          <a:p>
            <a:pPr>
              <a:lnSpc>
                <a:spcPts val="1600"/>
              </a:lnSpc>
            </a:pPr>
            <a:r>
              <a:rPr lang="en-CA" sz="1403" dirty="0">
                <a:solidFill>
                  <a:srgbClr val="000000"/>
                </a:solidFill>
                <a:latin typeface="Calibri"/>
                <a:cs typeface="Calibri"/>
              </a:rPr>
              <a:t>* Corrosion</a:t>
            </a:r>
          </a:p>
          <a:p>
            <a:pPr>
              <a:lnSpc>
                <a:spcPts val="1610"/>
              </a:lnSpc>
            </a:pPr>
            <a:endParaRPr lang="en-CA" sz="1403" dirty="0">
              <a:solidFill>
                <a:srgbClr val="000000"/>
              </a:solidFill>
            </a:endParaRPr>
          </a:p>
        </p:txBody>
      </p:sp>
      <p:sp>
        <p:nvSpPr>
          <p:cNvPr id="25" name="Title 24"/>
          <p:cNvSpPr>
            <a:spLocks noGrp="1"/>
          </p:cNvSpPr>
          <p:nvPr>
            <p:ph type="title"/>
          </p:nvPr>
        </p:nvSpPr>
        <p:spPr>
          <a:xfrm>
            <a:off x="381000" y="452917"/>
            <a:ext cx="12573000" cy="856395"/>
          </a:xfrm>
        </p:spPr>
        <p:txBody>
          <a:bodyPr>
            <a:noAutofit/>
          </a:bodyPr>
          <a:lstStyle/>
          <a:p>
            <a:r>
              <a:rPr lang="en-CA" dirty="0">
                <a:solidFill>
                  <a:schemeClr val="tx1"/>
                </a:solidFill>
                <a:cs typeface="Calibri Bold"/>
              </a:rPr>
              <a:t>Bathtub curve</a:t>
            </a:r>
            <a:endParaRPr lang="en-IN" dirty="0">
              <a:solidFill>
                <a:schemeClr val="tx1"/>
              </a:solidFill>
            </a:endParaRPr>
          </a:p>
        </p:txBody>
      </p:sp>
      <p:sp>
        <p:nvSpPr>
          <p:cNvPr id="27" name="Rectangle 26"/>
          <p:cNvSpPr/>
          <p:nvPr/>
        </p:nvSpPr>
        <p:spPr>
          <a:xfrm>
            <a:off x="376350" y="1131577"/>
            <a:ext cx="7396049" cy="369332"/>
          </a:xfrm>
          <a:prstGeom prst="rect">
            <a:avLst/>
          </a:prstGeom>
        </p:spPr>
        <p:txBody>
          <a:bodyPr wrap="square">
            <a:spAutoFit/>
          </a:bodyPr>
          <a:lstStyle/>
          <a:p>
            <a:r>
              <a:rPr lang="en-CA" dirty="0">
                <a:cs typeface="Calibri Bold"/>
              </a:rPr>
              <a:t>The Weibull Distribution can describe</a:t>
            </a:r>
            <a:r>
              <a:rPr lang="en-CA" dirty="0"/>
              <a:t> </a:t>
            </a:r>
            <a:r>
              <a:rPr lang="en-CA" dirty="0">
                <a:cs typeface="Calibri Bold"/>
              </a:rPr>
              <a:t>each portion of the Bathtub curve</a:t>
            </a:r>
            <a:endParaRPr lang="en-IN" dirty="0"/>
          </a:p>
        </p:txBody>
      </p:sp>
    </p:spTree>
    <p:extLst>
      <p:ext uri="{BB962C8B-B14F-4D97-AF65-F5344CB8AC3E}">
        <p14:creationId xmlns:p14="http://schemas.microsoft.com/office/powerpoint/2010/main" val="120605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rotWithShape="1">
          <a:blip r:embed="rId2" cstate="print"/>
          <a:srcRect t="20988"/>
          <a:stretch/>
        </p:blipFill>
        <p:spPr>
          <a:xfrm>
            <a:off x="1524000" y="1295400"/>
            <a:ext cx="9144000" cy="4876800"/>
          </a:xfrm>
          <a:prstGeom prst="rect">
            <a:avLst/>
          </a:prstGeom>
        </p:spPr>
      </p:pic>
      <p:sp>
        <p:nvSpPr>
          <p:cNvPr id="3" name="TextBox 3"/>
          <p:cNvSpPr txBox="1"/>
          <p:nvPr/>
        </p:nvSpPr>
        <p:spPr>
          <a:xfrm>
            <a:off x="7785100" y="1562101"/>
            <a:ext cx="444032" cy="461665"/>
          </a:xfrm>
          <a:prstGeom prst="rect">
            <a:avLst/>
          </a:prstGeom>
          <a:noFill/>
        </p:spPr>
        <p:txBody>
          <a:bodyPr vert="horz" wrap="none" lIns="0" tIns="0" rIns="0" bIns="0" rtlCol="0">
            <a:spAutoFit/>
          </a:bodyPr>
          <a:lstStyle/>
          <a:p>
            <a:pPr>
              <a:lnSpc>
                <a:spcPts val="1840"/>
              </a:lnSpc>
            </a:pPr>
            <a:r>
              <a:rPr lang="en-CA" sz="1596">
                <a:solidFill>
                  <a:srgbClr val="009800"/>
                </a:solidFill>
                <a:latin typeface="Arial Unicode MS"/>
                <a:cs typeface="Arial Unicode MS"/>
              </a:rPr>
              <a:t>β </a:t>
            </a:r>
            <a:r>
              <a:rPr lang="en-CA" sz="1606" b="1">
                <a:solidFill>
                  <a:srgbClr val="009800"/>
                </a:solidFill>
                <a:latin typeface="Times New Roman Bold"/>
                <a:cs typeface="Times New Roman Bold"/>
              </a:rPr>
              <a:t>&gt; 1</a:t>
            </a:r>
          </a:p>
          <a:p>
            <a:pPr>
              <a:lnSpc>
                <a:spcPts val="1840"/>
              </a:lnSpc>
            </a:pPr>
            <a:endParaRPr lang="en-CA" sz="1606" b="1">
              <a:solidFill>
                <a:srgbClr val="009800"/>
              </a:solidFill>
              <a:latin typeface="Times New Roman Bold"/>
              <a:cs typeface="Times New Roman Bold"/>
            </a:endParaRPr>
          </a:p>
        </p:txBody>
      </p:sp>
      <p:sp>
        <p:nvSpPr>
          <p:cNvPr id="4" name="TextBox 4"/>
          <p:cNvSpPr txBox="1"/>
          <p:nvPr/>
        </p:nvSpPr>
        <p:spPr>
          <a:xfrm>
            <a:off x="8775700" y="1562101"/>
            <a:ext cx="444032" cy="461665"/>
          </a:xfrm>
          <a:prstGeom prst="rect">
            <a:avLst/>
          </a:prstGeom>
          <a:noFill/>
        </p:spPr>
        <p:txBody>
          <a:bodyPr vert="horz" wrap="none" lIns="0" tIns="0" rIns="0" bIns="0" rtlCol="0">
            <a:spAutoFit/>
          </a:bodyPr>
          <a:lstStyle/>
          <a:p>
            <a:pPr>
              <a:lnSpc>
                <a:spcPts val="1840"/>
              </a:lnSpc>
            </a:pPr>
            <a:r>
              <a:rPr lang="en-CA" sz="1596">
                <a:solidFill>
                  <a:srgbClr val="0000FF"/>
                </a:solidFill>
                <a:latin typeface="Arial Unicode MS"/>
                <a:cs typeface="Arial Unicode MS"/>
              </a:rPr>
              <a:t>β </a:t>
            </a:r>
            <a:r>
              <a:rPr lang="en-CA" sz="1606" b="1">
                <a:solidFill>
                  <a:srgbClr val="0000FF"/>
                </a:solidFill>
                <a:latin typeface="Times New Roman Bold"/>
                <a:cs typeface="Times New Roman Bold"/>
              </a:rPr>
              <a:t>= 1</a:t>
            </a:r>
          </a:p>
          <a:p>
            <a:pPr>
              <a:lnSpc>
                <a:spcPts val="1840"/>
              </a:lnSpc>
            </a:pPr>
            <a:endParaRPr lang="en-CA" sz="1606" b="1">
              <a:solidFill>
                <a:srgbClr val="0000FF"/>
              </a:solidFill>
              <a:latin typeface="Times New Roman Bold"/>
              <a:cs typeface="Times New Roman Bold"/>
            </a:endParaRPr>
          </a:p>
        </p:txBody>
      </p:sp>
      <p:sp>
        <p:nvSpPr>
          <p:cNvPr id="5" name="TextBox 5"/>
          <p:cNvSpPr txBox="1"/>
          <p:nvPr/>
        </p:nvSpPr>
        <p:spPr>
          <a:xfrm>
            <a:off x="2933700" y="1816100"/>
            <a:ext cx="117020" cy="153888"/>
          </a:xfrm>
          <a:prstGeom prst="rect">
            <a:avLst/>
          </a:prstGeom>
          <a:noFill/>
        </p:spPr>
        <p:txBody>
          <a:bodyPr vert="horz" wrap="none" lIns="0" tIns="0" rIns="0" bIns="0" rtlCol="0">
            <a:spAutoFit/>
          </a:bodyPr>
          <a:lstStyle/>
          <a:p>
            <a:pPr>
              <a:lnSpc>
                <a:spcPts val="575"/>
              </a:lnSpc>
            </a:pPr>
            <a:r>
              <a:rPr lang="en-CA" sz="518">
                <a:solidFill>
                  <a:srgbClr val="000000"/>
                </a:solidFill>
                <a:latin typeface="Times New Roman"/>
                <a:cs typeface="Times New Roman"/>
              </a:rPr>
              <a:t>99.9</a:t>
            </a:r>
          </a:p>
          <a:p>
            <a:pPr>
              <a:lnSpc>
                <a:spcPts val="575"/>
              </a:lnSpc>
            </a:pPr>
            <a:endParaRPr lang="en-CA" sz="518">
              <a:solidFill>
                <a:srgbClr val="000000"/>
              </a:solidFill>
            </a:endParaRPr>
          </a:p>
        </p:txBody>
      </p:sp>
      <p:sp>
        <p:nvSpPr>
          <p:cNvPr id="6" name="TextBox 6"/>
          <p:cNvSpPr txBox="1"/>
          <p:nvPr/>
        </p:nvSpPr>
        <p:spPr>
          <a:xfrm>
            <a:off x="2692400" y="2438400"/>
            <a:ext cx="195566" cy="820738"/>
          </a:xfrm>
          <a:prstGeom prst="rect">
            <a:avLst/>
          </a:prstGeom>
          <a:noFill/>
        </p:spPr>
        <p:txBody>
          <a:bodyPr vert="horz" wrap="none" lIns="0" tIns="0" rIns="0" bIns="0" rtlCol="0">
            <a:spAutoFit/>
          </a:bodyPr>
          <a:lstStyle/>
          <a:p>
            <a:pPr>
              <a:lnSpc>
                <a:spcPts val="3200"/>
              </a:lnSpc>
            </a:pPr>
            <a:r>
              <a:rPr lang="en-CA" sz="2805" b="1">
                <a:solidFill>
                  <a:srgbClr val="0000FF"/>
                </a:solidFill>
                <a:latin typeface="Calibri Bold"/>
                <a:cs typeface="Calibri Bold"/>
              </a:rPr>
              <a:t>η</a:t>
            </a:r>
          </a:p>
          <a:p>
            <a:pPr>
              <a:lnSpc>
                <a:spcPts val="3220"/>
              </a:lnSpc>
            </a:pPr>
            <a:endParaRPr lang="en-CA" sz="2795">
              <a:solidFill>
                <a:srgbClr val="000000"/>
              </a:solidFill>
            </a:endParaRPr>
          </a:p>
        </p:txBody>
      </p:sp>
      <p:sp>
        <p:nvSpPr>
          <p:cNvPr id="7" name="TextBox 7"/>
          <p:cNvSpPr txBox="1"/>
          <p:nvPr/>
        </p:nvSpPr>
        <p:spPr>
          <a:xfrm>
            <a:off x="2933700" y="1993900"/>
            <a:ext cx="117020" cy="153888"/>
          </a:xfrm>
          <a:prstGeom prst="rect">
            <a:avLst/>
          </a:prstGeom>
          <a:noFill/>
        </p:spPr>
        <p:txBody>
          <a:bodyPr vert="horz" wrap="none" lIns="0" tIns="0" rIns="0" bIns="0" rtlCol="0">
            <a:spAutoFit/>
          </a:bodyPr>
          <a:lstStyle/>
          <a:p>
            <a:pPr>
              <a:lnSpc>
                <a:spcPts val="600"/>
              </a:lnSpc>
            </a:pPr>
            <a:r>
              <a:rPr lang="en-CA" sz="518">
                <a:solidFill>
                  <a:srgbClr val="000000"/>
                </a:solidFill>
                <a:latin typeface="Times New Roman"/>
                <a:cs typeface="Times New Roman"/>
              </a:rPr>
              <a:t>99.0</a:t>
            </a:r>
          </a:p>
          <a:p>
            <a:pPr>
              <a:lnSpc>
                <a:spcPts val="575"/>
              </a:lnSpc>
            </a:pPr>
            <a:endParaRPr lang="en-CA" sz="518">
              <a:solidFill>
                <a:srgbClr val="000000"/>
              </a:solidFill>
            </a:endParaRPr>
          </a:p>
        </p:txBody>
      </p:sp>
      <p:sp>
        <p:nvSpPr>
          <p:cNvPr id="8" name="TextBox 8"/>
          <p:cNvSpPr txBox="1"/>
          <p:nvPr/>
        </p:nvSpPr>
        <p:spPr>
          <a:xfrm>
            <a:off x="2933700" y="2298700"/>
            <a:ext cx="117020" cy="153888"/>
          </a:xfrm>
          <a:prstGeom prst="rect">
            <a:avLst/>
          </a:prstGeom>
          <a:noFill/>
        </p:spPr>
        <p:txBody>
          <a:bodyPr vert="horz" wrap="none" lIns="0" tIns="0" rIns="0" bIns="0" rtlCol="0">
            <a:spAutoFit/>
          </a:bodyPr>
          <a:lstStyle/>
          <a:p>
            <a:pPr>
              <a:lnSpc>
                <a:spcPts val="600"/>
              </a:lnSpc>
            </a:pPr>
            <a:r>
              <a:rPr lang="en-CA" sz="518">
                <a:solidFill>
                  <a:srgbClr val="000000"/>
                </a:solidFill>
                <a:latin typeface="Times New Roman"/>
                <a:cs typeface="Times New Roman"/>
              </a:rPr>
              <a:t>90.0</a:t>
            </a:r>
          </a:p>
          <a:p>
            <a:pPr>
              <a:lnSpc>
                <a:spcPts val="575"/>
              </a:lnSpc>
            </a:pPr>
            <a:endParaRPr lang="en-CA" sz="518">
              <a:solidFill>
                <a:srgbClr val="000000"/>
              </a:solidFill>
            </a:endParaRPr>
          </a:p>
        </p:txBody>
      </p:sp>
      <p:sp>
        <p:nvSpPr>
          <p:cNvPr id="9" name="TextBox 9"/>
          <p:cNvSpPr txBox="1"/>
          <p:nvPr/>
        </p:nvSpPr>
        <p:spPr>
          <a:xfrm>
            <a:off x="2933700" y="2578100"/>
            <a:ext cx="117020" cy="153888"/>
          </a:xfrm>
          <a:prstGeom prst="rect">
            <a:avLst/>
          </a:prstGeom>
          <a:noFill/>
        </p:spPr>
        <p:txBody>
          <a:bodyPr vert="horz" wrap="none" lIns="0" tIns="0" rIns="0" bIns="0" rtlCol="0">
            <a:spAutoFit/>
          </a:bodyPr>
          <a:lstStyle/>
          <a:p>
            <a:pPr>
              <a:lnSpc>
                <a:spcPts val="600"/>
              </a:lnSpc>
            </a:pPr>
            <a:r>
              <a:rPr lang="en-CA" sz="518">
                <a:solidFill>
                  <a:srgbClr val="000000"/>
                </a:solidFill>
                <a:latin typeface="Times New Roman"/>
                <a:cs typeface="Times New Roman"/>
              </a:rPr>
              <a:t>70.0</a:t>
            </a:r>
          </a:p>
          <a:p>
            <a:pPr>
              <a:lnSpc>
                <a:spcPts val="575"/>
              </a:lnSpc>
            </a:pPr>
            <a:endParaRPr lang="en-CA" sz="518">
              <a:solidFill>
                <a:srgbClr val="000000"/>
              </a:solidFill>
            </a:endParaRPr>
          </a:p>
        </p:txBody>
      </p:sp>
      <p:sp>
        <p:nvSpPr>
          <p:cNvPr id="10" name="TextBox 10"/>
          <p:cNvSpPr txBox="1"/>
          <p:nvPr/>
        </p:nvSpPr>
        <p:spPr>
          <a:xfrm>
            <a:off x="2933700" y="2819400"/>
            <a:ext cx="117020" cy="153888"/>
          </a:xfrm>
          <a:prstGeom prst="rect">
            <a:avLst/>
          </a:prstGeom>
          <a:noFill/>
        </p:spPr>
        <p:txBody>
          <a:bodyPr vert="horz" wrap="none" lIns="0" tIns="0" rIns="0" bIns="0" rtlCol="0">
            <a:spAutoFit/>
          </a:bodyPr>
          <a:lstStyle/>
          <a:p>
            <a:pPr>
              <a:lnSpc>
                <a:spcPts val="600"/>
              </a:lnSpc>
            </a:pPr>
            <a:r>
              <a:rPr lang="en-CA" sz="518">
                <a:solidFill>
                  <a:srgbClr val="000000"/>
                </a:solidFill>
                <a:latin typeface="Times New Roman"/>
                <a:cs typeface="Times New Roman"/>
              </a:rPr>
              <a:t>50.0</a:t>
            </a:r>
          </a:p>
          <a:p>
            <a:pPr>
              <a:lnSpc>
                <a:spcPts val="575"/>
              </a:lnSpc>
            </a:pPr>
            <a:endParaRPr lang="en-CA" sz="518">
              <a:solidFill>
                <a:srgbClr val="000000"/>
              </a:solidFill>
            </a:endParaRPr>
          </a:p>
        </p:txBody>
      </p:sp>
      <p:sp>
        <p:nvSpPr>
          <p:cNvPr id="11" name="TextBox 11"/>
          <p:cNvSpPr txBox="1"/>
          <p:nvPr/>
        </p:nvSpPr>
        <p:spPr>
          <a:xfrm>
            <a:off x="2933700" y="3632200"/>
            <a:ext cx="117020" cy="153888"/>
          </a:xfrm>
          <a:prstGeom prst="rect">
            <a:avLst/>
          </a:prstGeom>
          <a:noFill/>
        </p:spPr>
        <p:txBody>
          <a:bodyPr vert="horz" wrap="none" lIns="0" tIns="0" rIns="0" bIns="0" rtlCol="0">
            <a:spAutoFit/>
          </a:bodyPr>
          <a:lstStyle/>
          <a:p>
            <a:pPr>
              <a:lnSpc>
                <a:spcPts val="600"/>
              </a:lnSpc>
            </a:pPr>
            <a:r>
              <a:rPr lang="en-CA" sz="518">
                <a:solidFill>
                  <a:srgbClr val="000000"/>
                </a:solidFill>
                <a:latin typeface="Times New Roman"/>
                <a:cs typeface="Times New Roman"/>
              </a:rPr>
              <a:t>10.0</a:t>
            </a:r>
          </a:p>
          <a:p>
            <a:pPr>
              <a:lnSpc>
                <a:spcPts val="575"/>
              </a:lnSpc>
            </a:pPr>
            <a:endParaRPr lang="en-CA" sz="518">
              <a:solidFill>
                <a:srgbClr val="000000"/>
              </a:solidFill>
            </a:endParaRPr>
          </a:p>
        </p:txBody>
      </p:sp>
      <p:sp>
        <p:nvSpPr>
          <p:cNvPr id="12" name="TextBox 12"/>
          <p:cNvSpPr txBox="1"/>
          <p:nvPr/>
        </p:nvSpPr>
        <p:spPr>
          <a:xfrm>
            <a:off x="2959100" y="3949700"/>
            <a:ext cx="83356" cy="153888"/>
          </a:xfrm>
          <a:prstGeom prst="rect">
            <a:avLst/>
          </a:prstGeom>
          <a:noFill/>
        </p:spPr>
        <p:txBody>
          <a:bodyPr vert="horz" wrap="none" lIns="0" tIns="0" rIns="0" bIns="0" rtlCol="0">
            <a:spAutoFit/>
          </a:bodyPr>
          <a:lstStyle/>
          <a:p>
            <a:pPr>
              <a:lnSpc>
                <a:spcPts val="600"/>
              </a:lnSpc>
            </a:pPr>
            <a:r>
              <a:rPr lang="en-CA" sz="518">
                <a:solidFill>
                  <a:srgbClr val="000000"/>
                </a:solidFill>
                <a:latin typeface="Times New Roman"/>
                <a:cs typeface="Times New Roman"/>
              </a:rPr>
              <a:t>5.0</a:t>
            </a:r>
          </a:p>
          <a:p>
            <a:pPr>
              <a:lnSpc>
                <a:spcPts val="575"/>
              </a:lnSpc>
            </a:pPr>
            <a:endParaRPr lang="en-CA" sz="518">
              <a:solidFill>
                <a:srgbClr val="000000"/>
              </a:solidFill>
            </a:endParaRPr>
          </a:p>
        </p:txBody>
      </p:sp>
      <p:sp>
        <p:nvSpPr>
          <p:cNvPr id="13" name="TextBox 13"/>
          <p:cNvSpPr txBox="1"/>
          <p:nvPr/>
        </p:nvSpPr>
        <p:spPr>
          <a:xfrm>
            <a:off x="2959100" y="4648200"/>
            <a:ext cx="83356" cy="153888"/>
          </a:xfrm>
          <a:prstGeom prst="rect">
            <a:avLst/>
          </a:prstGeom>
          <a:noFill/>
        </p:spPr>
        <p:txBody>
          <a:bodyPr vert="horz" wrap="none" lIns="0" tIns="0" rIns="0" bIns="0" rtlCol="0">
            <a:spAutoFit/>
          </a:bodyPr>
          <a:lstStyle/>
          <a:p>
            <a:pPr>
              <a:lnSpc>
                <a:spcPts val="600"/>
              </a:lnSpc>
            </a:pPr>
            <a:r>
              <a:rPr lang="en-CA" sz="518">
                <a:solidFill>
                  <a:srgbClr val="000000"/>
                </a:solidFill>
                <a:latin typeface="Times New Roman"/>
                <a:cs typeface="Times New Roman"/>
              </a:rPr>
              <a:t>1.0</a:t>
            </a:r>
          </a:p>
          <a:p>
            <a:pPr>
              <a:lnSpc>
                <a:spcPts val="575"/>
              </a:lnSpc>
            </a:pPr>
            <a:endParaRPr lang="en-CA" sz="518">
              <a:solidFill>
                <a:srgbClr val="000000"/>
              </a:solidFill>
            </a:endParaRPr>
          </a:p>
        </p:txBody>
      </p:sp>
      <p:sp>
        <p:nvSpPr>
          <p:cNvPr id="14" name="TextBox 14"/>
          <p:cNvSpPr txBox="1"/>
          <p:nvPr/>
        </p:nvSpPr>
        <p:spPr>
          <a:xfrm>
            <a:off x="2959100" y="4953000"/>
            <a:ext cx="83356" cy="153888"/>
          </a:xfrm>
          <a:prstGeom prst="rect">
            <a:avLst/>
          </a:prstGeom>
          <a:noFill/>
        </p:spPr>
        <p:txBody>
          <a:bodyPr vert="horz" wrap="none" lIns="0" tIns="0" rIns="0" bIns="0" rtlCol="0">
            <a:spAutoFit/>
          </a:bodyPr>
          <a:lstStyle/>
          <a:p>
            <a:pPr>
              <a:lnSpc>
                <a:spcPts val="600"/>
              </a:lnSpc>
            </a:pPr>
            <a:r>
              <a:rPr lang="en-CA" sz="518">
                <a:solidFill>
                  <a:srgbClr val="000000"/>
                </a:solidFill>
                <a:latin typeface="Times New Roman"/>
                <a:cs typeface="Times New Roman"/>
              </a:rPr>
              <a:t>0.5</a:t>
            </a:r>
          </a:p>
          <a:p>
            <a:pPr>
              <a:lnSpc>
                <a:spcPts val="575"/>
              </a:lnSpc>
            </a:pPr>
            <a:endParaRPr lang="en-CA" sz="518">
              <a:solidFill>
                <a:srgbClr val="000000"/>
              </a:solidFill>
            </a:endParaRPr>
          </a:p>
        </p:txBody>
      </p:sp>
      <p:sp>
        <p:nvSpPr>
          <p:cNvPr id="15" name="TextBox 15"/>
          <p:cNvSpPr txBox="1"/>
          <p:nvPr/>
        </p:nvSpPr>
        <p:spPr>
          <a:xfrm>
            <a:off x="2959100" y="5651500"/>
            <a:ext cx="83356" cy="153888"/>
          </a:xfrm>
          <a:prstGeom prst="rect">
            <a:avLst/>
          </a:prstGeom>
          <a:noFill/>
        </p:spPr>
        <p:txBody>
          <a:bodyPr vert="horz" wrap="none" lIns="0" tIns="0" rIns="0" bIns="0" rtlCol="0">
            <a:spAutoFit/>
          </a:bodyPr>
          <a:lstStyle/>
          <a:p>
            <a:pPr>
              <a:lnSpc>
                <a:spcPts val="600"/>
              </a:lnSpc>
            </a:pPr>
            <a:r>
              <a:rPr lang="en-CA" sz="518">
                <a:solidFill>
                  <a:srgbClr val="000000"/>
                </a:solidFill>
                <a:latin typeface="Times New Roman"/>
                <a:cs typeface="Times New Roman"/>
              </a:rPr>
              <a:t>0.1</a:t>
            </a:r>
          </a:p>
          <a:p>
            <a:pPr>
              <a:lnSpc>
                <a:spcPts val="575"/>
              </a:lnSpc>
            </a:pPr>
            <a:endParaRPr lang="en-CA" sz="518">
              <a:solidFill>
                <a:srgbClr val="000000"/>
              </a:solidFill>
            </a:endParaRPr>
          </a:p>
        </p:txBody>
      </p:sp>
      <p:sp>
        <p:nvSpPr>
          <p:cNvPr id="16" name="TextBox 16"/>
          <p:cNvSpPr txBox="1"/>
          <p:nvPr/>
        </p:nvSpPr>
        <p:spPr>
          <a:xfrm>
            <a:off x="3098801" y="5829300"/>
            <a:ext cx="1429879" cy="153888"/>
          </a:xfrm>
          <a:prstGeom prst="rect">
            <a:avLst/>
          </a:prstGeom>
          <a:noFill/>
        </p:spPr>
        <p:txBody>
          <a:bodyPr vert="horz" wrap="none" lIns="0" tIns="0" rIns="0" bIns="0" rtlCol="0">
            <a:spAutoFit/>
          </a:bodyPr>
          <a:lstStyle/>
          <a:p>
            <a:pPr>
              <a:lnSpc>
                <a:spcPts val="600"/>
              </a:lnSpc>
              <a:tabLst>
                <a:tab pos="1333500" algn="l"/>
              </a:tabLst>
            </a:pPr>
            <a:r>
              <a:rPr lang="en-CA" sz="518">
                <a:solidFill>
                  <a:srgbClr val="000000"/>
                </a:solidFill>
                <a:latin typeface="Times New Roman"/>
                <a:cs typeface="Times New Roman"/>
              </a:rPr>
              <a:t>1.00E-2	.10</a:t>
            </a:r>
          </a:p>
          <a:p>
            <a:pPr>
              <a:lnSpc>
                <a:spcPts val="575"/>
              </a:lnSpc>
            </a:pPr>
            <a:endParaRPr lang="en-CA" sz="518">
              <a:solidFill>
                <a:srgbClr val="000000"/>
              </a:solidFill>
            </a:endParaRPr>
          </a:p>
        </p:txBody>
      </p:sp>
      <p:sp>
        <p:nvSpPr>
          <p:cNvPr id="17" name="TextBox 17"/>
          <p:cNvSpPr txBox="1"/>
          <p:nvPr/>
        </p:nvSpPr>
        <p:spPr>
          <a:xfrm>
            <a:off x="5715001" y="5829300"/>
            <a:ext cx="1445909" cy="153888"/>
          </a:xfrm>
          <a:prstGeom prst="rect">
            <a:avLst/>
          </a:prstGeom>
          <a:noFill/>
        </p:spPr>
        <p:txBody>
          <a:bodyPr vert="horz" wrap="none" lIns="0" tIns="0" rIns="0" bIns="0" rtlCol="0">
            <a:spAutoFit/>
          </a:bodyPr>
          <a:lstStyle/>
          <a:p>
            <a:pPr>
              <a:lnSpc>
                <a:spcPts val="600"/>
              </a:lnSpc>
              <a:tabLst>
                <a:tab pos="1282700" algn="l"/>
              </a:tabLst>
            </a:pPr>
            <a:r>
              <a:rPr lang="en-CA" sz="518">
                <a:solidFill>
                  <a:srgbClr val="000000"/>
                </a:solidFill>
                <a:latin typeface="Times New Roman"/>
                <a:cs typeface="Times New Roman"/>
              </a:rPr>
              <a:t>1.00	10.00</a:t>
            </a:r>
          </a:p>
          <a:p>
            <a:pPr>
              <a:lnSpc>
                <a:spcPts val="575"/>
              </a:lnSpc>
            </a:pPr>
            <a:endParaRPr lang="en-CA" sz="518">
              <a:solidFill>
                <a:srgbClr val="000000"/>
              </a:solidFill>
            </a:endParaRPr>
          </a:p>
        </p:txBody>
      </p:sp>
      <p:sp>
        <p:nvSpPr>
          <p:cNvPr id="18" name="TextBox 18"/>
          <p:cNvSpPr txBox="1"/>
          <p:nvPr/>
        </p:nvSpPr>
        <p:spPr>
          <a:xfrm>
            <a:off x="4737100" y="5981701"/>
            <a:ext cx="3547702" cy="538609"/>
          </a:xfrm>
          <a:prstGeom prst="rect">
            <a:avLst/>
          </a:prstGeom>
          <a:noFill/>
        </p:spPr>
        <p:txBody>
          <a:bodyPr vert="horz" wrap="none" lIns="0" tIns="0" rIns="0" bIns="0" rtlCol="0">
            <a:spAutoFit/>
          </a:bodyPr>
          <a:lstStyle/>
          <a:p>
            <a:pPr>
              <a:lnSpc>
                <a:spcPts val="2100"/>
              </a:lnSpc>
            </a:pPr>
            <a:r>
              <a:rPr lang="en-CA">
                <a:solidFill>
                  <a:srgbClr val="000000"/>
                </a:solidFill>
                <a:latin typeface="Calibri"/>
                <a:cs typeface="Calibri"/>
              </a:rPr>
              <a:t>Time (hours, months, cycles, seconds)</a:t>
            </a:r>
          </a:p>
          <a:p>
            <a:pPr>
              <a:lnSpc>
                <a:spcPts val="2070"/>
              </a:lnSpc>
            </a:pPr>
            <a:endParaRPr lang="en-CA">
              <a:solidFill>
                <a:srgbClr val="000000"/>
              </a:solidFill>
            </a:endParaRPr>
          </a:p>
        </p:txBody>
      </p:sp>
      <p:sp>
        <p:nvSpPr>
          <p:cNvPr id="19" name="TextBox 19"/>
          <p:cNvSpPr txBox="1"/>
          <p:nvPr/>
        </p:nvSpPr>
        <p:spPr>
          <a:xfrm>
            <a:off x="9766300" y="2019301"/>
            <a:ext cx="444032" cy="461665"/>
          </a:xfrm>
          <a:prstGeom prst="rect">
            <a:avLst/>
          </a:prstGeom>
          <a:noFill/>
        </p:spPr>
        <p:txBody>
          <a:bodyPr vert="horz" wrap="none" lIns="0" tIns="0" rIns="0" bIns="0" rtlCol="0">
            <a:spAutoFit/>
          </a:bodyPr>
          <a:lstStyle/>
          <a:p>
            <a:pPr>
              <a:lnSpc>
                <a:spcPts val="1800"/>
              </a:lnSpc>
            </a:pPr>
            <a:r>
              <a:rPr lang="en-CA" sz="1596">
                <a:solidFill>
                  <a:srgbClr val="FF0000"/>
                </a:solidFill>
                <a:latin typeface="Arial Unicode MS"/>
                <a:cs typeface="Arial Unicode MS"/>
              </a:rPr>
              <a:t>β </a:t>
            </a:r>
            <a:r>
              <a:rPr lang="en-CA" sz="1606" b="1">
                <a:solidFill>
                  <a:srgbClr val="FF0000"/>
                </a:solidFill>
                <a:latin typeface="Times New Roman Bold"/>
                <a:cs typeface="Times New Roman Bold"/>
              </a:rPr>
              <a:t>&lt; 1</a:t>
            </a:r>
          </a:p>
          <a:p>
            <a:pPr>
              <a:lnSpc>
                <a:spcPts val="1840"/>
              </a:lnSpc>
            </a:pPr>
            <a:endParaRPr lang="en-CA" sz="1596">
              <a:solidFill>
                <a:srgbClr val="000000"/>
              </a:solidFill>
            </a:endParaRPr>
          </a:p>
        </p:txBody>
      </p:sp>
      <p:sp>
        <p:nvSpPr>
          <p:cNvPr id="20" name="TextBox 20"/>
          <p:cNvSpPr txBox="1"/>
          <p:nvPr/>
        </p:nvSpPr>
        <p:spPr>
          <a:xfrm>
            <a:off x="8280401" y="5829300"/>
            <a:ext cx="1513235" cy="153888"/>
          </a:xfrm>
          <a:prstGeom prst="rect">
            <a:avLst/>
          </a:prstGeom>
          <a:noFill/>
        </p:spPr>
        <p:txBody>
          <a:bodyPr vert="horz" wrap="none" lIns="0" tIns="0" rIns="0" bIns="0" rtlCol="0">
            <a:spAutoFit/>
          </a:bodyPr>
          <a:lstStyle/>
          <a:p>
            <a:pPr>
              <a:lnSpc>
                <a:spcPts val="600"/>
              </a:lnSpc>
              <a:tabLst>
                <a:tab pos="1282700" algn="l"/>
              </a:tabLst>
            </a:pPr>
            <a:r>
              <a:rPr lang="en-CA" sz="518">
                <a:solidFill>
                  <a:srgbClr val="000000"/>
                </a:solidFill>
                <a:latin typeface="Times New Roman"/>
                <a:cs typeface="Times New Roman"/>
              </a:rPr>
              <a:t>100.00	1000.00</a:t>
            </a:r>
          </a:p>
          <a:p>
            <a:pPr>
              <a:lnSpc>
                <a:spcPts val="575"/>
              </a:lnSpc>
            </a:pPr>
            <a:endParaRPr lang="en-CA" sz="518">
              <a:solidFill>
                <a:srgbClr val="000000"/>
              </a:solidFill>
            </a:endParaRPr>
          </a:p>
        </p:txBody>
      </p:sp>
      <p:sp>
        <p:nvSpPr>
          <p:cNvPr id="21" name="TextBox 21"/>
          <p:cNvSpPr txBox="1"/>
          <p:nvPr/>
        </p:nvSpPr>
        <p:spPr>
          <a:xfrm>
            <a:off x="9300119" y="6017195"/>
            <a:ext cx="2112951" cy="538609"/>
          </a:xfrm>
          <a:prstGeom prst="rect">
            <a:avLst/>
          </a:prstGeom>
          <a:noFill/>
        </p:spPr>
        <p:txBody>
          <a:bodyPr vert="horz" wrap="none" lIns="0" tIns="0" rIns="0" bIns="0" rtlCol="0">
            <a:spAutoFit/>
          </a:bodyPr>
          <a:lstStyle/>
          <a:p>
            <a:pPr>
              <a:lnSpc>
                <a:spcPts val="2070"/>
              </a:lnSpc>
            </a:pPr>
            <a:r>
              <a:rPr lang="en-CA" dirty="0">
                <a:solidFill>
                  <a:srgbClr val="000000"/>
                </a:solidFill>
                <a:latin typeface="Calibri"/>
                <a:cs typeface="Calibri"/>
              </a:rPr>
              <a:t>Note: SAS Weibull plot</a:t>
            </a:r>
          </a:p>
          <a:p>
            <a:pPr>
              <a:lnSpc>
                <a:spcPts val="2070"/>
              </a:lnSpc>
            </a:pPr>
            <a:endParaRPr lang="en-CA" dirty="0">
              <a:solidFill>
                <a:srgbClr val="000000"/>
              </a:solidFill>
            </a:endParaRPr>
          </a:p>
        </p:txBody>
      </p:sp>
      <p:sp>
        <p:nvSpPr>
          <p:cNvPr id="23" name="Title 22"/>
          <p:cNvSpPr>
            <a:spLocks noGrp="1"/>
          </p:cNvSpPr>
          <p:nvPr>
            <p:ph type="title"/>
          </p:nvPr>
        </p:nvSpPr>
        <p:spPr>
          <a:xfrm>
            <a:off x="251461" y="396368"/>
            <a:ext cx="10927080" cy="861240"/>
          </a:xfrm>
        </p:spPr>
        <p:txBody>
          <a:bodyPr>
            <a:normAutofit fontScale="90000"/>
          </a:bodyPr>
          <a:lstStyle/>
          <a:p>
            <a:r>
              <a:rPr lang="en-CA" dirty="0">
                <a:solidFill>
                  <a:schemeClr val="tx1"/>
                </a:solidFill>
                <a:cs typeface="Calibri Bold"/>
              </a:rPr>
              <a:t>What Weibull β &amp; η looks like on a Weibull Plot</a:t>
            </a:r>
            <a:endParaRPr lang="en-IN" dirty="0">
              <a:solidFill>
                <a:schemeClr val="tx1"/>
              </a:solidFill>
            </a:endParaRPr>
          </a:p>
        </p:txBody>
      </p:sp>
    </p:spTree>
    <p:extLst>
      <p:ext uri="{BB962C8B-B14F-4D97-AF65-F5344CB8AC3E}">
        <p14:creationId xmlns:p14="http://schemas.microsoft.com/office/powerpoint/2010/main" val="335985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rotWithShape="1">
          <a:blip r:embed="rId2" cstate="print"/>
          <a:srcRect t="17810" b="7612"/>
          <a:stretch/>
        </p:blipFill>
        <p:spPr>
          <a:xfrm>
            <a:off x="1524000" y="1219610"/>
            <a:ext cx="9144000" cy="5104990"/>
          </a:xfrm>
          <a:prstGeom prst="rect">
            <a:avLst/>
          </a:prstGeom>
        </p:spPr>
      </p:pic>
      <p:sp>
        <p:nvSpPr>
          <p:cNvPr id="3" name="TextBox 3"/>
          <p:cNvSpPr txBox="1"/>
          <p:nvPr/>
        </p:nvSpPr>
        <p:spPr>
          <a:xfrm>
            <a:off x="1879600" y="1663701"/>
            <a:ext cx="845040" cy="538609"/>
          </a:xfrm>
          <a:prstGeom prst="rect">
            <a:avLst/>
          </a:prstGeom>
          <a:noFill/>
        </p:spPr>
        <p:txBody>
          <a:bodyPr vert="horz" wrap="none" lIns="0" tIns="0" rIns="0" bIns="0" rtlCol="0">
            <a:spAutoFit/>
          </a:bodyPr>
          <a:lstStyle/>
          <a:p>
            <a:pPr>
              <a:lnSpc>
                <a:spcPts val="2100"/>
              </a:lnSpc>
            </a:pPr>
            <a:r>
              <a:rPr lang="en-CA" sz="1810" b="1">
                <a:solidFill>
                  <a:srgbClr val="000000"/>
                </a:solidFill>
                <a:latin typeface="Calibri Bold"/>
                <a:cs typeface="Calibri Bold"/>
              </a:rPr>
              <a:t>Organize</a:t>
            </a:r>
          </a:p>
          <a:p>
            <a:pPr>
              <a:lnSpc>
                <a:spcPts val="2070"/>
              </a:lnSpc>
            </a:pPr>
            <a:endParaRPr lang="en-CA">
              <a:solidFill>
                <a:srgbClr val="000000"/>
              </a:solidFill>
            </a:endParaRPr>
          </a:p>
        </p:txBody>
      </p:sp>
      <p:sp>
        <p:nvSpPr>
          <p:cNvPr id="4" name="TextBox 4"/>
          <p:cNvSpPr txBox="1"/>
          <p:nvPr/>
        </p:nvSpPr>
        <p:spPr>
          <a:xfrm>
            <a:off x="1879600" y="1930401"/>
            <a:ext cx="824328" cy="538609"/>
          </a:xfrm>
          <a:prstGeom prst="rect">
            <a:avLst/>
          </a:prstGeom>
          <a:noFill/>
        </p:spPr>
        <p:txBody>
          <a:bodyPr vert="horz" wrap="none" lIns="0" tIns="0" rIns="0" bIns="0" rtlCol="0">
            <a:spAutoFit/>
          </a:bodyPr>
          <a:lstStyle/>
          <a:p>
            <a:pPr>
              <a:lnSpc>
                <a:spcPts val="2100"/>
              </a:lnSpc>
            </a:pPr>
            <a:r>
              <a:rPr lang="en-CA" sz="1810" b="1">
                <a:solidFill>
                  <a:srgbClr val="000000"/>
                </a:solidFill>
                <a:latin typeface="Calibri Bold"/>
                <a:cs typeface="Calibri Bold"/>
              </a:rPr>
              <a:t>the Data</a:t>
            </a:r>
          </a:p>
          <a:p>
            <a:pPr>
              <a:lnSpc>
                <a:spcPts val="2070"/>
              </a:lnSpc>
            </a:pPr>
            <a:endParaRPr lang="en-CA">
              <a:solidFill>
                <a:srgbClr val="000000"/>
              </a:solidFill>
            </a:endParaRPr>
          </a:p>
        </p:txBody>
      </p:sp>
      <p:sp>
        <p:nvSpPr>
          <p:cNvPr id="5" name="TextBox 5"/>
          <p:cNvSpPr txBox="1"/>
          <p:nvPr/>
        </p:nvSpPr>
        <p:spPr>
          <a:xfrm>
            <a:off x="3886200" y="1816101"/>
            <a:ext cx="421782" cy="359073"/>
          </a:xfrm>
          <a:prstGeom prst="rect">
            <a:avLst/>
          </a:prstGeom>
          <a:noFill/>
        </p:spPr>
        <p:txBody>
          <a:bodyPr vert="horz" wrap="none" lIns="0" tIns="0" rIns="0" bIns="0" rtlCol="0">
            <a:spAutoFit/>
          </a:bodyPr>
          <a:lstStyle/>
          <a:p>
            <a:pPr>
              <a:lnSpc>
                <a:spcPts val="1400"/>
              </a:lnSpc>
            </a:pPr>
            <a:r>
              <a:rPr lang="en-CA" sz="1204">
                <a:solidFill>
                  <a:srgbClr val="000000"/>
                </a:solidFill>
                <a:latin typeface="Calibri"/>
                <a:cs typeface="Calibri"/>
              </a:rPr>
              <a:t>Failure</a:t>
            </a:r>
          </a:p>
          <a:p>
            <a:pPr>
              <a:lnSpc>
                <a:spcPts val="1435"/>
              </a:lnSpc>
            </a:pPr>
            <a:endParaRPr lang="en-CA" sz="1267">
              <a:solidFill>
                <a:srgbClr val="000000"/>
              </a:solidFill>
            </a:endParaRPr>
          </a:p>
        </p:txBody>
      </p:sp>
      <p:sp>
        <p:nvSpPr>
          <p:cNvPr id="6" name="TextBox 6"/>
          <p:cNvSpPr txBox="1"/>
          <p:nvPr/>
        </p:nvSpPr>
        <p:spPr>
          <a:xfrm>
            <a:off x="3911601" y="2032001"/>
            <a:ext cx="1865895" cy="359073"/>
          </a:xfrm>
          <a:prstGeom prst="rect">
            <a:avLst/>
          </a:prstGeom>
          <a:noFill/>
        </p:spPr>
        <p:txBody>
          <a:bodyPr vert="horz" wrap="none" lIns="0" tIns="0" rIns="0" bIns="0" rtlCol="0">
            <a:spAutoFit/>
          </a:bodyPr>
          <a:lstStyle/>
          <a:p>
            <a:pPr>
              <a:lnSpc>
                <a:spcPts val="1400"/>
              </a:lnSpc>
              <a:tabLst>
                <a:tab pos="1371600" algn="l"/>
              </a:tabLst>
            </a:pPr>
            <a:r>
              <a:rPr lang="en-CA" sz="1204">
                <a:solidFill>
                  <a:srgbClr val="000000"/>
                </a:solidFill>
                <a:latin typeface="Calibri"/>
                <a:cs typeface="Calibri"/>
              </a:rPr>
              <a:t>Time-	Median</a:t>
            </a:r>
          </a:p>
          <a:p>
            <a:pPr>
              <a:lnSpc>
                <a:spcPts val="1435"/>
              </a:lnSpc>
            </a:pPr>
            <a:endParaRPr lang="en-CA" sz="1267">
              <a:solidFill>
                <a:srgbClr val="000000"/>
              </a:solidFill>
            </a:endParaRPr>
          </a:p>
        </p:txBody>
      </p:sp>
      <p:sp>
        <p:nvSpPr>
          <p:cNvPr id="7" name="TextBox 7"/>
          <p:cNvSpPr txBox="1"/>
          <p:nvPr/>
        </p:nvSpPr>
        <p:spPr>
          <a:xfrm>
            <a:off x="3784600" y="2247901"/>
            <a:ext cx="2000548" cy="359073"/>
          </a:xfrm>
          <a:prstGeom prst="rect">
            <a:avLst/>
          </a:prstGeom>
          <a:noFill/>
        </p:spPr>
        <p:txBody>
          <a:bodyPr vert="horz" wrap="none" lIns="0" tIns="0" rIns="0" bIns="0" rtlCol="0">
            <a:spAutoFit/>
          </a:bodyPr>
          <a:lstStyle/>
          <a:p>
            <a:pPr>
              <a:lnSpc>
                <a:spcPts val="1400"/>
              </a:lnSpc>
              <a:tabLst>
                <a:tab pos="850900" algn="l"/>
                <a:tab pos="1473200" algn="l"/>
              </a:tabLst>
            </a:pPr>
            <a:r>
              <a:rPr lang="en-CA" sz="1204">
                <a:solidFill>
                  <a:srgbClr val="000000"/>
                </a:solidFill>
                <a:latin typeface="Calibri"/>
                <a:cs typeface="Calibri"/>
              </a:rPr>
              <a:t>Cycles (X)	Order	Rank (Y)</a:t>
            </a:r>
          </a:p>
          <a:p>
            <a:pPr>
              <a:lnSpc>
                <a:spcPts val="1435"/>
              </a:lnSpc>
            </a:pPr>
            <a:endParaRPr lang="en-CA" sz="1267">
              <a:solidFill>
                <a:srgbClr val="000000"/>
              </a:solidFill>
            </a:endParaRPr>
          </a:p>
        </p:txBody>
      </p:sp>
      <p:sp>
        <p:nvSpPr>
          <p:cNvPr id="8" name="TextBox 8"/>
          <p:cNvSpPr txBox="1"/>
          <p:nvPr/>
        </p:nvSpPr>
        <p:spPr>
          <a:xfrm>
            <a:off x="4000501" y="2463801"/>
            <a:ext cx="1718419" cy="359073"/>
          </a:xfrm>
          <a:prstGeom prst="rect">
            <a:avLst/>
          </a:prstGeom>
          <a:noFill/>
        </p:spPr>
        <p:txBody>
          <a:bodyPr vert="horz" wrap="none" lIns="0" tIns="0" rIns="0" bIns="0" rtlCol="0">
            <a:spAutoFit/>
          </a:bodyPr>
          <a:lstStyle/>
          <a:p>
            <a:pPr>
              <a:lnSpc>
                <a:spcPts val="1400"/>
              </a:lnSpc>
              <a:tabLst>
                <a:tab pos="800100" algn="l"/>
                <a:tab pos="1358900" algn="l"/>
              </a:tabLst>
            </a:pPr>
            <a:r>
              <a:rPr lang="en-CA" sz="1204" spc="-10" dirty="0">
                <a:solidFill>
                  <a:srgbClr val="000000"/>
                </a:solidFill>
                <a:latin typeface="Calibri"/>
                <a:cs typeface="Calibri"/>
              </a:rPr>
              <a:t>910</a:t>
            </a:r>
            <a:r>
              <a:rPr lang="en-CA" sz="1204" dirty="0">
                <a:solidFill>
                  <a:srgbClr val="000000"/>
                </a:solidFill>
                <a:latin typeface="Calibri"/>
                <a:cs typeface="Calibri"/>
              </a:rPr>
              <a:t>	1</a:t>
            </a:r>
            <a:r>
              <a:rPr lang="en-CA" sz="1204" spc="-10" dirty="0">
                <a:solidFill>
                  <a:srgbClr val="000000"/>
                </a:solidFill>
                <a:latin typeface="Calibri"/>
                <a:cs typeface="Calibri"/>
              </a:rPr>
              <a:t>	0.061</a:t>
            </a:r>
          </a:p>
          <a:p>
            <a:pPr>
              <a:lnSpc>
                <a:spcPts val="1435"/>
              </a:lnSpc>
            </a:pPr>
            <a:endParaRPr lang="en-CA" sz="1267" dirty="0">
              <a:solidFill>
                <a:srgbClr val="000000"/>
              </a:solidFill>
            </a:endParaRPr>
          </a:p>
        </p:txBody>
      </p:sp>
      <p:sp>
        <p:nvSpPr>
          <p:cNvPr id="9" name="TextBox 9"/>
          <p:cNvSpPr txBox="1"/>
          <p:nvPr/>
        </p:nvSpPr>
        <p:spPr>
          <a:xfrm>
            <a:off x="4000501" y="2679701"/>
            <a:ext cx="1718419" cy="359073"/>
          </a:xfrm>
          <a:prstGeom prst="rect">
            <a:avLst/>
          </a:prstGeom>
          <a:noFill/>
        </p:spPr>
        <p:txBody>
          <a:bodyPr vert="horz" wrap="none" lIns="0" tIns="0" rIns="0" bIns="0" rtlCol="0">
            <a:spAutoFit/>
          </a:bodyPr>
          <a:lstStyle/>
          <a:p>
            <a:pPr>
              <a:lnSpc>
                <a:spcPts val="1400"/>
              </a:lnSpc>
              <a:tabLst>
                <a:tab pos="800100" algn="l"/>
                <a:tab pos="1358900" algn="l"/>
              </a:tabLst>
            </a:pPr>
            <a:r>
              <a:rPr lang="en-CA" sz="1204" spc="-10">
                <a:solidFill>
                  <a:srgbClr val="000000"/>
                </a:solidFill>
                <a:latin typeface="Calibri"/>
                <a:cs typeface="Calibri"/>
              </a:rPr>
              <a:t>976</a:t>
            </a:r>
            <a:r>
              <a:rPr lang="en-CA" sz="1204">
                <a:solidFill>
                  <a:srgbClr val="000000"/>
                </a:solidFill>
                <a:latin typeface="Calibri"/>
                <a:cs typeface="Calibri"/>
              </a:rPr>
              <a:t>	2</a:t>
            </a:r>
            <a:r>
              <a:rPr lang="en-CA" sz="1204" spc="-10">
                <a:solidFill>
                  <a:srgbClr val="000000"/>
                </a:solidFill>
                <a:latin typeface="Calibri"/>
                <a:cs typeface="Calibri"/>
              </a:rPr>
              <a:t>	0.149</a:t>
            </a:r>
          </a:p>
          <a:p>
            <a:pPr>
              <a:lnSpc>
                <a:spcPts val="1435"/>
              </a:lnSpc>
            </a:pPr>
            <a:endParaRPr lang="en-CA" sz="1267">
              <a:solidFill>
                <a:srgbClr val="000000"/>
              </a:solidFill>
            </a:endParaRPr>
          </a:p>
        </p:txBody>
      </p:sp>
      <p:sp>
        <p:nvSpPr>
          <p:cNvPr id="10" name="TextBox 10"/>
          <p:cNvSpPr txBox="1"/>
          <p:nvPr/>
        </p:nvSpPr>
        <p:spPr>
          <a:xfrm>
            <a:off x="3949701" y="2895601"/>
            <a:ext cx="1769715" cy="359073"/>
          </a:xfrm>
          <a:prstGeom prst="rect">
            <a:avLst/>
          </a:prstGeom>
          <a:noFill/>
        </p:spPr>
        <p:txBody>
          <a:bodyPr vert="horz" wrap="none" lIns="0" tIns="0" rIns="0" bIns="0" rtlCol="0">
            <a:spAutoFit/>
          </a:bodyPr>
          <a:lstStyle/>
          <a:p>
            <a:pPr>
              <a:lnSpc>
                <a:spcPts val="1400"/>
              </a:lnSpc>
              <a:tabLst>
                <a:tab pos="850900" algn="l"/>
                <a:tab pos="1409700" algn="l"/>
              </a:tabLst>
            </a:pPr>
            <a:r>
              <a:rPr lang="en-CA" sz="1204" spc="-10">
                <a:solidFill>
                  <a:srgbClr val="000000"/>
                </a:solidFill>
                <a:latin typeface="Calibri"/>
                <a:cs typeface="Calibri"/>
              </a:rPr>
              <a:t>1125</a:t>
            </a:r>
            <a:r>
              <a:rPr lang="en-CA" sz="1204">
                <a:solidFill>
                  <a:srgbClr val="000000"/>
                </a:solidFill>
                <a:latin typeface="Calibri"/>
                <a:cs typeface="Calibri"/>
              </a:rPr>
              <a:t>	3</a:t>
            </a:r>
            <a:r>
              <a:rPr lang="en-CA" sz="1204" spc="-10">
                <a:solidFill>
                  <a:srgbClr val="000000"/>
                </a:solidFill>
                <a:latin typeface="Calibri"/>
                <a:cs typeface="Calibri"/>
              </a:rPr>
              <a:t>	0.237</a:t>
            </a:r>
          </a:p>
          <a:p>
            <a:pPr>
              <a:lnSpc>
                <a:spcPts val="1435"/>
              </a:lnSpc>
            </a:pPr>
            <a:endParaRPr lang="en-CA" sz="1267">
              <a:solidFill>
                <a:srgbClr val="000000"/>
              </a:solidFill>
            </a:endParaRPr>
          </a:p>
        </p:txBody>
      </p:sp>
      <p:sp>
        <p:nvSpPr>
          <p:cNvPr id="11" name="TextBox 11"/>
          <p:cNvSpPr txBox="1"/>
          <p:nvPr/>
        </p:nvSpPr>
        <p:spPr>
          <a:xfrm>
            <a:off x="3949701" y="3111501"/>
            <a:ext cx="1769715" cy="359073"/>
          </a:xfrm>
          <a:prstGeom prst="rect">
            <a:avLst/>
          </a:prstGeom>
          <a:noFill/>
        </p:spPr>
        <p:txBody>
          <a:bodyPr vert="horz" wrap="none" lIns="0" tIns="0" rIns="0" bIns="0" rtlCol="0">
            <a:spAutoFit/>
          </a:bodyPr>
          <a:lstStyle/>
          <a:p>
            <a:pPr>
              <a:lnSpc>
                <a:spcPts val="1400"/>
              </a:lnSpc>
              <a:tabLst>
                <a:tab pos="850900" algn="l"/>
                <a:tab pos="1409700" algn="l"/>
              </a:tabLst>
            </a:pPr>
            <a:r>
              <a:rPr lang="en-CA" sz="1204" spc="-10">
                <a:solidFill>
                  <a:srgbClr val="000000"/>
                </a:solidFill>
                <a:latin typeface="Calibri"/>
                <a:cs typeface="Calibri"/>
              </a:rPr>
              <a:t>1532</a:t>
            </a:r>
            <a:r>
              <a:rPr lang="en-CA" sz="1204">
                <a:solidFill>
                  <a:srgbClr val="000000"/>
                </a:solidFill>
                <a:latin typeface="Calibri"/>
                <a:cs typeface="Calibri"/>
              </a:rPr>
              <a:t>	4</a:t>
            </a:r>
            <a:r>
              <a:rPr lang="en-CA" sz="1204" spc="-10">
                <a:solidFill>
                  <a:srgbClr val="000000"/>
                </a:solidFill>
                <a:latin typeface="Calibri"/>
                <a:cs typeface="Calibri"/>
              </a:rPr>
              <a:t>	0.325</a:t>
            </a:r>
          </a:p>
          <a:p>
            <a:pPr>
              <a:lnSpc>
                <a:spcPts val="1435"/>
              </a:lnSpc>
            </a:pPr>
            <a:endParaRPr lang="en-CA" sz="1267">
              <a:solidFill>
                <a:srgbClr val="000000"/>
              </a:solidFill>
            </a:endParaRPr>
          </a:p>
        </p:txBody>
      </p:sp>
      <p:sp>
        <p:nvSpPr>
          <p:cNvPr id="12" name="TextBox 12"/>
          <p:cNvSpPr txBox="1"/>
          <p:nvPr/>
        </p:nvSpPr>
        <p:spPr>
          <a:xfrm>
            <a:off x="4076701" y="3314701"/>
            <a:ext cx="1513235" cy="359073"/>
          </a:xfrm>
          <a:prstGeom prst="rect">
            <a:avLst/>
          </a:prstGeom>
          <a:noFill/>
        </p:spPr>
        <p:txBody>
          <a:bodyPr vert="horz" wrap="none" lIns="0" tIns="0" rIns="0" bIns="0" rtlCol="0">
            <a:spAutoFit/>
          </a:bodyPr>
          <a:lstStyle/>
          <a:p>
            <a:pPr>
              <a:lnSpc>
                <a:spcPts val="1400"/>
              </a:lnSpc>
              <a:tabLst>
                <a:tab pos="723900" algn="l"/>
                <a:tab pos="1422400" algn="l"/>
              </a:tabLst>
            </a:pPr>
            <a:r>
              <a:rPr lang="en-CA" sz="1204">
                <a:solidFill>
                  <a:srgbClr val="000000"/>
                </a:solidFill>
                <a:latin typeface="Calibri"/>
                <a:cs typeface="Calibri"/>
              </a:rPr>
              <a:t>¦	¦	¦</a:t>
            </a:r>
          </a:p>
          <a:p>
            <a:pPr>
              <a:lnSpc>
                <a:spcPts val="1435"/>
              </a:lnSpc>
            </a:pPr>
            <a:endParaRPr lang="en-CA" sz="1267">
              <a:solidFill>
                <a:srgbClr val="000000"/>
              </a:solidFill>
            </a:endParaRPr>
          </a:p>
        </p:txBody>
      </p:sp>
      <p:sp>
        <p:nvSpPr>
          <p:cNvPr id="13" name="TextBox 13"/>
          <p:cNvSpPr txBox="1"/>
          <p:nvPr/>
        </p:nvSpPr>
        <p:spPr>
          <a:xfrm>
            <a:off x="4076701" y="3530601"/>
            <a:ext cx="1513235" cy="359073"/>
          </a:xfrm>
          <a:prstGeom prst="rect">
            <a:avLst/>
          </a:prstGeom>
          <a:noFill/>
        </p:spPr>
        <p:txBody>
          <a:bodyPr vert="horz" wrap="none" lIns="0" tIns="0" rIns="0" bIns="0" rtlCol="0">
            <a:spAutoFit/>
          </a:bodyPr>
          <a:lstStyle/>
          <a:p>
            <a:pPr>
              <a:lnSpc>
                <a:spcPts val="1400"/>
              </a:lnSpc>
              <a:tabLst>
                <a:tab pos="723900" algn="l"/>
                <a:tab pos="1422400" algn="l"/>
              </a:tabLst>
            </a:pPr>
            <a:r>
              <a:rPr lang="en-CA" sz="1204">
                <a:solidFill>
                  <a:srgbClr val="000000"/>
                </a:solidFill>
                <a:latin typeface="Calibri"/>
                <a:cs typeface="Calibri"/>
              </a:rPr>
              <a:t>¦	¦	¦</a:t>
            </a:r>
          </a:p>
          <a:p>
            <a:pPr>
              <a:lnSpc>
                <a:spcPts val="1435"/>
              </a:lnSpc>
            </a:pPr>
            <a:endParaRPr lang="en-CA" sz="1267">
              <a:solidFill>
                <a:srgbClr val="000000"/>
              </a:solidFill>
            </a:endParaRPr>
          </a:p>
        </p:txBody>
      </p:sp>
      <p:sp>
        <p:nvSpPr>
          <p:cNvPr id="14" name="TextBox 14"/>
          <p:cNvSpPr txBox="1"/>
          <p:nvPr/>
        </p:nvSpPr>
        <p:spPr>
          <a:xfrm>
            <a:off x="3949701" y="3746501"/>
            <a:ext cx="1769715" cy="359073"/>
          </a:xfrm>
          <a:prstGeom prst="rect">
            <a:avLst/>
          </a:prstGeom>
          <a:noFill/>
        </p:spPr>
        <p:txBody>
          <a:bodyPr vert="horz" wrap="none" lIns="0" tIns="0" rIns="0" bIns="0" rtlCol="0">
            <a:spAutoFit/>
          </a:bodyPr>
          <a:lstStyle/>
          <a:p>
            <a:pPr>
              <a:lnSpc>
                <a:spcPts val="1400"/>
              </a:lnSpc>
              <a:tabLst>
                <a:tab pos="812800" algn="l"/>
                <a:tab pos="1409700" algn="l"/>
              </a:tabLst>
            </a:pPr>
            <a:r>
              <a:rPr lang="en-CA" sz="1204" spc="-10">
                <a:solidFill>
                  <a:srgbClr val="000000"/>
                </a:solidFill>
                <a:latin typeface="Calibri"/>
                <a:cs typeface="Calibri"/>
              </a:rPr>
              <a:t>3680	11	0.939</a:t>
            </a:r>
          </a:p>
          <a:p>
            <a:pPr>
              <a:lnSpc>
                <a:spcPts val="1435"/>
              </a:lnSpc>
            </a:pPr>
            <a:endParaRPr lang="en-CA" sz="1267">
              <a:solidFill>
                <a:srgbClr val="000000"/>
              </a:solidFill>
            </a:endParaRPr>
          </a:p>
        </p:txBody>
      </p:sp>
      <p:sp>
        <p:nvSpPr>
          <p:cNvPr id="15" name="TextBox 15"/>
          <p:cNvSpPr txBox="1"/>
          <p:nvPr/>
        </p:nvSpPr>
        <p:spPr>
          <a:xfrm>
            <a:off x="4673601" y="3962401"/>
            <a:ext cx="328295" cy="359073"/>
          </a:xfrm>
          <a:prstGeom prst="rect">
            <a:avLst/>
          </a:prstGeom>
          <a:noFill/>
        </p:spPr>
        <p:txBody>
          <a:bodyPr vert="horz" wrap="none" lIns="0" tIns="0" rIns="0" bIns="0" rtlCol="0">
            <a:spAutoFit/>
          </a:bodyPr>
          <a:lstStyle/>
          <a:p>
            <a:pPr>
              <a:lnSpc>
                <a:spcPts val="1400"/>
              </a:lnSpc>
            </a:pPr>
            <a:r>
              <a:rPr lang="en-CA" sz="1204" spc="-10">
                <a:solidFill>
                  <a:srgbClr val="000000"/>
                </a:solidFill>
                <a:latin typeface="Calibri"/>
                <a:cs typeface="Calibri"/>
              </a:rPr>
              <a:t>N=11</a:t>
            </a:r>
          </a:p>
          <a:p>
            <a:pPr>
              <a:lnSpc>
                <a:spcPts val="1435"/>
              </a:lnSpc>
            </a:pPr>
            <a:endParaRPr lang="en-CA" sz="1267">
              <a:solidFill>
                <a:srgbClr val="000000"/>
              </a:solidFill>
            </a:endParaRPr>
          </a:p>
        </p:txBody>
      </p:sp>
      <p:sp>
        <p:nvSpPr>
          <p:cNvPr id="16" name="TextBox 16"/>
          <p:cNvSpPr txBox="1"/>
          <p:nvPr/>
        </p:nvSpPr>
        <p:spPr>
          <a:xfrm>
            <a:off x="3721101" y="5651501"/>
            <a:ext cx="761427" cy="538609"/>
          </a:xfrm>
          <a:prstGeom prst="rect">
            <a:avLst/>
          </a:prstGeom>
          <a:noFill/>
        </p:spPr>
        <p:txBody>
          <a:bodyPr vert="horz" wrap="none" lIns="0" tIns="0" rIns="0" bIns="0" rtlCol="0">
            <a:spAutoFit/>
          </a:bodyPr>
          <a:lstStyle/>
          <a:p>
            <a:pPr>
              <a:lnSpc>
                <a:spcPts val="2100"/>
              </a:lnSpc>
            </a:pPr>
            <a:r>
              <a:rPr lang="en-CA" sz="1810" b="1" dirty="0">
                <a:solidFill>
                  <a:srgbClr val="000000"/>
                </a:solidFill>
                <a:latin typeface="Calibri Bold"/>
                <a:cs typeface="Calibri Bold"/>
              </a:rPr>
              <a:t>Plot the</a:t>
            </a:r>
          </a:p>
          <a:p>
            <a:pPr>
              <a:lnSpc>
                <a:spcPts val="2070"/>
              </a:lnSpc>
            </a:pPr>
            <a:endParaRPr lang="en-CA" dirty="0">
              <a:solidFill>
                <a:srgbClr val="000000"/>
              </a:solidFill>
            </a:endParaRPr>
          </a:p>
        </p:txBody>
      </p:sp>
      <p:sp>
        <p:nvSpPr>
          <p:cNvPr id="17" name="TextBox 17"/>
          <p:cNvSpPr txBox="1"/>
          <p:nvPr/>
        </p:nvSpPr>
        <p:spPr>
          <a:xfrm>
            <a:off x="3873500" y="5930901"/>
            <a:ext cx="449226" cy="538609"/>
          </a:xfrm>
          <a:prstGeom prst="rect">
            <a:avLst/>
          </a:prstGeom>
          <a:noFill/>
        </p:spPr>
        <p:txBody>
          <a:bodyPr vert="horz" wrap="none" lIns="0" tIns="0" rIns="0" bIns="0" rtlCol="0">
            <a:spAutoFit/>
          </a:bodyPr>
          <a:lstStyle/>
          <a:p>
            <a:pPr>
              <a:lnSpc>
                <a:spcPts val="2100"/>
              </a:lnSpc>
            </a:pPr>
            <a:r>
              <a:rPr lang="en-CA" sz="1810" b="1" dirty="0">
                <a:solidFill>
                  <a:srgbClr val="000000"/>
                </a:solidFill>
                <a:latin typeface="Calibri Bold"/>
                <a:cs typeface="Calibri Bold"/>
              </a:rPr>
              <a:t>Data</a:t>
            </a:r>
          </a:p>
          <a:p>
            <a:pPr>
              <a:lnSpc>
                <a:spcPts val="2070"/>
              </a:lnSpc>
            </a:pPr>
            <a:endParaRPr lang="en-CA" dirty="0">
              <a:solidFill>
                <a:srgbClr val="000000"/>
              </a:solidFill>
            </a:endParaRPr>
          </a:p>
        </p:txBody>
      </p:sp>
      <p:sp>
        <p:nvSpPr>
          <p:cNvPr id="18" name="TextBox 18"/>
          <p:cNvSpPr txBox="1"/>
          <p:nvPr/>
        </p:nvSpPr>
        <p:spPr>
          <a:xfrm>
            <a:off x="9525001" y="2654301"/>
            <a:ext cx="654025" cy="538609"/>
          </a:xfrm>
          <a:prstGeom prst="rect">
            <a:avLst/>
          </a:prstGeom>
          <a:noFill/>
        </p:spPr>
        <p:txBody>
          <a:bodyPr vert="horz" wrap="none" lIns="0" tIns="0" rIns="0" bIns="0" rtlCol="0">
            <a:spAutoFit/>
          </a:bodyPr>
          <a:lstStyle/>
          <a:p>
            <a:pPr>
              <a:lnSpc>
                <a:spcPts val="2100"/>
              </a:lnSpc>
            </a:pPr>
            <a:r>
              <a:rPr lang="en-CA" sz="1810" b="1">
                <a:solidFill>
                  <a:srgbClr val="000000"/>
                </a:solidFill>
                <a:latin typeface="Calibri Bold"/>
                <a:cs typeface="Calibri Bold"/>
              </a:rPr>
              <a:t>Fit line</a:t>
            </a:r>
          </a:p>
          <a:p>
            <a:pPr>
              <a:lnSpc>
                <a:spcPts val="2070"/>
              </a:lnSpc>
            </a:pPr>
            <a:endParaRPr lang="en-CA">
              <a:solidFill>
                <a:srgbClr val="000000"/>
              </a:solidFill>
            </a:endParaRPr>
          </a:p>
        </p:txBody>
      </p:sp>
      <p:sp>
        <p:nvSpPr>
          <p:cNvPr id="19" name="TextBox 19"/>
          <p:cNvSpPr txBox="1"/>
          <p:nvPr/>
        </p:nvSpPr>
        <p:spPr>
          <a:xfrm>
            <a:off x="9525000" y="2933701"/>
            <a:ext cx="684226" cy="538609"/>
          </a:xfrm>
          <a:prstGeom prst="rect">
            <a:avLst/>
          </a:prstGeom>
          <a:noFill/>
        </p:spPr>
        <p:txBody>
          <a:bodyPr vert="horz" wrap="none" lIns="0" tIns="0" rIns="0" bIns="0" rtlCol="0">
            <a:spAutoFit/>
          </a:bodyPr>
          <a:lstStyle/>
          <a:p>
            <a:pPr>
              <a:lnSpc>
                <a:spcPts val="2100"/>
              </a:lnSpc>
            </a:pPr>
            <a:r>
              <a:rPr lang="en-CA" sz="1810" b="1">
                <a:solidFill>
                  <a:srgbClr val="000000"/>
                </a:solidFill>
                <a:latin typeface="Calibri Bold"/>
                <a:cs typeface="Calibri Bold"/>
              </a:rPr>
              <a:t>to data</a:t>
            </a:r>
          </a:p>
          <a:p>
            <a:pPr>
              <a:lnSpc>
                <a:spcPts val="2070"/>
              </a:lnSpc>
            </a:pPr>
            <a:endParaRPr lang="en-CA">
              <a:solidFill>
                <a:srgbClr val="000000"/>
              </a:solidFill>
            </a:endParaRPr>
          </a:p>
        </p:txBody>
      </p:sp>
      <p:sp>
        <p:nvSpPr>
          <p:cNvPr id="21" name="Title 20"/>
          <p:cNvSpPr>
            <a:spLocks noGrp="1"/>
          </p:cNvSpPr>
          <p:nvPr>
            <p:ph type="title"/>
          </p:nvPr>
        </p:nvSpPr>
        <p:spPr>
          <a:xfrm>
            <a:off x="313956" y="401330"/>
            <a:ext cx="10927080" cy="861240"/>
          </a:xfrm>
        </p:spPr>
        <p:txBody>
          <a:bodyPr>
            <a:normAutofit/>
          </a:bodyPr>
          <a:lstStyle/>
          <a:p>
            <a:r>
              <a:rPr lang="en-CA" dirty="0">
                <a:solidFill>
                  <a:schemeClr val="tx1"/>
                </a:solidFill>
                <a:cs typeface="Calibri"/>
              </a:rPr>
              <a:t>How is a Weibull Analysis done?</a:t>
            </a:r>
            <a:endParaRPr lang="en-IN" dirty="0">
              <a:solidFill>
                <a:schemeClr val="tx1"/>
              </a:solidFill>
            </a:endParaRPr>
          </a:p>
        </p:txBody>
      </p:sp>
    </p:spTree>
    <p:extLst>
      <p:ext uri="{BB962C8B-B14F-4D97-AF65-F5344CB8AC3E}">
        <p14:creationId xmlns:p14="http://schemas.microsoft.com/office/powerpoint/2010/main" val="159066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61" y="476980"/>
            <a:ext cx="11003280" cy="856395"/>
          </a:xfrm>
        </p:spPr>
        <p:txBody>
          <a:bodyPr>
            <a:normAutofit/>
          </a:bodyPr>
          <a:lstStyle/>
          <a:p>
            <a:r>
              <a:rPr lang="en-IN" b="1" dirty="0"/>
              <a:t>Confidence Bounds</a:t>
            </a:r>
            <a:endParaRPr lang="en-IN" dirty="0"/>
          </a:p>
        </p:txBody>
      </p:sp>
      <p:sp>
        <p:nvSpPr>
          <p:cNvPr id="3" name="Content Placeholder 2"/>
          <p:cNvSpPr>
            <a:spLocks noGrp="1"/>
          </p:cNvSpPr>
          <p:nvPr>
            <p:ph idx="1"/>
          </p:nvPr>
        </p:nvSpPr>
        <p:spPr>
          <a:xfrm>
            <a:off x="274761" y="1209675"/>
            <a:ext cx="10825991" cy="1457325"/>
          </a:xfrm>
        </p:spPr>
        <p:txBody>
          <a:bodyPr/>
          <a:lstStyle/>
          <a:p>
            <a:pPr>
              <a:buClrTx/>
              <a:buFont typeface="Wingdings" panose="05000000000000000000" pitchFamily="2" charset="2"/>
              <a:buChar char="q"/>
            </a:pPr>
            <a:r>
              <a:rPr lang="en-IN" dirty="0"/>
              <a:t> Because life data analysis results are estimates based on the observed lifetimes of a sampling of units, there is uncertainty in the results due to the limited sample sizes. </a:t>
            </a:r>
          </a:p>
          <a:p>
            <a:pPr>
              <a:buClrTx/>
              <a:buFont typeface="Wingdings" panose="05000000000000000000" pitchFamily="2" charset="2"/>
              <a:buChar char="q"/>
            </a:pPr>
            <a:r>
              <a:rPr lang="en-IN" dirty="0"/>
              <a:t> "Confidence bounds" (also called "confidence intervals") are used to quantify this uncertainty due to sampling error by expressing the confidence that a specific interval contains the quantity of interest.</a:t>
            </a:r>
          </a:p>
          <a:p>
            <a:endParaRPr lang="en-IN" dirty="0"/>
          </a:p>
        </p:txBody>
      </p:sp>
      <p:pic>
        <p:nvPicPr>
          <p:cNvPr id="2050" name="Picture 2" descr="Two-Sided Confidence Bou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6" y="3250902"/>
            <a:ext cx="3714750" cy="18889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300773" y="3136491"/>
            <a:ext cx="2951256" cy="1888907"/>
          </a:xfrm>
          <a:prstGeom prst="rect">
            <a:avLst/>
          </a:prstGeom>
        </p:spPr>
      </p:pic>
      <p:pic>
        <p:nvPicPr>
          <p:cNvPr id="2052" name="Picture 4" descr="Upper One-Sided Confidence Boun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1835" y="3124200"/>
            <a:ext cx="3143250" cy="2209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9666" y="5139810"/>
            <a:ext cx="3578737" cy="369332"/>
          </a:xfrm>
          <a:prstGeom prst="rect">
            <a:avLst/>
          </a:prstGeom>
        </p:spPr>
        <p:txBody>
          <a:bodyPr wrap="none">
            <a:spAutoFit/>
          </a:bodyPr>
          <a:lstStyle/>
          <a:p>
            <a:r>
              <a:rPr lang="en-IN" b="1" dirty="0">
                <a:solidFill>
                  <a:srgbClr val="000000"/>
                </a:solidFill>
                <a:latin typeface="Arial" panose="020B0604020202020204" pitchFamily="34" charset="0"/>
              </a:rPr>
              <a:t>Two-Sided Confidence Bounds</a:t>
            </a:r>
            <a:endParaRPr lang="en-IN" dirty="0"/>
          </a:p>
        </p:txBody>
      </p:sp>
      <p:sp>
        <p:nvSpPr>
          <p:cNvPr id="7" name="Rectangle 6"/>
          <p:cNvSpPr/>
          <p:nvPr/>
        </p:nvSpPr>
        <p:spPr>
          <a:xfrm>
            <a:off x="3612988" y="5125557"/>
            <a:ext cx="4326826" cy="369332"/>
          </a:xfrm>
          <a:prstGeom prst="rect">
            <a:avLst/>
          </a:prstGeom>
        </p:spPr>
        <p:txBody>
          <a:bodyPr wrap="none">
            <a:spAutoFit/>
          </a:bodyPr>
          <a:lstStyle/>
          <a:p>
            <a:r>
              <a:rPr lang="en-IN" b="1" dirty="0">
                <a:solidFill>
                  <a:srgbClr val="000000"/>
                </a:solidFill>
                <a:latin typeface="Arial" panose="020B0604020202020204" pitchFamily="34" charset="0"/>
              </a:rPr>
              <a:t>Lower One-Sided Confidence Bounds</a:t>
            </a:r>
            <a:endParaRPr lang="en-IN" dirty="0"/>
          </a:p>
        </p:txBody>
      </p:sp>
      <p:sp>
        <p:nvSpPr>
          <p:cNvPr id="8" name="Rectangle 7"/>
          <p:cNvSpPr/>
          <p:nvPr/>
        </p:nvSpPr>
        <p:spPr>
          <a:xfrm>
            <a:off x="8058866" y="5125557"/>
            <a:ext cx="4314001" cy="369332"/>
          </a:xfrm>
          <a:prstGeom prst="rect">
            <a:avLst/>
          </a:prstGeom>
        </p:spPr>
        <p:txBody>
          <a:bodyPr wrap="none">
            <a:spAutoFit/>
          </a:bodyPr>
          <a:lstStyle/>
          <a:p>
            <a:r>
              <a:rPr lang="en-IN" b="1" dirty="0">
                <a:solidFill>
                  <a:srgbClr val="000000"/>
                </a:solidFill>
                <a:latin typeface="Arial" panose="020B0604020202020204" pitchFamily="34" charset="0"/>
              </a:rPr>
              <a:t>Upper One-Sided Confidence Bounds</a:t>
            </a:r>
            <a:endParaRPr lang="en-IN" dirty="0"/>
          </a:p>
        </p:txBody>
      </p:sp>
    </p:spTree>
    <p:extLst>
      <p:ext uri="{BB962C8B-B14F-4D97-AF65-F5344CB8AC3E}">
        <p14:creationId xmlns:p14="http://schemas.microsoft.com/office/powerpoint/2010/main" val="209145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57200" y="1369442"/>
            <a:ext cx="10698480" cy="4385816"/>
          </a:xfrm>
          <a:prstGeom prst="rect">
            <a:avLst/>
          </a:prstGeom>
          <a:noFill/>
        </p:spPr>
        <p:txBody>
          <a:bodyPr vert="horz" wrap="square" lIns="0" tIns="0" rIns="0" bIns="0" rtlCol="0">
            <a:spAutoFit/>
          </a:bodyPr>
          <a:lstStyle/>
          <a:p>
            <a:pPr marL="457200" indent="-457200">
              <a:lnSpc>
                <a:spcPts val="3800"/>
              </a:lnSpc>
              <a:buFont typeface="Wingdings" panose="05000000000000000000" pitchFamily="2" charset="2"/>
              <a:buChar char="q"/>
            </a:pPr>
            <a:r>
              <a:rPr lang="en-CA" sz="2400" dirty="0">
                <a:solidFill>
                  <a:srgbClr val="000000"/>
                </a:solidFill>
                <a:cs typeface="Calibri"/>
              </a:rPr>
              <a:t>We will now use an example to show how</a:t>
            </a:r>
            <a:r>
              <a:rPr lang="en-CA" sz="2400" dirty="0">
                <a:solidFill>
                  <a:srgbClr val="000000"/>
                </a:solidFill>
              </a:rPr>
              <a:t> </a:t>
            </a:r>
            <a:r>
              <a:rPr lang="en-CA" sz="2400" dirty="0">
                <a:solidFill>
                  <a:srgbClr val="000000"/>
                </a:solidFill>
                <a:cs typeface="Calibri"/>
              </a:rPr>
              <a:t>Weibull analysis can:</a:t>
            </a:r>
          </a:p>
          <a:p>
            <a:pPr marL="342900" indent="-342900">
              <a:lnSpc>
                <a:spcPts val="3800"/>
              </a:lnSpc>
              <a:buFont typeface="Wingdings" panose="05000000000000000000" pitchFamily="2" charset="2"/>
              <a:buChar char="§"/>
            </a:pPr>
            <a:r>
              <a:rPr lang="en-CA" sz="2400" dirty="0">
                <a:solidFill>
                  <a:srgbClr val="000000"/>
                </a:solidFill>
                <a:cs typeface="Calibri"/>
              </a:rPr>
              <a:t>Indicate what type of failure mode is seen</a:t>
            </a:r>
          </a:p>
          <a:p>
            <a:pPr marL="342900" indent="-342900">
              <a:lnSpc>
                <a:spcPts val="3800"/>
              </a:lnSpc>
              <a:buFont typeface="Wingdings" panose="05000000000000000000" pitchFamily="2" charset="2"/>
              <a:buChar char="§"/>
            </a:pPr>
            <a:r>
              <a:rPr lang="en-CA" sz="2400" dirty="0">
                <a:solidFill>
                  <a:srgbClr val="000000"/>
                </a:solidFill>
                <a:cs typeface="Calibri"/>
              </a:rPr>
              <a:t>Substantiate a design (or not)</a:t>
            </a:r>
          </a:p>
          <a:p>
            <a:pPr marL="342900" indent="-342900">
              <a:lnSpc>
                <a:spcPts val="3800"/>
              </a:lnSpc>
              <a:buFont typeface="Wingdings" panose="05000000000000000000" pitchFamily="2" charset="2"/>
              <a:buChar char="§"/>
            </a:pPr>
            <a:r>
              <a:rPr lang="en-CA" sz="2400" dirty="0">
                <a:solidFill>
                  <a:srgbClr val="000000"/>
                </a:solidFill>
                <a:cs typeface="Calibri"/>
              </a:rPr>
              <a:t>Forecast failures</a:t>
            </a:r>
          </a:p>
          <a:p>
            <a:pPr marL="342900" indent="-342900">
              <a:lnSpc>
                <a:spcPts val="3800"/>
              </a:lnSpc>
              <a:buFont typeface="Wingdings" panose="05000000000000000000" pitchFamily="2" charset="2"/>
              <a:buChar char="§"/>
            </a:pPr>
            <a:r>
              <a:rPr lang="en-CA" sz="2400" dirty="0">
                <a:solidFill>
                  <a:srgbClr val="000000"/>
                </a:solidFill>
                <a:cs typeface="Calibri"/>
              </a:rPr>
              <a:t>Evaluate corrective actions</a:t>
            </a:r>
          </a:p>
          <a:p>
            <a:pPr>
              <a:lnSpc>
                <a:spcPts val="3800"/>
              </a:lnSpc>
            </a:pPr>
            <a:endParaRPr lang="en-CA" sz="3600" dirty="0">
              <a:solidFill>
                <a:srgbClr val="000000"/>
              </a:solidFill>
              <a:cs typeface="Calibri"/>
            </a:endParaRPr>
          </a:p>
          <a:p>
            <a:pPr marL="571500" indent="-571500">
              <a:lnSpc>
                <a:spcPts val="3800"/>
              </a:lnSpc>
              <a:buFontTx/>
              <a:buChar char="-"/>
            </a:pPr>
            <a:endParaRPr lang="en-CA" sz="3600" dirty="0">
              <a:solidFill>
                <a:srgbClr val="000000"/>
              </a:solidFill>
              <a:cs typeface="Calibri"/>
            </a:endParaRPr>
          </a:p>
          <a:p>
            <a:pPr>
              <a:lnSpc>
                <a:spcPts val="3800"/>
              </a:lnSpc>
            </a:pPr>
            <a:endParaRPr lang="en-CA" sz="3204" dirty="0">
              <a:solidFill>
                <a:srgbClr val="000000"/>
              </a:solidFill>
              <a:latin typeface="Calibri"/>
              <a:cs typeface="Calibri"/>
            </a:endParaRPr>
          </a:p>
          <a:p>
            <a:pPr>
              <a:lnSpc>
                <a:spcPts val="3800"/>
              </a:lnSpc>
            </a:pPr>
            <a:endParaRPr lang="en-CA" sz="3204" dirty="0">
              <a:solidFill>
                <a:srgbClr val="000000"/>
              </a:solidFill>
            </a:endParaRPr>
          </a:p>
        </p:txBody>
      </p:sp>
      <p:sp>
        <p:nvSpPr>
          <p:cNvPr id="7" name="TextBox 7"/>
          <p:cNvSpPr txBox="1"/>
          <p:nvPr/>
        </p:nvSpPr>
        <p:spPr>
          <a:xfrm>
            <a:off x="2527301" y="4330700"/>
            <a:ext cx="65" cy="820738"/>
          </a:xfrm>
          <a:prstGeom prst="rect">
            <a:avLst/>
          </a:prstGeom>
          <a:noFill/>
        </p:spPr>
        <p:txBody>
          <a:bodyPr vert="horz" wrap="none" lIns="0" tIns="0" rIns="0" bIns="0" rtlCol="0">
            <a:spAutoFit/>
          </a:bodyPr>
          <a:lstStyle/>
          <a:p>
            <a:pPr>
              <a:lnSpc>
                <a:spcPts val="3220"/>
              </a:lnSpc>
            </a:pPr>
            <a:endParaRPr lang="en-CA" sz="2795" dirty="0">
              <a:solidFill>
                <a:srgbClr val="000000"/>
              </a:solidFill>
              <a:latin typeface="Calibri"/>
              <a:cs typeface="Calibri"/>
            </a:endParaRPr>
          </a:p>
          <a:p>
            <a:pPr>
              <a:lnSpc>
                <a:spcPts val="3220"/>
              </a:lnSpc>
            </a:pPr>
            <a:endParaRPr lang="en-CA" sz="2795" dirty="0">
              <a:solidFill>
                <a:srgbClr val="000000"/>
              </a:solidFill>
            </a:endParaRPr>
          </a:p>
        </p:txBody>
      </p:sp>
      <p:sp>
        <p:nvSpPr>
          <p:cNvPr id="9" name="Title 8"/>
          <p:cNvSpPr>
            <a:spLocks noGrp="1"/>
          </p:cNvSpPr>
          <p:nvPr>
            <p:ph type="title"/>
          </p:nvPr>
        </p:nvSpPr>
        <p:spPr>
          <a:xfrm>
            <a:off x="228600" y="353878"/>
            <a:ext cx="10927080" cy="861240"/>
          </a:xfrm>
        </p:spPr>
        <p:txBody>
          <a:bodyPr>
            <a:normAutofit/>
          </a:bodyPr>
          <a:lstStyle/>
          <a:p>
            <a:r>
              <a:rPr lang="en-CA" dirty="0">
                <a:solidFill>
                  <a:schemeClr val="tx1"/>
                </a:solidFill>
                <a:cs typeface="Calibri"/>
              </a:rPr>
              <a:t>Example Weibull Analysis</a:t>
            </a:r>
            <a:endParaRPr lang="en-IN" dirty="0">
              <a:solidFill>
                <a:schemeClr val="tx1"/>
              </a:solidFill>
            </a:endParaRPr>
          </a:p>
        </p:txBody>
      </p:sp>
    </p:spTree>
    <p:extLst>
      <p:ext uri="{BB962C8B-B14F-4D97-AF65-F5344CB8AC3E}">
        <p14:creationId xmlns:p14="http://schemas.microsoft.com/office/powerpoint/2010/main" val="500218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805"/>
            <a:ext cx="11003280" cy="856395"/>
          </a:xfrm>
        </p:spPr>
        <p:txBody>
          <a:bodyPr/>
          <a:lstStyle/>
          <a:p>
            <a:r>
              <a:rPr lang="en-IN" dirty="0"/>
              <a:t>Examples</a:t>
            </a:r>
          </a:p>
        </p:txBody>
      </p:sp>
      <p:sp>
        <p:nvSpPr>
          <p:cNvPr id="3" name="Content Placeholder 2"/>
          <p:cNvSpPr>
            <a:spLocks noGrp="1"/>
          </p:cNvSpPr>
          <p:nvPr>
            <p:ph idx="1"/>
          </p:nvPr>
        </p:nvSpPr>
        <p:spPr>
          <a:xfrm>
            <a:off x="218342" y="1219200"/>
            <a:ext cx="10830365" cy="4495800"/>
          </a:xfrm>
        </p:spPr>
        <p:txBody>
          <a:bodyPr>
            <a:noAutofit/>
          </a:bodyPr>
          <a:lstStyle/>
          <a:p>
            <a:r>
              <a:rPr lang="en-IN" sz="1800" dirty="0"/>
              <a:t>The following are examples of engineering problems solved with Weibull analysis: </a:t>
            </a:r>
          </a:p>
          <a:p>
            <a:r>
              <a:rPr lang="en-IN" sz="1800" dirty="0"/>
              <a:t>• A project engineer reports three failures of a component in service operations during a three-month period. The Program Manager asks, "How many failures will we have in the next quarter, six months, and year?" What will it cost? What is the best corrective action to reduce the risk and losses? </a:t>
            </a:r>
          </a:p>
          <a:p>
            <a:r>
              <a:rPr lang="en-IN" sz="1800" dirty="0"/>
              <a:t>• To order spare parts and schedule maintenance </a:t>
            </a:r>
            <a:r>
              <a:rPr lang="en-IN" sz="1800" dirty="0" err="1"/>
              <a:t>labor</a:t>
            </a:r>
            <a:r>
              <a:rPr lang="en-IN" sz="1800" dirty="0"/>
              <a:t>, how many units will be returned to depot for overhaul for each failure mode month-by-month next year? The program manager wants to be 95% confident that he will have enough spare parts and </a:t>
            </a:r>
            <a:r>
              <a:rPr lang="en-IN" sz="1800" dirty="0" err="1"/>
              <a:t>labor</a:t>
            </a:r>
            <a:r>
              <a:rPr lang="en-IN" sz="1800" dirty="0"/>
              <a:t> available to support the overall program. </a:t>
            </a:r>
          </a:p>
          <a:p>
            <a:r>
              <a:rPr lang="en-IN" sz="1800" dirty="0"/>
              <a:t>• A state Air Resources Board requires a fleet recall when any part in the emissions system exceeds a 4% failure rate during the warranty period. Based on the warranty data, which parts will exceed the 4% rate and on what date? </a:t>
            </a:r>
          </a:p>
          <a:p>
            <a:r>
              <a:rPr lang="en-IN" sz="1800" dirty="0"/>
              <a:t>• After an engineering change, how many units must be tested for how long, without any failures, to verify that the old failure mode is eliminated, or significantly improved with 90% confidence? </a:t>
            </a:r>
          </a:p>
          <a:p>
            <a:r>
              <a:rPr lang="en-IN" sz="1800" dirty="0"/>
              <a:t>• An electric utility is plagued with outages from </a:t>
            </a:r>
            <a:r>
              <a:rPr lang="en-IN" sz="1800" dirty="0" err="1"/>
              <a:t>superheater</a:t>
            </a:r>
            <a:r>
              <a:rPr lang="en-IN" sz="1800" dirty="0"/>
              <a:t> tube failures. Based on inspection data forecast the life of the boiler based on plugging failed tubes. The boiler is replaced when 10% of the tubes have been plugged due to failure. </a:t>
            </a:r>
          </a:p>
          <a:p>
            <a:r>
              <a:rPr lang="en-IN" sz="1800" dirty="0"/>
              <a:t>• The cost of an unplanned failure for a component, subject to a wear out failure mode, is twenty times the cost of a planned replacement. What is the optimal replacement interval? </a:t>
            </a:r>
          </a:p>
        </p:txBody>
      </p:sp>
    </p:spTree>
    <p:extLst>
      <p:ext uri="{BB962C8B-B14F-4D97-AF65-F5344CB8AC3E}">
        <p14:creationId xmlns:p14="http://schemas.microsoft.com/office/powerpoint/2010/main" val="3334391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
          <p:cNvSpPr txBox="1"/>
          <p:nvPr/>
        </p:nvSpPr>
        <p:spPr>
          <a:xfrm>
            <a:off x="381000" y="552108"/>
            <a:ext cx="6209585" cy="1308050"/>
          </a:xfrm>
          <a:prstGeom prst="rect">
            <a:avLst/>
          </a:prstGeom>
          <a:noFill/>
        </p:spPr>
        <p:txBody>
          <a:bodyPr vert="horz" wrap="none" lIns="0" tIns="0" rIns="0" bIns="0" rtlCol="0">
            <a:spAutoFit/>
          </a:bodyPr>
          <a:lstStyle/>
          <a:p>
            <a:pPr>
              <a:lnSpc>
                <a:spcPts val="5060"/>
              </a:lnSpc>
            </a:pPr>
            <a:r>
              <a:rPr lang="en-CA" sz="4800" dirty="0">
                <a:latin typeface="+mj-lt"/>
                <a:cs typeface="Calibri"/>
              </a:rPr>
              <a:t>Example Weibull Analysis</a:t>
            </a:r>
          </a:p>
          <a:p>
            <a:pPr>
              <a:lnSpc>
                <a:spcPts val="5060"/>
              </a:lnSpc>
            </a:pPr>
            <a:endParaRPr lang="en-CA" sz="4404" dirty="0">
              <a:solidFill>
                <a:srgbClr val="000000"/>
              </a:solidFill>
            </a:endParaRPr>
          </a:p>
        </p:txBody>
      </p:sp>
      <p:sp>
        <p:nvSpPr>
          <p:cNvPr id="3" name="TextBox 3"/>
          <p:cNvSpPr txBox="1"/>
          <p:nvPr/>
        </p:nvSpPr>
        <p:spPr>
          <a:xfrm>
            <a:off x="457200" y="1206133"/>
            <a:ext cx="10744200" cy="6540252"/>
          </a:xfrm>
          <a:prstGeom prst="rect">
            <a:avLst/>
          </a:prstGeom>
          <a:noFill/>
        </p:spPr>
        <p:txBody>
          <a:bodyPr vert="horz" wrap="square" lIns="0" tIns="0" rIns="0" bIns="0" rtlCol="0">
            <a:spAutoFit/>
          </a:bodyPr>
          <a:lstStyle/>
          <a:p>
            <a:pPr marL="342900" indent="-342900">
              <a:lnSpc>
                <a:spcPts val="3400"/>
              </a:lnSpc>
              <a:buFont typeface="Wingdings" panose="05000000000000000000" pitchFamily="2" charset="2"/>
              <a:buChar char="q"/>
            </a:pPr>
            <a:r>
              <a:rPr lang="en-CA" sz="2000" dirty="0">
                <a:solidFill>
                  <a:srgbClr val="000000"/>
                </a:solidFill>
                <a:cs typeface="Calibri"/>
              </a:rPr>
              <a:t> Field failure of a bearing cage occurred at times: 230,334, 423, 990, 1009, &amp; 1510 hours.</a:t>
            </a:r>
            <a:r>
              <a:rPr lang="en-CA" sz="2000" dirty="0">
                <a:solidFill>
                  <a:srgbClr val="FF0000"/>
                </a:solidFill>
                <a:cs typeface="Calibri"/>
              </a:rPr>
              <a:t>*</a:t>
            </a:r>
          </a:p>
          <a:p>
            <a:pPr marL="342900" indent="-342900">
              <a:lnSpc>
                <a:spcPts val="3400"/>
              </a:lnSpc>
              <a:buFont typeface="Wingdings" panose="05000000000000000000" pitchFamily="2" charset="2"/>
              <a:buChar char="q"/>
            </a:pPr>
            <a:r>
              <a:rPr lang="en-CA" sz="2000" dirty="0">
                <a:solidFill>
                  <a:srgbClr val="000000"/>
                </a:solidFill>
                <a:cs typeface="Calibri"/>
              </a:rPr>
              <a:t>With an un failed population of over 1700 bearing</a:t>
            </a:r>
            <a:r>
              <a:rPr lang="en-CA" sz="2000" dirty="0">
                <a:solidFill>
                  <a:srgbClr val="000000"/>
                </a:solidFill>
              </a:rPr>
              <a:t> </a:t>
            </a:r>
            <a:r>
              <a:rPr lang="en-CA" sz="2000" dirty="0">
                <a:solidFill>
                  <a:srgbClr val="000000"/>
                </a:solidFill>
                <a:cs typeface="Calibri"/>
              </a:rPr>
              <a:t>cages:</a:t>
            </a:r>
          </a:p>
          <a:p>
            <a:pPr marL="457200" indent="-457200">
              <a:lnSpc>
                <a:spcPts val="3400"/>
              </a:lnSpc>
              <a:buFontTx/>
              <a:buChar char="-"/>
            </a:pPr>
            <a:r>
              <a:rPr lang="en-CA" sz="2000" dirty="0">
                <a:solidFill>
                  <a:srgbClr val="000000"/>
                </a:solidFill>
                <a:cs typeface="Calibri"/>
              </a:rPr>
              <a:t>Is the demonstrated B10 life ≥ 8000 hours?</a:t>
            </a:r>
          </a:p>
          <a:p>
            <a:pPr marL="457200" indent="-457200">
              <a:lnSpc>
                <a:spcPts val="3400"/>
              </a:lnSpc>
              <a:buFontTx/>
              <a:buChar char="-"/>
            </a:pPr>
            <a:r>
              <a:rPr lang="en-CA" sz="2000" dirty="0">
                <a:solidFill>
                  <a:srgbClr val="000000"/>
                </a:solidFill>
                <a:cs typeface="Calibri"/>
              </a:rPr>
              <a:t>If not:</a:t>
            </a:r>
          </a:p>
          <a:p>
            <a:pPr marL="342900" indent="-342900">
              <a:lnSpc>
                <a:spcPts val="3400"/>
              </a:lnSpc>
              <a:buFont typeface="Wingdings" panose="05000000000000000000" pitchFamily="2" charset="2"/>
              <a:buChar char="§"/>
            </a:pPr>
            <a:r>
              <a:rPr lang="en-CA" sz="2000" dirty="0">
                <a:solidFill>
                  <a:srgbClr val="000000"/>
                </a:solidFill>
                <a:cs typeface="Calibri"/>
              </a:rPr>
              <a:t> How many failures will occur by 1000 hours? 4000 hours? (With no</a:t>
            </a:r>
            <a:r>
              <a:rPr lang="en-CA" sz="2000" dirty="0">
                <a:solidFill>
                  <a:srgbClr val="000000"/>
                </a:solidFill>
              </a:rPr>
              <a:t> </a:t>
            </a:r>
            <a:r>
              <a:rPr lang="en-CA" sz="2000" dirty="0">
                <a:solidFill>
                  <a:srgbClr val="000000"/>
                </a:solidFill>
                <a:cs typeface="Calibri"/>
              </a:rPr>
              <a:t>inspection)</a:t>
            </a:r>
          </a:p>
          <a:p>
            <a:pPr marL="342900" indent="-342900">
              <a:lnSpc>
                <a:spcPts val="3400"/>
              </a:lnSpc>
              <a:buFont typeface="Wingdings" panose="05000000000000000000" pitchFamily="2" charset="2"/>
              <a:buChar char="§"/>
            </a:pPr>
            <a:r>
              <a:rPr lang="en-CA" sz="2000" dirty="0">
                <a:solidFill>
                  <a:srgbClr val="000000"/>
                </a:solidFill>
                <a:cs typeface="Calibri"/>
              </a:rPr>
              <a:t> How many failures will occur by 4000 hours if we initiated a 1000 hour</a:t>
            </a:r>
            <a:r>
              <a:rPr lang="en-CA" sz="2000" dirty="0">
                <a:solidFill>
                  <a:srgbClr val="000000"/>
                </a:solidFill>
              </a:rPr>
              <a:t> </a:t>
            </a:r>
            <a:r>
              <a:rPr lang="en-CA" sz="2000" dirty="0">
                <a:solidFill>
                  <a:srgbClr val="000000"/>
                </a:solidFill>
                <a:cs typeface="Calibri"/>
              </a:rPr>
              <a:t>inspection?</a:t>
            </a:r>
          </a:p>
          <a:p>
            <a:pPr marL="342900" indent="-342900">
              <a:lnSpc>
                <a:spcPts val="3400"/>
              </a:lnSpc>
              <a:buFont typeface="Wingdings" panose="05000000000000000000" pitchFamily="2" charset="2"/>
              <a:buChar char="§"/>
            </a:pPr>
            <a:r>
              <a:rPr lang="en-CA" sz="2000" dirty="0">
                <a:solidFill>
                  <a:srgbClr val="000000"/>
                </a:solidFill>
                <a:cs typeface="Calibri"/>
              </a:rPr>
              <a:t> With a utilization rate of 25 hours per month, how many failures can you</a:t>
            </a:r>
            <a:r>
              <a:rPr lang="en-CA" sz="2000" dirty="0">
                <a:solidFill>
                  <a:srgbClr val="000000"/>
                </a:solidFill>
              </a:rPr>
              <a:t> </a:t>
            </a:r>
            <a:r>
              <a:rPr lang="en-CA" sz="2000" dirty="0">
                <a:solidFill>
                  <a:srgbClr val="000000"/>
                </a:solidFill>
                <a:cs typeface="Calibri"/>
              </a:rPr>
              <a:t>expect in the next year?</a:t>
            </a:r>
          </a:p>
          <a:p>
            <a:pPr marL="342900" indent="-342900">
              <a:lnSpc>
                <a:spcPts val="3400"/>
              </a:lnSpc>
              <a:buFont typeface="Wingdings" panose="05000000000000000000" pitchFamily="2" charset="2"/>
              <a:buChar char="§"/>
            </a:pPr>
            <a:r>
              <a:rPr lang="en-CA" sz="2000" dirty="0">
                <a:solidFill>
                  <a:srgbClr val="000000"/>
                </a:solidFill>
                <a:cs typeface="Calibri"/>
              </a:rPr>
              <a:t> If we must redesign, how many bearing cages must I test for how long to</a:t>
            </a:r>
            <a:r>
              <a:rPr lang="en-CA" sz="2000" dirty="0">
                <a:solidFill>
                  <a:srgbClr val="000000"/>
                </a:solidFill>
              </a:rPr>
              <a:t> </a:t>
            </a:r>
            <a:r>
              <a:rPr lang="en-CA" sz="2000" dirty="0">
                <a:solidFill>
                  <a:srgbClr val="000000"/>
                </a:solidFill>
                <a:cs typeface="Calibri"/>
              </a:rPr>
              <a:t>be 90% confident I have a B10 life of 8000 hours?</a:t>
            </a:r>
          </a:p>
          <a:p>
            <a:pPr marL="457200" indent="-457200">
              <a:lnSpc>
                <a:spcPts val="3400"/>
              </a:lnSpc>
              <a:buFontTx/>
              <a:buChar char="-"/>
            </a:pPr>
            <a:endParaRPr lang="en-CA" sz="1200" dirty="0">
              <a:solidFill>
                <a:srgbClr val="000000"/>
              </a:solidFill>
              <a:cs typeface="Calibri"/>
            </a:endParaRPr>
          </a:p>
          <a:p>
            <a:pPr>
              <a:lnSpc>
                <a:spcPts val="3400"/>
              </a:lnSpc>
            </a:pPr>
            <a:r>
              <a:rPr lang="en-CA" sz="1200" dirty="0">
                <a:solidFill>
                  <a:srgbClr val="000000"/>
                </a:solidFill>
                <a:cs typeface="Calibri"/>
              </a:rPr>
              <a:t> </a:t>
            </a:r>
            <a:endParaRPr lang="en-CA" sz="2800" dirty="0">
              <a:solidFill>
                <a:srgbClr val="000000"/>
              </a:solidFill>
              <a:cs typeface="Calibri"/>
            </a:endParaRPr>
          </a:p>
          <a:p>
            <a:pPr marL="457200" indent="-457200">
              <a:lnSpc>
                <a:spcPts val="3400"/>
              </a:lnSpc>
              <a:buFontTx/>
              <a:buChar char="-"/>
            </a:pPr>
            <a:endParaRPr lang="en-CA" sz="2800" dirty="0">
              <a:solidFill>
                <a:srgbClr val="000000"/>
              </a:solidFill>
              <a:cs typeface="Calibri"/>
            </a:endParaRPr>
          </a:p>
          <a:p>
            <a:pPr>
              <a:lnSpc>
                <a:spcPts val="3400"/>
              </a:lnSpc>
            </a:pPr>
            <a:endParaRPr lang="en-CA" sz="2795" dirty="0">
              <a:solidFill>
                <a:srgbClr val="000000"/>
              </a:solidFill>
              <a:cs typeface="Calibri"/>
            </a:endParaRPr>
          </a:p>
          <a:p>
            <a:pPr>
              <a:lnSpc>
                <a:spcPts val="3400"/>
              </a:lnSpc>
            </a:pPr>
            <a:endParaRPr lang="en-CA" sz="2795" dirty="0">
              <a:solidFill>
                <a:srgbClr val="FF0000"/>
              </a:solidFill>
              <a:latin typeface="Calibri"/>
              <a:cs typeface="Calibri"/>
            </a:endParaRPr>
          </a:p>
          <a:p>
            <a:pPr>
              <a:lnSpc>
                <a:spcPts val="3400"/>
              </a:lnSpc>
            </a:pPr>
            <a:endParaRPr lang="en-CA" sz="2795" dirty="0">
              <a:solidFill>
                <a:srgbClr val="000000"/>
              </a:solidFill>
            </a:endParaRPr>
          </a:p>
        </p:txBody>
      </p:sp>
      <p:sp>
        <p:nvSpPr>
          <p:cNvPr id="6" name="TextBox 6"/>
          <p:cNvSpPr txBox="1"/>
          <p:nvPr/>
        </p:nvSpPr>
        <p:spPr>
          <a:xfrm>
            <a:off x="2527300" y="3289301"/>
            <a:ext cx="65" cy="718145"/>
          </a:xfrm>
          <a:prstGeom prst="rect">
            <a:avLst/>
          </a:prstGeom>
          <a:noFill/>
        </p:spPr>
        <p:txBody>
          <a:bodyPr vert="horz" wrap="none" lIns="0" tIns="0" rIns="0" bIns="0" rtlCol="0">
            <a:spAutoFit/>
          </a:bodyPr>
          <a:lstStyle/>
          <a:p>
            <a:pPr>
              <a:lnSpc>
                <a:spcPts val="2760"/>
              </a:lnSpc>
            </a:pPr>
            <a:endParaRPr lang="en-CA" sz="2400" dirty="0">
              <a:solidFill>
                <a:srgbClr val="000000"/>
              </a:solidFill>
              <a:latin typeface="Calibri"/>
              <a:cs typeface="Calibri"/>
            </a:endParaRPr>
          </a:p>
          <a:p>
            <a:pPr>
              <a:lnSpc>
                <a:spcPts val="2760"/>
              </a:lnSpc>
            </a:pPr>
            <a:endParaRPr lang="en-CA" sz="2400" dirty="0">
              <a:solidFill>
                <a:srgbClr val="000000"/>
              </a:solidFill>
            </a:endParaRPr>
          </a:p>
        </p:txBody>
      </p:sp>
      <p:sp>
        <p:nvSpPr>
          <p:cNvPr id="15" name="Rectangle 14"/>
          <p:cNvSpPr/>
          <p:nvPr/>
        </p:nvSpPr>
        <p:spPr>
          <a:xfrm>
            <a:off x="6287939" y="5867400"/>
            <a:ext cx="3993337" cy="528350"/>
          </a:xfrm>
          <a:prstGeom prst="rect">
            <a:avLst/>
          </a:prstGeom>
        </p:spPr>
        <p:txBody>
          <a:bodyPr wrap="none">
            <a:spAutoFit/>
          </a:bodyPr>
          <a:lstStyle/>
          <a:p>
            <a:pPr>
              <a:lnSpc>
                <a:spcPts val="3400"/>
              </a:lnSpc>
            </a:pPr>
            <a:r>
              <a:rPr lang="en-CA" sz="1400" dirty="0">
                <a:solidFill>
                  <a:srgbClr val="FF0000"/>
                </a:solidFill>
                <a:cs typeface="Calibri"/>
              </a:rPr>
              <a:t>* Data taken from </a:t>
            </a:r>
            <a:r>
              <a:rPr lang="en-CA" sz="1400" b="1" i="1" dirty="0">
                <a:solidFill>
                  <a:srgbClr val="FF0000"/>
                </a:solidFill>
                <a:cs typeface="Calibri Bold Italic"/>
              </a:rPr>
              <a:t>USAF Weibull Analysis Handbook</a:t>
            </a:r>
            <a:endParaRPr lang="en-CA" sz="1400" dirty="0">
              <a:solidFill>
                <a:srgbClr val="000000"/>
              </a:solidFill>
              <a:cs typeface="Calibri"/>
            </a:endParaRPr>
          </a:p>
        </p:txBody>
      </p:sp>
    </p:spTree>
    <p:extLst>
      <p:ext uri="{BB962C8B-B14F-4D97-AF65-F5344CB8AC3E}">
        <p14:creationId xmlns:p14="http://schemas.microsoft.com/office/powerpoint/2010/main" val="124357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rotWithShape="1">
          <a:blip r:embed="rId2" cstate="print"/>
          <a:srcRect t="17698"/>
          <a:stretch/>
        </p:blipFill>
        <p:spPr>
          <a:xfrm>
            <a:off x="1546772" y="1208319"/>
            <a:ext cx="9144000" cy="5633802"/>
          </a:xfrm>
          <a:prstGeom prst="rect">
            <a:avLst/>
          </a:prstGeom>
        </p:spPr>
      </p:pic>
      <p:sp>
        <p:nvSpPr>
          <p:cNvPr id="3" name="TextBox 3"/>
          <p:cNvSpPr txBox="1"/>
          <p:nvPr/>
        </p:nvSpPr>
        <p:spPr>
          <a:xfrm>
            <a:off x="2070101" y="1270000"/>
            <a:ext cx="4388061" cy="948978"/>
          </a:xfrm>
          <a:prstGeom prst="rect">
            <a:avLst/>
          </a:prstGeom>
          <a:noFill/>
        </p:spPr>
        <p:txBody>
          <a:bodyPr vert="horz" wrap="none" lIns="0" tIns="0" rIns="0" bIns="0" rtlCol="0">
            <a:spAutoFit/>
          </a:bodyPr>
          <a:lstStyle/>
          <a:p>
            <a:pPr>
              <a:lnSpc>
                <a:spcPts val="3680"/>
              </a:lnSpc>
            </a:pPr>
            <a:r>
              <a:rPr lang="en-CA" sz="3204" dirty="0">
                <a:solidFill>
                  <a:srgbClr val="000000"/>
                </a:solidFill>
                <a:latin typeface="Arial"/>
                <a:cs typeface="Arial"/>
              </a:rPr>
              <a:t>•</a:t>
            </a:r>
            <a:r>
              <a:rPr lang="en-CA" sz="3204" dirty="0">
                <a:solidFill>
                  <a:srgbClr val="000000"/>
                </a:solidFill>
                <a:latin typeface="Calibri"/>
                <a:cs typeface="Calibri"/>
              </a:rPr>
              <a:t> Bearing cage population:</a:t>
            </a:r>
          </a:p>
          <a:p>
            <a:pPr>
              <a:lnSpc>
                <a:spcPts val="3680"/>
              </a:lnSpc>
            </a:pPr>
            <a:endParaRPr lang="en-CA" sz="3204" dirty="0">
              <a:solidFill>
                <a:srgbClr val="000000"/>
              </a:solidFill>
            </a:endParaRPr>
          </a:p>
        </p:txBody>
      </p:sp>
      <p:sp>
        <p:nvSpPr>
          <p:cNvPr id="4" name="TextBox 4"/>
          <p:cNvSpPr txBox="1"/>
          <p:nvPr/>
        </p:nvSpPr>
        <p:spPr>
          <a:xfrm>
            <a:off x="5334001" y="2108201"/>
            <a:ext cx="2149627" cy="410369"/>
          </a:xfrm>
          <a:prstGeom prst="rect">
            <a:avLst/>
          </a:prstGeom>
          <a:noFill/>
        </p:spPr>
        <p:txBody>
          <a:bodyPr vert="horz" wrap="none" lIns="0" tIns="0" rIns="0" bIns="0" rtlCol="0">
            <a:spAutoFit/>
          </a:bodyPr>
          <a:lstStyle/>
          <a:p>
            <a:pPr>
              <a:lnSpc>
                <a:spcPts val="1610"/>
              </a:lnSpc>
            </a:pPr>
            <a:r>
              <a:rPr lang="en-CA" sz="1424" b="1">
                <a:solidFill>
                  <a:srgbClr val="000000"/>
                </a:solidFill>
                <a:latin typeface="Tahoma Bold"/>
                <a:cs typeface="Tahoma Bold"/>
              </a:rPr>
              <a:t>Histogram of Time(hrs)</a:t>
            </a:r>
          </a:p>
          <a:p>
            <a:pPr>
              <a:lnSpc>
                <a:spcPts val="1610"/>
              </a:lnSpc>
            </a:pPr>
            <a:endParaRPr lang="en-CA" sz="1414">
              <a:solidFill>
                <a:srgbClr val="000000"/>
              </a:solidFill>
            </a:endParaRPr>
          </a:p>
        </p:txBody>
      </p:sp>
      <p:sp>
        <p:nvSpPr>
          <p:cNvPr id="5" name="TextBox 5"/>
          <p:cNvSpPr txBox="1"/>
          <p:nvPr/>
        </p:nvSpPr>
        <p:spPr>
          <a:xfrm>
            <a:off x="3429001" y="2400301"/>
            <a:ext cx="645369" cy="359073"/>
          </a:xfrm>
          <a:prstGeom prst="rect">
            <a:avLst/>
          </a:prstGeom>
          <a:noFill/>
        </p:spPr>
        <p:txBody>
          <a:bodyPr vert="horz" wrap="none" lIns="0" tIns="0" rIns="0" bIns="0" rtlCol="0">
            <a:spAutoFit/>
          </a:bodyPr>
          <a:lstStyle/>
          <a:p>
            <a:pPr>
              <a:lnSpc>
                <a:spcPts val="1400"/>
              </a:lnSpc>
              <a:tabLst>
                <a:tab pos="457200" algn="l"/>
              </a:tabLst>
            </a:pPr>
            <a:r>
              <a:rPr lang="en-CA" sz="1225">
                <a:solidFill>
                  <a:srgbClr val="000000"/>
                </a:solidFill>
                <a:latin typeface="Tahoma"/>
                <a:cs typeface="Tahoma"/>
              </a:rPr>
              <a:t>300</a:t>
            </a:r>
            <a:r>
              <a:rPr lang="en-CA" sz="895" spc="-10">
                <a:solidFill>
                  <a:srgbClr val="000000"/>
                </a:solidFill>
                <a:latin typeface="Tahoma"/>
                <a:cs typeface="Tahoma"/>
              </a:rPr>
              <a:t>	288</a:t>
            </a:r>
          </a:p>
          <a:p>
            <a:pPr>
              <a:lnSpc>
                <a:spcPts val="1435"/>
              </a:lnSpc>
            </a:pPr>
            <a:endParaRPr lang="en-CA" sz="942">
              <a:solidFill>
                <a:srgbClr val="000000"/>
              </a:solidFill>
            </a:endParaRPr>
          </a:p>
        </p:txBody>
      </p:sp>
      <p:sp>
        <p:nvSpPr>
          <p:cNvPr id="6" name="TextBox 6"/>
          <p:cNvSpPr txBox="1"/>
          <p:nvPr/>
        </p:nvSpPr>
        <p:spPr>
          <a:xfrm>
            <a:off x="3429000" y="2971801"/>
            <a:ext cx="254878" cy="359073"/>
          </a:xfrm>
          <a:prstGeom prst="rect">
            <a:avLst/>
          </a:prstGeom>
          <a:noFill/>
        </p:spPr>
        <p:txBody>
          <a:bodyPr vert="horz" wrap="none" lIns="0" tIns="0" rIns="0" bIns="0" rtlCol="0">
            <a:spAutoFit/>
          </a:bodyPr>
          <a:lstStyle/>
          <a:p>
            <a:pPr>
              <a:lnSpc>
                <a:spcPts val="1400"/>
              </a:lnSpc>
            </a:pPr>
            <a:r>
              <a:rPr lang="en-CA" sz="1225">
                <a:solidFill>
                  <a:srgbClr val="000000"/>
                </a:solidFill>
                <a:latin typeface="Tahoma"/>
                <a:cs typeface="Tahoma"/>
              </a:rPr>
              <a:t>250</a:t>
            </a:r>
          </a:p>
          <a:p>
            <a:pPr>
              <a:lnSpc>
                <a:spcPts val="1435"/>
              </a:lnSpc>
            </a:pPr>
            <a:endParaRPr lang="en-CA" sz="1225">
              <a:solidFill>
                <a:srgbClr val="000000"/>
              </a:solidFill>
            </a:endParaRPr>
          </a:p>
        </p:txBody>
      </p:sp>
      <p:sp>
        <p:nvSpPr>
          <p:cNvPr id="7" name="TextBox 7"/>
          <p:cNvSpPr txBox="1"/>
          <p:nvPr/>
        </p:nvSpPr>
        <p:spPr>
          <a:xfrm>
            <a:off x="3429000" y="3517901"/>
            <a:ext cx="254878" cy="359073"/>
          </a:xfrm>
          <a:prstGeom prst="rect">
            <a:avLst/>
          </a:prstGeom>
          <a:noFill/>
        </p:spPr>
        <p:txBody>
          <a:bodyPr vert="horz" wrap="none" lIns="0" tIns="0" rIns="0" bIns="0" rtlCol="0">
            <a:spAutoFit/>
          </a:bodyPr>
          <a:lstStyle/>
          <a:p>
            <a:pPr>
              <a:lnSpc>
                <a:spcPts val="1400"/>
              </a:lnSpc>
            </a:pPr>
            <a:r>
              <a:rPr lang="en-CA" sz="1225">
                <a:solidFill>
                  <a:srgbClr val="000000"/>
                </a:solidFill>
                <a:latin typeface="Tahoma"/>
                <a:cs typeface="Tahoma"/>
              </a:rPr>
              <a:t>200</a:t>
            </a:r>
          </a:p>
          <a:p>
            <a:pPr>
              <a:lnSpc>
                <a:spcPts val="1435"/>
              </a:lnSpc>
            </a:pPr>
            <a:endParaRPr lang="en-CA" sz="1225">
              <a:solidFill>
                <a:srgbClr val="000000"/>
              </a:solidFill>
            </a:endParaRPr>
          </a:p>
        </p:txBody>
      </p:sp>
      <p:sp>
        <p:nvSpPr>
          <p:cNvPr id="8" name="TextBox 8"/>
          <p:cNvSpPr txBox="1"/>
          <p:nvPr/>
        </p:nvSpPr>
        <p:spPr>
          <a:xfrm>
            <a:off x="4165601" y="4013201"/>
            <a:ext cx="183705" cy="282129"/>
          </a:xfrm>
          <a:prstGeom prst="rect">
            <a:avLst/>
          </a:prstGeom>
          <a:noFill/>
        </p:spPr>
        <p:txBody>
          <a:bodyPr vert="horz" wrap="none" lIns="0" tIns="0" rIns="0" bIns="0" rtlCol="0">
            <a:spAutoFit/>
          </a:bodyPr>
          <a:lstStyle/>
          <a:p>
            <a:pPr>
              <a:lnSpc>
                <a:spcPts val="1100"/>
              </a:lnSpc>
            </a:pPr>
            <a:r>
              <a:rPr lang="en-CA" sz="895" spc="-10">
                <a:solidFill>
                  <a:srgbClr val="000000"/>
                </a:solidFill>
                <a:latin typeface="Tahoma"/>
                <a:cs typeface="Tahoma"/>
              </a:rPr>
              <a:t>148</a:t>
            </a:r>
          </a:p>
          <a:p>
            <a:pPr>
              <a:lnSpc>
                <a:spcPts val="1090"/>
              </a:lnSpc>
            </a:pPr>
            <a:endParaRPr lang="en-CA" sz="942">
              <a:solidFill>
                <a:srgbClr val="000000"/>
              </a:solidFill>
            </a:endParaRPr>
          </a:p>
        </p:txBody>
      </p:sp>
      <p:sp>
        <p:nvSpPr>
          <p:cNvPr id="9" name="TextBox 9"/>
          <p:cNvSpPr txBox="1"/>
          <p:nvPr/>
        </p:nvSpPr>
        <p:spPr>
          <a:xfrm>
            <a:off x="3429000" y="4114800"/>
            <a:ext cx="254878" cy="243656"/>
          </a:xfrm>
          <a:prstGeom prst="rect">
            <a:avLst/>
          </a:prstGeom>
          <a:noFill/>
        </p:spPr>
        <p:txBody>
          <a:bodyPr vert="horz" wrap="none" lIns="0" tIns="0" rIns="0" bIns="0" rtlCol="0">
            <a:spAutoFit/>
          </a:bodyPr>
          <a:lstStyle/>
          <a:p>
            <a:pPr>
              <a:lnSpc>
                <a:spcPts val="900"/>
              </a:lnSpc>
            </a:pPr>
            <a:r>
              <a:rPr lang="en-CA" sz="1225">
                <a:solidFill>
                  <a:srgbClr val="000000"/>
                </a:solidFill>
                <a:latin typeface="Tahoma"/>
                <a:cs typeface="Tahoma"/>
              </a:rPr>
              <a:t>150</a:t>
            </a:r>
          </a:p>
          <a:p>
            <a:pPr>
              <a:lnSpc>
                <a:spcPts val="960"/>
              </a:lnSpc>
            </a:pPr>
            <a:endParaRPr lang="en-CA" sz="1225">
              <a:solidFill>
                <a:srgbClr val="000000"/>
              </a:solidFill>
            </a:endParaRPr>
          </a:p>
        </p:txBody>
      </p:sp>
      <p:sp>
        <p:nvSpPr>
          <p:cNvPr id="10" name="TextBox 10"/>
          <p:cNvSpPr txBox="1"/>
          <p:nvPr/>
        </p:nvSpPr>
        <p:spPr>
          <a:xfrm>
            <a:off x="4432301" y="4267200"/>
            <a:ext cx="183705" cy="256480"/>
          </a:xfrm>
          <a:prstGeom prst="rect">
            <a:avLst/>
          </a:prstGeom>
          <a:noFill/>
        </p:spPr>
        <p:txBody>
          <a:bodyPr vert="horz" wrap="none" lIns="0" tIns="0" rIns="0" bIns="0" rtlCol="0">
            <a:spAutoFit/>
          </a:bodyPr>
          <a:lstStyle/>
          <a:p>
            <a:pPr>
              <a:lnSpc>
                <a:spcPts val="1000"/>
              </a:lnSpc>
            </a:pPr>
            <a:r>
              <a:rPr lang="en-CA" sz="895" spc="-10">
                <a:solidFill>
                  <a:srgbClr val="000000"/>
                </a:solidFill>
                <a:latin typeface="Tahoma"/>
                <a:cs typeface="Tahoma"/>
              </a:rPr>
              <a:t>125</a:t>
            </a:r>
          </a:p>
          <a:p>
            <a:pPr>
              <a:lnSpc>
                <a:spcPts val="1000"/>
              </a:lnSpc>
            </a:pPr>
            <a:endParaRPr lang="en-CA" sz="942">
              <a:solidFill>
                <a:srgbClr val="000000"/>
              </a:solidFill>
            </a:endParaRPr>
          </a:p>
        </p:txBody>
      </p:sp>
      <p:sp>
        <p:nvSpPr>
          <p:cNvPr id="11" name="TextBox 11"/>
          <p:cNvSpPr txBox="1"/>
          <p:nvPr/>
        </p:nvSpPr>
        <p:spPr>
          <a:xfrm>
            <a:off x="4686301" y="4406901"/>
            <a:ext cx="183705" cy="282129"/>
          </a:xfrm>
          <a:prstGeom prst="rect">
            <a:avLst/>
          </a:prstGeom>
          <a:noFill/>
        </p:spPr>
        <p:txBody>
          <a:bodyPr vert="horz" wrap="none" lIns="0" tIns="0" rIns="0" bIns="0" rtlCol="0">
            <a:spAutoFit/>
          </a:bodyPr>
          <a:lstStyle/>
          <a:p>
            <a:pPr>
              <a:lnSpc>
                <a:spcPts val="1100"/>
              </a:lnSpc>
            </a:pPr>
            <a:r>
              <a:rPr lang="en-CA" sz="895" spc="-10">
                <a:solidFill>
                  <a:srgbClr val="000000"/>
                </a:solidFill>
                <a:latin typeface="Tahoma"/>
                <a:cs typeface="Tahoma"/>
              </a:rPr>
              <a:t>112</a:t>
            </a:r>
          </a:p>
          <a:p>
            <a:pPr>
              <a:lnSpc>
                <a:spcPts val="1090"/>
              </a:lnSpc>
            </a:pPr>
            <a:endParaRPr lang="en-CA" sz="942">
              <a:solidFill>
                <a:srgbClr val="000000"/>
              </a:solidFill>
            </a:endParaRPr>
          </a:p>
        </p:txBody>
      </p:sp>
      <p:sp>
        <p:nvSpPr>
          <p:cNvPr id="12" name="TextBox 12"/>
          <p:cNvSpPr txBox="1"/>
          <p:nvPr/>
        </p:nvSpPr>
        <p:spPr>
          <a:xfrm>
            <a:off x="3429000" y="4635501"/>
            <a:ext cx="254878" cy="359073"/>
          </a:xfrm>
          <a:prstGeom prst="rect">
            <a:avLst/>
          </a:prstGeom>
          <a:noFill/>
        </p:spPr>
        <p:txBody>
          <a:bodyPr vert="horz" wrap="none" lIns="0" tIns="0" rIns="0" bIns="0" rtlCol="0">
            <a:spAutoFit/>
          </a:bodyPr>
          <a:lstStyle/>
          <a:p>
            <a:pPr>
              <a:lnSpc>
                <a:spcPts val="1400"/>
              </a:lnSpc>
            </a:pPr>
            <a:r>
              <a:rPr lang="en-CA" sz="1225">
                <a:solidFill>
                  <a:srgbClr val="000000"/>
                </a:solidFill>
                <a:latin typeface="Tahoma"/>
                <a:cs typeface="Tahoma"/>
              </a:rPr>
              <a:t>100</a:t>
            </a:r>
          </a:p>
          <a:p>
            <a:pPr>
              <a:lnSpc>
                <a:spcPts val="1435"/>
              </a:lnSpc>
            </a:pPr>
            <a:endParaRPr lang="en-CA" sz="1225">
              <a:solidFill>
                <a:srgbClr val="000000"/>
              </a:solidFill>
            </a:endParaRPr>
          </a:p>
        </p:txBody>
      </p:sp>
      <p:sp>
        <p:nvSpPr>
          <p:cNvPr id="13" name="TextBox 13"/>
          <p:cNvSpPr txBox="1"/>
          <p:nvPr/>
        </p:nvSpPr>
        <p:spPr>
          <a:xfrm>
            <a:off x="3517900" y="5181601"/>
            <a:ext cx="169918" cy="359073"/>
          </a:xfrm>
          <a:prstGeom prst="rect">
            <a:avLst/>
          </a:prstGeom>
          <a:noFill/>
        </p:spPr>
        <p:txBody>
          <a:bodyPr vert="horz" wrap="none" lIns="0" tIns="0" rIns="0" bIns="0" rtlCol="0">
            <a:spAutoFit/>
          </a:bodyPr>
          <a:lstStyle/>
          <a:p>
            <a:pPr>
              <a:lnSpc>
                <a:spcPts val="1400"/>
              </a:lnSpc>
            </a:pPr>
            <a:r>
              <a:rPr lang="en-CA" sz="1225">
                <a:solidFill>
                  <a:srgbClr val="000000"/>
                </a:solidFill>
                <a:latin typeface="Tahoma"/>
                <a:cs typeface="Tahoma"/>
              </a:rPr>
              <a:t>50</a:t>
            </a:r>
          </a:p>
          <a:p>
            <a:pPr>
              <a:lnSpc>
                <a:spcPts val="1435"/>
              </a:lnSpc>
            </a:pPr>
            <a:endParaRPr lang="en-CA" sz="1225">
              <a:solidFill>
                <a:srgbClr val="000000"/>
              </a:solidFill>
            </a:endParaRPr>
          </a:p>
        </p:txBody>
      </p:sp>
      <p:sp>
        <p:nvSpPr>
          <p:cNvPr id="14" name="TextBox 14"/>
          <p:cNvSpPr txBox="1"/>
          <p:nvPr/>
        </p:nvSpPr>
        <p:spPr>
          <a:xfrm>
            <a:off x="3594100" y="5740401"/>
            <a:ext cx="84960" cy="359073"/>
          </a:xfrm>
          <a:prstGeom prst="rect">
            <a:avLst/>
          </a:prstGeom>
          <a:noFill/>
        </p:spPr>
        <p:txBody>
          <a:bodyPr vert="horz" wrap="none" lIns="0" tIns="0" rIns="0" bIns="0" rtlCol="0">
            <a:spAutoFit/>
          </a:bodyPr>
          <a:lstStyle/>
          <a:p>
            <a:pPr>
              <a:lnSpc>
                <a:spcPts val="1400"/>
              </a:lnSpc>
            </a:pPr>
            <a:r>
              <a:rPr lang="en-CA" sz="1225">
                <a:solidFill>
                  <a:srgbClr val="000000"/>
                </a:solidFill>
                <a:latin typeface="Tahoma"/>
                <a:cs typeface="Tahoma"/>
              </a:rPr>
              <a:t>0</a:t>
            </a:r>
          </a:p>
          <a:p>
            <a:pPr>
              <a:lnSpc>
                <a:spcPts val="1435"/>
              </a:lnSpc>
            </a:pPr>
            <a:endParaRPr lang="en-CA" sz="1225">
              <a:solidFill>
                <a:srgbClr val="000000"/>
              </a:solidFill>
            </a:endParaRPr>
          </a:p>
        </p:txBody>
      </p:sp>
      <p:sp>
        <p:nvSpPr>
          <p:cNvPr id="15" name="TextBox 15"/>
          <p:cNvSpPr txBox="1"/>
          <p:nvPr/>
        </p:nvSpPr>
        <p:spPr>
          <a:xfrm>
            <a:off x="3898901" y="5930901"/>
            <a:ext cx="985847" cy="307777"/>
          </a:xfrm>
          <a:prstGeom prst="rect">
            <a:avLst/>
          </a:prstGeom>
          <a:noFill/>
        </p:spPr>
        <p:txBody>
          <a:bodyPr vert="horz" wrap="none" lIns="0" tIns="0" rIns="0" bIns="0" rtlCol="0">
            <a:spAutoFit/>
          </a:bodyPr>
          <a:lstStyle/>
          <a:p>
            <a:pPr>
              <a:lnSpc>
                <a:spcPts val="1200"/>
              </a:lnSpc>
              <a:tabLst>
                <a:tab pos="723900" algn="l"/>
              </a:tabLst>
            </a:pPr>
            <a:r>
              <a:rPr lang="en-CA" sz="1225">
                <a:solidFill>
                  <a:srgbClr val="000000"/>
                </a:solidFill>
                <a:latin typeface="Tahoma"/>
                <a:cs typeface="Tahoma"/>
              </a:rPr>
              <a:t>50	350</a:t>
            </a:r>
          </a:p>
          <a:p>
            <a:pPr>
              <a:lnSpc>
                <a:spcPts val="1185"/>
              </a:lnSpc>
            </a:pPr>
            <a:endParaRPr lang="en-CA" sz="1225">
              <a:solidFill>
                <a:srgbClr val="000000"/>
              </a:solidFill>
            </a:endParaRPr>
          </a:p>
        </p:txBody>
      </p:sp>
      <p:sp>
        <p:nvSpPr>
          <p:cNvPr id="16" name="TextBox 16"/>
          <p:cNvSpPr txBox="1"/>
          <p:nvPr/>
        </p:nvSpPr>
        <p:spPr>
          <a:xfrm>
            <a:off x="4953001" y="4470401"/>
            <a:ext cx="183705" cy="282129"/>
          </a:xfrm>
          <a:prstGeom prst="rect">
            <a:avLst/>
          </a:prstGeom>
          <a:noFill/>
        </p:spPr>
        <p:txBody>
          <a:bodyPr vert="horz" wrap="none" lIns="0" tIns="0" rIns="0" bIns="0" rtlCol="0">
            <a:spAutoFit/>
          </a:bodyPr>
          <a:lstStyle/>
          <a:p>
            <a:pPr>
              <a:lnSpc>
                <a:spcPts val="1100"/>
              </a:lnSpc>
            </a:pPr>
            <a:r>
              <a:rPr lang="en-CA" sz="895" spc="-10">
                <a:solidFill>
                  <a:srgbClr val="000000"/>
                </a:solidFill>
                <a:latin typeface="Tahoma"/>
                <a:cs typeface="Tahoma"/>
              </a:rPr>
              <a:t>107</a:t>
            </a:r>
          </a:p>
          <a:p>
            <a:pPr>
              <a:lnSpc>
                <a:spcPts val="1090"/>
              </a:lnSpc>
            </a:pPr>
            <a:endParaRPr lang="en-CA" sz="942">
              <a:solidFill>
                <a:srgbClr val="000000"/>
              </a:solidFill>
            </a:endParaRPr>
          </a:p>
        </p:txBody>
      </p:sp>
      <p:sp>
        <p:nvSpPr>
          <p:cNvPr id="17" name="TextBox 17"/>
          <p:cNvSpPr txBox="1"/>
          <p:nvPr/>
        </p:nvSpPr>
        <p:spPr>
          <a:xfrm>
            <a:off x="5486400" y="4419601"/>
            <a:ext cx="696666" cy="282129"/>
          </a:xfrm>
          <a:prstGeom prst="rect">
            <a:avLst/>
          </a:prstGeom>
          <a:noFill/>
        </p:spPr>
        <p:txBody>
          <a:bodyPr vert="horz" wrap="none" lIns="0" tIns="0" rIns="0" bIns="0" rtlCol="0">
            <a:spAutoFit/>
          </a:bodyPr>
          <a:lstStyle/>
          <a:p>
            <a:pPr indent="263581">
              <a:lnSpc>
                <a:spcPts val="700"/>
              </a:lnSpc>
              <a:tabLst>
                <a:tab pos="508000" algn="l"/>
              </a:tabLst>
            </a:pPr>
            <a:r>
              <a:rPr lang="en-CA" sz="895" spc="-10">
                <a:solidFill>
                  <a:srgbClr val="000000"/>
                </a:solidFill>
                <a:latin typeface="Tahoma"/>
                <a:cs typeface="Tahoma"/>
              </a:rPr>
              <a:t>114	119</a:t>
            </a:r>
            <a:br>
              <a:rPr lang="en-CA" sz="942">
                <a:solidFill>
                  <a:srgbClr val="000000"/>
                </a:solidFill>
                <a:latin typeface="Times New Roman"/>
              </a:rPr>
            </a:br>
            <a:r>
              <a:rPr lang="en-CA" sz="895" spc="-10">
                <a:solidFill>
                  <a:srgbClr val="000000"/>
                </a:solidFill>
                <a:latin typeface="Tahoma"/>
                <a:cs typeface="Tahoma"/>
              </a:rPr>
              <a:t>110</a:t>
            </a:r>
          </a:p>
          <a:p>
            <a:pPr>
              <a:lnSpc>
                <a:spcPts val="760"/>
              </a:lnSpc>
            </a:pPr>
            <a:endParaRPr lang="en-CA" sz="942">
              <a:solidFill>
                <a:srgbClr val="000000"/>
              </a:solidFill>
            </a:endParaRPr>
          </a:p>
        </p:txBody>
      </p:sp>
      <p:sp>
        <p:nvSpPr>
          <p:cNvPr id="18" name="TextBox 18"/>
          <p:cNvSpPr txBox="1"/>
          <p:nvPr/>
        </p:nvSpPr>
        <p:spPr>
          <a:xfrm>
            <a:off x="5257801" y="4559300"/>
            <a:ext cx="122469" cy="230832"/>
          </a:xfrm>
          <a:prstGeom prst="rect">
            <a:avLst/>
          </a:prstGeom>
          <a:noFill/>
        </p:spPr>
        <p:txBody>
          <a:bodyPr vert="horz" wrap="none" lIns="0" tIns="0" rIns="0" bIns="0" rtlCol="0">
            <a:spAutoFit/>
          </a:bodyPr>
          <a:lstStyle/>
          <a:p>
            <a:pPr>
              <a:lnSpc>
                <a:spcPts val="900"/>
              </a:lnSpc>
            </a:pPr>
            <a:r>
              <a:rPr lang="en-CA" sz="895" spc="-10">
                <a:solidFill>
                  <a:srgbClr val="000000"/>
                </a:solidFill>
                <a:latin typeface="Tahoma"/>
                <a:cs typeface="Tahoma"/>
              </a:rPr>
              <a:t>99</a:t>
            </a:r>
          </a:p>
          <a:p>
            <a:pPr>
              <a:lnSpc>
                <a:spcPts val="940"/>
              </a:lnSpc>
            </a:pPr>
            <a:endParaRPr lang="en-CA" sz="942">
              <a:solidFill>
                <a:srgbClr val="000000"/>
              </a:solidFill>
            </a:endParaRPr>
          </a:p>
        </p:txBody>
      </p:sp>
      <p:sp>
        <p:nvSpPr>
          <p:cNvPr id="19" name="TextBox 19"/>
          <p:cNvSpPr txBox="1"/>
          <p:nvPr/>
        </p:nvSpPr>
        <p:spPr>
          <a:xfrm>
            <a:off x="5448300" y="5905501"/>
            <a:ext cx="254878" cy="359073"/>
          </a:xfrm>
          <a:prstGeom prst="rect">
            <a:avLst/>
          </a:prstGeom>
          <a:noFill/>
        </p:spPr>
        <p:txBody>
          <a:bodyPr vert="horz" wrap="none" lIns="0" tIns="0" rIns="0" bIns="0" rtlCol="0">
            <a:spAutoFit/>
          </a:bodyPr>
          <a:lstStyle/>
          <a:p>
            <a:pPr>
              <a:lnSpc>
                <a:spcPts val="1400"/>
              </a:lnSpc>
            </a:pPr>
            <a:r>
              <a:rPr lang="en-CA" sz="1225">
                <a:solidFill>
                  <a:srgbClr val="000000"/>
                </a:solidFill>
                <a:latin typeface="Tahoma"/>
                <a:cs typeface="Tahoma"/>
              </a:rPr>
              <a:t>650</a:t>
            </a:r>
          </a:p>
          <a:p>
            <a:pPr>
              <a:lnSpc>
                <a:spcPts val="1435"/>
              </a:lnSpc>
            </a:pPr>
            <a:endParaRPr lang="en-CA" sz="1225">
              <a:solidFill>
                <a:srgbClr val="000000"/>
              </a:solidFill>
            </a:endParaRPr>
          </a:p>
        </p:txBody>
      </p:sp>
      <p:sp>
        <p:nvSpPr>
          <p:cNvPr id="20" name="TextBox 20"/>
          <p:cNvSpPr txBox="1"/>
          <p:nvPr/>
        </p:nvSpPr>
        <p:spPr>
          <a:xfrm>
            <a:off x="6273801" y="4229101"/>
            <a:ext cx="453009" cy="282129"/>
          </a:xfrm>
          <a:prstGeom prst="rect">
            <a:avLst/>
          </a:prstGeom>
          <a:noFill/>
        </p:spPr>
        <p:txBody>
          <a:bodyPr vert="horz" wrap="none" lIns="0" tIns="0" rIns="0" bIns="0" rtlCol="0">
            <a:spAutoFit/>
          </a:bodyPr>
          <a:lstStyle/>
          <a:p>
            <a:pPr>
              <a:lnSpc>
                <a:spcPts val="1100"/>
              </a:lnSpc>
              <a:tabLst>
                <a:tab pos="266700" algn="l"/>
              </a:tabLst>
            </a:pPr>
            <a:r>
              <a:rPr lang="en-CA" sz="895" spc="-10">
                <a:solidFill>
                  <a:srgbClr val="000000"/>
                </a:solidFill>
                <a:latin typeface="Tahoma"/>
                <a:cs typeface="Tahoma"/>
              </a:rPr>
              <a:t>128	124</a:t>
            </a:r>
          </a:p>
          <a:p>
            <a:pPr>
              <a:lnSpc>
                <a:spcPts val="1090"/>
              </a:lnSpc>
            </a:pPr>
            <a:endParaRPr lang="en-CA" sz="942">
              <a:solidFill>
                <a:srgbClr val="000000"/>
              </a:solidFill>
            </a:endParaRPr>
          </a:p>
        </p:txBody>
      </p:sp>
      <p:sp>
        <p:nvSpPr>
          <p:cNvPr id="21" name="TextBox 21"/>
          <p:cNvSpPr txBox="1"/>
          <p:nvPr/>
        </p:nvSpPr>
        <p:spPr>
          <a:xfrm>
            <a:off x="6832601" y="4622801"/>
            <a:ext cx="122469" cy="282129"/>
          </a:xfrm>
          <a:prstGeom prst="rect">
            <a:avLst/>
          </a:prstGeom>
          <a:noFill/>
        </p:spPr>
        <p:txBody>
          <a:bodyPr vert="horz" wrap="none" lIns="0" tIns="0" rIns="0" bIns="0" rtlCol="0">
            <a:spAutoFit/>
          </a:bodyPr>
          <a:lstStyle/>
          <a:p>
            <a:pPr>
              <a:lnSpc>
                <a:spcPts val="1100"/>
              </a:lnSpc>
            </a:pPr>
            <a:r>
              <a:rPr lang="en-CA" sz="895" spc="-10">
                <a:solidFill>
                  <a:srgbClr val="000000"/>
                </a:solidFill>
                <a:latin typeface="Tahoma"/>
                <a:cs typeface="Tahoma"/>
              </a:rPr>
              <a:t>93</a:t>
            </a:r>
          </a:p>
          <a:p>
            <a:pPr>
              <a:lnSpc>
                <a:spcPts val="1090"/>
              </a:lnSpc>
            </a:pPr>
            <a:endParaRPr lang="en-CA" sz="942">
              <a:solidFill>
                <a:srgbClr val="000000"/>
              </a:solidFill>
            </a:endParaRPr>
          </a:p>
        </p:txBody>
      </p:sp>
      <p:sp>
        <p:nvSpPr>
          <p:cNvPr id="22" name="TextBox 22"/>
          <p:cNvSpPr txBox="1"/>
          <p:nvPr/>
        </p:nvSpPr>
        <p:spPr>
          <a:xfrm>
            <a:off x="7099301" y="5118101"/>
            <a:ext cx="122469" cy="282129"/>
          </a:xfrm>
          <a:prstGeom prst="rect">
            <a:avLst/>
          </a:prstGeom>
          <a:noFill/>
        </p:spPr>
        <p:txBody>
          <a:bodyPr vert="horz" wrap="none" lIns="0" tIns="0" rIns="0" bIns="0" rtlCol="0">
            <a:spAutoFit/>
          </a:bodyPr>
          <a:lstStyle/>
          <a:p>
            <a:pPr>
              <a:lnSpc>
                <a:spcPts val="1100"/>
              </a:lnSpc>
            </a:pPr>
            <a:r>
              <a:rPr lang="en-CA" sz="895" spc="-10">
                <a:solidFill>
                  <a:srgbClr val="000000"/>
                </a:solidFill>
                <a:latin typeface="Tahoma"/>
                <a:cs typeface="Tahoma"/>
              </a:rPr>
              <a:t>47</a:t>
            </a:r>
          </a:p>
          <a:p>
            <a:pPr>
              <a:lnSpc>
                <a:spcPts val="1090"/>
              </a:lnSpc>
            </a:pPr>
            <a:endParaRPr lang="en-CA" sz="942">
              <a:solidFill>
                <a:srgbClr val="000000"/>
              </a:solidFill>
            </a:endParaRPr>
          </a:p>
        </p:txBody>
      </p:sp>
      <p:sp>
        <p:nvSpPr>
          <p:cNvPr id="23" name="TextBox 23"/>
          <p:cNvSpPr txBox="1"/>
          <p:nvPr/>
        </p:nvSpPr>
        <p:spPr>
          <a:xfrm>
            <a:off x="6235700" y="5905501"/>
            <a:ext cx="1070806" cy="359073"/>
          </a:xfrm>
          <a:prstGeom prst="rect">
            <a:avLst/>
          </a:prstGeom>
          <a:noFill/>
        </p:spPr>
        <p:txBody>
          <a:bodyPr vert="horz" wrap="none" lIns="0" tIns="0" rIns="0" bIns="0" rtlCol="0">
            <a:spAutoFit/>
          </a:bodyPr>
          <a:lstStyle/>
          <a:p>
            <a:pPr>
              <a:lnSpc>
                <a:spcPts val="1400"/>
              </a:lnSpc>
              <a:tabLst>
                <a:tab pos="723900" algn="l"/>
              </a:tabLst>
            </a:pPr>
            <a:r>
              <a:rPr lang="en-CA" sz="1225">
                <a:solidFill>
                  <a:srgbClr val="000000"/>
                </a:solidFill>
                <a:latin typeface="Tahoma"/>
                <a:cs typeface="Tahoma"/>
              </a:rPr>
              <a:t>950	1250</a:t>
            </a:r>
          </a:p>
          <a:p>
            <a:pPr>
              <a:lnSpc>
                <a:spcPts val="1435"/>
              </a:lnSpc>
            </a:pPr>
            <a:endParaRPr lang="en-CA" sz="1225">
              <a:solidFill>
                <a:srgbClr val="000000"/>
              </a:solidFill>
            </a:endParaRPr>
          </a:p>
        </p:txBody>
      </p:sp>
      <p:sp>
        <p:nvSpPr>
          <p:cNvPr id="24" name="TextBox 24"/>
          <p:cNvSpPr txBox="1"/>
          <p:nvPr/>
        </p:nvSpPr>
        <p:spPr>
          <a:xfrm>
            <a:off x="6261101" y="6108701"/>
            <a:ext cx="785471" cy="359073"/>
          </a:xfrm>
          <a:prstGeom prst="rect">
            <a:avLst/>
          </a:prstGeom>
          <a:noFill/>
        </p:spPr>
        <p:txBody>
          <a:bodyPr vert="horz" wrap="none" lIns="0" tIns="0" rIns="0" bIns="0" rtlCol="0">
            <a:spAutoFit/>
          </a:bodyPr>
          <a:lstStyle/>
          <a:p>
            <a:pPr>
              <a:lnSpc>
                <a:spcPts val="1400"/>
              </a:lnSpc>
            </a:pPr>
            <a:r>
              <a:rPr lang="en-CA" sz="1235" b="1">
                <a:solidFill>
                  <a:srgbClr val="000000"/>
                </a:solidFill>
                <a:latin typeface="Tahoma Bold"/>
                <a:cs typeface="Tahoma Bold"/>
              </a:rPr>
              <a:t>Time(hrs)</a:t>
            </a:r>
          </a:p>
          <a:p>
            <a:pPr>
              <a:lnSpc>
                <a:spcPts val="1435"/>
              </a:lnSpc>
            </a:pPr>
            <a:endParaRPr lang="en-CA" sz="1225">
              <a:solidFill>
                <a:srgbClr val="000000"/>
              </a:solidFill>
            </a:endParaRPr>
          </a:p>
        </p:txBody>
      </p:sp>
      <p:sp>
        <p:nvSpPr>
          <p:cNvPr id="25" name="TextBox 25"/>
          <p:cNvSpPr txBox="1"/>
          <p:nvPr/>
        </p:nvSpPr>
        <p:spPr>
          <a:xfrm>
            <a:off x="7366001" y="5194301"/>
            <a:ext cx="122469" cy="282129"/>
          </a:xfrm>
          <a:prstGeom prst="rect">
            <a:avLst/>
          </a:prstGeom>
          <a:noFill/>
        </p:spPr>
        <p:txBody>
          <a:bodyPr vert="horz" wrap="none" lIns="0" tIns="0" rIns="0" bIns="0" rtlCol="0">
            <a:spAutoFit/>
          </a:bodyPr>
          <a:lstStyle/>
          <a:p>
            <a:pPr>
              <a:lnSpc>
                <a:spcPts val="1100"/>
              </a:lnSpc>
            </a:pPr>
            <a:r>
              <a:rPr lang="en-CA" sz="895" spc="-10">
                <a:solidFill>
                  <a:srgbClr val="000000"/>
                </a:solidFill>
                <a:latin typeface="Tahoma"/>
                <a:cs typeface="Tahoma"/>
              </a:rPr>
              <a:t>41</a:t>
            </a:r>
          </a:p>
          <a:p>
            <a:pPr>
              <a:lnSpc>
                <a:spcPts val="1090"/>
              </a:lnSpc>
            </a:pPr>
            <a:endParaRPr lang="en-CA" sz="942">
              <a:solidFill>
                <a:srgbClr val="000000"/>
              </a:solidFill>
            </a:endParaRPr>
          </a:p>
        </p:txBody>
      </p:sp>
      <p:sp>
        <p:nvSpPr>
          <p:cNvPr id="26" name="TextBox 26"/>
          <p:cNvSpPr txBox="1"/>
          <p:nvPr/>
        </p:nvSpPr>
        <p:spPr>
          <a:xfrm>
            <a:off x="7632701" y="5346701"/>
            <a:ext cx="122469" cy="282129"/>
          </a:xfrm>
          <a:prstGeom prst="rect">
            <a:avLst/>
          </a:prstGeom>
          <a:noFill/>
        </p:spPr>
        <p:txBody>
          <a:bodyPr vert="horz" wrap="none" lIns="0" tIns="0" rIns="0" bIns="0" rtlCol="0">
            <a:spAutoFit/>
          </a:bodyPr>
          <a:lstStyle/>
          <a:p>
            <a:pPr>
              <a:lnSpc>
                <a:spcPts val="1100"/>
              </a:lnSpc>
            </a:pPr>
            <a:r>
              <a:rPr lang="en-CA" sz="895" spc="-10">
                <a:solidFill>
                  <a:srgbClr val="000000"/>
                </a:solidFill>
                <a:latin typeface="Tahoma"/>
                <a:cs typeface="Tahoma"/>
              </a:rPr>
              <a:t>27</a:t>
            </a:r>
          </a:p>
          <a:p>
            <a:pPr>
              <a:lnSpc>
                <a:spcPts val="1090"/>
              </a:lnSpc>
            </a:pPr>
            <a:endParaRPr lang="en-CA" sz="942">
              <a:solidFill>
                <a:srgbClr val="000000"/>
              </a:solidFill>
            </a:endParaRPr>
          </a:p>
        </p:txBody>
      </p:sp>
      <p:sp>
        <p:nvSpPr>
          <p:cNvPr id="27" name="TextBox 27"/>
          <p:cNvSpPr txBox="1"/>
          <p:nvPr/>
        </p:nvSpPr>
        <p:spPr>
          <a:xfrm>
            <a:off x="7899400" y="5524501"/>
            <a:ext cx="343364" cy="282129"/>
          </a:xfrm>
          <a:prstGeom prst="rect">
            <a:avLst/>
          </a:prstGeom>
          <a:noFill/>
        </p:spPr>
        <p:txBody>
          <a:bodyPr vert="horz" wrap="none" lIns="0" tIns="0" rIns="0" bIns="0" rtlCol="0">
            <a:spAutoFit/>
          </a:bodyPr>
          <a:lstStyle/>
          <a:p>
            <a:pPr>
              <a:lnSpc>
                <a:spcPts val="1100"/>
              </a:lnSpc>
              <a:tabLst>
                <a:tab pos="279400" algn="l"/>
              </a:tabLst>
            </a:pPr>
            <a:r>
              <a:rPr lang="en-CA" sz="895" spc="-10">
                <a:solidFill>
                  <a:srgbClr val="000000"/>
                </a:solidFill>
                <a:latin typeface="Tahoma"/>
                <a:cs typeface="Tahoma"/>
              </a:rPr>
              <a:t>12	6</a:t>
            </a:r>
          </a:p>
          <a:p>
            <a:pPr>
              <a:lnSpc>
                <a:spcPts val="1090"/>
              </a:lnSpc>
            </a:pPr>
            <a:endParaRPr lang="en-CA" sz="942">
              <a:solidFill>
                <a:srgbClr val="000000"/>
              </a:solidFill>
            </a:endParaRPr>
          </a:p>
        </p:txBody>
      </p:sp>
      <p:sp>
        <p:nvSpPr>
          <p:cNvPr id="28" name="TextBox 28"/>
          <p:cNvSpPr txBox="1"/>
          <p:nvPr/>
        </p:nvSpPr>
        <p:spPr>
          <a:xfrm>
            <a:off x="7797801" y="5905501"/>
            <a:ext cx="339837" cy="359073"/>
          </a:xfrm>
          <a:prstGeom prst="rect">
            <a:avLst/>
          </a:prstGeom>
          <a:noFill/>
        </p:spPr>
        <p:txBody>
          <a:bodyPr vert="horz" wrap="none" lIns="0" tIns="0" rIns="0" bIns="0" rtlCol="0">
            <a:spAutoFit/>
          </a:bodyPr>
          <a:lstStyle/>
          <a:p>
            <a:pPr>
              <a:lnSpc>
                <a:spcPts val="1400"/>
              </a:lnSpc>
            </a:pPr>
            <a:r>
              <a:rPr lang="en-CA" sz="1225">
                <a:solidFill>
                  <a:srgbClr val="000000"/>
                </a:solidFill>
                <a:latin typeface="Tahoma"/>
                <a:cs typeface="Tahoma"/>
              </a:rPr>
              <a:t>1550</a:t>
            </a:r>
          </a:p>
          <a:p>
            <a:pPr>
              <a:lnSpc>
                <a:spcPts val="1435"/>
              </a:lnSpc>
            </a:pPr>
            <a:endParaRPr lang="en-CA" sz="1225">
              <a:solidFill>
                <a:srgbClr val="000000"/>
              </a:solidFill>
            </a:endParaRPr>
          </a:p>
        </p:txBody>
      </p:sp>
      <p:sp>
        <p:nvSpPr>
          <p:cNvPr id="29" name="TextBox 29"/>
          <p:cNvSpPr txBox="1"/>
          <p:nvPr/>
        </p:nvSpPr>
        <p:spPr>
          <a:xfrm>
            <a:off x="8445501" y="5651501"/>
            <a:ext cx="873637" cy="282129"/>
          </a:xfrm>
          <a:prstGeom prst="rect">
            <a:avLst/>
          </a:prstGeom>
          <a:noFill/>
        </p:spPr>
        <p:txBody>
          <a:bodyPr vert="horz" wrap="none" lIns="0" tIns="0" rIns="0" bIns="0" rtlCol="0">
            <a:spAutoFit/>
          </a:bodyPr>
          <a:lstStyle/>
          <a:p>
            <a:pPr>
              <a:lnSpc>
                <a:spcPts val="1100"/>
              </a:lnSpc>
              <a:tabLst>
                <a:tab pos="279400" algn="l"/>
                <a:tab pos="546100" algn="l"/>
                <a:tab pos="800100" algn="l"/>
              </a:tabLst>
            </a:pPr>
            <a:r>
              <a:rPr lang="en-CA" sz="942">
                <a:solidFill>
                  <a:srgbClr val="000000"/>
                </a:solidFill>
                <a:latin typeface="Tahoma"/>
                <a:cs typeface="Tahoma"/>
              </a:rPr>
              <a:t>0	1	0	2</a:t>
            </a:r>
          </a:p>
          <a:p>
            <a:pPr>
              <a:lnSpc>
                <a:spcPts val="1090"/>
              </a:lnSpc>
            </a:pPr>
            <a:endParaRPr lang="en-CA" sz="942">
              <a:solidFill>
                <a:srgbClr val="000000"/>
              </a:solidFill>
            </a:endParaRPr>
          </a:p>
        </p:txBody>
      </p:sp>
      <p:sp>
        <p:nvSpPr>
          <p:cNvPr id="30" name="TextBox 30"/>
          <p:cNvSpPr txBox="1"/>
          <p:nvPr/>
        </p:nvSpPr>
        <p:spPr>
          <a:xfrm>
            <a:off x="8585201" y="5905501"/>
            <a:ext cx="339837" cy="359073"/>
          </a:xfrm>
          <a:prstGeom prst="rect">
            <a:avLst/>
          </a:prstGeom>
          <a:noFill/>
        </p:spPr>
        <p:txBody>
          <a:bodyPr vert="horz" wrap="none" lIns="0" tIns="0" rIns="0" bIns="0" rtlCol="0">
            <a:spAutoFit/>
          </a:bodyPr>
          <a:lstStyle/>
          <a:p>
            <a:pPr>
              <a:lnSpc>
                <a:spcPts val="1400"/>
              </a:lnSpc>
            </a:pPr>
            <a:r>
              <a:rPr lang="en-CA" sz="1225">
                <a:solidFill>
                  <a:srgbClr val="000000"/>
                </a:solidFill>
                <a:latin typeface="Tahoma"/>
                <a:cs typeface="Tahoma"/>
              </a:rPr>
              <a:t>1850</a:t>
            </a:r>
          </a:p>
          <a:p>
            <a:pPr>
              <a:lnSpc>
                <a:spcPts val="1435"/>
              </a:lnSpc>
            </a:pPr>
            <a:endParaRPr lang="en-CA" sz="1225">
              <a:solidFill>
                <a:srgbClr val="000000"/>
              </a:solidFill>
            </a:endParaRPr>
          </a:p>
        </p:txBody>
      </p:sp>
      <p:sp>
        <p:nvSpPr>
          <p:cNvPr id="32" name="Title 31"/>
          <p:cNvSpPr>
            <a:spLocks noGrp="1"/>
          </p:cNvSpPr>
          <p:nvPr>
            <p:ph type="title"/>
          </p:nvPr>
        </p:nvSpPr>
        <p:spPr>
          <a:xfrm>
            <a:off x="371193" y="327948"/>
            <a:ext cx="10927080" cy="861240"/>
          </a:xfrm>
        </p:spPr>
        <p:txBody>
          <a:bodyPr/>
          <a:lstStyle/>
          <a:p>
            <a:r>
              <a:rPr lang="en-CA" dirty="0">
                <a:solidFill>
                  <a:schemeClr val="tx1"/>
                </a:solidFill>
                <a:cs typeface="Calibri"/>
              </a:rPr>
              <a:t>Example Weibull Analysis</a:t>
            </a:r>
            <a:endParaRPr lang="en-IN" dirty="0">
              <a:solidFill>
                <a:schemeClr val="tx1"/>
              </a:solidFill>
            </a:endParaRPr>
          </a:p>
        </p:txBody>
      </p:sp>
    </p:spTree>
    <p:extLst>
      <p:ext uri="{BB962C8B-B14F-4D97-AF65-F5344CB8AC3E}">
        <p14:creationId xmlns:p14="http://schemas.microsoft.com/office/powerpoint/2010/main" val="3952824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rotWithShape="1">
          <a:blip r:embed="rId2" cstate="print"/>
          <a:srcRect t="10019"/>
          <a:stretch/>
        </p:blipFill>
        <p:spPr>
          <a:xfrm>
            <a:off x="1524000" y="685800"/>
            <a:ext cx="9144000" cy="6159500"/>
          </a:xfrm>
          <a:prstGeom prst="rect">
            <a:avLst/>
          </a:prstGeom>
        </p:spPr>
      </p:pic>
      <p:sp>
        <p:nvSpPr>
          <p:cNvPr id="30" name="TextBox 2"/>
          <p:cNvSpPr txBox="1"/>
          <p:nvPr/>
        </p:nvSpPr>
        <p:spPr>
          <a:xfrm>
            <a:off x="3492501" y="101600"/>
            <a:ext cx="65" cy="943143"/>
          </a:xfrm>
          <a:prstGeom prst="rect">
            <a:avLst/>
          </a:prstGeom>
          <a:noFill/>
        </p:spPr>
        <p:txBody>
          <a:bodyPr vert="horz" wrap="none" lIns="0" tIns="0" rIns="0" bIns="0" rtlCol="0">
            <a:spAutoFit/>
          </a:bodyPr>
          <a:lstStyle/>
          <a:p>
            <a:pPr>
              <a:lnSpc>
                <a:spcPts val="3600"/>
              </a:lnSpc>
            </a:pPr>
            <a:endParaRPr lang="en-CA" sz="3995" dirty="0">
              <a:solidFill>
                <a:srgbClr val="0065FF"/>
              </a:solidFill>
              <a:latin typeface="Calibri"/>
              <a:cs typeface="Calibri"/>
            </a:endParaRPr>
          </a:p>
          <a:p>
            <a:pPr>
              <a:lnSpc>
                <a:spcPts val="3600"/>
              </a:lnSpc>
            </a:pPr>
            <a:endParaRPr lang="en-CA" sz="3995" dirty="0">
              <a:solidFill>
                <a:srgbClr val="000000"/>
              </a:solidFill>
            </a:endParaRPr>
          </a:p>
        </p:txBody>
      </p:sp>
      <p:sp>
        <p:nvSpPr>
          <p:cNvPr id="3" name="TextBox 3"/>
          <p:cNvSpPr txBox="1"/>
          <p:nvPr/>
        </p:nvSpPr>
        <p:spPr>
          <a:xfrm>
            <a:off x="4064001" y="990601"/>
            <a:ext cx="4081245" cy="487313"/>
          </a:xfrm>
          <a:prstGeom prst="rect">
            <a:avLst/>
          </a:prstGeom>
          <a:noFill/>
        </p:spPr>
        <p:txBody>
          <a:bodyPr vert="horz" wrap="none" lIns="0" tIns="0" rIns="0" bIns="0" rtlCol="0">
            <a:spAutoFit/>
          </a:bodyPr>
          <a:lstStyle/>
          <a:p>
            <a:pPr>
              <a:lnSpc>
                <a:spcPts val="1895"/>
              </a:lnSpc>
            </a:pPr>
            <a:r>
              <a:rPr lang="en-CA" sz="1660" b="1">
                <a:solidFill>
                  <a:srgbClr val="000000"/>
                </a:solidFill>
                <a:latin typeface="Tahoma Bold"/>
                <a:cs typeface="Tahoma Bold"/>
              </a:rPr>
              <a:t>Weibull Plot of Bearing Cage fractures</a:t>
            </a:r>
          </a:p>
          <a:p>
            <a:pPr>
              <a:lnSpc>
                <a:spcPts val="1895"/>
              </a:lnSpc>
            </a:pPr>
            <a:endParaRPr lang="en-CA" sz="1650">
              <a:solidFill>
                <a:srgbClr val="000000"/>
              </a:solidFill>
            </a:endParaRPr>
          </a:p>
        </p:txBody>
      </p:sp>
      <p:sp>
        <p:nvSpPr>
          <p:cNvPr id="4" name="TextBox 4"/>
          <p:cNvSpPr txBox="1"/>
          <p:nvPr/>
        </p:nvSpPr>
        <p:spPr>
          <a:xfrm>
            <a:off x="5486400" y="1244601"/>
            <a:ext cx="1239122" cy="436017"/>
          </a:xfrm>
          <a:prstGeom prst="rect">
            <a:avLst/>
          </a:prstGeom>
          <a:noFill/>
        </p:spPr>
        <p:txBody>
          <a:bodyPr vert="horz" wrap="none" lIns="0" tIns="0" rIns="0" bIns="0" rtlCol="0">
            <a:spAutoFit/>
          </a:bodyPr>
          <a:lstStyle/>
          <a:p>
            <a:pPr>
              <a:lnSpc>
                <a:spcPts val="1665"/>
              </a:lnSpc>
            </a:pPr>
            <a:r>
              <a:rPr lang="en-CA" sz="1430">
                <a:solidFill>
                  <a:srgbClr val="000000"/>
                </a:solidFill>
                <a:latin typeface="Tahoma"/>
                <a:cs typeface="Tahoma"/>
              </a:rPr>
              <a:t>LSXY Estimates</a:t>
            </a:r>
          </a:p>
          <a:p>
            <a:pPr>
              <a:lnSpc>
                <a:spcPts val="1665"/>
              </a:lnSpc>
            </a:pPr>
            <a:endParaRPr lang="en-CA" sz="1430">
              <a:solidFill>
                <a:srgbClr val="000000"/>
              </a:solidFill>
            </a:endParaRPr>
          </a:p>
        </p:txBody>
      </p:sp>
      <p:sp>
        <p:nvSpPr>
          <p:cNvPr id="5" name="TextBox 5"/>
          <p:cNvSpPr txBox="1"/>
          <p:nvPr/>
        </p:nvSpPr>
        <p:spPr>
          <a:xfrm>
            <a:off x="2768601" y="1676401"/>
            <a:ext cx="144911" cy="320601"/>
          </a:xfrm>
          <a:prstGeom prst="rect">
            <a:avLst/>
          </a:prstGeom>
          <a:noFill/>
        </p:spPr>
        <p:txBody>
          <a:bodyPr vert="horz" wrap="none" lIns="0" tIns="0" rIns="0" bIns="0" rtlCol="0">
            <a:spAutoFit/>
          </a:bodyPr>
          <a:lstStyle/>
          <a:p>
            <a:pPr>
              <a:lnSpc>
                <a:spcPts val="1200"/>
              </a:lnSpc>
            </a:pPr>
            <a:r>
              <a:rPr lang="en-CA" sz="1045" spc="-10">
                <a:solidFill>
                  <a:srgbClr val="000000"/>
                </a:solidFill>
                <a:latin typeface="Tahoma"/>
                <a:cs typeface="Tahoma"/>
              </a:rPr>
              <a:t>95</a:t>
            </a:r>
          </a:p>
          <a:p>
            <a:pPr>
              <a:lnSpc>
                <a:spcPts val="1265"/>
              </a:lnSpc>
            </a:pPr>
            <a:endParaRPr lang="en-CA" sz="1100">
              <a:solidFill>
                <a:srgbClr val="000000"/>
              </a:solidFill>
            </a:endParaRPr>
          </a:p>
        </p:txBody>
      </p:sp>
      <p:sp>
        <p:nvSpPr>
          <p:cNvPr id="6" name="TextBox 6"/>
          <p:cNvSpPr txBox="1"/>
          <p:nvPr/>
        </p:nvSpPr>
        <p:spPr>
          <a:xfrm>
            <a:off x="2768601" y="1892301"/>
            <a:ext cx="144911" cy="320601"/>
          </a:xfrm>
          <a:prstGeom prst="rect">
            <a:avLst/>
          </a:prstGeom>
          <a:noFill/>
        </p:spPr>
        <p:txBody>
          <a:bodyPr vert="horz" wrap="none" lIns="0" tIns="0" rIns="0" bIns="0" rtlCol="0">
            <a:spAutoFit/>
          </a:bodyPr>
          <a:lstStyle/>
          <a:p>
            <a:pPr>
              <a:lnSpc>
                <a:spcPts val="1200"/>
              </a:lnSpc>
            </a:pPr>
            <a:r>
              <a:rPr lang="en-CA" sz="1045" spc="-10">
                <a:solidFill>
                  <a:srgbClr val="000000"/>
                </a:solidFill>
                <a:latin typeface="Tahoma"/>
                <a:cs typeface="Tahoma"/>
              </a:rPr>
              <a:t>80</a:t>
            </a:r>
          </a:p>
          <a:p>
            <a:pPr>
              <a:lnSpc>
                <a:spcPts val="1265"/>
              </a:lnSpc>
            </a:pPr>
            <a:endParaRPr lang="en-CA" sz="1100">
              <a:solidFill>
                <a:srgbClr val="000000"/>
              </a:solidFill>
            </a:endParaRPr>
          </a:p>
        </p:txBody>
      </p:sp>
      <p:sp>
        <p:nvSpPr>
          <p:cNvPr id="7" name="TextBox 7"/>
          <p:cNvSpPr txBox="1"/>
          <p:nvPr/>
        </p:nvSpPr>
        <p:spPr>
          <a:xfrm>
            <a:off x="2184400" y="1993901"/>
            <a:ext cx="399148" cy="359073"/>
          </a:xfrm>
          <a:prstGeom prst="rect">
            <a:avLst/>
          </a:prstGeom>
          <a:noFill/>
        </p:spPr>
        <p:txBody>
          <a:bodyPr vert="horz" wrap="none" lIns="0" tIns="0" rIns="0" bIns="0" rtlCol="0">
            <a:spAutoFit/>
          </a:bodyPr>
          <a:lstStyle/>
          <a:p>
            <a:pPr>
              <a:lnSpc>
                <a:spcPts val="1400"/>
              </a:lnSpc>
            </a:pPr>
            <a:r>
              <a:rPr lang="en-CA">
                <a:solidFill>
                  <a:srgbClr val="0000FF"/>
                </a:solidFill>
                <a:latin typeface="Calibri"/>
                <a:cs typeface="Calibri"/>
              </a:rPr>
              <a:t>70%</a:t>
            </a:r>
          </a:p>
          <a:p>
            <a:pPr>
              <a:lnSpc>
                <a:spcPts val="1440"/>
              </a:lnSpc>
            </a:pPr>
            <a:endParaRPr lang="en-CA">
              <a:solidFill>
                <a:srgbClr val="000000"/>
              </a:solidFill>
            </a:endParaRPr>
          </a:p>
        </p:txBody>
      </p:sp>
      <p:sp>
        <p:nvSpPr>
          <p:cNvPr id="8" name="TextBox 8"/>
          <p:cNvSpPr txBox="1"/>
          <p:nvPr/>
        </p:nvSpPr>
        <p:spPr>
          <a:xfrm>
            <a:off x="2768601" y="2209800"/>
            <a:ext cx="144911" cy="256480"/>
          </a:xfrm>
          <a:prstGeom prst="rect">
            <a:avLst/>
          </a:prstGeom>
          <a:noFill/>
        </p:spPr>
        <p:txBody>
          <a:bodyPr vert="horz" wrap="none" lIns="0" tIns="0" rIns="0" bIns="0" rtlCol="0">
            <a:spAutoFit/>
          </a:bodyPr>
          <a:lstStyle/>
          <a:p>
            <a:pPr>
              <a:lnSpc>
                <a:spcPts val="1000"/>
              </a:lnSpc>
            </a:pPr>
            <a:r>
              <a:rPr lang="en-CA" sz="1045" spc="-10">
                <a:solidFill>
                  <a:srgbClr val="000000"/>
                </a:solidFill>
                <a:latin typeface="Tahoma"/>
                <a:cs typeface="Tahoma"/>
              </a:rPr>
              <a:t>50</a:t>
            </a:r>
          </a:p>
          <a:p>
            <a:pPr>
              <a:lnSpc>
                <a:spcPts val="990"/>
              </a:lnSpc>
            </a:pPr>
            <a:endParaRPr lang="en-CA" sz="1100">
              <a:solidFill>
                <a:srgbClr val="000000"/>
              </a:solidFill>
            </a:endParaRPr>
          </a:p>
        </p:txBody>
      </p:sp>
      <p:sp>
        <p:nvSpPr>
          <p:cNvPr id="9" name="TextBox 9"/>
          <p:cNvSpPr txBox="1"/>
          <p:nvPr/>
        </p:nvSpPr>
        <p:spPr>
          <a:xfrm>
            <a:off x="2184401" y="2463801"/>
            <a:ext cx="734817" cy="538609"/>
          </a:xfrm>
          <a:prstGeom prst="rect">
            <a:avLst/>
          </a:prstGeom>
          <a:noFill/>
        </p:spPr>
        <p:txBody>
          <a:bodyPr vert="horz" wrap="none" lIns="0" tIns="0" rIns="0" bIns="0" rtlCol="0">
            <a:spAutoFit/>
          </a:bodyPr>
          <a:lstStyle/>
          <a:p>
            <a:pPr>
              <a:lnSpc>
                <a:spcPts val="2100"/>
              </a:lnSpc>
              <a:tabLst>
                <a:tab pos="584200" algn="l"/>
              </a:tabLst>
            </a:pPr>
            <a:r>
              <a:rPr lang="en-CA">
                <a:solidFill>
                  <a:srgbClr val="0000FF"/>
                </a:solidFill>
                <a:latin typeface="Calibri"/>
                <a:cs typeface="Calibri"/>
              </a:rPr>
              <a:t>23%</a:t>
            </a:r>
            <a:r>
              <a:rPr lang="en-CA" sz="1045" spc="-10">
                <a:solidFill>
                  <a:srgbClr val="000000"/>
                </a:solidFill>
                <a:latin typeface="Tahoma"/>
                <a:cs typeface="Tahoma"/>
              </a:rPr>
              <a:t>	20</a:t>
            </a:r>
          </a:p>
          <a:p>
            <a:pPr>
              <a:lnSpc>
                <a:spcPts val="2070"/>
              </a:lnSpc>
            </a:pPr>
            <a:endParaRPr lang="en-CA" sz="1100">
              <a:solidFill>
                <a:srgbClr val="000000"/>
              </a:solidFill>
            </a:endParaRPr>
          </a:p>
        </p:txBody>
      </p:sp>
      <p:sp>
        <p:nvSpPr>
          <p:cNvPr id="10" name="TextBox 10"/>
          <p:cNvSpPr txBox="1"/>
          <p:nvPr/>
        </p:nvSpPr>
        <p:spPr>
          <a:xfrm>
            <a:off x="2768601" y="2832101"/>
            <a:ext cx="144911" cy="320601"/>
          </a:xfrm>
          <a:prstGeom prst="rect">
            <a:avLst/>
          </a:prstGeom>
          <a:noFill/>
        </p:spPr>
        <p:txBody>
          <a:bodyPr vert="horz" wrap="none" lIns="0" tIns="0" rIns="0" bIns="0" rtlCol="0">
            <a:spAutoFit/>
          </a:bodyPr>
          <a:lstStyle/>
          <a:p>
            <a:pPr>
              <a:lnSpc>
                <a:spcPts val="1200"/>
              </a:lnSpc>
            </a:pPr>
            <a:r>
              <a:rPr lang="en-CA" sz="1045" spc="-10">
                <a:solidFill>
                  <a:srgbClr val="000000"/>
                </a:solidFill>
                <a:latin typeface="Tahoma"/>
                <a:cs typeface="Tahoma"/>
              </a:rPr>
              <a:t>10</a:t>
            </a:r>
          </a:p>
          <a:p>
            <a:pPr>
              <a:lnSpc>
                <a:spcPts val="1265"/>
              </a:lnSpc>
            </a:pPr>
            <a:endParaRPr lang="en-CA" sz="1100">
              <a:solidFill>
                <a:srgbClr val="000000"/>
              </a:solidFill>
            </a:endParaRPr>
          </a:p>
        </p:txBody>
      </p:sp>
      <p:sp>
        <p:nvSpPr>
          <p:cNvPr id="11" name="TextBox 11"/>
          <p:cNvSpPr txBox="1"/>
          <p:nvPr/>
        </p:nvSpPr>
        <p:spPr>
          <a:xfrm>
            <a:off x="2184401" y="3022601"/>
            <a:ext cx="730969" cy="538609"/>
          </a:xfrm>
          <a:prstGeom prst="rect">
            <a:avLst/>
          </a:prstGeom>
          <a:noFill/>
        </p:spPr>
        <p:txBody>
          <a:bodyPr vert="horz" wrap="none" lIns="0" tIns="0" rIns="0" bIns="0" rtlCol="0">
            <a:spAutoFit/>
          </a:bodyPr>
          <a:lstStyle/>
          <a:p>
            <a:pPr>
              <a:lnSpc>
                <a:spcPts val="2100"/>
              </a:lnSpc>
              <a:tabLst>
                <a:tab pos="647700" algn="l"/>
              </a:tabLst>
            </a:pPr>
            <a:r>
              <a:rPr lang="en-CA">
                <a:solidFill>
                  <a:srgbClr val="0000FF"/>
                </a:solidFill>
                <a:latin typeface="Calibri"/>
                <a:cs typeface="Calibri"/>
              </a:rPr>
              <a:t>5.6%</a:t>
            </a:r>
            <a:r>
              <a:rPr lang="en-CA" sz="1100">
                <a:solidFill>
                  <a:srgbClr val="000000"/>
                </a:solidFill>
                <a:latin typeface="Tahoma"/>
                <a:cs typeface="Tahoma"/>
              </a:rPr>
              <a:t>	5</a:t>
            </a:r>
          </a:p>
          <a:p>
            <a:pPr>
              <a:lnSpc>
                <a:spcPts val="2070"/>
              </a:lnSpc>
            </a:pPr>
            <a:endParaRPr lang="en-CA" sz="1100">
              <a:solidFill>
                <a:srgbClr val="000000"/>
              </a:solidFill>
            </a:endParaRPr>
          </a:p>
        </p:txBody>
      </p:sp>
      <p:sp>
        <p:nvSpPr>
          <p:cNvPr id="12" name="TextBox 12"/>
          <p:cNvSpPr txBox="1"/>
          <p:nvPr/>
        </p:nvSpPr>
        <p:spPr>
          <a:xfrm>
            <a:off x="2844800" y="3429001"/>
            <a:ext cx="76944" cy="320601"/>
          </a:xfrm>
          <a:prstGeom prst="rect">
            <a:avLst/>
          </a:prstGeom>
          <a:noFill/>
        </p:spPr>
        <p:txBody>
          <a:bodyPr vert="horz" wrap="none" lIns="0" tIns="0" rIns="0" bIns="0" rtlCol="0">
            <a:spAutoFit/>
          </a:bodyPr>
          <a:lstStyle/>
          <a:p>
            <a:pPr>
              <a:lnSpc>
                <a:spcPts val="1200"/>
              </a:lnSpc>
            </a:pPr>
            <a:r>
              <a:rPr lang="en-CA" sz="1100">
                <a:solidFill>
                  <a:srgbClr val="000000"/>
                </a:solidFill>
                <a:latin typeface="Tahoma"/>
                <a:cs typeface="Tahoma"/>
              </a:rPr>
              <a:t>2</a:t>
            </a:r>
          </a:p>
          <a:p>
            <a:pPr>
              <a:lnSpc>
                <a:spcPts val="1265"/>
              </a:lnSpc>
            </a:pPr>
            <a:endParaRPr lang="en-CA" sz="1100">
              <a:solidFill>
                <a:srgbClr val="000000"/>
              </a:solidFill>
            </a:endParaRPr>
          </a:p>
        </p:txBody>
      </p:sp>
      <p:sp>
        <p:nvSpPr>
          <p:cNvPr id="13" name="TextBox 13"/>
          <p:cNvSpPr txBox="1"/>
          <p:nvPr/>
        </p:nvSpPr>
        <p:spPr>
          <a:xfrm>
            <a:off x="2184400" y="3543301"/>
            <a:ext cx="456856" cy="359073"/>
          </a:xfrm>
          <a:prstGeom prst="rect">
            <a:avLst/>
          </a:prstGeom>
          <a:noFill/>
        </p:spPr>
        <p:txBody>
          <a:bodyPr vert="horz" wrap="none" lIns="0" tIns="0" rIns="0" bIns="0" rtlCol="0">
            <a:spAutoFit/>
          </a:bodyPr>
          <a:lstStyle/>
          <a:p>
            <a:pPr>
              <a:lnSpc>
                <a:spcPts val="1400"/>
              </a:lnSpc>
            </a:pPr>
            <a:r>
              <a:rPr lang="en-CA">
                <a:solidFill>
                  <a:srgbClr val="0000FF"/>
                </a:solidFill>
                <a:latin typeface="Calibri"/>
                <a:cs typeface="Calibri"/>
              </a:rPr>
              <a:t>1.2%</a:t>
            </a:r>
          </a:p>
          <a:p>
            <a:pPr>
              <a:lnSpc>
                <a:spcPts val="1440"/>
              </a:lnSpc>
            </a:pPr>
            <a:endParaRPr lang="en-CA">
              <a:solidFill>
                <a:srgbClr val="000000"/>
              </a:solidFill>
            </a:endParaRPr>
          </a:p>
        </p:txBody>
      </p:sp>
      <p:sp>
        <p:nvSpPr>
          <p:cNvPr id="14" name="TextBox 14"/>
          <p:cNvSpPr txBox="1"/>
          <p:nvPr/>
        </p:nvSpPr>
        <p:spPr>
          <a:xfrm>
            <a:off x="2844800" y="3695700"/>
            <a:ext cx="73738" cy="230832"/>
          </a:xfrm>
          <a:prstGeom prst="rect">
            <a:avLst/>
          </a:prstGeom>
          <a:noFill/>
        </p:spPr>
        <p:txBody>
          <a:bodyPr vert="horz" wrap="none" lIns="0" tIns="0" rIns="0" bIns="0" rtlCol="0">
            <a:spAutoFit/>
          </a:bodyPr>
          <a:lstStyle/>
          <a:p>
            <a:pPr>
              <a:lnSpc>
                <a:spcPts val="900"/>
              </a:lnSpc>
            </a:pPr>
            <a:r>
              <a:rPr lang="en-CA" sz="1045">
                <a:solidFill>
                  <a:srgbClr val="000000"/>
                </a:solidFill>
                <a:latin typeface="Tahoma"/>
                <a:cs typeface="Tahoma"/>
              </a:rPr>
              <a:t>1</a:t>
            </a:r>
          </a:p>
          <a:p>
            <a:pPr>
              <a:lnSpc>
                <a:spcPts val="880"/>
              </a:lnSpc>
            </a:pPr>
            <a:endParaRPr lang="en-CA" sz="1100">
              <a:solidFill>
                <a:srgbClr val="000000"/>
              </a:solidFill>
            </a:endParaRPr>
          </a:p>
        </p:txBody>
      </p:sp>
      <p:sp>
        <p:nvSpPr>
          <p:cNvPr id="15" name="TextBox 15"/>
          <p:cNvSpPr txBox="1"/>
          <p:nvPr/>
        </p:nvSpPr>
        <p:spPr>
          <a:xfrm>
            <a:off x="2730501" y="3898901"/>
            <a:ext cx="183705" cy="320601"/>
          </a:xfrm>
          <a:prstGeom prst="rect">
            <a:avLst/>
          </a:prstGeom>
          <a:noFill/>
        </p:spPr>
        <p:txBody>
          <a:bodyPr vert="horz" wrap="none" lIns="0" tIns="0" rIns="0" bIns="0" rtlCol="0">
            <a:spAutoFit/>
          </a:bodyPr>
          <a:lstStyle/>
          <a:p>
            <a:pPr>
              <a:lnSpc>
                <a:spcPts val="1200"/>
              </a:lnSpc>
            </a:pPr>
            <a:r>
              <a:rPr lang="en-CA" sz="1045" spc="-10">
                <a:solidFill>
                  <a:srgbClr val="000000"/>
                </a:solidFill>
                <a:latin typeface="Tahoma"/>
                <a:cs typeface="Tahoma"/>
              </a:rPr>
              <a:t>0.5</a:t>
            </a:r>
          </a:p>
          <a:p>
            <a:pPr>
              <a:lnSpc>
                <a:spcPts val="1265"/>
              </a:lnSpc>
            </a:pPr>
            <a:endParaRPr lang="en-CA" sz="1100">
              <a:solidFill>
                <a:srgbClr val="000000"/>
              </a:solidFill>
            </a:endParaRPr>
          </a:p>
        </p:txBody>
      </p:sp>
      <p:sp>
        <p:nvSpPr>
          <p:cNvPr id="16" name="TextBox 16"/>
          <p:cNvSpPr txBox="1"/>
          <p:nvPr/>
        </p:nvSpPr>
        <p:spPr>
          <a:xfrm>
            <a:off x="2730501" y="4470401"/>
            <a:ext cx="183705" cy="320601"/>
          </a:xfrm>
          <a:prstGeom prst="rect">
            <a:avLst/>
          </a:prstGeom>
          <a:noFill/>
        </p:spPr>
        <p:txBody>
          <a:bodyPr vert="horz" wrap="none" lIns="0" tIns="0" rIns="0" bIns="0" rtlCol="0">
            <a:spAutoFit/>
          </a:bodyPr>
          <a:lstStyle/>
          <a:p>
            <a:pPr>
              <a:lnSpc>
                <a:spcPts val="1200"/>
              </a:lnSpc>
            </a:pPr>
            <a:r>
              <a:rPr lang="en-CA" sz="1045" spc="-10">
                <a:solidFill>
                  <a:srgbClr val="000000"/>
                </a:solidFill>
                <a:latin typeface="Tahoma"/>
                <a:cs typeface="Tahoma"/>
              </a:rPr>
              <a:t>0.1</a:t>
            </a:r>
          </a:p>
          <a:p>
            <a:pPr>
              <a:lnSpc>
                <a:spcPts val="1265"/>
              </a:lnSpc>
            </a:pPr>
            <a:endParaRPr lang="en-CA" sz="1100">
              <a:solidFill>
                <a:srgbClr val="000000"/>
              </a:solidFill>
            </a:endParaRPr>
          </a:p>
        </p:txBody>
      </p:sp>
      <p:sp>
        <p:nvSpPr>
          <p:cNvPr id="17" name="TextBox 17"/>
          <p:cNvSpPr txBox="1"/>
          <p:nvPr/>
        </p:nvSpPr>
        <p:spPr>
          <a:xfrm>
            <a:off x="2654300" y="4711701"/>
            <a:ext cx="256160" cy="320601"/>
          </a:xfrm>
          <a:prstGeom prst="rect">
            <a:avLst/>
          </a:prstGeom>
          <a:noFill/>
        </p:spPr>
        <p:txBody>
          <a:bodyPr vert="horz" wrap="none" lIns="0" tIns="0" rIns="0" bIns="0" rtlCol="0">
            <a:spAutoFit/>
          </a:bodyPr>
          <a:lstStyle/>
          <a:p>
            <a:pPr>
              <a:lnSpc>
                <a:spcPts val="1200"/>
              </a:lnSpc>
            </a:pPr>
            <a:r>
              <a:rPr lang="en-CA" sz="1045" spc="-10">
                <a:solidFill>
                  <a:srgbClr val="000000"/>
                </a:solidFill>
                <a:latin typeface="Tahoma"/>
                <a:cs typeface="Tahoma"/>
              </a:rPr>
              <a:t>0.05</a:t>
            </a:r>
          </a:p>
          <a:p>
            <a:pPr>
              <a:lnSpc>
                <a:spcPts val="1265"/>
              </a:lnSpc>
            </a:pPr>
            <a:endParaRPr lang="en-CA" sz="1100">
              <a:solidFill>
                <a:srgbClr val="000000"/>
              </a:solidFill>
            </a:endParaRPr>
          </a:p>
        </p:txBody>
      </p:sp>
      <p:sp>
        <p:nvSpPr>
          <p:cNvPr id="18" name="TextBox 18"/>
          <p:cNvSpPr txBox="1"/>
          <p:nvPr/>
        </p:nvSpPr>
        <p:spPr>
          <a:xfrm>
            <a:off x="2654300" y="5270501"/>
            <a:ext cx="256160" cy="320601"/>
          </a:xfrm>
          <a:prstGeom prst="rect">
            <a:avLst/>
          </a:prstGeom>
          <a:noFill/>
        </p:spPr>
        <p:txBody>
          <a:bodyPr vert="horz" wrap="none" lIns="0" tIns="0" rIns="0" bIns="0" rtlCol="0">
            <a:spAutoFit/>
          </a:bodyPr>
          <a:lstStyle/>
          <a:p>
            <a:pPr>
              <a:lnSpc>
                <a:spcPts val="1200"/>
              </a:lnSpc>
            </a:pPr>
            <a:r>
              <a:rPr lang="en-CA" sz="1045" spc="-10">
                <a:solidFill>
                  <a:srgbClr val="000000"/>
                </a:solidFill>
                <a:latin typeface="Tahoma"/>
                <a:cs typeface="Tahoma"/>
              </a:rPr>
              <a:t>0.01</a:t>
            </a:r>
          </a:p>
          <a:p>
            <a:pPr>
              <a:lnSpc>
                <a:spcPts val="1265"/>
              </a:lnSpc>
            </a:pPr>
            <a:endParaRPr lang="en-CA" sz="1100">
              <a:solidFill>
                <a:srgbClr val="000000"/>
              </a:solidFill>
            </a:endParaRPr>
          </a:p>
        </p:txBody>
      </p:sp>
      <p:sp>
        <p:nvSpPr>
          <p:cNvPr id="19" name="TextBox 19"/>
          <p:cNvSpPr txBox="1"/>
          <p:nvPr/>
        </p:nvSpPr>
        <p:spPr>
          <a:xfrm>
            <a:off x="3136901" y="5435601"/>
            <a:ext cx="3853619" cy="384721"/>
          </a:xfrm>
          <a:prstGeom prst="rect">
            <a:avLst/>
          </a:prstGeom>
          <a:noFill/>
        </p:spPr>
        <p:txBody>
          <a:bodyPr vert="horz" wrap="none" lIns="0" tIns="0" rIns="0" bIns="0" rtlCol="0">
            <a:spAutoFit/>
          </a:bodyPr>
          <a:lstStyle/>
          <a:p>
            <a:pPr>
              <a:lnSpc>
                <a:spcPts val="1500"/>
              </a:lnSpc>
              <a:tabLst>
                <a:tab pos="2095500" algn="l"/>
                <a:tab pos="2717800" algn="l"/>
                <a:tab pos="3352800" algn="l"/>
              </a:tabLst>
            </a:pPr>
            <a:r>
              <a:rPr lang="en-CA" sz="1430">
                <a:solidFill>
                  <a:srgbClr val="000000"/>
                </a:solidFill>
                <a:latin typeface="Tahoma"/>
                <a:cs typeface="Tahoma"/>
              </a:rPr>
              <a:t>100	1000</a:t>
            </a:r>
            <a:r>
              <a:rPr lang="en-CA">
                <a:solidFill>
                  <a:srgbClr val="0000FF"/>
                </a:solidFill>
                <a:latin typeface="Calibri"/>
                <a:cs typeface="Calibri"/>
              </a:rPr>
              <a:t>	2000	4000</a:t>
            </a:r>
          </a:p>
          <a:p>
            <a:pPr>
              <a:lnSpc>
                <a:spcPts val="1535"/>
              </a:lnSpc>
            </a:pPr>
            <a:endParaRPr lang="en-CA">
              <a:solidFill>
                <a:srgbClr val="000000"/>
              </a:solidFill>
            </a:endParaRPr>
          </a:p>
        </p:txBody>
      </p:sp>
      <p:sp>
        <p:nvSpPr>
          <p:cNvPr id="20" name="TextBox 20"/>
          <p:cNvSpPr txBox="1"/>
          <p:nvPr/>
        </p:nvSpPr>
        <p:spPr>
          <a:xfrm>
            <a:off x="5219701" y="5651501"/>
            <a:ext cx="915315" cy="423193"/>
          </a:xfrm>
          <a:prstGeom prst="rect">
            <a:avLst/>
          </a:prstGeom>
          <a:noFill/>
        </p:spPr>
        <p:txBody>
          <a:bodyPr vert="horz" wrap="none" lIns="0" tIns="0" rIns="0" bIns="0" rtlCol="0">
            <a:spAutoFit/>
          </a:bodyPr>
          <a:lstStyle/>
          <a:p>
            <a:pPr>
              <a:lnSpc>
                <a:spcPts val="1600"/>
              </a:lnSpc>
            </a:pPr>
            <a:r>
              <a:rPr lang="en-CA" sz="1440" b="1">
                <a:solidFill>
                  <a:srgbClr val="000000"/>
                </a:solidFill>
                <a:latin typeface="Tahoma Bold"/>
                <a:cs typeface="Tahoma Bold"/>
              </a:rPr>
              <a:t>Time(hrs)</a:t>
            </a:r>
          </a:p>
          <a:p>
            <a:pPr>
              <a:lnSpc>
                <a:spcPts val="1665"/>
              </a:lnSpc>
            </a:pPr>
            <a:endParaRPr lang="en-CA" sz="1430">
              <a:solidFill>
                <a:srgbClr val="000000"/>
              </a:solidFill>
            </a:endParaRPr>
          </a:p>
        </p:txBody>
      </p:sp>
      <p:sp>
        <p:nvSpPr>
          <p:cNvPr id="21" name="TextBox 21"/>
          <p:cNvSpPr txBox="1"/>
          <p:nvPr/>
        </p:nvSpPr>
        <p:spPr>
          <a:xfrm>
            <a:off x="6070601" y="5867401"/>
            <a:ext cx="468077" cy="461665"/>
          </a:xfrm>
          <a:prstGeom prst="rect">
            <a:avLst/>
          </a:prstGeom>
          <a:noFill/>
        </p:spPr>
        <p:txBody>
          <a:bodyPr vert="horz" wrap="none" lIns="0" tIns="0" rIns="0" bIns="0" rtlCol="0">
            <a:spAutoFit/>
          </a:bodyPr>
          <a:lstStyle/>
          <a:p>
            <a:pPr>
              <a:lnSpc>
                <a:spcPts val="1800"/>
              </a:lnSpc>
            </a:pPr>
            <a:r>
              <a:rPr lang="en-CA" sz="1810" b="1">
                <a:solidFill>
                  <a:srgbClr val="00AF50"/>
                </a:solidFill>
                <a:latin typeface="Calibri Bold"/>
                <a:cs typeface="Calibri Bold"/>
              </a:rPr>
              <a:t>2638</a:t>
            </a:r>
          </a:p>
          <a:p>
            <a:pPr>
              <a:lnSpc>
                <a:spcPts val="1815"/>
              </a:lnSpc>
            </a:pPr>
            <a:endParaRPr lang="en-CA">
              <a:solidFill>
                <a:srgbClr val="000000"/>
              </a:solidFill>
            </a:endParaRPr>
          </a:p>
        </p:txBody>
      </p:sp>
      <p:sp>
        <p:nvSpPr>
          <p:cNvPr id="22" name="TextBox 22"/>
          <p:cNvSpPr txBox="1"/>
          <p:nvPr/>
        </p:nvSpPr>
        <p:spPr>
          <a:xfrm>
            <a:off x="8585200" y="1612901"/>
            <a:ext cx="1202252" cy="500137"/>
          </a:xfrm>
          <a:prstGeom prst="rect">
            <a:avLst/>
          </a:prstGeom>
          <a:noFill/>
        </p:spPr>
        <p:txBody>
          <a:bodyPr vert="horz" wrap="none" lIns="0" tIns="0" rIns="0" bIns="0" rtlCol="0">
            <a:spAutoFit/>
          </a:bodyPr>
          <a:lstStyle/>
          <a:p>
            <a:pPr indent="111821">
              <a:lnSpc>
                <a:spcPts val="1300"/>
              </a:lnSpc>
              <a:tabLst>
                <a:tab pos="774700" algn="l"/>
              </a:tabLst>
            </a:pPr>
            <a:r>
              <a:rPr lang="en-CA" sz="920">
                <a:solidFill>
                  <a:srgbClr val="000000"/>
                </a:solidFill>
                <a:latin typeface="Tahoma"/>
                <a:cs typeface="Tahoma"/>
              </a:rPr>
              <a:t>Table of Statistics</a:t>
            </a:r>
            <a:br>
              <a:rPr lang="en-CA" sz="990">
                <a:solidFill>
                  <a:srgbClr val="000000"/>
                </a:solidFill>
                <a:latin typeface="Times New Roman"/>
              </a:rPr>
            </a:br>
            <a:r>
              <a:rPr lang="en-CA" sz="920">
                <a:solidFill>
                  <a:srgbClr val="000000"/>
                </a:solidFill>
                <a:latin typeface="Tahoma"/>
                <a:cs typeface="Tahoma"/>
              </a:rPr>
              <a:t>Beta	2.20068</a:t>
            </a:r>
          </a:p>
          <a:p>
            <a:pPr>
              <a:lnSpc>
                <a:spcPts val="1315"/>
              </a:lnSpc>
            </a:pPr>
            <a:endParaRPr lang="en-CA" sz="990">
              <a:solidFill>
                <a:srgbClr val="000000"/>
              </a:solidFill>
            </a:endParaRPr>
          </a:p>
        </p:txBody>
      </p:sp>
      <p:sp>
        <p:nvSpPr>
          <p:cNvPr id="23" name="TextBox 23"/>
          <p:cNvSpPr txBox="1"/>
          <p:nvPr/>
        </p:nvSpPr>
        <p:spPr>
          <a:xfrm>
            <a:off x="8585200" y="1968501"/>
            <a:ext cx="1202252" cy="294953"/>
          </a:xfrm>
          <a:prstGeom prst="rect">
            <a:avLst/>
          </a:prstGeom>
          <a:noFill/>
        </p:spPr>
        <p:txBody>
          <a:bodyPr vert="horz" wrap="none" lIns="0" tIns="0" rIns="0" bIns="0" rtlCol="0">
            <a:spAutoFit/>
          </a:bodyPr>
          <a:lstStyle/>
          <a:p>
            <a:pPr>
              <a:lnSpc>
                <a:spcPts val="1100"/>
              </a:lnSpc>
              <a:tabLst>
                <a:tab pos="774700" algn="l"/>
              </a:tabLst>
            </a:pPr>
            <a:r>
              <a:rPr lang="en-CA" sz="920" spc="-20">
                <a:solidFill>
                  <a:srgbClr val="000000"/>
                </a:solidFill>
                <a:latin typeface="Tahoma"/>
                <a:cs typeface="Tahoma"/>
              </a:rPr>
              <a:t>E ta</a:t>
            </a:r>
            <a:r>
              <a:rPr lang="en-CA" sz="920">
                <a:solidFill>
                  <a:srgbClr val="000000"/>
                </a:solidFill>
                <a:latin typeface="Tahoma"/>
                <a:cs typeface="Tahoma"/>
              </a:rPr>
              <a:t>	7333.21</a:t>
            </a:r>
          </a:p>
          <a:p>
            <a:pPr>
              <a:lnSpc>
                <a:spcPts val="1150"/>
              </a:lnSpc>
            </a:pPr>
            <a:endParaRPr lang="en-CA" sz="990">
              <a:solidFill>
                <a:srgbClr val="000000"/>
              </a:solidFill>
            </a:endParaRPr>
          </a:p>
        </p:txBody>
      </p:sp>
      <p:sp>
        <p:nvSpPr>
          <p:cNvPr id="24" name="TextBox 24"/>
          <p:cNvSpPr txBox="1"/>
          <p:nvPr/>
        </p:nvSpPr>
        <p:spPr>
          <a:xfrm>
            <a:off x="8585200" y="2133601"/>
            <a:ext cx="1242648" cy="294953"/>
          </a:xfrm>
          <a:prstGeom prst="rect">
            <a:avLst/>
          </a:prstGeom>
          <a:noFill/>
        </p:spPr>
        <p:txBody>
          <a:bodyPr vert="horz" wrap="none" lIns="0" tIns="0" rIns="0" bIns="0" rtlCol="0">
            <a:spAutoFit/>
          </a:bodyPr>
          <a:lstStyle/>
          <a:p>
            <a:pPr>
              <a:lnSpc>
                <a:spcPts val="1100"/>
              </a:lnSpc>
              <a:tabLst>
                <a:tab pos="1168400" algn="l"/>
              </a:tabLst>
            </a:pPr>
            <a:r>
              <a:rPr lang="en-CA" sz="920">
                <a:solidFill>
                  <a:srgbClr val="000000"/>
                </a:solidFill>
                <a:latin typeface="Tahoma"/>
                <a:cs typeface="Tahoma"/>
              </a:rPr>
              <a:t>Failure</a:t>
            </a:r>
            <a:r>
              <a:rPr lang="en-CA" sz="920" spc="-10">
                <a:solidFill>
                  <a:srgbClr val="000000"/>
                </a:solidFill>
                <a:latin typeface="Tahoma"/>
                <a:cs typeface="Tahoma"/>
              </a:rPr>
              <a:t>	6</a:t>
            </a:r>
          </a:p>
          <a:p>
            <a:pPr>
              <a:lnSpc>
                <a:spcPts val="1150"/>
              </a:lnSpc>
            </a:pPr>
            <a:endParaRPr lang="en-CA" sz="990">
              <a:solidFill>
                <a:srgbClr val="000000"/>
              </a:solidFill>
            </a:endParaRPr>
          </a:p>
        </p:txBody>
      </p:sp>
      <p:sp>
        <p:nvSpPr>
          <p:cNvPr id="25" name="TextBox 25"/>
          <p:cNvSpPr txBox="1"/>
          <p:nvPr/>
        </p:nvSpPr>
        <p:spPr>
          <a:xfrm>
            <a:off x="8585200" y="2298701"/>
            <a:ext cx="1231106" cy="294953"/>
          </a:xfrm>
          <a:prstGeom prst="rect">
            <a:avLst/>
          </a:prstGeom>
          <a:noFill/>
        </p:spPr>
        <p:txBody>
          <a:bodyPr vert="horz" wrap="none" lIns="0" tIns="0" rIns="0" bIns="0" rtlCol="0">
            <a:spAutoFit/>
          </a:bodyPr>
          <a:lstStyle/>
          <a:p>
            <a:pPr>
              <a:lnSpc>
                <a:spcPts val="1100"/>
              </a:lnSpc>
              <a:tabLst>
                <a:tab pos="965200" algn="l"/>
              </a:tabLst>
            </a:pPr>
            <a:r>
              <a:rPr lang="en-CA" sz="920">
                <a:solidFill>
                  <a:srgbClr val="000000"/>
                </a:solidFill>
                <a:latin typeface="Tahoma"/>
                <a:cs typeface="Tahoma"/>
              </a:rPr>
              <a:t>Censor	1703</a:t>
            </a:r>
          </a:p>
          <a:p>
            <a:pPr>
              <a:lnSpc>
                <a:spcPts val="1150"/>
              </a:lnSpc>
            </a:pPr>
            <a:endParaRPr lang="en-CA" sz="990">
              <a:solidFill>
                <a:srgbClr val="000000"/>
              </a:solidFill>
            </a:endParaRPr>
          </a:p>
        </p:txBody>
      </p:sp>
      <p:sp>
        <p:nvSpPr>
          <p:cNvPr id="26" name="TextBox 26"/>
          <p:cNvSpPr txBox="1"/>
          <p:nvPr/>
        </p:nvSpPr>
        <p:spPr>
          <a:xfrm>
            <a:off x="8585200" y="2489201"/>
            <a:ext cx="1215076" cy="294953"/>
          </a:xfrm>
          <a:prstGeom prst="rect">
            <a:avLst/>
          </a:prstGeom>
          <a:noFill/>
        </p:spPr>
        <p:txBody>
          <a:bodyPr vert="horz" wrap="none" lIns="0" tIns="0" rIns="0" bIns="0" rtlCol="0">
            <a:spAutoFit/>
          </a:bodyPr>
          <a:lstStyle/>
          <a:p>
            <a:pPr>
              <a:lnSpc>
                <a:spcPts val="1100"/>
              </a:lnSpc>
              <a:tabLst>
                <a:tab pos="914400" algn="l"/>
              </a:tabLst>
            </a:pPr>
            <a:r>
              <a:rPr lang="en-CA" sz="920" spc="-10">
                <a:solidFill>
                  <a:srgbClr val="000000"/>
                </a:solidFill>
                <a:latin typeface="Tahoma"/>
                <a:cs typeface="Tahoma"/>
              </a:rPr>
              <a:t>C orrelation</a:t>
            </a:r>
            <a:r>
              <a:rPr lang="en-CA" sz="920">
                <a:solidFill>
                  <a:srgbClr val="000000"/>
                </a:solidFill>
                <a:latin typeface="Tahoma"/>
                <a:cs typeface="Tahoma"/>
              </a:rPr>
              <a:t>	0.946</a:t>
            </a:r>
          </a:p>
          <a:p>
            <a:pPr>
              <a:lnSpc>
                <a:spcPts val="1150"/>
              </a:lnSpc>
            </a:pPr>
            <a:endParaRPr lang="en-CA" sz="990">
              <a:solidFill>
                <a:srgbClr val="000000"/>
              </a:solidFill>
            </a:endParaRPr>
          </a:p>
        </p:txBody>
      </p:sp>
      <p:sp>
        <p:nvSpPr>
          <p:cNvPr id="27" name="TextBox 27"/>
          <p:cNvSpPr txBox="1"/>
          <p:nvPr/>
        </p:nvSpPr>
        <p:spPr>
          <a:xfrm>
            <a:off x="7327901" y="5422901"/>
            <a:ext cx="496931" cy="423193"/>
          </a:xfrm>
          <a:prstGeom prst="rect">
            <a:avLst/>
          </a:prstGeom>
          <a:noFill/>
        </p:spPr>
        <p:txBody>
          <a:bodyPr vert="horz" wrap="none" lIns="0" tIns="0" rIns="0" bIns="0" rtlCol="0">
            <a:spAutoFit/>
          </a:bodyPr>
          <a:lstStyle/>
          <a:p>
            <a:pPr>
              <a:lnSpc>
                <a:spcPts val="1600"/>
              </a:lnSpc>
            </a:pPr>
            <a:r>
              <a:rPr lang="en-CA" sz="1430">
                <a:solidFill>
                  <a:srgbClr val="000000"/>
                </a:solidFill>
                <a:latin typeface="Tahoma"/>
                <a:cs typeface="Tahoma"/>
              </a:rPr>
              <a:t>10000</a:t>
            </a:r>
          </a:p>
          <a:p>
            <a:pPr>
              <a:lnSpc>
                <a:spcPts val="1665"/>
              </a:lnSpc>
            </a:pPr>
            <a:endParaRPr lang="en-CA" sz="1430">
              <a:solidFill>
                <a:srgbClr val="000000"/>
              </a:solidFill>
            </a:endParaRPr>
          </a:p>
        </p:txBody>
      </p:sp>
      <p:sp>
        <p:nvSpPr>
          <p:cNvPr id="28" name="TextBox 28"/>
          <p:cNvSpPr txBox="1"/>
          <p:nvPr/>
        </p:nvSpPr>
        <p:spPr>
          <a:xfrm>
            <a:off x="7137401" y="5651501"/>
            <a:ext cx="468077" cy="538609"/>
          </a:xfrm>
          <a:prstGeom prst="rect">
            <a:avLst/>
          </a:prstGeom>
          <a:noFill/>
        </p:spPr>
        <p:txBody>
          <a:bodyPr vert="horz" wrap="none" lIns="0" tIns="0" rIns="0" bIns="0" rtlCol="0">
            <a:spAutoFit/>
          </a:bodyPr>
          <a:lstStyle/>
          <a:p>
            <a:pPr>
              <a:lnSpc>
                <a:spcPts val="2100"/>
              </a:lnSpc>
            </a:pPr>
            <a:r>
              <a:rPr lang="en-CA">
                <a:solidFill>
                  <a:srgbClr val="0000FF"/>
                </a:solidFill>
                <a:latin typeface="Calibri"/>
                <a:cs typeface="Calibri"/>
              </a:rPr>
              <a:t>8000</a:t>
            </a:r>
          </a:p>
          <a:p>
            <a:pPr>
              <a:lnSpc>
                <a:spcPts val="2070"/>
              </a:lnSpc>
            </a:pPr>
            <a:endParaRPr lang="en-CA">
              <a:solidFill>
                <a:srgbClr val="000000"/>
              </a:solidFill>
            </a:endParaRPr>
          </a:p>
        </p:txBody>
      </p:sp>
      <p:sp>
        <p:nvSpPr>
          <p:cNvPr id="29" name="TextBox 29"/>
          <p:cNvSpPr txBox="1"/>
          <p:nvPr/>
        </p:nvSpPr>
        <p:spPr>
          <a:xfrm>
            <a:off x="7950200" y="6527801"/>
            <a:ext cx="2583912" cy="538609"/>
          </a:xfrm>
          <a:prstGeom prst="rect">
            <a:avLst/>
          </a:prstGeom>
          <a:noFill/>
        </p:spPr>
        <p:txBody>
          <a:bodyPr vert="horz" wrap="none" lIns="0" tIns="0" rIns="0" bIns="0" rtlCol="0">
            <a:spAutoFit/>
          </a:bodyPr>
          <a:lstStyle/>
          <a:p>
            <a:pPr>
              <a:lnSpc>
                <a:spcPts val="2070"/>
              </a:lnSpc>
            </a:pPr>
            <a:r>
              <a:rPr lang="en-CA">
                <a:solidFill>
                  <a:srgbClr val="000000"/>
                </a:solidFill>
                <a:latin typeface="Calibri"/>
                <a:cs typeface="Calibri"/>
              </a:rPr>
              <a:t>Note: MINITAB Weibull plot</a:t>
            </a:r>
          </a:p>
          <a:p>
            <a:pPr>
              <a:lnSpc>
                <a:spcPts val="2070"/>
              </a:lnSpc>
            </a:pPr>
            <a:endParaRPr lang="en-CA">
              <a:solidFill>
                <a:srgbClr val="000000"/>
              </a:solidFill>
            </a:endParaRPr>
          </a:p>
        </p:txBody>
      </p:sp>
      <p:sp>
        <p:nvSpPr>
          <p:cNvPr id="31" name="Title 30"/>
          <p:cNvSpPr>
            <a:spLocks noGrp="1"/>
          </p:cNvSpPr>
          <p:nvPr>
            <p:ph type="title" idx="4294967295"/>
          </p:nvPr>
        </p:nvSpPr>
        <p:spPr>
          <a:xfrm>
            <a:off x="0" y="4763"/>
            <a:ext cx="10926763" cy="860425"/>
          </a:xfrm>
        </p:spPr>
        <p:txBody>
          <a:bodyPr/>
          <a:lstStyle/>
          <a:p>
            <a:r>
              <a:rPr lang="en-CA" dirty="0">
                <a:solidFill>
                  <a:schemeClr val="tx1"/>
                </a:solidFill>
                <a:cs typeface="Calibri"/>
              </a:rPr>
              <a:t>Example Weibull Analysis</a:t>
            </a:r>
            <a:endParaRPr lang="en-IN" dirty="0">
              <a:solidFill>
                <a:schemeClr val="tx1"/>
              </a:solidFill>
            </a:endParaRPr>
          </a:p>
        </p:txBody>
      </p:sp>
    </p:spTree>
    <p:extLst>
      <p:ext uri="{BB962C8B-B14F-4D97-AF65-F5344CB8AC3E}">
        <p14:creationId xmlns:p14="http://schemas.microsoft.com/office/powerpoint/2010/main" val="207850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
          <p:cNvSpPr txBox="1"/>
          <p:nvPr/>
        </p:nvSpPr>
        <p:spPr>
          <a:xfrm>
            <a:off x="609600" y="514202"/>
            <a:ext cx="8411855" cy="1308050"/>
          </a:xfrm>
          <a:prstGeom prst="rect">
            <a:avLst/>
          </a:prstGeom>
          <a:noFill/>
        </p:spPr>
        <p:txBody>
          <a:bodyPr vert="horz" wrap="none" lIns="0" tIns="0" rIns="0" bIns="0" rtlCol="0">
            <a:spAutoFit/>
          </a:bodyPr>
          <a:lstStyle/>
          <a:p>
            <a:pPr>
              <a:lnSpc>
                <a:spcPts val="5060"/>
              </a:lnSpc>
            </a:pPr>
            <a:r>
              <a:rPr lang="en-CA" sz="4800" dirty="0">
                <a:latin typeface="+mj-lt"/>
                <a:cs typeface="Calibri"/>
              </a:rPr>
              <a:t>Example Weibull Analysis-answers</a:t>
            </a:r>
          </a:p>
          <a:p>
            <a:pPr>
              <a:lnSpc>
                <a:spcPts val="5060"/>
              </a:lnSpc>
            </a:pPr>
            <a:endParaRPr lang="en-CA" sz="4404" dirty="0">
              <a:solidFill>
                <a:srgbClr val="000000"/>
              </a:solidFill>
            </a:endParaRPr>
          </a:p>
        </p:txBody>
      </p:sp>
      <p:sp>
        <p:nvSpPr>
          <p:cNvPr id="3" name="TextBox 3"/>
          <p:cNvSpPr txBox="1"/>
          <p:nvPr/>
        </p:nvSpPr>
        <p:spPr>
          <a:xfrm>
            <a:off x="457200" y="1106822"/>
            <a:ext cx="10744200" cy="7591822"/>
          </a:xfrm>
          <a:prstGeom prst="rect">
            <a:avLst/>
          </a:prstGeom>
          <a:noFill/>
        </p:spPr>
        <p:txBody>
          <a:bodyPr vert="horz" wrap="square" lIns="0" tIns="0" rIns="0" bIns="0" rtlCol="0">
            <a:spAutoFit/>
          </a:bodyPr>
          <a:lstStyle/>
          <a:p>
            <a:pPr marL="342900" indent="-342900">
              <a:lnSpc>
                <a:spcPts val="3680"/>
              </a:lnSpc>
              <a:buFont typeface="Wingdings" panose="05000000000000000000" pitchFamily="2" charset="2"/>
              <a:buChar char="q"/>
            </a:pPr>
            <a:r>
              <a:rPr lang="en-CA" sz="2000" dirty="0">
                <a:solidFill>
                  <a:srgbClr val="000000"/>
                </a:solidFill>
                <a:cs typeface="Calibri"/>
              </a:rPr>
              <a:t>Is the demonstrated B10 life ≥ 8000 hours?</a:t>
            </a:r>
          </a:p>
          <a:p>
            <a:pPr marL="571500" indent="-571500">
              <a:lnSpc>
                <a:spcPts val="3680"/>
              </a:lnSpc>
              <a:buFontTx/>
              <a:buChar char="-"/>
            </a:pPr>
            <a:r>
              <a:rPr lang="en-CA" sz="2000" dirty="0">
                <a:solidFill>
                  <a:srgbClr val="0000FF"/>
                </a:solidFill>
                <a:cs typeface="Calibri"/>
              </a:rPr>
              <a:t>Answer: Looking at the Weibull plot the answer is</a:t>
            </a:r>
            <a:r>
              <a:rPr lang="en-CA" sz="2000" dirty="0">
                <a:solidFill>
                  <a:srgbClr val="000000"/>
                </a:solidFill>
              </a:rPr>
              <a:t> </a:t>
            </a:r>
            <a:r>
              <a:rPr lang="en-CA" sz="2000" dirty="0">
                <a:solidFill>
                  <a:srgbClr val="0000FF"/>
                </a:solidFill>
                <a:cs typeface="Calibri"/>
              </a:rPr>
              <a:t>NO, the B10 life demonstrated is ~2638 hours.</a:t>
            </a:r>
          </a:p>
          <a:p>
            <a:pPr marL="342900" indent="-342900">
              <a:lnSpc>
                <a:spcPts val="3680"/>
              </a:lnSpc>
              <a:buFont typeface="Wingdings" panose="05000000000000000000" pitchFamily="2" charset="2"/>
              <a:buChar char="q"/>
            </a:pPr>
            <a:r>
              <a:rPr lang="en-CA" sz="2000" dirty="0">
                <a:solidFill>
                  <a:srgbClr val="000000"/>
                </a:solidFill>
                <a:cs typeface="Calibri"/>
              </a:rPr>
              <a:t> Then:</a:t>
            </a:r>
            <a:endParaRPr lang="en-CA" sz="2000" dirty="0">
              <a:solidFill>
                <a:srgbClr val="0000FF"/>
              </a:solidFill>
              <a:cs typeface="Calibri"/>
            </a:endParaRPr>
          </a:p>
          <a:p>
            <a:pPr marL="342900" indent="-342900">
              <a:lnSpc>
                <a:spcPts val="3680"/>
              </a:lnSpc>
              <a:buFont typeface="Wingdings" panose="05000000000000000000" pitchFamily="2" charset="2"/>
              <a:buChar char="§"/>
            </a:pPr>
            <a:r>
              <a:rPr lang="en-CA" sz="2000" dirty="0">
                <a:solidFill>
                  <a:srgbClr val="000000"/>
                </a:solidFill>
                <a:cs typeface="Calibri"/>
              </a:rPr>
              <a:t>How many failures will occur by 1000 hours? 4000 hours? (With no</a:t>
            </a:r>
            <a:r>
              <a:rPr lang="en-CA" sz="2000" dirty="0">
                <a:solidFill>
                  <a:srgbClr val="000000"/>
                </a:solidFill>
              </a:rPr>
              <a:t> </a:t>
            </a:r>
            <a:r>
              <a:rPr lang="en-CA" sz="2000" dirty="0">
                <a:solidFill>
                  <a:srgbClr val="000000"/>
                </a:solidFill>
                <a:cs typeface="Calibri"/>
              </a:rPr>
              <a:t>inspection)</a:t>
            </a:r>
          </a:p>
          <a:p>
            <a:pPr marL="571500" indent="-571500">
              <a:lnSpc>
                <a:spcPts val="3680"/>
              </a:lnSpc>
              <a:buFontTx/>
              <a:buChar char="-"/>
            </a:pPr>
            <a:r>
              <a:rPr lang="en-CA" sz="2000" dirty="0">
                <a:solidFill>
                  <a:srgbClr val="0000FF"/>
                </a:solidFill>
                <a:cs typeface="Calibri"/>
              </a:rPr>
              <a:t>Answer: (Assuming failed units are not replaced)</a:t>
            </a:r>
          </a:p>
          <a:p>
            <a:pPr marL="571500" indent="-571500">
              <a:lnSpc>
                <a:spcPts val="3680"/>
              </a:lnSpc>
              <a:buFontTx/>
              <a:buChar char="-"/>
            </a:pPr>
            <a:r>
              <a:rPr lang="en-CA" sz="2000" dirty="0">
                <a:solidFill>
                  <a:srgbClr val="0000FF"/>
                </a:solidFill>
                <a:cs typeface="Calibri"/>
              </a:rPr>
              <a:t>Number of failed units by 1000 hours=</a:t>
            </a:r>
            <a:r>
              <a:rPr lang="en-CA" sz="2000" dirty="0" err="1">
                <a:solidFill>
                  <a:srgbClr val="0000FF"/>
                </a:solidFill>
                <a:cs typeface="Calibri"/>
              </a:rPr>
              <a:t>Prob</a:t>
            </a:r>
            <a:r>
              <a:rPr lang="en-CA" sz="2000" dirty="0">
                <a:solidFill>
                  <a:srgbClr val="0000FF"/>
                </a:solidFill>
                <a:cs typeface="Calibri"/>
              </a:rPr>
              <a:t> of Failure by 1000 hours</a:t>
            </a:r>
            <a:br>
              <a:rPr lang="en-CA" sz="2000" dirty="0">
                <a:solidFill>
                  <a:srgbClr val="000000"/>
                </a:solidFill>
              </a:rPr>
            </a:br>
            <a:r>
              <a:rPr lang="en-CA" sz="2000" dirty="0">
                <a:solidFill>
                  <a:srgbClr val="0000FF"/>
                </a:solidFill>
                <a:cs typeface="Calibri"/>
              </a:rPr>
              <a:t>X number of units = .012 x 1703= 21</a:t>
            </a:r>
          </a:p>
          <a:p>
            <a:pPr>
              <a:lnSpc>
                <a:spcPts val="3680"/>
              </a:lnSpc>
            </a:pPr>
            <a:r>
              <a:rPr lang="en-CA" sz="2000" dirty="0">
                <a:solidFill>
                  <a:srgbClr val="000000"/>
                </a:solidFill>
                <a:cs typeface="Calibri"/>
              </a:rPr>
              <a:t>How many failures will occur by 4000 hours if we initiated a 1000</a:t>
            </a:r>
            <a:r>
              <a:rPr lang="en-CA" sz="2000" dirty="0">
                <a:solidFill>
                  <a:srgbClr val="000000"/>
                </a:solidFill>
              </a:rPr>
              <a:t> </a:t>
            </a:r>
            <a:r>
              <a:rPr lang="en-CA" sz="2000" dirty="0">
                <a:solidFill>
                  <a:srgbClr val="000000"/>
                </a:solidFill>
                <a:cs typeface="Calibri"/>
              </a:rPr>
              <a:t>hour inspection?</a:t>
            </a:r>
          </a:p>
          <a:p>
            <a:pPr marL="571500" indent="-571500">
              <a:lnSpc>
                <a:spcPts val="3680"/>
              </a:lnSpc>
              <a:buFontTx/>
              <a:buChar char="-"/>
            </a:pPr>
            <a:r>
              <a:rPr lang="en-CA" sz="2000" dirty="0">
                <a:solidFill>
                  <a:srgbClr val="0000FF"/>
                </a:solidFill>
                <a:cs typeface="Calibri"/>
              </a:rPr>
              <a:t>Answer: Each unit would cycle through 4 times,  so, by 4000 hours</a:t>
            </a:r>
            <a:br>
              <a:rPr lang="en-CA" sz="2000" dirty="0">
                <a:solidFill>
                  <a:srgbClr val="000000"/>
                </a:solidFill>
              </a:rPr>
            </a:br>
            <a:r>
              <a:rPr lang="en-CA" sz="2000" dirty="0">
                <a:solidFill>
                  <a:srgbClr val="0000FF"/>
                </a:solidFill>
                <a:cs typeface="Calibri"/>
              </a:rPr>
              <a:t>(.012+.012+.012+.012) x (1703)=82 failures are expected.</a:t>
            </a:r>
          </a:p>
          <a:p>
            <a:pPr marL="571500" indent="-571500">
              <a:lnSpc>
                <a:spcPts val="3680"/>
              </a:lnSpc>
              <a:buFontTx/>
              <a:buChar char="-"/>
            </a:pPr>
            <a:endParaRPr lang="en-CA" sz="2400" dirty="0">
              <a:solidFill>
                <a:srgbClr val="000000"/>
              </a:solidFill>
              <a:cs typeface="Calibri"/>
            </a:endParaRPr>
          </a:p>
          <a:p>
            <a:pPr marL="571500" indent="-571500">
              <a:lnSpc>
                <a:spcPts val="3680"/>
              </a:lnSpc>
              <a:buFontTx/>
              <a:buChar char="-"/>
            </a:pPr>
            <a:endParaRPr lang="en-CA" sz="2400" dirty="0">
              <a:solidFill>
                <a:srgbClr val="0000FF"/>
              </a:solidFill>
              <a:cs typeface="Calibri"/>
            </a:endParaRPr>
          </a:p>
          <a:p>
            <a:pPr marL="571500" indent="-571500">
              <a:lnSpc>
                <a:spcPts val="3680"/>
              </a:lnSpc>
              <a:buFontTx/>
              <a:buChar char="-"/>
            </a:pPr>
            <a:endParaRPr lang="en-CA" sz="3600" dirty="0">
              <a:solidFill>
                <a:srgbClr val="0000FF"/>
              </a:solidFill>
              <a:cs typeface="Calibri"/>
            </a:endParaRPr>
          </a:p>
          <a:p>
            <a:pPr marL="571500" indent="-571500">
              <a:lnSpc>
                <a:spcPts val="3680"/>
              </a:lnSpc>
              <a:buFontTx/>
              <a:buChar char="-"/>
            </a:pPr>
            <a:endParaRPr lang="en-CA" sz="3600" dirty="0">
              <a:solidFill>
                <a:srgbClr val="000000"/>
              </a:solidFill>
              <a:cs typeface="Calibri"/>
            </a:endParaRPr>
          </a:p>
          <a:p>
            <a:pPr>
              <a:lnSpc>
                <a:spcPts val="3680"/>
              </a:lnSpc>
            </a:pPr>
            <a:endParaRPr lang="en-CA" sz="3204" dirty="0">
              <a:solidFill>
                <a:srgbClr val="000000"/>
              </a:solidFill>
              <a:latin typeface="Calibri"/>
              <a:cs typeface="Calibri"/>
            </a:endParaRPr>
          </a:p>
          <a:p>
            <a:pPr>
              <a:lnSpc>
                <a:spcPts val="3680"/>
              </a:lnSpc>
            </a:pPr>
            <a:endParaRPr lang="en-CA" sz="3204" dirty="0">
              <a:solidFill>
                <a:srgbClr val="000000"/>
              </a:solidFill>
            </a:endParaRPr>
          </a:p>
        </p:txBody>
      </p:sp>
      <p:sp>
        <p:nvSpPr>
          <p:cNvPr id="5" name="TextBox 5"/>
          <p:cNvSpPr txBox="1"/>
          <p:nvPr/>
        </p:nvSpPr>
        <p:spPr>
          <a:xfrm>
            <a:off x="2070100" y="2514600"/>
            <a:ext cx="65" cy="948978"/>
          </a:xfrm>
          <a:prstGeom prst="rect">
            <a:avLst/>
          </a:prstGeom>
          <a:noFill/>
        </p:spPr>
        <p:txBody>
          <a:bodyPr vert="horz" wrap="none" lIns="0" tIns="0" rIns="0" bIns="0" rtlCol="0">
            <a:spAutoFit/>
          </a:bodyPr>
          <a:lstStyle/>
          <a:p>
            <a:pPr>
              <a:lnSpc>
                <a:spcPts val="3680"/>
              </a:lnSpc>
            </a:pPr>
            <a:endParaRPr lang="en-CA" sz="3204" dirty="0">
              <a:solidFill>
                <a:srgbClr val="000000"/>
              </a:solidFill>
              <a:latin typeface="Calibri"/>
              <a:cs typeface="Calibri"/>
            </a:endParaRPr>
          </a:p>
          <a:p>
            <a:pPr>
              <a:lnSpc>
                <a:spcPts val="3680"/>
              </a:lnSpc>
            </a:pPr>
            <a:endParaRPr lang="en-CA" sz="3204" dirty="0">
              <a:solidFill>
                <a:srgbClr val="000000"/>
              </a:solidFill>
            </a:endParaRPr>
          </a:p>
        </p:txBody>
      </p:sp>
    </p:spTree>
    <p:extLst>
      <p:ext uri="{BB962C8B-B14F-4D97-AF65-F5344CB8AC3E}">
        <p14:creationId xmlns:p14="http://schemas.microsoft.com/office/powerpoint/2010/main" val="119433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9" y="758952"/>
            <a:ext cx="11277601" cy="3566160"/>
          </a:xfrm>
        </p:spPr>
        <p:txBody>
          <a:bodyPr/>
          <a:lstStyle/>
          <a:p>
            <a:r>
              <a:rPr lang="en-IN" dirty="0"/>
              <a:t>Life Data Analysis</a:t>
            </a:r>
            <a:endParaRPr lang="en-US" dirty="0"/>
          </a:p>
        </p:txBody>
      </p:sp>
      <p:sp>
        <p:nvSpPr>
          <p:cNvPr id="4" name="Subtitle 3"/>
          <p:cNvSpPr>
            <a:spLocks noGrp="1"/>
          </p:cNvSpPr>
          <p:nvPr>
            <p:ph type="subTitle" idx="1"/>
          </p:nvPr>
        </p:nvSpPr>
        <p:spPr/>
        <p:txBody>
          <a:bodyPr/>
          <a:lstStyle/>
          <a:p>
            <a:r>
              <a:rPr lang="en-IN" dirty="0"/>
              <a:t>U</a:t>
            </a:r>
            <a:r>
              <a:rPr lang="en-IN" cap="none" dirty="0"/>
              <a:t>nderstanding</a:t>
            </a:r>
            <a:r>
              <a:rPr lang="en-IN" dirty="0"/>
              <a:t> W</a:t>
            </a:r>
            <a:r>
              <a:rPr lang="en-IN" cap="none" dirty="0"/>
              <a:t>eibull Analysis</a:t>
            </a:r>
            <a:endParaRPr lang="en-US" dirty="0"/>
          </a:p>
        </p:txBody>
      </p:sp>
    </p:spTree>
    <p:extLst>
      <p:ext uri="{BB962C8B-B14F-4D97-AF65-F5344CB8AC3E}">
        <p14:creationId xmlns:p14="http://schemas.microsoft.com/office/powerpoint/2010/main" val="2466997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rotWithShape="1">
          <a:blip r:embed="rId2" cstate="print"/>
          <a:srcRect l="27500" t="21351" r="6667" b="1"/>
          <a:stretch/>
        </p:blipFill>
        <p:spPr>
          <a:xfrm>
            <a:off x="4038600" y="1476307"/>
            <a:ext cx="6019800" cy="5383740"/>
          </a:xfrm>
          <a:prstGeom prst="rect">
            <a:avLst/>
          </a:prstGeom>
        </p:spPr>
      </p:pic>
      <p:sp>
        <p:nvSpPr>
          <p:cNvPr id="3" name="TextBox 3"/>
          <p:cNvSpPr txBox="1"/>
          <p:nvPr/>
        </p:nvSpPr>
        <p:spPr>
          <a:xfrm>
            <a:off x="308012" y="1279883"/>
            <a:ext cx="7943778" cy="1038746"/>
          </a:xfrm>
          <a:prstGeom prst="rect">
            <a:avLst/>
          </a:prstGeom>
          <a:noFill/>
        </p:spPr>
        <p:txBody>
          <a:bodyPr vert="horz" wrap="none" lIns="0" tIns="0" rIns="0" bIns="0" rtlCol="0">
            <a:spAutoFit/>
          </a:bodyPr>
          <a:lstStyle/>
          <a:p>
            <a:pPr>
              <a:lnSpc>
                <a:spcPts val="2700"/>
              </a:lnSpc>
              <a:tabLst>
                <a:tab pos="279400" algn="l"/>
              </a:tabLst>
            </a:pPr>
            <a:r>
              <a:rPr lang="en-CA" sz="2195" dirty="0">
                <a:solidFill>
                  <a:srgbClr val="000000"/>
                </a:solidFill>
                <a:latin typeface="Arial"/>
                <a:cs typeface="Arial"/>
              </a:rPr>
              <a:t>-</a:t>
            </a:r>
            <a:r>
              <a:rPr lang="en-CA" sz="2195" dirty="0">
                <a:solidFill>
                  <a:srgbClr val="000000"/>
                </a:solidFill>
                <a:latin typeface="Calibri"/>
                <a:cs typeface="Calibri"/>
              </a:rPr>
              <a:t> With a utilization rate of 25 hours per month, how many failures can</a:t>
            </a:r>
            <a:br>
              <a:rPr lang="en-CA" sz="2195" dirty="0">
                <a:solidFill>
                  <a:srgbClr val="000000"/>
                </a:solidFill>
                <a:latin typeface="Times New Roman"/>
              </a:rPr>
            </a:br>
            <a:r>
              <a:rPr lang="en-CA" sz="2195" dirty="0">
                <a:solidFill>
                  <a:srgbClr val="000000"/>
                </a:solidFill>
                <a:latin typeface="Calibri"/>
                <a:cs typeface="Calibri"/>
              </a:rPr>
              <a:t>	you expect in the next year?</a:t>
            </a:r>
          </a:p>
          <a:p>
            <a:pPr>
              <a:lnSpc>
                <a:spcPts val="2700"/>
              </a:lnSpc>
            </a:pPr>
            <a:endParaRPr lang="en-CA" sz="2195" dirty="0">
              <a:solidFill>
                <a:srgbClr val="000000"/>
              </a:solidFill>
            </a:endParaRPr>
          </a:p>
        </p:txBody>
      </p:sp>
      <p:sp>
        <p:nvSpPr>
          <p:cNvPr id="4" name="TextBox 4"/>
          <p:cNvSpPr txBox="1"/>
          <p:nvPr/>
        </p:nvSpPr>
        <p:spPr>
          <a:xfrm>
            <a:off x="333794" y="1969543"/>
            <a:ext cx="1904560" cy="1205458"/>
          </a:xfrm>
          <a:prstGeom prst="rect">
            <a:avLst/>
          </a:prstGeom>
          <a:noFill/>
        </p:spPr>
        <p:txBody>
          <a:bodyPr vert="horz" wrap="none" lIns="0" tIns="0" rIns="0" bIns="0" rtlCol="0">
            <a:spAutoFit/>
          </a:bodyPr>
          <a:lstStyle/>
          <a:p>
            <a:pPr>
              <a:lnSpc>
                <a:spcPts val="3100"/>
              </a:lnSpc>
              <a:tabLst>
                <a:tab pos="381000" algn="l"/>
              </a:tabLst>
            </a:pPr>
            <a:r>
              <a:rPr lang="en-CA" sz="2195" dirty="0">
                <a:solidFill>
                  <a:srgbClr val="0000FF"/>
                </a:solidFill>
                <a:latin typeface="Arial"/>
                <a:cs typeface="Arial"/>
              </a:rPr>
              <a:t>-</a:t>
            </a:r>
            <a:r>
              <a:rPr lang="en-CA" sz="2195" dirty="0">
                <a:solidFill>
                  <a:srgbClr val="0000FF"/>
                </a:solidFill>
                <a:latin typeface="Calibri"/>
                <a:cs typeface="Calibri"/>
              </a:rPr>
              <a:t> Answer:</a:t>
            </a:r>
            <a:br>
              <a:rPr lang="en-CA" sz="2195" dirty="0">
                <a:solidFill>
                  <a:srgbClr val="000000"/>
                </a:solidFill>
                <a:latin typeface="Times New Roman"/>
              </a:rPr>
            </a:br>
            <a:r>
              <a:rPr lang="en-CA" sz="2195" dirty="0">
                <a:solidFill>
                  <a:srgbClr val="0000FF"/>
                </a:solidFill>
                <a:latin typeface="Calibri"/>
                <a:cs typeface="Calibri"/>
              </a:rPr>
              <a:t>	(using EXCEL)</a:t>
            </a:r>
          </a:p>
          <a:p>
            <a:pPr>
              <a:lnSpc>
                <a:spcPts val="3165"/>
              </a:lnSpc>
            </a:pPr>
            <a:endParaRPr lang="en-CA" sz="2195" dirty="0">
              <a:solidFill>
                <a:srgbClr val="000000"/>
              </a:solidFill>
            </a:endParaRPr>
          </a:p>
        </p:txBody>
      </p:sp>
      <p:sp>
        <p:nvSpPr>
          <p:cNvPr id="5" name="TextBox 5"/>
          <p:cNvSpPr txBox="1"/>
          <p:nvPr/>
        </p:nvSpPr>
        <p:spPr>
          <a:xfrm>
            <a:off x="4902200" y="1663701"/>
            <a:ext cx="1128514" cy="320601"/>
          </a:xfrm>
          <a:prstGeom prst="rect">
            <a:avLst/>
          </a:prstGeom>
          <a:noFill/>
        </p:spPr>
        <p:txBody>
          <a:bodyPr vert="horz" wrap="none" lIns="0" tIns="0" rIns="0" bIns="0" rtlCol="0">
            <a:spAutoFit/>
          </a:bodyPr>
          <a:lstStyle/>
          <a:p>
            <a:pPr>
              <a:lnSpc>
                <a:spcPts val="1200"/>
              </a:lnSpc>
              <a:tabLst>
                <a:tab pos="647700" algn="l"/>
              </a:tabLst>
            </a:pPr>
            <a:r>
              <a:rPr lang="en-CA" sz="1123">
                <a:solidFill>
                  <a:srgbClr val="0000FF"/>
                </a:solidFill>
                <a:latin typeface="Calibri"/>
                <a:cs typeface="Calibri"/>
              </a:rPr>
              <a:t>Current	Time on</a:t>
            </a:r>
          </a:p>
          <a:p>
            <a:pPr>
              <a:lnSpc>
                <a:spcPts val="1265"/>
              </a:lnSpc>
            </a:pPr>
            <a:endParaRPr lang="en-CA" sz="1123">
              <a:solidFill>
                <a:srgbClr val="000000"/>
              </a:solidFill>
            </a:endParaRPr>
          </a:p>
        </p:txBody>
      </p:sp>
      <p:sp>
        <p:nvSpPr>
          <p:cNvPr id="6" name="TextBox 6"/>
          <p:cNvSpPr txBox="1"/>
          <p:nvPr/>
        </p:nvSpPr>
        <p:spPr>
          <a:xfrm>
            <a:off x="4279901" y="1828801"/>
            <a:ext cx="1870705" cy="577081"/>
          </a:xfrm>
          <a:prstGeom prst="rect">
            <a:avLst/>
          </a:prstGeom>
          <a:noFill/>
        </p:spPr>
        <p:txBody>
          <a:bodyPr vert="horz" wrap="none" lIns="0" tIns="0" rIns="0" bIns="0" rtlCol="0">
            <a:spAutoFit/>
          </a:bodyPr>
          <a:lstStyle/>
          <a:p>
            <a:pPr>
              <a:lnSpc>
                <a:spcPts val="1500"/>
              </a:lnSpc>
              <a:tabLst>
                <a:tab pos="609600" algn="l"/>
                <a:tab pos="1168400" algn="l"/>
                <a:tab pos="698500" algn="l"/>
                <a:tab pos="1320800" algn="l"/>
              </a:tabLst>
            </a:pPr>
            <a:r>
              <a:rPr lang="en-CA" sz="1123">
                <a:solidFill>
                  <a:srgbClr val="0000FF"/>
                </a:solidFill>
                <a:latin typeface="Calibri"/>
                <a:cs typeface="Calibri"/>
              </a:rPr>
              <a:t>Number	time on	each unit at</a:t>
            </a:r>
            <a:br>
              <a:rPr lang="en-CA" sz="1123">
                <a:solidFill>
                  <a:srgbClr val="000000"/>
                </a:solidFill>
                <a:latin typeface="Times New Roman"/>
              </a:rPr>
            </a:br>
            <a:r>
              <a:rPr lang="en-CA" sz="1123">
                <a:solidFill>
                  <a:srgbClr val="0000FF"/>
                </a:solidFill>
                <a:latin typeface="Calibri"/>
                <a:cs typeface="Calibri"/>
              </a:rPr>
              <a:t>of units	each	end of</a:t>
            </a:r>
          </a:p>
          <a:p>
            <a:pPr>
              <a:lnSpc>
                <a:spcPts val="1495"/>
              </a:lnSpc>
            </a:pPr>
            <a:endParaRPr lang="en-CA" sz="1123">
              <a:solidFill>
                <a:srgbClr val="000000"/>
              </a:solidFill>
            </a:endParaRPr>
          </a:p>
        </p:txBody>
      </p:sp>
      <p:sp>
        <p:nvSpPr>
          <p:cNvPr id="7" name="TextBox 7"/>
          <p:cNvSpPr txBox="1"/>
          <p:nvPr/>
        </p:nvSpPr>
        <p:spPr>
          <a:xfrm>
            <a:off x="4432301" y="2235201"/>
            <a:ext cx="1723229" cy="320601"/>
          </a:xfrm>
          <a:prstGeom prst="rect">
            <a:avLst/>
          </a:prstGeom>
          <a:noFill/>
        </p:spPr>
        <p:txBody>
          <a:bodyPr vert="horz" wrap="none" lIns="0" tIns="0" rIns="0" bIns="0" rtlCol="0">
            <a:spAutoFit/>
          </a:bodyPr>
          <a:lstStyle/>
          <a:p>
            <a:pPr>
              <a:lnSpc>
                <a:spcPts val="1200"/>
              </a:lnSpc>
              <a:tabLst>
                <a:tab pos="495300" algn="l"/>
                <a:tab pos="1028700" algn="l"/>
              </a:tabLst>
            </a:pPr>
            <a:r>
              <a:rPr lang="en-CA" sz="1123">
                <a:solidFill>
                  <a:srgbClr val="0000FF"/>
                </a:solidFill>
                <a:latin typeface="Calibri"/>
                <a:cs typeface="Calibri"/>
              </a:rPr>
              <a:t>(n)	unit(t)	year(t+300)</a:t>
            </a:r>
          </a:p>
          <a:p>
            <a:pPr>
              <a:lnSpc>
                <a:spcPts val="1265"/>
              </a:lnSpc>
            </a:pPr>
            <a:endParaRPr lang="en-CA" sz="1123">
              <a:solidFill>
                <a:srgbClr val="000000"/>
              </a:solidFill>
            </a:endParaRPr>
          </a:p>
        </p:txBody>
      </p:sp>
      <p:sp>
        <p:nvSpPr>
          <p:cNvPr id="8" name="TextBox 8"/>
          <p:cNvSpPr txBox="1"/>
          <p:nvPr/>
        </p:nvSpPr>
        <p:spPr>
          <a:xfrm>
            <a:off x="7683501" y="1854201"/>
            <a:ext cx="1918795" cy="320601"/>
          </a:xfrm>
          <a:prstGeom prst="rect">
            <a:avLst/>
          </a:prstGeom>
          <a:noFill/>
        </p:spPr>
        <p:txBody>
          <a:bodyPr vert="horz" wrap="none" lIns="0" tIns="0" rIns="0" bIns="0" rtlCol="0">
            <a:spAutoFit/>
          </a:bodyPr>
          <a:lstStyle/>
          <a:p>
            <a:pPr>
              <a:lnSpc>
                <a:spcPts val="1200"/>
              </a:lnSpc>
              <a:tabLst>
                <a:tab pos="1333500" algn="l"/>
              </a:tabLst>
            </a:pPr>
            <a:r>
              <a:rPr lang="en-CA" sz="1123">
                <a:solidFill>
                  <a:srgbClr val="0000FF"/>
                </a:solidFill>
                <a:latin typeface="Calibri"/>
                <a:cs typeface="Calibri"/>
              </a:rPr>
              <a:t>Single unit risk:	Total risk:</a:t>
            </a:r>
          </a:p>
          <a:p>
            <a:pPr>
              <a:lnSpc>
                <a:spcPts val="1265"/>
              </a:lnSpc>
            </a:pPr>
            <a:endParaRPr lang="en-CA" sz="1123">
              <a:solidFill>
                <a:srgbClr val="000000"/>
              </a:solidFill>
            </a:endParaRPr>
          </a:p>
        </p:txBody>
      </p:sp>
      <p:sp>
        <p:nvSpPr>
          <p:cNvPr id="9" name="TextBox 9"/>
          <p:cNvSpPr txBox="1"/>
          <p:nvPr/>
        </p:nvSpPr>
        <p:spPr>
          <a:xfrm>
            <a:off x="7683500" y="2044701"/>
            <a:ext cx="2261838" cy="320601"/>
          </a:xfrm>
          <a:prstGeom prst="rect">
            <a:avLst/>
          </a:prstGeom>
          <a:noFill/>
        </p:spPr>
        <p:txBody>
          <a:bodyPr vert="horz" wrap="none" lIns="0" tIns="0" rIns="0" bIns="0" rtlCol="0">
            <a:spAutoFit/>
          </a:bodyPr>
          <a:lstStyle/>
          <a:p>
            <a:pPr>
              <a:lnSpc>
                <a:spcPts val="1200"/>
              </a:lnSpc>
              <a:tabLst>
                <a:tab pos="1028700" algn="l"/>
              </a:tabLst>
            </a:pPr>
            <a:r>
              <a:rPr lang="en-CA" sz="1123">
                <a:solidFill>
                  <a:srgbClr val="0000FF"/>
                </a:solidFill>
                <a:latin typeface="Calibri"/>
                <a:cs typeface="Calibri"/>
              </a:rPr>
              <a:t>(F(t+300)-F(t))/	n*(F(t+300)-F(t))/ (1-</a:t>
            </a:r>
          </a:p>
          <a:p>
            <a:pPr>
              <a:lnSpc>
                <a:spcPts val="1265"/>
              </a:lnSpc>
            </a:pPr>
            <a:endParaRPr lang="en-CA" sz="1123">
              <a:solidFill>
                <a:srgbClr val="000000"/>
              </a:solidFill>
            </a:endParaRPr>
          </a:p>
        </p:txBody>
      </p:sp>
      <p:sp>
        <p:nvSpPr>
          <p:cNvPr id="10" name="TextBox 10"/>
          <p:cNvSpPr txBox="1"/>
          <p:nvPr/>
        </p:nvSpPr>
        <p:spPr>
          <a:xfrm>
            <a:off x="6464301" y="2235201"/>
            <a:ext cx="2975173" cy="320601"/>
          </a:xfrm>
          <a:prstGeom prst="rect">
            <a:avLst/>
          </a:prstGeom>
          <a:noFill/>
        </p:spPr>
        <p:txBody>
          <a:bodyPr vert="horz" wrap="none" lIns="0" tIns="0" rIns="0" bIns="0" rtlCol="0">
            <a:spAutoFit/>
          </a:bodyPr>
          <a:lstStyle/>
          <a:p>
            <a:pPr>
              <a:lnSpc>
                <a:spcPts val="1200"/>
              </a:lnSpc>
              <a:tabLst>
                <a:tab pos="558800" algn="l"/>
                <a:tab pos="1460500" algn="l"/>
                <a:tab pos="2705100" algn="l"/>
              </a:tabLst>
            </a:pPr>
            <a:r>
              <a:rPr lang="en-CA" sz="1123">
                <a:solidFill>
                  <a:srgbClr val="0000FF"/>
                </a:solidFill>
                <a:latin typeface="Calibri"/>
                <a:cs typeface="Calibri"/>
              </a:rPr>
              <a:t>F(t)	F(t+300)	(1-F(t))	F(t))</a:t>
            </a:r>
          </a:p>
          <a:p>
            <a:pPr>
              <a:lnSpc>
                <a:spcPts val="1265"/>
              </a:lnSpc>
            </a:pPr>
            <a:endParaRPr lang="en-CA" sz="1123">
              <a:solidFill>
                <a:srgbClr val="000000"/>
              </a:solidFill>
            </a:endParaRPr>
          </a:p>
        </p:txBody>
      </p:sp>
      <p:sp>
        <p:nvSpPr>
          <p:cNvPr id="11" name="TextBox 11"/>
          <p:cNvSpPr txBox="1"/>
          <p:nvPr/>
        </p:nvSpPr>
        <p:spPr>
          <a:xfrm>
            <a:off x="4597400" y="2413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289</a:t>
            </a:r>
          </a:p>
          <a:p>
            <a:pPr>
              <a:lnSpc>
                <a:spcPts val="1265"/>
              </a:lnSpc>
            </a:pPr>
            <a:endParaRPr lang="en-CA" sz="1123">
              <a:solidFill>
                <a:srgbClr val="0000FF"/>
              </a:solidFill>
              <a:latin typeface="Calibri"/>
              <a:cs typeface="Calibri"/>
            </a:endParaRPr>
          </a:p>
        </p:txBody>
      </p:sp>
      <p:sp>
        <p:nvSpPr>
          <p:cNvPr id="12" name="TextBox 12"/>
          <p:cNvSpPr txBox="1"/>
          <p:nvPr/>
        </p:nvSpPr>
        <p:spPr>
          <a:xfrm>
            <a:off x="5270500" y="2413001"/>
            <a:ext cx="147476"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50</a:t>
            </a:r>
          </a:p>
          <a:p>
            <a:pPr>
              <a:lnSpc>
                <a:spcPts val="1265"/>
              </a:lnSpc>
            </a:pPr>
            <a:endParaRPr lang="en-CA" sz="1123">
              <a:solidFill>
                <a:srgbClr val="0000FF"/>
              </a:solidFill>
              <a:latin typeface="Calibri"/>
              <a:cs typeface="Calibri"/>
            </a:endParaRPr>
          </a:p>
        </p:txBody>
      </p:sp>
      <p:sp>
        <p:nvSpPr>
          <p:cNvPr id="13" name="TextBox 13"/>
          <p:cNvSpPr txBox="1"/>
          <p:nvPr/>
        </p:nvSpPr>
        <p:spPr>
          <a:xfrm>
            <a:off x="5943600" y="2413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350</a:t>
            </a:r>
          </a:p>
          <a:p>
            <a:pPr>
              <a:lnSpc>
                <a:spcPts val="1265"/>
              </a:lnSpc>
            </a:pPr>
            <a:endParaRPr lang="en-CA" sz="1123">
              <a:solidFill>
                <a:srgbClr val="0000FF"/>
              </a:solidFill>
              <a:latin typeface="Calibri"/>
              <a:cs typeface="Calibri"/>
            </a:endParaRPr>
          </a:p>
        </p:txBody>
      </p:sp>
      <p:sp>
        <p:nvSpPr>
          <p:cNvPr id="14" name="TextBox 14"/>
          <p:cNvSpPr txBox="1"/>
          <p:nvPr/>
        </p:nvSpPr>
        <p:spPr>
          <a:xfrm>
            <a:off x="6578600" y="2413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0.0000</a:t>
            </a:r>
          </a:p>
          <a:p>
            <a:pPr>
              <a:lnSpc>
                <a:spcPts val="1265"/>
              </a:lnSpc>
            </a:pPr>
            <a:endParaRPr lang="en-CA" sz="1123">
              <a:solidFill>
                <a:srgbClr val="0000FF"/>
              </a:solidFill>
              <a:latin typeface="Calibri"/>
              <a:cs typeface="Calibri"/>
            </a:endParaRPr>
          </a:p>
        </p:txBody>
      </p:sp>
      <p:sp>
        <p:nvSpPr>
          <p:cNvPr id="15" name="TextBox 15"/>
          <p:cNvSpPr txBox="1"/>
          <p:nvPr/>
        </p:nvSpPr>
        <p:spPr>
          <a:xfrm>
            <a:off x="7188200" y="2413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0.0012</a:t>
            </a:r>
          </a:p>
          <a:p>
            <a:pPr>
              <a:lnSpc>
                <a:spcPts val="1265"/>
              </a:lnSpc>
            </a:pPr>
            <a:endParaRPr lang="en-CA" sz="1123">
              <a:solidFill>
                <a:srgbClr val="0000FF"/>
              </a:solidFill>
              <a:latin typeface="Calibri"/>
              <a:cs typeface="Calibri"/>
            </a:endParaRPr>
          </a:p>
        </p:txBody>
      </p:sp>
      <p:sp>
        <p:nvSpPr>
          <p:cNvPr id="16" name="TextBox 16"/>
          <p:cNvSpPr txBox="1"/>
          <p:nvPr/>
        </p:nvSpPr>
        <p:spPr>
          <a:xfrm>
            <a:off x="7950200" y="2413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0.0012</a:t>
            </a:r>
          </a:p>
          <a:p>
            <a:pPr>
              <a:lnSpc>
                <a:spcPts val="1265"/>
              </a:lnSpc>
            </a:pPr>
            <a:endParaRPr lang="en-CA" sz="1123">
              <a:solidFill>
                <a:srgbClr val="0000FF"/>
              </a:solidFill>
              <a:latin typeface="Calibri"/>
              <a:cs typeface="Calibri"/>
            </a:endParaRPr>
          </a:p>
        </p:txBody>
      </p:sp>
      <p:sp>
        <p:nvSpPr>
          <p:cNvPr id="17" name="TextBox 17"/>
          <p:cNvSpPr txBox="1"/>
          <p:nvPr/>
        </p:nvSpPr>
        <p:spPr>
          <a:xfrm>
            <a:off x="9664700" y="24130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0.35</a:t>
            </a:r>
          </a:p>
          <a:p>
            <a:pPr>
              <a:lnSpc>
                <a:spcPts val="1265"/>
              </a:lnSpc>
            </a:pPr>
            <a:endParaRPr lang="en-CA" sz="1123">
              <a:solidFill>
                <a:srgbClr val="0000FF"/>
              </a:solidFill>
              <a:latin typeface="Calibri"/>
              <a:cs typeface="Calibri"/>
            </a:endParaRPr>
          </a:p>
        </p:txBody>
      </p:sp>
      <p:sp>
        <p:nvSpPr>
          <p:cNvPr id="18" name="TextBox 18"/>
          <p:cNvSpPr txBox="1"/>
          <p:nvPr/>
        </p:nvSpPr>
        <p:spPr>
          <a:xfrm>
            <a:off x="4597400" y="2603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149</a:t>
            </a:r>
          </a:p>
          <a:p>
            <a:pPr>
              <a:lnSpc>
                <a:spcPts val="1265"/>
              </a:lnSpc>
            </a:pPr>
            <a:endParaRPr lang="en-CA" sz="1123">
              <a:solidFill>
                <a:srgbClr val="0000FF"/>
              </a:solidFill>
              <a:latin typeface="Calibri"/>
              <a:cs typeface="Calibri"/>
            </a:endParaRPr>
          </a:p>
        </p:txBody>
      </p:sp>
      <p:sp>
        <p:nvSpPr>
          <p:cNvPr id="19" name="TextBox 19"/>
          <p:cNvSpPr txBox="1"/>
          <p:nvPr/>
        </p:nvSpPr>
        <p:spPr>
          <a:xfrm>
            <a:off x="5207000" y="2603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150</a:t>
            </a:r>
          </a:p>
          <a:p>
            <a:pPr>
              <a:lnSpc>
                <a:spcPts val="1265"/>
              </a:lnSpc>
            </a:pPr>
            <a:endParaRPr lang="en-CA" sz="1123">
              <a:solidFill>
                <a:srgbClr val="0000FF"/>
              </a:solidFill>
              <a:latin typeface="Calibri"/>
              <a:cs typeface="Calibri"/>
            </a:endParaRPr>
          </a:p>
        </p:txBody>
      </p:sp>
      <p:sp>
        <p:nvSpPr>
          <p:cNvPr id="20" name="TextBox 20"/>
          <p:cNvSpPr txBox="1"/>
          <p:nvPr/>
        </p:nvSpPr>
        <p:spPr>
          <a:xfrm>
            <a:off x="5943600" y="2603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450</a:t>
            </a:r>
          </a:p>
          <a:p>
            <a:pPr>
              <a:lnSpc>
                <a:spcPts val="1265"/>
              </a:lnSpc>
            </a:pPr>
            <a:endParaRPr lang="en-CA" sz="1123">
              <a:solidFill>
                <a:srgbClr val="0000FF"/>
              </a:solidFill>
              <a:latin typeface="Calibri"/>
              <a:cs typeface="Calibri"/>
            </a:endParaRPr>
          </a:p>
        </p:txBody>
      </p:sp>
      <p:sp>
        <p:nvSpPr>
          <p:cNvPr id="21" name="TextBox 21"/>
          <p:cNvSpPr txBox="1"/>
          <p:nvPr/>
        </p:nvSpPr>
        <p:spPr>
          <a:xfrm>
            <a:off x="6578600" y="2603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0.0002</a:t>
            </a:r>
          </a:p>
          <a:p>
            <a:pPr>
              <a:lnSpc>
                <a:spcPts val="1265"/>
              </a:lnSpc>
            </a:pPr>
            <a:endParaRPr lang="en-CA" sz="1123">
              <a:solidFill>
                <a:srgbClr val="0000FF"/>
              </a:solidFill>
              <a:latin typeface="Calibri"/>
              <a:cs typeface="Calibri"/>
            </a:endParaRPr>
          </a:p>
        </p:txBody>
      </p:sp>
      <p:sp>
        <p:nvSpPr>
          <p:cNvPr id="22" name="TextBox 22"/>
          <p:cNvSpPr txBox="1"/>
          <p:nvPr/>
        </p:nvSpPr>
        <p:spPr>
          <a:xfrm>
            <a:off x="7188200" y="2603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0.0022</a:t>
            </a:r>
          </a:p>
          <a:p>
            <a:pPr>
              <a:lnSpc>
                <a:spcPts val="1265"/>
              </a:lnSpc>
            </a:pPr>
            <a:endParaRPr lang="en-CA" sz="1123">
              <a:solidFill>
                <a:srgbClr val="0000FF"/>
              </a:solidFill>
              <a:latin typeface="Calibri"/>
              <a:cs typeface="Calibri"/>
            </a:endParaRPr>
          </a:p>
        </p:txBody>
      </p:sp>
      <p:sp>
        <p:nvSpPr>
          <p:cNvPr id="23" name="TextBox 23"/>
          <p:cNvSpPr txBox="1"/>
          <p:nvPr/>
        </p:nvSpPr>
        <p:spPr>
          <a:xfrm>
            <a:off x="7950200" y="2603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0.0020</a:t>
            </a:r>
          </a:p>
          <a:p>
            <a:pPr>
              <a:lnSpc>
                <a:spcPts val="1265"/>
              </a:lnSpc>
            </a:pPr>
            <a:endParaRPr lang="en-CA" sz="1123">
              <a:solidFill>
                <a:srgbClr val="0000FF"/>
              </a:solidFill>
              <a:latin typeface="Calibri"/>
              <a:cs typeface="Calibri"/>
            </a:endParaRPr>
          </a:p>
        </p:txBody>
      </p:sp>
      <p:sp>
        <p:nvSpPr>
          <p:cNvPr id="24" name="TextBox 24"/>
          <p:cNvSpPr txBox="1"/>
          <p:nvPr/>
        </p:nvSpPr>
        <p:spPr>
          <a:xfrm>
            <a:off x="9664700" y="26035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0.29</a:t>
            </a:r>
          </a:p>
          <a:p>
            <a:pPr>
              <a:lnSpc>
                <a:spcPts val="1265"/>
              </a:lnSpc>
            </a:pPr>
            <a:endParaRPr lang="en-CA" sz="1123">
              <a:solidFill>
                <a:srgbClr val="0000FF"/>
              </a:solidFill>
              <a:latin typeface="Calibri"/>
              <a:cs typeface="Calibri"/>
            </a:endParaRPr>
          </a:p>
        </p:txBody>
      </p:sp>
      <p:sp>
        <p:nvSpPr>
          <p:cNvPr id="25" name="TextBox 25"/>
          <p:cNvSpPr txBox="1"/>
          <p:nvPr/>
        </p:nvSpPr>
        <p:spPr>
          <a:xfrm>
            <a:off x="4597400" y="2794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125</a:t>
            </a:r>
          </a:p>
          <a:p>
            <a:pPr>
              <a:lnSpc>
                <a:spcPts val="1265"/>
              </a:lnSpc>
            </a:pPr>
            <a:endParaRPr lang="en-CA" sz="1123">
              <a:solidFill>
                <a:srgbClr val="0000FF"/>
              </a:solidFill>
              <a:latin typeface="Calibri"/>
              <a:cs typeface="Calibri"/>
            </a:endParaRPr>
          </a:p>
        </p:txBody>
      </p:sp>
      <p:sp>
        <p:nvSpPr>
          <p:cNvPr id="26" name="TextBox 26"/>
          <p:cNvSpPr txBox="1"/>
          <p:nvPr/>
        </p:nvSpPr>
        <p:spPr>
          <a:xfrm>
            <a:off x="5207000" y="2794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250</a:t>
            </a:r>
          </a:p>
          <a:p>
            <a:pPr>
              <a:lnSpc>
                <a:spcPts val="1265"/>
              </a:lnSpc>
            </a:pPr>
            <a:endParaRPr lang="en-CA" sz="1123">
              <a:solidFill>
                <a:srgbClr val="0000FF"/>
              </a:solidFill>
              <a:latin typeface="Calibri"/>
              <a:cs typeface="Calibri"/>
            </a:endParaRPr>
          </a:p>
        </p:txBody>
      </p:sp>
      <p:sp>
        <p:nvSpPr>
          <p:cNvPr id="27" name="TextBox 27"/>
          <p:cNvSpPr txBox="1"/>
          <p:nvPr/>
        </p:nvSpPr>
        <p:spPr>
          <a:xfrm>
            <a:off x="5943600" y="2794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550</a:t>
            </a:r>
          </a:p>
          <a:p>
            <a:pPr>
              <a:lnSpc>
                <a:spcPts val="1265"/>
              </a:lnSpc>
            </a:pPr>
            <a:endParaRPr lang="en-CA" sz="1123">
              <a:solidFill>
                <a:srgbClr val="0000FF"/>
              </a:solidFill>
              <a:latin typeface="Calibri"/>
              <a:cs typeface="Calibri"/>
            </a:endParaRPr>
          </a:p>
        </p:txBody>
      </p:sp>
      <p:sp>
        <p:nvSpPr>
          <p:cNvPr id="28" name="TextBox 28"/>
          <p:cNvSpPr txBox="1"/>
          <p:nvPr/>
        </p:nvSpPr>
        <p:spPr>
          <a:xfrm>
            <a:off x="6578600" y="2794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0.0006</a:t>
            </a:r>
          </a:p>
          <a:p>
            <a:pPr>
              <a:lnSpc>
                <a:spcPts val="1265"/>
              </a:lnSpc>
            </a:pPr>
            <a:endParaRPr lang="en-CA" sz="1123">
              <a:solidFill>
                <a:srgbClr val="0000FF"/>
              </a:solidFill>
              <a:latin typeface="Calibri"/>
              <a:cs typeface="Calibri"/>
            </a:endParaRPr>
          </a:p>
        </p:txBody>
      </p:sp>
      <p:sp>
        <p:nvSpPr>
          <p:cNvPr id="29" name="TextBox 29"/>
          <p:cNvSpPr txBox="1"/>
          <p:nvPr/>
        </p:nvSpPr>
        <p:spPr>
          <a:xfrm>
            <a:off x="7188200" y="2794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0.0033</a:t>
            </a:r>
          </a:p>
          <a:p>
            <a:pPr>
              <a:lnSpc>
                <a:spcPts val="1265"/>
              </a:lnSpc>
            </a:pPr>
            <a:endParaRPr lang="en-CA" sz="1123">
              <a:solidFill>
                <a:srgbClr val="0000FF"/>
              </a:solidFill>
              <a:latin typeface="Calibri"/>
              <a:cs typeface="Calibri"/>
            </a:endParaRPr>
          </a:p>
        </p:txBody>
      </p:sp>
      <p:sp>
        <p:nvSpPr>
          <p:cNvPr id="30" name="TextBox 30"/>
          <p:cNvSpPr txBox="1"/>
          <p:nvPr/>
        </p:nvSpPr>
        <p:spPr>
          <a:xfrm>
            <a:off x="7950200" y="2794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0.0028</a:t>
            </a:r>
          </a:p>
          <a:p>
            <a:pPr>
              <a:lnSpc>
                <a:spcPts val="1265"/>
              </a:lnSpc>
            </a:pPr>
            <a:endParaRPr lang="en-CA" sz="1123">
              <a:solidFill>
                <a:srgbClr val="0000FF"/>
              </a:solidFill>
              <a:latin typeface="Calibri"/>
              <a:cs typeface="Calibri"/>
            </a:endParaRPr>
          </a:p>
        </p:txBody>
      </p:sp>
      <p:sp>
        <p:nvSpPr>
          <p:cNvPr id="31" name="TextBox 31"/>
          <p:cNvSpPr txBox="1"/>
          <p:nvPr/>
        </p:nvSpPr>
        <p:spPr>
          <a:xfrm>
            <a:off x="9664700" y="27940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0.34</a:t>
            </a:r>
          </a:p>
          <a:p>
            <a:pPr>
              <a:lnSpc>
                <a:spcPts val="1265"/>
              </a:lnSpc>
            </a:pPr>
            <a:endParaRPr lang="en-CA" sz="1123">
              <a:solidFill>
                <a:srgbClr val="0000FF"/>
              </a:solidFill>
              <a:latin typeface="Calibri"/>
              <a:cs typeface="Calibri"/>
            </a:endParaRPr>
          </a:p>
        </p:txBody>
      </p:sp>
      <p:sp>
        <p:nvSpPr>
          <p:cNvPr id="32" name="TextBox 32"/>
          <p:cNvSpPr txBox="1"/>
          <p:nvPr/>
        </p:nvSpPr>
        <p:spPr>
          <a:xfrm>
            <a:off x="4597400" y="2984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112</a:t>
            </a:r>
          </a:p>
          <a:p>
            <a:pPr>
              <a:lnSpc>
                <a:spcPts val="1265"/>
              </a:lnSpc>
            </a:pPr>
            <a:endParaRPr lang="en-CA" sz="1123">
              <a:solidFill>
                <a:srgbClr val="0000FF"/>
              </a:solidFill>
              <a:latin typeface="Calibri"/>
              <a:cs typeface="Calibri"/>
            </a:endParaRPr>
          </a:p>
        </p:txBody>
      </p:sp>
      <p:sp>
        <p:nvSpPr>
          <p:cNvPr id="33" name="TextBox 33"/>
          <p:cNvSpPr txBox="1"/>
          <p:nvPr/>
        </p:nvSpPr>
        <p:spPr>
          <a:xfrm>
            <a:off x="5207000" y="2984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350</a:t>
            </a:r>
          </a:p>
          <a:p>
            <a:pPr>
              <a:lnSpc>
                <a:spcPts val="1265"/>
              </a:lnSpc>
            </a:pPr>
            <a:endParaRPr lang="en-CA" sz="1123">
              <a:solidFill>
                <a:srgbClr val="0000FF"/>
              </a:solidFill>
              <a:latin typeface="Calibri"/>
              <a:cs typeface="Calibri"/>
            </a:endParaRPr>
          </a:p>
        </p:txBody>
      </p:sp>
      <p:sp>
        <p:nvSpPr>
          <p:cNvPr id="34" name="TextBox 34"/>
          <p:cNvSpPr txBox="1"/>
          <p:nvPr/>
        </p:nvSpPr>
        <p:spPr>
          <a:xfrm>
            <a:off x="5943600" y="2984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650</a:t>
            </a:r>
          </a:p>
          <a:p>
            <a:pPr>
              <a:lnSpc>
                <a:spcPts val="1265"/>
              </a:lnSpc>
            </a:pPr>
            <a:endParaRPr lang="en-CA" sz="1123">
              <a:solidFill>
                <a:srgbClr val="0000FF"/>
              </a:solidFill>
              <a:latin typeface="Calibri"/>
              <a:cs typeface="Calibri"/>
            </a:endParaRPr>
          </a:p>
        </p:txBody>
      </p:sp>
      <p:sp>
        <p:nvSpPr>
          <p:cNvPr id="35" name="TextBox 35"/>
          <p:cNvSpPr txBox="1"/>
          <p:nvPr/>
        </p:nvSpPr>
        <p:spPr>
          <a:xfrm>
            <a:off x="6578600" y="2984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0.0012</a:t>
            </a:r>
          </a:p>
          <a:p>
            <a:pPr>
              <a:lnSpc>
                <a:spcPts val="1265"/>
              </a:lnSpc>
            </a:pPr>
            <a:endParaRPr lang="en-CA" sz="1123">
              <a:solidFill>
                <a:srgbClr val="0000FF"/>
              </a:solidFill>
              <a:latin typeface="Calibri"/>
              <a:cs typeface="Calibri"/>
            </a:endParaRPr>
          </a:p>
        </p:txBody>
      </p:sp>
      <p:sp>
        <p:nvSpPr>
          <p:cNvPr id="36" name="TextBox 36"/>
          <p:cNvSpPr txBox="1"/>
          <p:nvPr/>
        </p:nvSpPr>
        <p:spPr>
          <a:xfrm>
            <a:off x="7188200" y="2984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0.0048</a:t>
            </a:r>
          </a:p>
          <a:p>
            <a:pPr>
              <a:lnSpc>
                <a:spcPts val="1265"/>
              </a:lnSpc>
            </a:pPr>
            <a:endParaRPr lang="en-CA" sz="1123">
              <a:solidFill>
                <a:srgbClr val="0000FF"/>
              </a:solidFill>
              <a:latin typeface="Calibri"/>
              <a:cs typeface="Calibri"/>
            </a:endParaRPr>
          </a:p>
        </p:txBody>
      </p:sp>
      <p:sp>
        <p:nvSpPr>
          <p:cNvPr id="37" name="TextBox 37"/>
          <p:cNvSpPr txBox="1"/>
          <p:nvPr/>
        </p:nvSpPr>
        <p:spPr>
          <a:xfrm>
            <a:off x="7950200" y="2984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0.0036</a:t>
            </a:r>
          </a:p>
          <a:p>
            <a:pPr>
              <a:lnSpc>
                <a:spcPts val="1265"/>
              </a:lnSpc>
            </a:pPr>
            <a:endParaRPr lang="en-CA" sz="1123">
              <a:solidFill>
                <a:srgbClr val="0000FF"/>
              </a:solidFill>
              <a:latin typeface="Calibri"/>
              <a:cs typeface="Calibri"/>
            </a:endParaRPr>
          </a:p>
        </p:txBody>
      </p:sp>
      <p:sp>
        <p:nvSpPr>
          <p:cNvPr id="38" name="TextBox 38"/>
          <p:cNvSpPr txBox="1"/>
          <p:nvPr/>
        </p:nvSpPr>
        <p:spPr>
          <a:xfrm>
            <a:off x="9664700" y="29845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0.40</a:t>
            </a:r>
          </a:p>
          <a:p>
            <a:pPr>
              <a:lnSpc>
                <a:spcPts val="1265"/>
              </a:lnSpc>
            </a:pPr>
            <a:endParaRPr lang="en-CA" sz="1123">
              <a:solidFill>
                <a:srgbClr val="0000FF"/>
              </a:solidFill>
              <a:latin typeface="Calibri"/>
              <a:cs typeface="Calibri"/>
            </a:endParaRPr>
          </a:p>
        </p:txBody>
      </p:sp>
      <p:sp>
        <p:nvSpPr>
          <p:cNvPr id="39" name="TextBox 39"/>
          <p:cNvSpPr txBox="1"/>
          <p:nvPr/>
        </p:nvSpPr>
        <p:spPr>
          <a:xfrm>
            <a:off x="4597400" y="3175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107</a:t>
            </a:r>
          </a:p>
          <a:p>
            <a:pPr>
              <a:lnSpc>
                <a:spcPts val="1265"/>
              </a:lnSpc>
            </a:pPr>
            <a:endParaRPr lang="en-CA" sz="1123">
              <a:solidFill>
                <a:srgbClr val="0000FF"/>
              </a:solidFill>
              <a:latin typeface="Calibri"/>
              <a:cs typeface="Calibri"/>
            </a:endParaRPr>
          </a:p>
        </p:txBody>
      </p:sp>
      <p:sp>
        <p:nvSpPr>
          <p:cNvPr id="40" name="TextBox 40"/>
          <p:cNvSpPr txBox="1"/>
          <p:nvPr/>
        </p:nvSpPr>
        <p:spPr>
          <a:xfrm>
            <a:off x="5207000" y="3175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450</a:t>
            </a:r>
          </a:p>
          <a:p>
            <a:pPr>
              <a:lnSpc>
                <a:spcPts val="1265"/>
              </a:lnSpc>
            </a:pPr>
            <a:endParaRPr lang="en-CA" sz="1123">
              <a:solidFill>
                <a:srgbClr val="0000FF"/>
              </a:solidFill>
              <a:latin typeface="Calibri"/>
              <a:cs typeface="Calibri"/>
            </a:endParaRPr>
          </a:p>
        </p:txBody>
      </p:sp>
      <p:sp>
        <p:nvSpPr>
          <p:cNvPr id="41" name="TextBox 41"/>
          <p:cNvSpPr txBox="1"/>
          <p:nvPr/>
        </p:nvSpPr>
        <p:spPr>
          <a:xfrm>
            <a:off x="5943600" y="3175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750</a:t>
            </a:r>
          </a:p>
          <a:p>
            <a:pPr>
              <a:lnSpc>
                <a:spcPts val="1265"/>
              </a:lnSpc>
            </a:pPr>
            <a:endParaRPr lang="en-CA" sz="1123">
              <a:solidFill>
                <a:srgbClr val="0000FF"/>
              </a:solidFill>
              <a:latin typeface="Calibri"/>
              <a:cs typeface="Calibri"/>
            </a:endParaRPr>
          </a:p>
        </p:txBody>
      </p:sp>
      <p:sp>
        <p:nvSpPr>
          <p:cNvPr id="42" name="TextBox 42"/>
          <p:cNvSpPr txBox="1"/>
          <p:nvPr/>
        </p:nvSpPr>
        <p:spPr>
          <a:xfrm>
            <a:off x="6578600" y="3175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0.0022</a:t>
            </a:r>
          </a:p>
          <a:p>
            <a:pPr>
              <a:lnSpc>
                <a:spcPts val="1265"/>
              </a:lnSpc>
            </a:pPr>
            <a:endParaRPr lang="en-CA" sz="1123">
              <a:solidFill>
                <a:srgbClr val="0000FF"/>
              </a:solidFill>
              <a:latin typeface="Calibri"/>
              <a:cs typeface="Calibri"/>
            </a:endParaRPr>
          </a:p>
        </p:txBody>
      </p:sp>
      <p:sp>
        <p:nvSpPr>
          <p:cNvPr id="43" name="TextBox 43"/>
          <p:cNvSpPr txBox="1"/>
          <p:nvPr/>
        </p:nvSpPr>
        <p:spPr>
          <a:xfrm>
            <a:off x="7188200" y="3175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0.0066</a:t>
            </a:r>
          </a:p>
          <a:p>
            <a:pPr>
              <a:lnSpc>
                <a:spcPts val="1265"/>
              </a:lnSpc>
            </a:pPr>
            <a:endParaRPr lang="en-CA" sz="1123">
              <a:solidFill>
                <a:srgbClr val="0000FF"/>
              </a:solidFill>
              <a:latin typeface="Calibri"/>
              <a:cs typeface="Calibri"/>
            </a:endParaRPr>
          </a:p>
        </p:txBody>
      </p:sp>
      <p:sp>
        <p:nvSpPr>
          <p:cNvPr id="44" name="TextBox 44"/>
          <p:cNvSpPr txBox="1"/>
          <p:nvPr/>
        </p:nvSpPr>
        <p:spPr>
          <a:xfrm>
            <a:off x="7950200" y="3175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0.0045</a:t>
            </a:r>
          </a:p>
          <a:p>
            <a:pPr>
              <a:lnSpc>
                <a:spcPts val="1265"/>
              </a:lnSpc>
            </a:pPr>
            <a:endParaRPr lang="en-CA" sz="1123">
              <a:solidFill>
                <a:srgbClr val="0000FF"/>
              </a:solidFill>
              <a:latin typeface="Calibri"/>
              <a:cs typeface="Calibri"/>
            </a:endParaRPr>
          </a:p>
        </p:txBody>
      </p:sp>
      <p:sp>
        <p:nvSpPr>
          <p:cNvPr id="45" name="TextBox 45"/>
          <p:cNvSpPr txBox="1"/>
          <p:nvPr/>
        </p:nvSpPr>
        <p:spPr>
          <a:xfrm>
            <a:off x="9664700" y="31750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0.48</a:t>
            </a:r>
          </a:p>
          <a:p>
            <a:pPr>
              <a:lnSpc>
                <a:spcPts val="1265"/>
              </a:lnSpc>
            </a:pPr>
            <a:endParaRPr lang="en-CA" sz="1123">
              <a:solidFill>
                <a:srgbClr val="0000FF"/>
              </a:solidFill>
              <a:latin typeface="Calibri"/>
              <a:cs typeface="Calibri"/>
            </a:endParaRPr>
          </a:p>
        </p:txBody>
      </p:sp>
      <p:sp>
        <p:nvSpPr>
          <p:cNvPr id="46" name="TextBox 46"/>
          <p:cNvSpPr txBox="1"/>
          <p:nvPr/>
        </p:nvSpPr>
        <p:spPr>
          <a:xfrm>
            <a:off x="4660900" y="3365501"/>
            <a:ext cx="147476"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98</a:t>
            </a:r>
          </a:p>
          <a:p>
            <a:pPr>
              <a:lnSpc>
                <a:spcPts val="1265"/>
              </a:lnSpc>
            </a:pPr>
            <a:endParaRPr lang="en-CA" sz="1123">
              <a:solidFill>
                <a:srgbClr val="0000FF"/>
              </a:solidFill>
              <a:latin typeface="Calibri"/>
              <a:cs typeface="Calibri"/>
            </a:endParaRPr>
          </a:p>
        </p:txBody>
      </p:sp>
      <p:sp>
        <p:nvSpPr>
          <p:cNvPr id="47" name="TextBox 47"/>
          <p:cNvSpPr txBox="1"/>
          <p:nvPr/>
        </p:nvSpPr>
        <p:spPr>
          <a:xfrm>
            <a:off x="5207000" y="3365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550</a:t>
            </a:r>
          </a:p>
          <a:p>
            <a:pPr>
              <a:lnSpc>
                <a:spcPts val="1265"/>
              </a:lnSpc>
            </a:pPr>
            <a:endParaRPr lang="en-CA" sz="1123">
              <a:solidFill>
                <a:srgbClr val="0000FF"/>
              </a:solidFill>
              <a:latin typeface="Calibri"/>
              <a:cs typeface="Calibri"/>
            </a:endParaRPr>
          </a:p>
        </p:txBody>
      </p:sp>
      <p:sp>
        <p:nvSpPr>
          <p:cNvPr id="48" name="TextBox 48"/>
          <p:cNvSpPr txBox="1"/>
          <p:nvPr/>
        </p:nvSpPr>
        <p:spPr>
          <a:xfrm>
            <a:off x="5943600" y="3365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850</a:t>
            </a:r>
          </a:p>
          <a:p>
            <a:pPr>
              <a:lnSpc>
                <a:spcPts val="1265"/>
              </a:lnSpc>
            </a:pPr>
            <a:endParaRPr lang="en-CA" sz="1123">
              <a:solidFill>
                <a:srgbClr val="0000FF"/>
              </a:solidFill>
              <a:latin typeface="Calibri"/>
              <a:cs typeface="Calibri"/>
            </a:endParaRPr>
          </a:p>
        </p:txBody>
      </p:sp>
      <p:sp>
        <p:nvSpPr>
          <p:cNvPr id="49" name="TextBox 49"/>
          <p:cNvSpPr txBox="1"/>
          <p:nvPr/>
        </p:nvSpPr>
        <p:spPr>
          <a:xfrm>
            <a:off x="6578600" y="3365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0.0033</a:t>
            </a:r>
          </a:p>
          <a:p>
            <a:pPr>
              <a:lnSpc>
                <a:spcPts val="1265"/>
              </a:lnSpc>
            </a:pPr>
            <a:endParaRPr lang="en-CA" sz="1123">
              <a:solidFill>
                <a:srgbClr val="0000FF"/>
              </a:solidFill>
              <a:latin typeface="Calibri"/>
              <a:cs typeface="Calibri"/>
            </a:endParaRPr>
          </a:p>
        </p:txBody>
      </p:sp>
      <p:sp>
        <p:nvSpPr>
          <p:cNvPr id="50" name="TextBox 50"/>
          <p:cNvSpPr txBox="1"/>
          <p:nvPr/>
        </p:nvSpPr>
        <p:spPr>
          <a:xfrm>
            <a:off x="7188200" y="3365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0.0087</a:t>
            </a:r>
          </a:p>
          <a:p>
            <a:pPr>
              <a:lnSpc>
                <a:spcPts val="1265"/>
              </a:lnSpc>
            </a:pPr>
            <a:endParaRPr lang="en-CA" sz="1123">
              <a:solidFill>
                <a:srgbClr val="0000FF"/>
              </a:solidFill>
              <a:latin typeface="Calibri"/>
              <a:cs typeface="Calibri"/>
            </a:endParaRPr>
          </a:p>
        </p:txBody>
      </p:sp>
      <p:sp>
        <p:nvSpPr>
          <p:cNvPr id="51" name="TextBox 51"/>
          <p:cNvSpPr txBox="1"/>
          <p:nvPr/>
        </p:nvSpPr>
        <p:spPr>
          <a:xfrm>
            <a:off x="7950200" y="3365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0.0054</a:t>
            </a:r>
          </a:p>
          <a:p>
            <a:pPr>
              <a:lnSpc>
                <a:spcPts val="1265"/>
              </a:lnSpc>
            </a:pPr>
            <a:endParaRPr lang="en-CA" sz="1123">
              <a:solidFill>
                <a:srgbClr val="0000FF"/>
              </a:solidFill>
              <a:latin typeface="Calibri"/>
              <a:cs typeface="Calibri"/>
            </a:endParaRPr>
          </a:p>
        </p:txBody>
      </p:sp>
      <p:sp>
        <p:nvSpPr>
          <p:cNvPr id="52" name="TextBox 52"/>
          <p:cNvSpPr txBox="1"/>
          <p:nvPr/>
        </p:nvSpPr>
        <p:spPr>
          <a:xfrm>
            <a:off x="9664700" y="33655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0.53</a:t>
            </a:r>
          </a:p>
          <a:p>
            <a:pPr>
              <a:lnSpc>
                <a:spcPts val="1265"/>
              </a:lnSpc>
            </a:pPr>
            <a:endParaRPr lang="en-CA" sz="1123">
              <a:solidFill>
                <a:srgbClr val="0000FF"/>
              </a:solidFill>
              <a:latin typeface="Calibri"/>
              <a:cs typeface="Calibri"/>
            </a:endParaRPr>
          </a:p>
        </p:txBody>
      </p:sp>
      <p:sp>
        <p:nvSpPr>
          <p:cNvPr id="53" name="TextBox 53"/>
          <p:cNvSpPr txBox="1"/>
          <p:nvPr/>
        </p:nvSpPr>
        <p:spPr>
          <a:xfrm>
            <a:off x="4597400" y="3556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110</a:t>
            </a:r>
          </a:p>
          <a:p>
            <a:pPr>
              <a:lnSpc>
                <a:spcPts val="1265"/>
              </a:lnSpc>
            </a:pPr>
            <a:endParaRPr lang="en-CA" sz="1123">
              <a:solidFill>
                <a:srgbClr val="0000FF"/>
              </a:solidFill>
              <a:latin typeface="Calibri"/>
              <a:cs typeface="Calibri"/>
            </a:endParaRPr>
          </a:p>
        </p:txBody>
      </p:sp>
      <p:sp>
        <p:nvSpPr>
          <p:cNvPr id="54" name="TextBox 54"/>
          <p:cNvSpPr txBox="1"/>
          <p:nvPr/>
        </p:nvSpPr>
        <p:spPr>
          <a:xfrm>
            <a:off x="5207000" y="3556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650</a:t>
            </a:r>
          </a:p>
          <a:p>
            <a:pPr>
              <a:lnSpc>
                <a:spcPts val="1265"/>
              </a:lnSpc>
            </a:pPr>
            <a:endParaRPr lang="en-CA" sz="1123">
              <a:solidFill>
                <a:srgbClr val="0000FF"/>
              </a:solidFill>
              <a:latin typeface="Calibri"/>
              <a:cs typeface="Calibri"/>
            </a:endParaRPr>
          </a:p>
        </p:txBody>
      </p:sp>
      <p:sp>
        <p:nvSpPr>
          <p:cNvPr id="55" name="TextBox 55"/>
          <p:cNvSpPr txBox="1"/>
          <p:nvPr/>
        </p:nvSpPr>
        <p:spPr>
          <a:xfrm>
            <a:off x="5943600" y="3556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950</a:t>
            </a:r>
          </a:p>
          <a:p>
            <a:pPr>
              <a:lnSpc>
                <a:spcPts val="1265"/>
              </a:lnSpc>
            </a:pPr>
            <a:endParaRPr lang="en-CA" sz="1123">
              <a:solidFill>
                <a:srgbClr val="0000FF"/>
              </a:solidFill>
              <a:latin typeface="Calibri"/>
              <a:cs typeface="Calibri"/>
            </a:endParaRPr>
          </a:p>
        </p:txBody>
      </p:sp>
      <p:sp>
        <p:nvSpPr>
          <p:cNvPr id="56" name="TextBox 56"/>
          <p:cNvSpPr txBox="1"/>
          <p:nvPr/>
        </p:nvSpPr>
        <p:spPr>
          <a:xfrm>
            <a:off x="6578600" y="3556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0.0048</a:t>
            </a:r>
          </a:p>
          <a:p>
            <a:pPr>
              <a:lnSpc>
                <a:spcPts val="1265"/>
              </a:lnSpc>
            </a:pPr>
            <a:endParaRPr lang="en-CA" sz="1123">
              <a:solidFill>
                <a:srgbClr val="0000FF"/>
              </a:solidFill>
              <a:latin typeface="Calibri"/>
              <a:cs typeface="Calibri"/>
            </a:endParaRPr>
          </a:p>
        </p:txBody>
      </p:sp>
      <p:sp>
        <p:nvSpPr>
          <p:cNvPr id="57" name="TextBox 57"/>
          <p:cNvSpPr txBox="1"/>
          <p:nvPr/>
        </p:nvSpPr>
        <p:spPr>
          <a:xfrm>
            <a:off x="7188200" y="3556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0.0111</a:t>
            </a:r>
          </a:p>
          <a:p>
            <a:pPr>
              <a:lnSpc>
                <a:spcPts val="1265"/>
              </a:lnSpc>
            </a:pPr>
            <a:endParaRPr lang="en-CA" sz="1123">
              <a:solidFill>
                <a:srgbClr val="0000FF"/>
              </a:solidFill>
              <a:latin typeface="Calibri"/>
              <a:cs typeface="Calibri"/>
            </a:endParaRPr>
          </a:p>
        </p:txBody>
      </p:sp>
      <p:sp>
        <p:nvSpPr>
          <p:cNvPr id="58" name="TextBox 58"/>
          <p:cNvSpPr txBox="1"/>
          <p:nvPr/>
        </p:nvSpPr>
        <p:spPr>
          <a:xfrm>
            <a:off x="7950200" y="3556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0.0063</a:t>
            </a:r>
          </a:p>
          <a:p>
            <a:pPr>
              <a:lnSpc>
                <a:spcPts val="1265"/>
              </a:lnSpc>
            </a:pPr>
            <a:endParaRPr lang="en-CA" sz="1123">
              <a:solidFill>
                <a:srgbClr val="0000FF"/>
              </a:solidFill>
              <a:latin typeface="Calibri"/>
              <a:cs typeface="Calibri"/>
            </a:endParaRPr>
          </a:p>
        </p:txBody>
      </p:sp>
      <p:sp>
        <p:nvSpPr>
          <p:cNvPr id="59" name="TextBox 59"/>
          <p:cNvSpPr txBox="1"/>
          <p:nvPr/>
        </p:nvSpPr>
        <p:spPr>
          <a:xfrm>
            <a:off x="9664700" y="35560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0.69</a:t>
            </a:r>
          </a:p>
          <a:p>
            <a:pPr>
              <a:lnSpc>
                <a:spcPts val="1265"/>
              </a:lnSpc>
            </a:pPr>
            <a:endParaRPr lang="en-CA" sz="1123">
              <a:solidFill>
                <a:srgbClr val="0000FF"/>
              </a:solidFill>
              <a:latin typeface="Calibri"/>
              <a:cs typeface="Calibri"/>
            </a:endParaRPr>
          </a:p>
        </p:txBody>
      </p:sp>
      <p:sp>
        <p:nvSpPr>
          <p:cNvPr id="60" name="TextBox 60"/>
          <p:cNvSpPr txBox="1"/>
          <p:nvPr/>
        </p:nvSpPr>
        <p:spPr>
          <a:xfrm>
            <a:off x="4597400" y="3746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114</a:t>
            </a:r>
          </a:p>
          <a:p>
            <a:pPr>
              <a:lnSpc>
                <a:spcPts val="1265"/>
              </a:lnSpc>
            </a:pPr>
            <a:endParaRPr lang="en-CA" sz="1123">
              <a:solidFill>
                <a:srgbClr val="0000FF"/>
              </a:solidFill>
              <a:latin typeface="Calibri"/>
              <a:cs typeface="Calibri"/>
            </a:endParaRPr>
          </a:p>
        </p:txBody>
      </p:sp>
      <p:sp>
        <p:nvSpPr>
          <p:cNvPr id="61" name="TextBox 61"/>
          <p:cNvSpPr txBox="1"/>
          <p:nvPr/>
        </p:nvSpPr>
        <p:spPr>
          <a:xfrm>
            <a:off x="5207000" y="3746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750</a:t>
            </a:r>
          </a:p>
          <a:p>
            <a:pPr>
              <a:lnSpc>
                <a:spcPts val="1265"/>
              </a:lnSpc>
            </a:pPr>
            <a:endParaRPr lang="en-CA" sz="1123">
              <a:solidFill>
                <a:srgbClr val="0000FF"/>
              </a:solidFill>
              <a:latin typeface="Calibri"/>
              <a:cs typeface="Calibri"/>
            </a:endParaRPr>
          </a:p>
        </p:txBody>
      </p:sp>
      <p:sp>
        <p:nvSpPr>
          <p:cNvPr id="62" name="TextBox 62"/>
          <p:cNvSpPr txBox="1"/>
          <p:nvPr/>
        </p:nvSpPr>
        <p:spPr>
          <a:xfrm>
            <a:off x="5880101" y="3746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1050</a:t>
            </a:r>
          </a:p>
          <a:p>
            <a:pPr>
              <a:lnSpc>
                <a:spcPts val="1265"/>
              </a:lnSpc>
            </a:pPr>
            <a:endParaRPr lang="en-CA" sz="1123">
              <a:solidFill>
                <a:srgbClr val="0000FF"/>
              </a:solidFill>
              <a:latin typeface="Calibri"/>
              <a:cs typeface="Calibri"/>
            </a:endParaRPr>
          </a:p>
        </p:txBody>
      </p:sp>
      <p:sp>
        <p:nvSpPr>
          <p:cNvPr id="63" name="TextBox 63"/>
          <p:cNvSpPr txBox="1"/>
          <p:nvPr/>
        </p:nvSpPr>
        <p:spPr>
          <a:xfrm>
            <a:off x="6578600" y="3746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0.0066</a:t>
            </a:r>
          </a:p>
          <a:p>
            <a:pPr>
              <a:lnSpc>
                <a:spcPts val="1265"/>
              </a:lnSpc>
            </a:pPr>
            <a:endParaRPr lang="en-CA" sz="1123">
              <a:solidFill>
                <a:srgbClr val="0000FF"/>
              </a:solidFill>
              <a:latin typeface="Calibri"/>
              <a:cs typeface="Calibri"/>
            </a:endParaRPr>
          </a:p>
        </p:txBody>
      </p:sp>
      <p:sp>
        <p:nvSpPr>
          <p:cNvPr id="64" name="TextBox 64"/>
          <p:cNvSpPr txBox="1"/>
          <p:nvPr/>
        </p:nvSpPr>
        <p:spPr>
          <a:xfrm>
            <a:off x="7188200" y="3746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0.0138</a:t>
            </a:r>
          </a:p>
          <a:p>
            <a:pPr>
              <a:lnSpc>
                <a:spcPts val="1265"/>
              </a:lnSpc>
            </a:pPr>
            <a:endParaRPr lang="en-CA" sz="1123">
              <a:solidFill>
                <a:srgbClr val="0000FF"/>
              </a:solidFill>
              <a:latin typeface="Calibri"/>
              <a:cs typeface="Calibri"/>
            </a:endParaRPr>
          </a:p>
        </p:txBody>
      </p:sp>
      <p:sp>
        <p:nvSpPr>
          <p:cNvPr id="65" name="TextBox 65"/>
          <p:cNvSpPr txBox="1"/>
          <p:nvPr/>
        </p:nvSpPr>
        <p:spPr>
          <a:xfrm>
            <a:off x="7950200" y="3746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0.0072</a:t>
            </a:r>
          </a:p>
          <a:p>
            <a:pPr>
              <a:lnSpc>
                <a:spcPts val="1265"/>
              </a:lnSpc>
            </a:pPr>
            <a:endParaRPr lang="en-CA" sz="1123">
              <a:solidFill>
                <a:srgbClr val="0000FF"/>
              </a:solidFill>
              <a:latin typeface="Calibri"/>
              <a:cs typeface="Calibri"/>
            </a:endParaRPr>
          </a:p>
        </p:txBody>
      </p:sp>
      <p:sp>
        <p:nvSpPr>
          <p:cNvPr id="66" name="TextBox 66"/>
          <p:cNvSpPr txBox="1"/>
          <p:nvPr/>
        </p:nvSpPr>
        <p:spPr>
          <a:xfrm>
            <a:off x="9664700" y="37465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0.83</a:t>
            </a:r>
          </a:p>
          <a:p>
            <a:pPr>
              <a:lnSpc>
                <a:spcPts val="1265"/>
              </a:lnSpc>
            </a:pPr>
            <a:endParaRPr lang="en-CA" sz="1123">
              <a:solidFill>
                <a:srgbClr val="0000FF"/>
              </a:solidFill>
              <a:latin typeface="Calibri"/>
              <a:cs typeface="Calibri"/>
            </a:endParaRPr>
          </a:p>
        </p:txBody>
      </p:sp>
      <p:sp>
        <p:nvSpPr>
          <p:cNvPr id="67" name="TextBox 67"/>
          <p:cNvSpPr txBox="1"/>
          <p:nvPr/>
        </p:nvSpPr>
        <p:spPr>
          <a:xfrm>
            <a:off x="4597400" y="3937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118</a:t>
            </a:r>
          </a:p>
          <a:p>
            <a:pPr>
              <a:lnSpc>
                <a:spcPts val="1265"/>
              </a:lnSpc>
            </a:pPr>
            <a:endParaRPr lang="en-CA" sz="1123">
              <a:solidFill>
                <a:srgbClr val="0000FF"/>
              </a:solidFill>
              <a:latin typeface="Calibri"/>
              <a:cs typeface="Calibri"/>
            </a:endParaRPr>
          </a:p>
        </p:txBody>
      </p:sp>
      <p:sp>
        <p:nvSpPr>
          <p:cNvPr id="68" name="TextBox 68"/>
          <p:cNvSpPr txBox="1"/>
          <p:nvPr/>
        </p:nvSpPr>
        <p:spPr>
          <a:xfrm>
            <a:off x="5207000" y="3937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850</a:t>
            </a:r>
          </a:p>
          <a:p>
            <a:pPr>
              <a:lnSpc>
                <a:spcPts val="1265"/>
              </a:lnSpc>
            </a:pPr>
            <a:endParaRPr lang="en-CA" sz="1123">
              <a:solidFill>
                <a:srgbClr val="0000FF"/>
              </a:solidFill>
              <a:latin typeface="Calibri"/>
              <a:cs typeface="Calibri"/>
            </a:endParaRPr>
          </a:p>
        </p:txBody>
      </p:sp>
      <p:sp>
        <p:nvSpPr>
          <p:cNvPr id="69" name="TextBox 69"/>
          <p:cNvSpPr txBox="1"/>
          <p:nvPr/>
        </p:nvSpPr>
        <p:spPr>
          <a:xfrm>
            <a:off x="5880101" y="3937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1150</a:t>
            </a:r>
          </a:p>
          <a:p>
            <a:pPr>
              <a:lnSpc>
                <a:spcPts val="1265"/>
              </a:lnSpc>
            </a:pPr>
            <a:endParaRPr lang="en-CA" sz="1123">
              <a:solidFill>
                <a:srgbClr val="0000FF"/>
              </a:solidFill>
              <a:latin typeface="Calibri"/>
              <a:cs typeface="Calibri"/>
            </a:endParaRPr>
          </a:p>
        </p:txBody>
      </p:sp>
      <p:sp>
        <p:nvSpPr>
          <p:cNvPr id="70" name="TextBox 70"/>
          <p:cNvSpPr txBox="1"/>
          <p:nvPr/>
        </p:nvSpPr>
        <p:spPr>
          <a:xfrm>
            <a:off x="6578600" y="3937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0.0087</a:t>
            </a:r>
          </a:p>
          <a:p>
            <a:pPr>
              <a:lnSpc>
                <a:spcPts val="1265"/>
              </a:lnSpc>
            </a:pPr>
            <a:endParaRPr lang="en-CA" sz="1123">
              <a:solidFill>
                <a:srgbClr val="0000FF"/>
              </a:solidFill>
              <a:latin typeface="Calibri"/>
              <a:cs typeface="Calibri"/>
            </a:endParaRPr>
          </a:p>
        </p:txBody>
      </p:sp>
      <p:sp>
        <p:nvSpPr>
          <p:cNvPr id="71" name="TextBox 71"/>
          <p:cNvSpPr txBox="1"/>
          <p:nvPr/>
        </p:nvSpPr>
        <p:spPr>
          <a:xfrm>
            <a:off x="7188200" y="3937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0.0168</a:t>
            </a:r>
          </a:p>
          <a:p>
            <a:pPr>
              <a:lnSpc>
                <a:spcPts val="1265"/>
              </a:lnSpc>
            </a:pPr>
            <a:endParaRPr lang="en-CA" sz="1123">
              <a:solidFill>
                <a:srgbClr val="0000FF"/>
              </a:solidFill>
              <a:latin typeface="Calibri"/>
              <a:cs typeface="Calibri"/>
            </a:endParaRPr>
          </a:p>
        </p:txBody>
      </p:sp>
      <p:sp>
        <p:nvSpPr>
          <p:cNvPr id="72" name="TextBox 72"/>
          <p:cNvSpPr txBox="1"/>
          <p:nvPr/>
        </p:nvSpPr>
        <p:spPr>
          <a:xfrm>
            <a:off x="7950200" y="3937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0.0082</a:t>
            </a:r>
          </a:p>
          <a:p>
            <a:pPr>
              <a:lnSpc>
                <a:spcPts val="1265"/>
              </a:lnSpc>
            </a:pPr>
            <a:endParaRPr lang="en-CA" sz="1123">
              <a:solidFill>
                <a:srgbClr val="0000FF"/>
              </a:solidFill>
              <a:latin typeface="Calibri"/>
              <a:cs typeface="Calibri"/>
            </a:endParaRPr>
          </a:p>
        </p:txBody>
      </p:sp>
      <p:sp>
        <p:nvSpPr>
          <p:cNvPr id="73" name="TextBox 73"/>
          <p:cNvSpPr txBox="1"/>
          <p:nvPr/>
        </p:nvSpPr>
        <p:spPr>
          <a:xfrm>
            <a:off x="9664700" y="39370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0.97</a:t>
            </a:r>
          </a:p>
          <a:p>
            <a:pPr>
              <a:lnSpc>
                <a:spcPts val="1265"/>
              </a:lnSpc>
            </a:pPr>
            <a:endParaRPr lang="en-CA" sz="1123">
              <a:solidFill>
                <a:srgbClr val="0000FF"/>
              </a:solidFill>
              <a:latin typeface="Calibri"/>
              <a:cs typeface="Calibri"/>
            </a:endParaRPr>
          </a:p>
        </p:txBody>
      </p:sp>
      <p:sp>
        <p:nvSpPr>
          <p:cNvPr id="74" name="TextBox 74"/>
          <p:cNvSpPr txBox="1"/>
          <p:nvPr/>
        </p:nvSpPr>
        <p:spPr>
          <a:xfrm>
            <a:off x="4597400" y="4127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128</a:t>
            </a:r>
          </a:p>
          <a:p>
            <a:pPr>
              <a:lnSpc>
                <a:spcPts val="1265"/>
              </a:lnSpc>
            </a:pPr>
            <a:endParaRPr lang="en-CA" sz="1123">
              <a:solidFill>
                <a:srgbClr val="0000FF"/>
              </a:solidFill>
              <a:latin typeface="Calibri"/>
              <a:cs typeface="Calibri"/>
            </a:endParaRPr>
          </a:p>
        </p:txBody>
      </p:sp>
      <p:sp>
        <p:nvSpPr>
          <p:cNvPr id="75" name="TextBox 75"/>
          <p:cNvSpPr txBox="1"/>
          <p:nvPr/>
        </p:nvSpPr>
        <p:spPr>
          <a:xfrm>
            <a:off x="5207000" y="41275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950</a:t>
            </a:r>
          </a:p>
          <a:p>
            <a:pPr>
              <a:lnSpc>
                <a:spcPts val="1265"/>
              </a:lnSpc>
            </a:pPr>
            <a:endParaRPr lang="en-CA" sz="1123">
              <a:solidFill>
                <a:srgbClr val="0000FF"/>
              </a:solidFill>
              <a:latin typeface="Calibri"/>
              <a:cs typeface="Calibri"/>
            </a:endParaRPr>
          </a:p>
        </p:txBody>
      </p:sp>
      <p:sp>
        <p:nvSpPr>
          <p:cNvPr id="76" name="TextBox 76"/>
          <p:cNvSpPr txBox="1"/>
          <p:nvPr/>
        </p:nvSpPr>
        <p:spPr>
          <a:xfrm>
            <a:off x="5880101" y="4127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1250</a:t>
            </a:r>
          </a:p>
          <a:p>
            <a:pPr>
              <a:lnSpc>
                <a:spcPts val="1265"/>
              </a:lnSpc>
            </a:pPr>
            <a:endParaRPr lang="en-CA" sz="1123">
              <a:solidFill>
                <a:srgbClr val="0000FF"/>
              </a:solidFill>
              <a:latin typeface="Calibri"/>
              <a:cs typeface="Calibri"/>
            </a:endParaRPr>
          </a:p>
        </p:txBody>
      </p:sp>
      <p:sp>
        <p:nvSpPr>
          <p:cNvPr id="77" name="TextBox 77"/>
          <p:cNvSpPr txBox="1"/>
          <p:nvPr/>
        </p:nvSpPr>
        <p:spPr>
          <a:xfrm>
            <a:off x="6578600" y="4127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0.0111</a:t>
            </a:r>
          </a:p>
          <a:p>
            <a:pPr>
              <a:lnSpc>
                <a:spcPts val="1265"/>
              </a:lnSpc>
            </a:pPr>
            <a:endParaRPr lang="en-CA" sz="1123">
              <a:solidFill>
                <a:srgbClr val="0000FF"/>
              </a:solidFill>
              <a:latin typeface="Calibri"/>
              <a:cs typeface="Calibri"/>
            </a:endParaRPr>
          </a:p>
        </p:txBody>
      </p:sp>
      <p:sp>
        <p:nvSpPr>
          <p:cNvPr id="78" name="TextBox 78"/>
          <p:cNvSpPr txBox="1"/>
          <p:nvPr/>
        </p:nvSpPr>
        <p:spPr>
          <a:xfrm>
            <a:off x="7188200" y="4127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0.0202</a:t>
            </a:r>
          </a:p>
          <a:p>
            <a:pPr>
              <a:lnSpc>
                <a:spcPts val="1265"/>
              </a:lnSpc>
            </a:pPr>
            <a:endParaRPr lang="en-CA" sz="1123">
              <a:solidFill>
                <a:srgbClr val="0000FF"/>
              </a:solidFill>
              <a:latin typeface="Calibri"/>
              <a:cs typeface="Calibri"/>
            </a:endParaRPr>
          </a:p>
        </p:txBody>
      </p:sp>
      <p:sp>
        <p:nvSpPr>
          <p:cNvPr id="79" name="TextBox 79"/>
          <p:cNvSpPr txBox="1"/>
          <p:nvPr/>
        </p:nvSpPr>
        <p:spPr>
          <a:xfrm>
            <a:off x="7950200" y="4127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0.0092</a:t>
            </a:r>
          </a:p>
          <a:p>
            <a:pPr>
              <a:lnSpc>
                <a:spcPts val="1265"/>
              </a:lnSpc>
            </a:pPr>
            <a:endParaRPr lang="en-CA" sz="1123">
              <a:solidFill>
                <a:srgbClr val="0000FF"/>
              </a:solidFill>
              <a:latin typeface="Calibri"/>
              <a:cs typeface="Calibri"/>
            </a:endParaRPr>
          </a:p>
        </p:txBody>
      </p:sp>
      <p:sp>
        <p:nvSpPr>
          <p:cNvPr id="80" name="TextBox 80"/>
          <p:cNvSpPr txBox="1"/>
          <p:nvPr/>
        </p:nvSpPr>
        <p:spPr>
          <a:xfrm>
            <a:off x="9664700" y="41275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1.18</a:t>
            </a:r>
          </a:p>
          <a:p>
            <a:pPr>
              <a:lnSpc>
                <a:spcPts val="1265"/>
              </a:lnSpc>
            </a:pPr>
            <a:endParaRPr lang="en-CA" sz="1123">
              <a:solidFill>
                <a:srgbClr val="0000FF"/>
              </a:solidFill>
              <a:latin typeface="Calibri"/>
              <a:cs typeface="Calibri"/>
            </a:endParaRPr>
          </a:p>
        </p:txBody>
      </p:sp>
      <p:sp>
        <p:nvSpPr>
          <p:cNvPr id="81" name="TextBox 81"/>
          <p:cNvSpPr txBox="1"/>
          <p:nvPr/>
        </p:nvSpPr>
        <p:spPr>
          <a:xfrm>
            <a:off x="4597400" y="4318001"/>
            <a:ext cx="22121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124</a:t>
            </a:r>
          </a:p>
          <a:p>
            <a:pPr>
              <a:lnSpc>
                <a:spcPts val="1265"/>
              </a:lnSpc>
            </a:pPr>
            <a:endParaRPr lang="en-CA" sz="1123">
              <a:solidFill>
                <a:srgbClr val="0000FF"/>
              </a:solidFill>
              <a:latin typeface="Calibri"/>
              <a:cs typeface="Calibri"/>
            </a:endParaRPr>
          </a:p>
        </p:txBody>
      </p:sp>
      <p:sp>
        <p:nvSpPr>
          <p:cNvPr id="82" name="TextBox 82"/>
          <p:cNvSpPr txBox="1"/>
          <p:nvPr/>
        </p:nvSpPr>
        <p:spPr>
          <a:xfrm>
            <a:off x="5143501" y="4318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1050</a:t>
            </a:r>
          </a:p>
          <a:p>
            <a:pPr>
              <a:lnSpc>
                <a:spcPts val="1265"/>
              </a:lnSpc>
            </a:pPr>
            <a:endParaRPr lang="en-CA" sz="1123">
              <a:solidFill>
                <a:srgbClr val="0000FF"/>
              </a:solidFill>
              <a:latin typeface="Calibri"/>
              <a:cs typeface="Calibri"/>
            </a:endParaRPr>
          </a:p>
        </p:txBody>
      </p:sp>
      <p:sp>
        <p:nvSpPr>
          <p:cNvPr id="83" name="TextBox 83"/>
          <p:cNvSpPr txBox="1"/>
          <p:nvPr/>
        </p:nvSpPr>
        <p:spPr>
          <a:xfrm>
            <a:off x="5880101" y="4318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1350</a:t>
            </a:r>
          </a:p>
          <a:p>
            <a:pPr>
              <a:lnSpc>
                <a:spcPts val="1265"/>
              </a:lnSpc>
            </a:pPr>
            <a:endParaRPr lang="en-CA" sz="1123">
              <a:solidFill>
                <a:srgbClr val="0000FF"/>
              </a:solidFill>
              <a:latin typeface="Calibri"/>
              <a:cs typeface="Calibri"/>
            </a:endParaRPr>
          </a:p>
        </p:txBody>
      </p:sp>
      <p:sp>
        <p:nvSpPr>
          <p:cNvPr id="84" name="TextBox 84"/>
          <p:cNvSpPr txBox="1"/>
          <p:nvPr/>
        </p:nvSpPr>
        <p:spPr>
          <a:xfrm>
            <a:off x="6578600" y="4318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0.0138</a:t>
            </a:r>
          </a:p>
          <a:p>
            <a:pPr>
              <a:lnSpc>
                <a:spcPts val="1265"/>
              </a:lnSpc>
            </a:pPr>
            <a:endParaRPr lang="en-CA" sz="1123">
              <a:solidFill>
                <a:srgbClr val="0000FF"/>
              </a:solidFill>
              <a:latin typeface="Calibri"/>
              <a:cs typeface="Calibri"/>
            </a:endParaRPr>
          </a:p>
        </p:txBody>
      </p:sp>
      <p:sp>
        <p:nvSpPr>
          <p:cNvPr id="85" name="TextBox 85"/>
          <p:cNvSpPr txBox="1"/>
          <p:nvPr/>
        </p:nvSpPr>
        <p:spPr>
          <a:xfrm>
            <a:off x="7188200" y="4318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0.0239</a:t>
            </a:r>
          </a:p>
          <a:p>
            <a:pPr>
              <a:lnSpc>
                <a:spcPts val="1265"/>
              </a:lnSpc>
            </a:pPr>
            <a:endParaRPr lang="en-CA" sz="1123">
              <a:solidFill>
                <a:srgbClr val="0000FF"/>
              </a:solidFill>
              <a:latin typeface="Calibri"/>
              <a:cs typeface="Calibri"/>
            </a:endParaRPr>
          </a:p>
        </p:txBody>
      </p:sp>
      <p:sp>
        <p:nvSpPr>
          <p:cNvPr id="86" name="TextBox 86"/>
          <p:cNvSpPr txBox="1"/>
          <p:nvPr/>
        </p:nvSpPr>
        <p:spPr>
          <a:xfrm>
            <a:off x="7950200" y="4318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0.0102</a:t>
            </a:r>
          </a:p>
          <a:p>
            <a:pPr>
              <a:lnSpc>
                <a:spcPts val="1265"/>
              </a:lnSpc>
            </a:pPr>
            <a:endParaRPr lang="en-CA" sz="1123">
              <a:solidFill>
                <a:srgbClr val="0000FF"/>
              </a:solidFill>
              <a:latin typeface="Calibri"/>
              <a:cs typeface="Calibri"/>
            </a:endParaRPr>
          </a:p>
        </p:txBody>
      </p:sp>
      <p:sp>
        <p:nvSpPr>
          <p:cNvPr id="87" name="TextBox 87"/>
          <p:cNvSpPr txBox="1"/>
          <p:nvPr/>
        </p:nvSpPr>
        <p:spPr>
          <a:xfrm>
            <a:off x="9664700" y="43180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1.27</a:t>
            </a:r>
          </a:p>
          <a:p>
            <a:pPr>
              <a:lnSpc>
                <a:spcPts val="1265"/>
              </a:lnSpc>
            </a:pPr>
            <a:endParaRPr lang="en-CA" sz="1123">
              <a:solidFill>
                <a:srgbClr val="0000FF"/>
              </a:solidFill>
              <a:latin typeface="Calibri"/>
              <a:cs typeface="Calibri"/>
            </a:endParaRPr>
          </a:p>
        </p:txBody>
      </p:sp>
      <p:sp>
        <p:nvSpPr>
          <p:cNvPr id="88" name="TextBox 88"/>
          <p:cNvSpPr txBox="1"/>
          <p:nvPr/>
        </p:nvSpPr>
        <p:spPr>
          <a:xfrm>
            <a:off x="4660900" y="4508501"/>
            <a:ext cx="147476"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93</a:t>
            </a:r>
          </a:p>
          <a:p>
            <a:pPr>
              <a:lnSpc>
                <a:spcPts val="1265"/>
              </a:lnSpc>
            </a:pPr>
            <a:endParaRPr lang="en-CA" sz="1123">
              <a:solidFill>
                <a:srgbClr val="0000FF"/>
              </a:solidFill>
              <a:latin typeface="Calibri"/>
              <a:cs typeface="Calibri"/>
            </a:endParaRPr>
          </a:p>
        </p:txBody>
      </p:sp>
      <p:sp>
        <p:nvSpPr>
          <p:cNvPr id="89" name="TextBox 89"/>
          <p:cNvSpPr txBox="1"/>
          <p:nvPr/>
        </p:nvSpPr>
        <p:spPr>
          <a:xfrm>
            <a:off x="5143501" y="4508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1150</a:t>
            </a:r>
          </a:p>
          <a:p>
            <a:pPr>
              <a:lnSpc>
                <a:spcPts val="1265"/>
              </a:lnSpc>
            </a:pPr>
            <a:endParaRPr lang="en-CA" sz="1123">
              <a:solidFill>
                <a:srgbClr val="0000FF"/>
              </a:solidFill>
              <a:latin typeface="Calibri"/>
              <a:cs typeface="Calibri"/>
            </a:endParaRPr>
          </a:p>
        </p:txBody>
      </p:sp>
      <p:sp>
        <p:nvSpPr>
          <p:cNvPr id="90" name="TextBox 90"/>
          <p:cNvSpPr txBox="1"/>
          <p:nvPr/>
        </p:nvSpPr>
        <p:spPr>
          <a:xfrm>
            <a:off x="5880101" y="4508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1450</a:t>
            </a:r>
          </a:p>
          <a:p>
            <a:pPr>
              <a:lnSpc>
                <a:spcPts val="1265"/>
              </a:lnSpc>
            </a:pPr>
            <a:endParaRPr lang="en-CA" sz="1123">
              <a:solidFill>
                <a:srgbClr val="0000FF"/>
              </a:solidFill>
              <a:latin typeface="Calibri"/>
              <a:cs typeface="Calibri"/>
            </a:endParaRPr>
          </a:p>
        </p:txBody>
      </p:sp>
      <p:sp>
        <p:nvSpPr>
          <p:cNvPr id="91" name="TextBox 91"/>
          <p:cNvSpPr txBox="1"/>
          <p:nvPr/>
        </p:nvSpPr>
        <p:spPr>
          <a:xfrm>
            <a:off x="6578600" y="4508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0.0168</a:t>
            </a:r>
          </a:p>
          <a:p>
            <a:pPr>
              <a:lnSpc>
                <a:spcPts val="1265"/>
              </a:lnSpc>
            </a:pPr>
            <a:endParaRPr lang="en-CA" sz="1123">
              <a:solidFill>
                <a:srgbClr val="0000FF"/>
              </a:solidFill>
              <a:latin typeface="Calibri"/>
              <a:cs typeface="Calibri"/>
            </a:endParaRPr>
          </a:p>
        </p:txBody>
      </p:sp>
      <p:sp>
        <p:nvSpPr>
          <p:cNvPr id="92" name="TextBox 92"/>
          <p:cNvSpPr txBox="1"/>
          <p:nvPr/>
        </p:nvSpPr>
        <p:spPr>
          <a:xfrm>
            <a:off x="7188200" y="4508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0.0279</a:t>
            </a:r>
          </a:p>
          <a:p>
            <a:pPr>
              <a:lnSpc>
                <a:spcPts val="1265"/>
              </a:lnSpc>
            </a:pPr>
            <a:endParaRPr lang="en-CA" sz="1123">
              <a:solidFill>
                <a:srgbClr val="0000FF"/>
              </a:solidFill>
              <a:latin typeface="Calibri"/>
              <a:cs typeface="Calibri"/>
            </a:endParaRPr>
          </a:p>
        </p:txBody>
      </p:sp>
      <p:sp>
        <p:nvSpPr>
          <p:cNvPr id="93" name="TextBox 93"/>
          <p:cNvSpPr txBox="1"/>
          <p:nvPr/>
        </p:nvSpPr>
        <p:spPr>
          <a:xfrm>
            <a:off x="7950200" y="4508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0.0112</a:t>
            </a:r>
          </a:p>
          <a:p>
            <a:pPr>
              <a:lnSpc>
                <a:spcPts val="1265"/>
              </a:lnSpc>
            </a:pPr>
            <a:endParaRPr lang="en-CA" sz="1123">
              <a:solidFill>
                <a:srgbClr val="0000FF"/>
              </a:solidFill>
              <a:latin typeface="Calibri"/>
              <a:cs typeface="Calibri"/>
            </a:endParaRPr>
          </a:p>
        </p:txBody>
      </p:sp>
      <p:sp>
        <p:nvSpPr>
          <p:cNvPr id="94" name="TextBox 94"/>
          <p:cNvSpPr txBox="1"/>
          <p:nvPr/>
        </p:nvSpPr>
        <p:spPr>
          <a:xfrm>
            <a:off x="9664700" y="45085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1.04</a:t>
            </a:r>
          </a:p>
          <a:p>
            <a:pPr>
              <a:lnSpc>
                <a:spcPts val="1265"/>
              </a:lnSpc>
            </a:pPr>
            <a:endParaRPr lang="en-CA" sz="1123">
              <a:solidFill>
                <a:srgbClr val="0000FF"/>
              </a:solidFill>
              <a:latin typeface="Calibri"/>
              <a:cs typeface="Calibri"/>
            </a:endParaRPr>
          </a:p>
        </p:txBody>
      </p:sp>
      <p:sp>
        <p:nvSpPr>
          <p:cNvPr id="95" name="TextBox 95"/>
          <p:cNvSpPr txBox="1"/>
          <p:nvPr/>
        </p:nvSpPr>
        <p:spPr>
          <a:xfrm>
            <a:off x="4660900" y="4699001"/>
            <a:ext cx="147476"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47</a:t>
            </a:r>
          </a:p>
          <a:p>
            <a:pPr>
              <a:lnSpc>
                <a:spcPts val="1265"/>
              </a:lnSpc>
            </a:pPr>
            <a:endParaRPr lang="en-CA" sz="1123">
              <a:solidFill>
                <a:srgbClr val="0000FF"/>
              </a:solidFill>
              <a:latin typeface="Calibri"/>
              <a:cs typeface="Calibri"/>
            </a:endParaRPr>
          </a:p>
        </p:txBody>
      </p:sp>
      <p:sp>
        <p:nvSpPr>
          <p:cNvPr id="96" name="TextBox 96"/>
          <p:cNvSpPr txBox="1"/>
          <p:nvPr/>
        </p:nvSpPr>
        <p:spPr>
          <a:xfrm>
            <a:off x="5143501" y="4699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1250</a:t>
            </a:r>
          </a:p>
          <a:p>
            <a:pPr>
              <a:lnSpc>
                <a:spcPts val="1265"/>
              </a:lnSpc>
            </a:pPr>
            <a:endParaRPr lang="en-CA" sz="1123">
              <a:solidFill>
                <a:srgbClr val="0000FF"/>
              </a:solidFill>
              <a:latin typeface="Calibri"/>
              <a:cs typeface="Calibri"/>
            </a:endParaRPr>
          </a:p>
        </p:txBody>
      </p:sp>
      <p:sp>
        <p:nvSpPr>
          <p:cNvPr id="97" name="TextBox 97"/>
          <p:cNvSpPr txBox="1"/>
          <p:nvPr/>
        </p:nvSpPr>
        <p:spPr>
          <a:xfrm>
            <a:off x="5880101" y="4699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1550</a:t>
            </a:r>
          </a:p>
          <a:p>
            <a:pPr>
              <a:lnSpc>
                <a:spcPts val="1265"/>
              </a:lnSpc>
            </a:pPr>
            <a:endParaRPr lang="en-CA" sz="1123">
              <a:solidFill>
                <a:srgbClr val="0000FF"/>
              </a:solidFill>
              <a:latin typeface="Calibri"/>
              <a:cs typeface="Calibri"/>
            </a:endParaRPr>
          </a:p>
        </p:txBody>
      </p:sp>
      <p:sp>
        <p:nvSpPr>
          <p:cNvPr id="98" name="TextBox 98"/>
          <p:cNvSpPr txBox="1"/>
          <p:nvPr/>
        </p:nvSpPr>
        <p:spPr>
          <a:xfrm>
            <a:off x="6578600" y="4699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0.0202</a:t>
            </a:r>
          </a:p>
          <a:p>
            <a:pPr>
              <a:lnSpc>
                <a:spcPts val="1265"/>
              </a:lnSpc>
            </a:pPr>
            <a:endParaRPr lang="en-CA" sz="1123">
              <a:solidFill>
                <a:srgbClr val="0000FF"/>
              </a:solidFill>
              <a:latin typeface="Calibri"/>
              <a:cs typeface="Calibri"/>
            </a:endParaRPr>
          </a:p>
        </p:txBody>
      </p:sp>
      <p:sp>
        <p:nvSpPr>
          <p:cNvPr id="99" name="TextBox 99"/>
          <p:cNvSpPr txBox="1"/>
          <p:nvPr/>
        </p:nvSpPr>
        <p:spPr>
          <a:xfrm>
            <a:off x="7188200" y="4699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0.0322</a:t>
            </a:r>
          </a:p>
          <a:p>
            <a:pPr>
              <a:lnSpc>
                <a:spcPts val="1265"/>
              </a:lnSpc>
            </a:pPr>
            <a:endParaRPr lang="en-CA" sz="1123">
              <a:solidFill>
                <a:srgbClr val="0000FF"/>
              </a:solidFill>
              <a:latin typeface="Calibri"/>
              <a:cs typeface="Calibri"/>
            </a:endParaRPr>
          </a:p>
        </p:txBody>
      </p:sp>
      <p:sp>
        <p:nvSpPr>
          <p:cNvPr id="100" name="TextBox 100"/>
          <p:cNvSpPr txBox="1"/>
          <p:nvPr/>
        </p:nvSpPr>
        <p:spPr>
          <a:xfrm>
            <a:off x="7950200" y="4699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0.0123</a:t>
            </a:r>
          </a:p>
          <a:p>
            <a:pPr>
              <a:lnSpc>
                <a:spcPts val="1265"/>
              </a:lnSpc>
            </a:pPr>
            <a:endParaRPr lang="en-CA" sz="1123">
              <a:solidFill>
                <a:srgbClr val="0000FF"/>
              </a:solidFill>
              <a:latin typeface="Calibri"/>
              <a:cs typeface="Calibri"/>
            </a:endParaRPr>
          </a:p>
        </p:txBody>
      </p:sp>
      <p:sp>
        <p:nvSpPr>
          <p:cNvPr id="101" name="TextBox 101"/>
          <p:cNvSpPr txBox="1"/>
          <p:nvPr/>
        </p:nvSpPr>
        <p:spPr>
          <a:xfrm>
            <a:off x="9664700" y="46990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0.58</a:t>
            </a:r>
          </a:p>
          <a:p>
            <a:pPr>
              <a:lnSpc>
                <a:spcPts val="1265"/>
              </a:lnSpc>
            </a:pPr>
            <a:endParaRPr lang="en-CA" sz="1123">
              <a:solidFill>
                <a:srgbClr val="0000FF"/>
              </a:solidFill>
              <a:latin typeface="Calibri"/>
              <a:cs typeface="Calibri"/>
            </a:endParaRPr>
          </a:p>
        </p:txBody>
      </p:sp>
      <p:sp>
        <p:nvSpPr>
          <p:cNvPr id="102" name="TextBox 102"/>
          <p:cNvSpPr txBox="1"/>
          <p:nvPr/>
        </p:nvSpPr>
        <p:spPr>
          <a:xfrm>
            <a:off x="4660900" y="4889501"/>
            <a:ext cx="147476"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41</a:t>
            </a:r>
          </a:p>
          <a:p>
            <a:pPr>
              <a:lnSpc>
                <a:spcPts val="1265"/>
              </a:lnSpc>
            </a:pPr>
            <a:endParaRPr lang="en-CA" sz="1123">
              <a:solidFill>
                <a:srgbClr val="0000FF"/>
              </a:solidFill>
              <a:latin typeface="Calibri"/>
              <a:cs typeface="Calibri"/>
            </a:endParaRPr>
          </a:p>
        </p:txBody>
      </p:sp>
      <p:sp>
        <p:nvSpPr>
          <p:cNvPr id="103" name="TextBox 103"/>
          <p:cNvSpPr txBox="1"/>
          <p:nvPr/>
        </p:nvSpPr>
        <p:spPr>
          <a:xfrm>
            <a:off x="5143501" y="4889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1350</a:t>
            </a:r>
          </a:p>
          <a:p>
            <a:pPr>
              <a:lnSpc>
                <a:spcPts val="1265"/>
              </a:lnSpc>
            </a:pPr>
            <a:endParaRPr lang="en-CA" sz="1123">
              <a:solidFill>
                <a:srgbClr val="0000FF"/>
              </a:solidFill>
              <a:latin typeface="Calibri"/>
              <a:cs typeface="Calibri"/>
            </a:endParaRPr>
          </a:p>
        </p:txBody>
      </p:sp>
      <p:sp>
        <p:nvSpPr>
          <p:cNvPr id="104" name="TextBox 104"/>
          <p:cNvSpPr txBox="1"/>
          <p:nvPr/>
        </p:nvSpPr>
        <p:spPr>
          <a:xfrm>
            <a:off x="5880101" y="4889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1650</a:t>
            </a:r>
          </a:p>
          <a:p>
            <a:pPr>
              <a:lnSpc>
                <a:spcPts val="1265"/>
              </a:lnSpc>
            </a:pPr>
            <a:endParaRPr lang="en-CA" sz="1123">
              <a:solidFill>
                <a:srgbClr val="0000FF"/>
              </a:solidFill>
              <a:latin typeface="Calibri"/>
              <a:cs typeface="Calibri"/>
            </a:endParaRPr>
          </a:p>
        </p:txBody>
      </p:sp>
      <p:sp>
        <p:nvSpPr>
          <p:cNvPr id="105" name="TextBox 105"/>
          <p:cNvSpPr txBox="1"/>
          <p:nvPr/>
        </p:nvSpPr>
        <p:spPr>
          <a:xfrm>
            <a:off x="6578600" y="4889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0.0239</a:t>
            </a:r>
          </a:p>
          <a:p>
            <a:pPr>
              <a:lnSpc>
                <a:spcPts val="1265"/>
              </a:lnSpc>
            </a:pPr>
            <a:endParaRPr lang="en-CA" sz="1123">
              <a:solidFill>
                <a:srgbClr val="0000FF"/>
              </a:solidFill>
              <a:latin typeface="Calibri"/>
              <a:cs typeface="Calibri"/>
            </a:endParaRPr>
          </a:p>
        </p:txBody>
      </p:sp>
      <p:sp>
        <p:nvSpPr>
          <p:cNvPr id="106" name="TextBox 106"/>
          <p:cNvSpPr txBox="1"/>
          <p:nvPr/>
        </p:nvSpPr>
        <p:spPr>
          <a:xfrm>
            <a:off x="7188200" y="4889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0.0369</a:t>
            </a:r>
          </a:p>
          <a:p>
            <a:pPr>
              <a:lnSpc>
                <a:spcPts val="1265"/>
              </a:lnSpc>
            </a:pPr>
            <a:endParaRPr lang="en-CA" sz="1123">
              <a:solidFill>
                <a:srgbClr val="0000FF"/>
              </a:solidFill>
              <a:latin typeface="Calibri"/>
              <a:cs typeface="Calibri"/>
            </a:endParaRPr>
          </a:p>
        </p:txBody>
      </p:sp>
      <p:sp>
        <p:nvSpPr>
          <p:cNvPr id="107" name="TextBox 107"/>
          <p:cNvSpPr txBox="1"/>
          <p:nvPr/>
        </p:nvSpPr>
        <p:spPr>
          <a:xfrm>
            <a:off x="7950200" y="4889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0.0133</a:t>
            </a:r>
          </a:p>
          <a:p>
            <a:pPr>
              <a:lnSpc>
                <a:spcPts val="1265"/>
              </a:lnSpc>
            </a:pPr>
            <a:endParaRPr lang="en-CA" sz="1123">
              <a:solidFill>
                <a:srgbClr val="0000FF"/>
              </a:solidFill>
              <a:latin typeface="Calibri"/>
              <a:cs typeface="Calibri"/>
            </a:endParaRPr>
          </a:p>
        </p:txBody>
      </p:sp>
      <p:sp>
        <p:nvSpPr>
          <p:cNvPr id="108" name="TextBox 108"/>
          <p:cNvSpPr txBox="1"/>
          <p:nvPr/>
        </p:nvSpPr>
        <p:spPr>
          <a:xfrm>
            <a:off x="9664700" y="48895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0.55</a:t>
            </a:r>
          </a:p>
          <a:p>
            <a:pPr>
              <a:lnSpc>
                <a:spcPts val="1265"/>
              </a:lnSpc>
            </a:pPr>
            <a:endParaRPr lang="en-CA" sz="1123">
              <a:solidFill>
                <a:srgbClr val="0000FF"/>
              </a:solidFill>
              <a:latin typeface="Calibri"/>
              <a:cs typeface="Calibri"/>
            </a:endParaRPr>
          </a:p>
        </p:txBody>
      </p:sp>
      <p:sp>
        <p:nvSpPr>
          <p:cNvPr id="109" name="TextBox 109"/>
          <p:cNvSpPr txBox="1"/>
          <p:nvPr/>
        </p:nvSpPr>
        <p:spPr>
          <a:xfrm>
            <a:off x="4660900" y="5080001"/>
            <a:ext cx="147476"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27</a:t>
            </a:r>
          </a:p>
          <a:p>
            <a:pPr>
              <a:lnSpc>
                <a:spcPts val="1265"/>
              </a:lnSpc>
            </a:pPr>
            <a:endParaRPr lang="en-CA" sz="1123">
              <a:solidFill>
                <a:srgbClr val="0000FF"/>
              </a:solidFill>
              <a:latin typeface="Calibri"/>
              <a:cs typeface="Calibri"/>
            </a:endParaRPr>
          </a:p>
        </p:txBody>
      </p:sp>
      <p:sp>
        <p:nvSpPr>
          <p:cNvPr id="110" name="TextBox 110"/>
          <p:cNvSpPr txBox="1"/>
          <p:nvPr/>
        </p:nvSpPr>
        <p:spPr>
          <a:xfrm>
            <a:off x="5143501" y="5080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1450</a:t>
            </a:r>
          </a:p>
          <a:p>
            <a:pPr>
              <a:lnSpc>
                <a:spcPts val="1265"/>
              </a:lnSpc>
            </a:pPr>
            <a:endParaRPr lang="en-CA" sz="1123">
              <a:solidFill>
                <a:srgbClr val="0000FF"/>
              </a:solidFill>
              <a:latin typeface="Calibri"/>
              <a:cs typeface="Calibri"/>
            </a:endParaRPr>
          </a:p>
        </p:txBody>
      </p:sp>
      <p:sp>
        <p:nvSpPr>
          <p:cNvPr id="111" name="TextBox 111"/>
          <p:cNvSpPr txBox="1"/>
          <p:nvPr/>
        </p:nvSpPr>
        <p:spPr>
          <a:xfrm>
            <a:off x="5880101" y="5080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1750</a:t>
            </a:r>
          </a:p>
          <a:p>
            <a:pPr>
              <a:lnSpc>
                <a:spcPts val="1265"/>
              </a:lnSpc>
            </a:pPr>
            <a:endParaRPr lang="en-CA" sz="1123">
              <a:solidFill>
                <a:srgbClr val="0000FF"/>
              </a:solidFill>
              <a:latin typeface="Calibri"/>
              <a:cs typeface="Calibri"/>
            </a:endParaRPr>
          </a:p>
        </p:txBody>
      </p:sp>
      <p:sp>
        <p:nvSpPr>
          <p:cNvPr id="112" name="TextBox 112"/>
          <p:cNvSpPr txBox="1"/>
          <p:nvPr/>
        </p:nvSpPr>
        <p:spPr>
          <a:xfrm>
            <a:off x="6578600" y="5080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0.0279</a:t>
            </a:r>
          </a:p>
          <a:p>
            <a:pPr>
              <a:lnSpc>
                <a:spcPts val="1265"/>
              </a:lnSpc>
            </a:pPr>
            <a:endParaRPr lang="en-CA" sz="1123">
              <a:solidFill>
                <a:srgbClr val="0000FF"/>
              </a:solidFill>
              <a:latin typeface="Calibri"/>
              <a:cs typeface="Calibri"/>
            </a:endParaRPr>
          </a:p>
        </p:txBody>
      </p:sp>
      <p:sp>
        <p:nvSpPr>
          <p:cNvPr id="113" name="TextBox 113"/>
          <p:cNvSpPr txBox="1"/>
          <p:nvPr/>
        </p:nvSpPr>
        <p:spPr>
          <a:xfrm>
            <a:off x="7188200" y="5080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0.0419</a:t>
            </a:r>
          </a:p>
          <a:p>
            <a:pPr>
              <a:lnSpc>
                <a:spcPts val="1265"/>
              </a:lnSpc>
            </a:pPr>
            <a:endParaRPr lang="en-CA" sz="1123">
              <a:solidFill>
                <a:srgbClr val="0000FF"/>
              </a:solidFill>
              <a:latin typeface="Calibri"/>
              <a:cs typeface="Calibri"/>
            </a:endParaRPr>
          </a:p>
        </p:txBody>
      </p:sp>
      <p:sp>
        <p:nvSpPr>
          <p:cNvPr id="114" name="TextBox 114"/>
          <p:cNvSpPr txBox="1"/>
          <p:nvPr/>
        </p:nvSpPr>
        <p:spPr>
          <a:xfrm>
            <a:off x="7950200" y="5080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0.0144</a:t>
            </a:r>
          </a:p>
          <a:p>
            <a:pPr>
              <a:lnSpc>
                <a:spcPts val="1265"/>
              </a:lnSpc>
            </a:pPr>
            <a:endParaRPr lang="en-CA" sz="1123">
              <a:solidFill>
                <a:srgbClr val="0000FF"/>
              </a:solidFill>
              <a:latin typeface="Calibri"/>
              <a:cs typeface="Calibri"/>
            </a:endParaRPr>
          </a:p>
        </p:txBody>
      </p:sp>
      <p:sp>
        <p:nvSpPr>
          <p:cNvPr id="115" name="TextBox 115"/>
          <p:cNvSpPr txBox="1"/>
          <p:nvPr/>
        </p:nvSpPr>
        <p:spPr>
          <a:xfrm>
            <a:off x="9664700" y="50800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0.39</a:t>
            </a:r>
          </a:p>
          <a:p>
            <a:pPr>
              <a:lnSpc>
                <a:spcPts val="1265"/>
              </a:lnSpc>
            </a:pPr>
            <a:endParaRPr lang="en-CA" sz="1123">
              <a:solidFill>
                <a:srgbClr val="0000FF"/>
              </a:solidFill>
              <a:latin typeface="Calibri"/>
              <a:cs typeface="Calibri"/>
            </a:endParaRPr>
          </a:p>
        </p:txBody>
      </p:sp>
      <p:sp>
        <p:nvSpPr>
          <p:cNvPr id="116" name="TextBox 116"/>
          <p:cNvSpPr txBox="1"/>
          <p:nvPr/>
        </p:nvSpPr>
        <p:spPr>
          <a:xfrm>
            <a:off x="4660900" y="5270501"/>
            <a:ext cx="147476" cy="333425"/>
          </a:xfrm>
          <a:prstGeom prst="rect">
            <a:avLst/>
          </a:prstGeom>
          <a:noFill/>
        </p:spPr>
        <p:txBody>
          <a:bodyPr vert="horz" wrap="none" lIns="0" tIns="0" rIns="0" bIns="0" rtlCol="0">
            <a:spAutoFit/>
          </a:bodyPr>
          <a:lstStyle/>
          <a:p>
            <a:pPr>
              <a:lnSpc>
                <a:spcPts val="1265"/>
              </a:lnSpc>
            </a:pPr>
            <a:r>
              <a:rPr lang="en-CA" sz="1123" dirty="0">
                <a:solidFill>
                  <a:srgbClr val="0000FF"/>
                </a:solidFill>
                <a:latin typeface="Calibri"/>
                <a:cs typeface="Calibri"/>
              </a:rPr>
              <a:t>12</a:t>
            </a:r>
          </a:p>
          <a:p>
            <a:pPr>
              <a:lnSpc>
                <a:spcPts val="1265"/>
              </a:lnSpc>
            </a:pPr>
            <a:endParaRPr lang="en-CA" sz="1123" dirty="0">
              <a:solidFill>
                <a:srgbClr val="0000FF"/>
              </a:solidFill>
              <a:latin typeface="Calibri"/>
              <a:cs typeface="Calibri"/>
            </a:endParaRPr>
          </a:p>
        </p:txBody>
      </p:sp>
      <p:sp>
        <p:nvSpPr>
          <p:cNvPr id="117" name="TextBox 117"/>
          <p:cNvSpPr txBox="1"/>
          <p:nvPr/>
        </p:nvSpPr>
        <p:spPr>
          <a:xfrm>
            <a:off x="5143501" y="5270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1550</a:t>
            </a:r>
          </a:p>
          <a:p>
            <a:pPr>
              <a:lnSpc>
                <a:spcPts val="1265"/>
              </a:lnSpc>
            </a:pPr>
            <a:endParaRPr lang="en-CA" sz="1123">
              <a:solidFill>
                <a:srgbClr val="0000FF"/>
              </a:solidFill>
              <a:latin typeface="Calibri"/>
              <a:cs typeface="Calibri"/>
            </a:endParaRPr>
          </a:p>
        </p:txBody>
      </p:sp>
      <p:sp>
        <p:nvSpPr>
          <p:cNvPr id="118" name="TextBox 118"/>
          <p:cNvSpPr txBox="1"/>
          <p:nvPr/>
        </p:nvSpPr>
        <p:spPr>
          <a:xfrm>
            <a:off x="5880101" y="5270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1850</a:t>
            </a:r>
          </a:p>
          <a:p>
            <a:pPr>
              <a:lnSpc>
                <a:spcPts val="1265"/>
              </a:lnSpc>
            </a:pPr>
            <a:endParaRPr lang="en-CA" sz="1123">
              <a:solidFill>
                <a:srgbClr val="0000FF"/>
              </a:solidFill>
              <a:latin typeface="Calibri"/>
              <a:cs typeface="Calibri"/>
            </a:endParaRPr>
          </a:p>
        </p:txBody>
      </p:sp>
      <p:sp>
        <p:nvSpPr>
          <p:cNvPr id="119" name="TextBox 119"/>
          <p:cNvSpPr txBox="1"/>
          <p:nvPr/>
        </p:nvSpPr>
        <p:spPr>
          <a:xfrm>
            <a:off x="6578600" y="5270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0.0322</a:t>
            </a:r>
          </a:p>
          <a:p>
            <a:pPr>
              <a:lnSpc>
                <a:spcPts val="1265"/>
              </a:lnSpc>
            </a:pPr>
            <a:endParaRPr lang="en-CA" sz="1123">
              <a:solidFill>
                <a:srgbClr val="0000FF"/>
              </a:solidFill>
              <a:latin typeface="Calibri"/>
              <a:cs typeface="Calibri"/>
            </a:endParaRPr>
          </a:p>
        </p:txBody>
      </p:sp>
      <p:sp>
        <p:nvSpPr>
          <p:cNvPr id="120" name="TextBox 120"/>
          <p:cNvSpPr txBox="1"/>
          <p:nvPr/>
        </p:nvSpPr>
        <p:spPr>
          <a:xfrm>
            <a:off x="7188200" y="5270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0.0472</a:t>
            </a:r>
          </a:p>
          <a:p>
            <a:pPr>
              <a:lnSpc>
                <a:spcPts val="1265"/>
              </a:lnSpc>
            </a:pPr>
            <a:endParaRPr lang="en-CA" sz="1123">
              <a:solidFill>
                <a:srgbClr val="0000FF"/>
              </a:solidFill>
              <a:latin typeface="Calibri"/>
              <a:cs typeface="Calibri"/>
            </a:endParaRPr>
          </a:p>
        </p:txBody>
      </p:sp>
      <p:sp>
        <p:nvSpPr>
          <p:cNvPr id="121" name="TextBox 121"/>
          <p:cNvSpPr txBox="1"/>
          <p:nvPr/>
        </p:nvSpPr>
        <p:spPr>
          <a:xfrm>
            <a:off x="7950200" y="5270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0.0155</a:t>
            </a:r>
          </a:p>
          <a:p>
            <a:pPr>
              <a:lnSpc>
                <a:spcPts val="1265"/>
              </a:lnSpc>
            </a:pPr>
            <a:endParaRPr lang="en-CA" sz="1123">
              <a:solidFill>
                <a:srgbClr val="0000FF"/>
              </a:solidFill>
              <a:latin typeface="Calibri"/>
              <a:cs typeface="Calibri"/>
            </a:endParaRPr>
          </a:p>
        </p:txBody>
      </p:sp>
      <p:sp>
        <p:nvSpPr>
          <p:cNvPr id="122" name="TextBox 122"/>
          <p:cNvSpPr txBox="1"/>
          <p:nvPr/>
        </p:nvSpPr>
        <p:spPr>
          <a:xfrm>
            <a:off x="9664700" y="52705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0.19</a:t>
            </a:r>
          </a:p>
          <a:p>
            <a:pPr>
              <a:lnSpc>
                <a:spcPts val="1265"/>
              </a:lnSpc>
            </a:pPr>
            <a:endParaRPr lang="en-CA" sz="1123">
              <a:solidFill>
                <a:srgbClr val="0000FF"/>
              </a:solidFill>
              <a:latin typeface="Calibri"/>
              <a:cs typeface="Calibri"/>
            </a:endParaRPr>
          </a:p>
        </p:txBody>
      </p:sp>
      <p:sp>
        <p:nvSpPr>
          <p:cNvPr id="123" name="TextBox 123"/>
          <p:cNvSpPr txBox="1"/>
          <p:nvPr/>
        </p:nvSpPr>
        <p:spPr>
          <a:xfrm>
            <a:off x="4737100" y="5461001"/>
            <a:ext cx="73738"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6</a:t>
            </a:r>
          </a:p>
          <a:p>
            <a:pPr>
              <a:lnSpc>
                <a:spcPts val="1265"/>
              </a:lnSpc>
            </a:pPr>
            <a:endParaRPr lang="en-CA" sz="1123">
              <a:solidFill>
                <a:srgbClr val="0000FF"/>
              </a:solidFill>
              <a:latin typeface="Calibri"/>
              <a:cs typeface="Calibri"/>
            </a:endParaRPr>
          </a:p>
        </p:txBody>
      </p:sp>
      <p:sp>
        <p:nvSpPr>
          <p:cNvPr id="124" name="TextBox 124"/>
          <p:cNvSpPr txBox="1"/>
          <p:nvPr/>
        </p:nvSpPr>
        <p:spPr>
          <a:xfrm>
            <a:off x="5143501" y="5461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1650</a:t>
            </a:r>
          </a:p>
          <a:p>
            <a:pPr>
              <a:lnSpc>
                <a:spcPts val="1265"/>
              </a:lnSpc>
            </a:pPr>
            <a:endParaRPr lang="en-CA" sz="1123">
              <a:solidFill>
                <a:srgbClr val="0000FF"/>
              </a:solidFill>
              <a:latin typeface="Calibri"/>
              <a:cs typeface="Calibri"/>
            </a:endParaRPr>
          </a:p>
        </p:txBody>
      </p:sp>
      <p:sp>
        <p:nvSpPr>
          <p:cNvPr id="125" name="TextBox 125"/>
          <p:cNvSpPr txBox="1"/>
          <p:nvPr/>
        </p:nvSpPr>
        <p:spPr>
          <a:xfrm>
            <a:off x="5880101" y="5461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1950</a:t>
            </a:r>
          </a:p>
          <a:p>
            <a:pPr>
              <a:lnSpc>
                <a:spcPts val="1265"/>
              </a:lnSpc>
            </a:pPr>
            <a:endParaRPr lang="en-CA" sz="1123">
              <a:solidFill>
                <a:srgbClr val="0000FF"/>
              </a:solidFill>
              <a:latin typeface="Calibri"/>
              <a:cs typeface="Calibri"/>
            </a:endParaRPr>
          </a:p>
        </p:txBody>
      </p:sp>
      <p:sp>
        <p:nvSpPr>
          <p:cNvPr id="126" name="TextBox 126"/>
          <p:cNvSpPr txBox="1"/>
          <p:nvPr/>
        </p:nvSpPr>
        <p:spPr>
          <a:xfrm>
            <a:off x="6578600" y="5461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0.0369</a:t>
            </a:r>
          </a:p>
          <a:p>
            <a:pPr>
              <a:lnSpc>
                <a:spcPts val="1265"/>
              </a:lnSpc>
            </a:pPr>
            <a:endParaRPr lang="en-CA" sz="1123">
              <a:solidFill>
                <a:srgbClr val="0000FF"/>
              </a:solidFill>
              <a:latin typeface="Calibri"/>
              <a:cs typeface="Calibri"/>
            </a:endParaRPr>
          </a:p>
        </p:txBody>
      </p:sp>
      <p:sp>
        <p:nvSpPr>
          <p:cNvPr id="127" name="TextBox 127"/>
          <p:cNvSpPr txBox="1"/>
          <p:nvPr/>
        </p:nvSpPr>
        <p:spPr>
          <a:xfrm>
            <a:off x="7188200" y="5461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0.0528</a:t>
            </a:r>
          </a:p>
          <a:p>
            <a:pPr>
              <a:lnSpc>
                <a:spcPts val="1265"/>
              </a:lnSpc>
            </a:pPr>
            <a:endParaRPr lang="en-CA" sz="1123">
              <a:solidFill>
                <a:srgbClr val="0000FF"/>
              </a:solidFill>
              <a:latin typeface="Calibri"/>
              <a:cs typeface="Calibri"/>
            </a:endParaRPr>
          </a:p>
        </p:txBody>
      </p:sp>
      <p:sp>
        <p:nvSpPr>
          <p:cNvPr id="128" name="TextBox 128"/>
          <p:cNvSpPr txBox="1"/>
          <p:nvPr/>
        </p:nvSpPr>
        <p:spPr>
          <a:xfrm>
            <a:off x="7950200" y="5461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0.0165</a:t>
            </a:r>
          </a:p>
          <a:p>
            <a:pPr>
              <a:lnSpc>
                <a:spcPts val="1265"/>
              </a:lnSpc>
            </a:pPr>
            <a:endParaRPr lang="en-CA" sz="1123">
              <a:solidFill>
                <a:srgbClr val="0000FF"/>
              </a:solidFill>
              <a:latin typeface="Calibri"/>
              <a:cs typeface="Calibri"/>
            </a:endParaRPr>
          </a:p>
        </p:txBody>
      </p:sp>
      <p:sp>
        <p:nvSpPr>
          <p:cNvPr id="129" name="TextBox 129"/>
          <p:cNvSpPr txBox="1"/>
          <p:nvPr/>
        </p:nvSpPr>
        <p:spPr>
          <a:xfrm>
            <a:off x="9664700" y="54610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0.10</a:t>
            </a:r>
          </a:p>
          <a:p>
            <a:pPr>
              <a:lnSpc>
                <a:spcPts val="1265"/>
              </a:lnSpc>
            </a:pPr>
            <a:endParaRPr lang="en-CA" sz="1123">
              <a:solidFill>
                <a:srgbClr val="0000FF"/>
              </a:solidFill>
              <a:latin typeface="Calibri"/>
              <a:cs typeface="Calibri"/>
            </a:endParaRPr>
          </a:p>
        </p:txBody>
      </p:sp>
      <p:sp>
        <p:nvSpPr>
          <p:cNvPr id="130" name="TextBox 130"/>
          <p:cNvSpPr txBox="1"/>
          <p:nvPr/>
        </p:nvSpPr>
        <p:spPr>
          <a:xfrm>
            <a:off x="4737100" y="5651501"/>
            <a:ext cx="73738"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a:t>
            </a:r>
          </a:p>
          <a:p>
            <a:pPr>
              <a:lnSpc>
                <a:spcPts val="1265"/>
              </a:lnSpc>
            </a:pPr>
            <a:endParaRPr lang="en-CA" sz="1123">
              <a:solidFill>
                <a:srgbClr val="0000FF"/>
              </a:solidFill>
              <a:latin typeface="Calibri"/>
              <a:cs typeface="Calibri"/>
            </a:endParaRPr>
          </a:p>
        </p:txBody>
      </p:sp>
      <p:sp>
        <p:nvSpPr>
          <p:cNvPr id="131" name="TextBox 131"/>
          <p:cNvSpPr txBox="1"/>
          <p:nvPr/>
        </p:nvSpPr>
        <p:spPr>
          <a:xfrm>
            <a:off x="5143501" y="5651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1750</a:t>
            </a:r>
          </a:p>
          <a:p>
            <a:pPr>
              <a:lnSpc>
                <a:spcPts val="1265"/>
              </a:lnSpc>
            </a:pPr>
            <a:endParaRPr lang="en-CA" sz="1123">
              <a:solidFill>
                <a:srgbClr val="0000FF"/>
              </a:solidFill>
              <a:latin typeface="Calibri"/>
              <a:cs typeface="Calibri"/>
            </a:endParaRPr>
          </a:p>
        </p:txBody>
      </p:sp>
      <p:sp>
        <p:nvSpPr>
          <p:cNvPr id="132" name="TextBox 132"/>
          <p:cNvSpPr txBox="1"/>
          <p:nvPr/>
        </p:nvSpPr>
        <p:spPr>
          <a:xfrm>
            <a:off x="5880101" y="5651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2050</a:t>
            </a:r>
          </a:p>
          <a:p>
            <a:pPr>
              <a:lnSpc>
                <a:spcPts val="1265"/>
              </a:lnSpc>
            </a:pPr>
            <a:endParaRPr lang="en-CA" sz="1123">
              <a:solidFill>
                <a:srgbClr val="0000FF"/>
              </a:solidFill>
              <a:latin typeface="Calibri"/>
              <a:cs typeface="Calibri"/>
            </a:endParaRPr>
          </a:p>
        </p:txBody>
      </p:sp>
      <p:sp>
        <p:nvSpPr>
          <p:cNvPr id="133" name="TextBox 133"/>
          <p:cNvSpPr txBox="1"/>
          <p:nvPr/>
        </p:nvSpPr>
        <p:spPr>
          <a:xfrm>
            <a:off x="6578600" y="5651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0.0419</a:t>
            </a:r>
          </a:p>
          <a:p>
            <a:pPr>
              <a:lnSpc>
                <a:spcPts val="1265"/>
              </a:lnSpc>
            </a:pPr>
            <a:endParaRPr lang="en-CA" sz="1123">
              <a:solidFill>
                <a:srgbClr val="0000FF"/>
              </a:solidFill>
              <a:latin typeface="Calibri"/>
              <a:cs typeface="Calibri"/>
            </a:endParaRPr>
          </a:p>
        </p:txBody>
      </p:sp>
      <p:sp>
        <p:nvSpPr>
          <p:cNvPr id="134" name="TextBox 134"/>
          <p:cNvSpPr txBox="1"/>
          <p:nvPr/>
        </p:nvSpPr>
        <p:spPr>
          <a:xfrm>
            <a:off x="7188200" y="5651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0.0588</a:t>
            </a:r>
          </a:p>
          <a:p>
            <a:pPr>
              <a:lnSpc>
                <a:spcPts val="1265"/>
              </a:lnSpc>
            </a:pPr>
            <a:endParaRPr lang="en-CA" sz="1123">
              <a:solidFill>
                <a:srgbClr val="0000FF"/>
              </a:solidFill>
              <a:latin typeface="Calibri"/>
              <a:cs typeface="Calibri"/>
            </a:endParaRPr>
          </a:p>
        </p:txBody>
      </p:sp>
      <p:sp>
        <p:nvSpPr>
          <p:cNvPr id="135" name="TextBox 135"/>
          <p:cNvSpPr txBox="1"/>
          <p:nvPr/>
        </p:nvSpPr>
        <p:spPr>
          <a:xfrm>
            <a:off x="7950200" y="5651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0.0176</a:t>
            </a:r>
          </a:p>
          <a:p>
            <a:pPr>
              <a:lnSpc>
                <a:spcPts val="1265"/>
              </a:lnSpc>
            </a:pPr>
            <a:endParaRPr lang="en-CA" sz="1123">
              <a:solidFill>
                <a:srgbClr val="0000FF"/>
              </a:solidFill>
              <a:latin typeface="Calibri"/>
              <a:cs typeface="Calibri"/>
            </a:endParaRPr>
          </a:p>
        </p:txBody>
      </p:sp>
      <p:sp>
        <p:nvSpPr>
          <p:cNvPr id="136" name="TextBox 136"/>
          <p:cNvSpPr txBox="1"/>
          <p:nvPr/>
        </p:nvSpPr>
        <p:spPr>
          <a:xfrm>
            <a:off x="9664700" y="56515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a:t>
            </a:r>
          </a:p>
          <a:p>
            <a:pPr>
              <a:lnSpc>
                <a:spcPts val="1265"/>
              </a:lnSpc>
            </a:pPr>
            <a:endParaRPr lang="en-CA" sz="1123">
              <a:solidFill>
                <a:srgbClr val="0000FF"/>
              </a:solidFill>
              <a:latin typeface="Calibri"/>
              <a:cs typeface="Calibri"/>
            </a:endParaRPr>
          </a:p>
        </p:txBody>
      </p:sp>
      <p:sp>
        <p:nvSpPr>
          <p:cNvPr id="137" name="TextBox 137"/>
          <p:cNvSpPr txBox="1"/>
          <p:nvPr/>
        </p:nvSpPr>
        <p:spPr>
          <a:xfrm>
            <a:off x="4737100" y="5842001"/>
            <a:ext cx="73738"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a:t>
            </a:r>
          </a:p>
          <a:p>
            <a:pPr>
              <a:lnSpc>
                <a:spcPts val="1265"/>
              </a:lnSpc>
            </a:pPr>
            <a:endParaRPr lang="en-CA" sz="1123">
              <a:solidFill>
                <a:srgbClr val="0000FF"/>
              </a:solidFill>
              <a:latin typeface="Calibri"/>
              <a:cs typeface="Calibri"/>
            </a:endParaRPr>
          </a:p>
        </p:txBody>
      </p:sp>
      <p:sp>
        <p:nvSpPr>
          <p:cNvPr id="138" name="TextBox 138"/>
          <p:cNvSpPr txBox="1"/>
          <p:nvPr/>
        </p:nvSpPr>
        <p:spPr>
          <a:xfrm>
            <a:off x="5143501" y="5842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1850</a:t>
            </a:r>
          </a:p>
          <a:p>
            <a:pPr>
              <a:lnSpc>
                <a:spcPts val="1265"/>
              </a:lnSpc>
            </a:pPr>
            <a:endParaRPr lang="en-CA" sz="1123">
              <a:solidFill>
                <a:srgbClr val="0000FF"/>
              </a:solidFill>
              <a:latin typeface="Calibri"/>
              <a:cs typeface="Calibri"/>
            </a:endParaRPr>
          </a:p>
        </p:txBody>
      </p:sp>
      <p:sp>
        <p:nvSpPr>
          <p:cNvPr id="139" name="TextBox 139"/>
          <p:cNvSpPr txBox="1"/>
          <p:nvPr/>
        </p:nvSpPr>
        <p:spPr>
          <a:xfrm>
            <a:off x="5880101" y="5842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2150</a:t>
            </a:r>
          </a:p>
          <a:p>
            <a:pPr>
              <a:lnSpc>
                <a:spcPts val="1265"/>
              </a:lnSpc>
            </a:pPr>
            <a:endParaRPr lang="en-CA" sz="1123">
              <a:solidFill>
                <a:srgbClr val="0000FF"/>
              </a:solidFill>
              <a:latin typeface="Calibri"/>
              <a:cs typeface="Calibri"/>
            </a:endParaRPr>
          </a:p>
        </p:txBody>
      </p:sp>
      <p:sp>
        <p:nvSpPr>
          <p:cNvPr id="140" name="TextBox 140"/>
          <p:cNvSpPr txBox="1"/>
          <p:nvPr/>
        </p:nvSpPr>
        <p:spPr>
          <a:xfrm>
            <a:off x="6578600" y="5842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0.0472</a:t>
            </a:r>
          </a:p>
          <a:p>
            <a:pPr>
              <a:lnSpc>
                <a:spcPts val="1265"/>
              </a:lnSpc>
            </a:pPr>
            <a:endParaRPr lang="en-CA" sz="1123">
              <a:solidFill>
                <a:srgbClr val="0000FF"/>
              </a:solidFill>
              <a:latin typeface="Calibri"/>
              <a:cs typeface="Calibri"/>
            </a:endParaRPr>
          </a:p>
        </p:txBody>
      </p:sp>
      <p:sp>
        <p:nvSpPr>
          <p:cNvPr id="141" name="TextBox 141"/>
          <p:cNvSpPr txBox="1"/>
          <p:nvPr/>
        </p:nvSpPr>
        <p:spPr>
          <a:xfrm>
            <a:off x="7188200" y="5842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0.0650</a:t>
            </a:r>
          </a:p>
          <a:p>
            <a:pPr>
              <a:lnSpc>
                <a:spcPts val="1265"/>
              </a:lnSpc>
            </a:pPr>
            <a:endParaRPr lang="en-CA" sz="1123">
              <a:solidFill>
                <a:srgbClr val="0000FF"/>
              </a:solidFill>
              <a:latin typeface="Calibri"/>
              <a:cs typeface="Calibri"/>
            </a:endParaRPr>
          </a:p>
        </p:txBody>
      </p:sp>
      <p:sp>
        <p:nvSpPr>
          <p:cNvPr id="142" name="TextBox 142"/>
          <p:cNvSpPr txBox="1"/>
          <p:nvPr/>
        </p:nvSpPr>
        <p:spPr>
          <a:xfrm>
            <a:off x="7950200" y="5842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0.0188</a:t>
            </a:r>
          </a:p>
          <a:p>
            <a:pPr>
              <a:lnSpc>
                <a:spcPts val="1265"/>
              </a:lnSpc>
            </a:pPr>
            <a:endParaRPr lang="en-CA" sz="1123">
              <a:solidFill>
                <a:srgbClr val="0000FF"/>
              </a:solidFill>
              <a:latin typeface="Calibri"/>
              <a:cs typeface="Calibri"/>
            </a:endParaRPr>
          </a:p>
        </p:txBody>
      </p:sp>
      <p:sp>
        <p:nvSpPr>
          <p:cNvPr id="143" name="TextBox 143"/>
          <p:cNvSpPr txBox="1"/>
          <p:nvPr/>
        </p:nvSpPr>
        <p:spPr>
          <a:xfrm>
            <a:off x="9664700" y="58420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0.02</a:t>
            </a:r>
          </a:p>
          <a:p>
            <a:pPr>
              <a:lnSpc>
                <a:spcPts val="1265"/>
              </a:lnSpc>
            </a:pPr>
            <a:endParaRPr lang="en-CA" sz="1123">
              <a:solidFill>
                <a:srgbClr val="0000FF"/>
              </a:solidFill>
              <a:latin typeface="Calibri"/>
              <a:cs typeface="Calibri"/>
            </a:endParaRPr>
          </a:p>
        </p:txBody>
      </p:sp>
      <p:sp>
        <p:nvSpPr>
          <p:cNvPr id="144" name="TextBox 144"/>
          <p:cNvSpPr txBox="1"/>
          <p:nvPr/>
        </p:nvSpPr>
        <p:spPr>
          <a:xfrm>
            <a:off x="4737100" y="6032501"/>
            <a:ext cx="73738"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a:t>
            </a:r>
          </a:p>
          <a:p>
            <a:pPr>
              <a:lnSpc>
                <a:spcPts val="1265"/>
              </a:lnSpc>
            </a:pPr>
            <a:endParaRPr lang="en-CA" sz="1123">
              <a:solidFill>
                <a:srgbClr val="0000FF"/>
              </a:solidFill>
              <a:latin typeface="Calibri"/>
              <a:cs typeface="Calibri"/>
            </a:endParaRPr>
          </a:p>
        </p:txBody>
      </p:sp>
      <p:sp>
        <p:nvSpPr>
          <p:cNvPr id="145" name="TextBox 145"/>
          <p:cNvSpPr txBox="1"/>
          <p:nvPr/>
        </p:nvSpPr>
        <p:spPr>
          <a:xfrm>
            <a:off x="5143501" y="6032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1950</a:t>
            </a:r>
          </a:p>
          <a:p>
            <a:pPr>
              <a:lnSpc>
                <a:spcPts val="1265"/>
              </a:lnSpc>
            </a:pPr>
            <a:endParaRPr lang="en-CA" sz="1123">
              <a:solidFill>
                <a:srgbClr val="0000FF"/>
              </a:solidFill>
              <a:latin typeface="Calibri"/>
              <a:cs typeface="Calibri"/>
            </a:endParaRPr>
          </a:p>
        </p:txBody>
      </p:sp>
      <p:sp>
        <p:nvSpPr>
          <p:cNvPr id="146" name="TextBox 146"/>
          <p:cNvSpPr txBox="1"/>
          <p:nvPr/>
        </p:nvSpPr>
        <p:spPr>
          <a:xfrm>
            <a:off x="5880101" y="60325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2250</a:t>
            </a:r>
          </a:p>
          <a:p>
            <a:pPr>
              <a:lnSpc>
                <a:spcPts val="1265"/>
              </a:lnSpc>
            </a:pPr>
            <a:endParaRPr lang="en-CA" sz="1123">
              <a:solidFill>
                <a:srgbClr val="0000FF"/>
              </a:solidFill>
              <a:latin typeface="Calibri"/>
              <a:cs typeface="Calibri"/>
            </a:endParaRPr>
          </a:p>
        </p:txBody>
      </p:sp>
      <p:sp>
        <p:nvSpPr>
          <p:cNvPr id="147" name="TextBox 147"/>
          <p:cNvSpPr txBox="1"/>
          <p:nvPr/>
        </p:nvSpPr>
        <p:spPr>
          <a:xfrm>
            <a:off x="6578600" y="6032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0.0528</a:t>
            </a:r>
          </a:p>
          <a:p>
            <a:pPr>
              <a:lnSpc>
                <a:spcPts val="1265"/>
              </a:lnSpc>
            </a:pPr>
            <a:endParaRPr lang="en-CA" sz="1123">
              <a:solidFill>
                <a:srgbClr val="0000FF"/>
              </a:solidFill>
              <a:latin typeface="Calibri"/>
              <a:cs typeface="Calibri"/>
            </a:endParaRPr>
          </a:p>
        </p:txBody>
      </p:sp>
      <p:sp>
        <p:nvSpPr>
          <p:cNvPr id="148" name="TextBox 148"/>
          <p:cNvSpPr txBox="1"/>
          <p:nvPr/>
        </p:nvSpPr>
        <p:spPr>
          <a:xfrm>
            <a:off x="7188200" y="6032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0.0716</a:t>
            </a:r>
          </a:p>
          <a:p>
            <a:pPr>
              <a:lnSpc>
                <a:spcPts val="1265"/>
              </a:lnSpc>
            </a:pPr>
            <a:endParaRPr lang="en-CA" sz="1123">
              <a:solidFill>
                <a:srgbClr val="0000FF"/>
              </a:solidFill>
              <a:latin typeface="Calibri"/>
              <a:cs typeface="Calibri"/>
            </a:endParaRPr>
          </a:p>
        </p:txBody>
      </p:sp>
      <p:sp>
        <p:nvSpPr>
          <p:cNvPr id="149" name="TextBox 149"/>
          <p:cNvSpPr txBox="1"/>
          <p:nvPr/>
        </p:nvSpPr>
        <p:spPr>
          <a:xfrm>
            <a:off x="7950200" y="60325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0.0199</a:t>
            </a:r>
          </a:p>
          <a:p>
            <a:pPr>
              <a:lnSpc>
                <a:spcPts val="1265"/>
              </a:lnSpc>
            </a:pPr>
            <a:endParaRPr lang="en-CA" sz="1123">
              <a:solidFill>
                <a:srgbClr val="0000FF"/>
              </a:solidFill>
              <a:latin typeface="Calibri"/>
              <a:cs typeface="Calibri"/>
            </a:endParaRPr>
          </a:p>
        </p:txBody>
      </p:sp>
      <p:sp>
        <p:nvSpPr>
          <p:cNvPr id="150" name="TextBox 150"/>
          <p:cNvSpPr txBox="1"/>
          <p:nvPr/>
        </p:nvSpPr>
        <p:spPr>
          <a:xfrm>
            <a:off x="9664700" y="60325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0.00</a:t>
            </a:r>
          </a:p>
          <a:p>
            <a:pPr>
              <a:lnSpc>
                <a:spcPts val="1265"/>
              </a:lnSpc>
            </a:pPr>
            <a:endParaRPr lang="en-CA" sz="1123">
              <a:solidFill>
                <a:srgbClr val="0000FF"/>
              </a:solidFill>
              <a:latin typeface="Calibri"/>
              <a:cs typeface="Calibri"/>
            </a:endParaRPr>
          </a:p>
        </p:txBody>
      </p:sp>
      <p:sp>
        <p:nvSpPr>
          <p:cNvPr id="151" name="TextBox 151"/>
          <p:cNvSpPr txBox="1"/>
          <p:nvPr/>
        </p:nvSpPr>
        <p:spPr>
          <a:xfrm>
            <a:off x="4737100" y="6223001"/>
            <a:ext cx="73738"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2</a:t>
            </a:r>
          </a:p>
          <a:p>
            <a:pPr>
              <a:lnSpc>
                <a:spcPts val="1265"/>
              </a:lnSpc>
            </a:pPr>
            <a:endParaRPr lang="en-CA" sz="1123">
              <a:solidFill>
                <a:srgbClr val="0000FF"/>
              </a:solidFill>
              <a:latin typeface="Calibri"/>
              <a:cs typeface="Calibri"/>
            </a:endParaRPr>
          </a:p>
        </p:txBody>
      </p:sp>
      <p:sp>
        <p:nvSpPr>
          <p:cNvPr id="152" name="TextBox 152"/>
          <p:cNvSpPr txBox="1"/>
          <p:nvPr/>
        </p:nvSpPr>
        <p:spPr>
          <a:xfrm>
            <a:off x="5143501" y="6223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2050</a:t>
            </a:r>
          </a:p>
          <a:p>
            <a:pPr>
              <a:lnSpc>
                <a:spcPts val="1265"/>
              </a:lnSpc>
            </a:pPr>
            <a:endParaRPr lang="en-CA" sz="1123">
              <a:solidFill>
                <a:srgbClr val="0000FF"/>
              </a:solidFill>
              <a:latin typeface="Calibri"/>
              <a:cs typeface="Calibri"/>
            </a:endParaRPr>
          </a:p>
        </p:txBody>
      </p:sp>
      <p:sp>
        <p:nvSpPr>
          <p:cNvPr id="153" name="TextBox 153"/>
          <p:cNvSpPr txBox="1"/>
          <p:nvPr/>
        </p:nvSpPr>
        <p:spPr>
          <a:xfrm>
            <a:off x="5880101" y="6223001"/>
            <a:ext cx="294953"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2350</a:t>
            </a:r>
          </a:p>
          <a:p>
            <a:pPr>
              <a:lnSpc>
                <a:spcPts val="1265"/>
              </a:lnSpc>
            </a:pPr>
            <a:endParaRPr lang="en-CA" sz="1123">
              <a:solidFill>
                <a:srgbClr val="0000FF"/>
              </a:solidFill>
              <a:latin typeface="Calibri"/>
              <a:cs typeface="Calibri"/>
            </a:endParaRPr>
          </a:p>
        </p:txBody>
      </p:sp>
      <p:sp>
        <p:nvSpPr>
          <p:cNvPr id="154" name="TextBox 154"/>
          <p:cNvSpPr txBox="1"/>
          <p:nvPr/>
        </p:nvSpPr>
        <p:spPr>
          <a:xfrm>
            <a:off x="6578600" y="6223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0.0588</a:t>
            </a:r>
          </a:p>
          <a:p>
            <a:pPr>
              <a:lnSpc>
                <a:spcPts val="1265"/>
              </a:lnSpc>
            </a:pPr>
            <a:endParaRPr lang="en-CA" sz="1123">
              <a:solidFill>
                <a:srgbClr val="0000FF"/>
              </a:solidFill>
              <a:latin typeface="Calibri"/>
              <a:cs typeface="Calibri"/>
            </a:endParaRPr>
          </a:p>
        </p:txBody>
      </p:sp>
      <p:sp>
        <p:nvSpPr>
          <p:cNvPr id="155" name="TextBox 155"/>
          <p:cNvSpPr txBox="1"/>
          <p:nvPr/>
        </p:nvSpPr>
        <p:spPr>
          <a:xfrm>
            <a:off x="7188200" y="6223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0.0785</a:t>
            </a:r>
          </a:p>
          <a:p>
            <a:pPr>
              <a:lnSpc>
                <a:spcPts val="1265"/>
              </a:lnSpc>
            </a:pPr>
            <a:endParaRPr lang="en-CA" sz="1123">
              <a:solidFill>
                <a:srgbClr val="0000FF"/>
              </a:solidFill>
              <a:latin typeface="Calibri"/>
              <a:cs typeface="Calibri"/>
            </a:endParaRPr>
          </a:p>
        </p:txBody>
      </p:sp>
      <p:sp>
        <p:nvSpPr>
          <p:cNvPr id="156" name="TextBox 156"/>
          <p:cNvSpPr txBox="1"/>
          <p:nvPr/>
        </p:nvSpPr>
        <p:spPr>
          <a:xfrm>
            <a:off x="7950200" y="6223001"/>
            <a:ext cx="405560"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0.0210</a:t>
            </a:r>
          </a:p>
          <a:p>
            <a:pPr>
              <a:lnSpc>
                <a:spcPts val="1265"/>
              </a:lnSpc>
            </a:pPr>
            <a:endParaRPr lang="en-CA" sz="1123">
              <a:solidFill>
                <a:srgbClr val="0000FF"/>
              </a:solidFill>
              <a:latin typeface="Calibri"/>
              <a:cs typeface="Calibri"/>
            </a:endParaRPr>
          </a:p>
        </p:txBody>
      </p:sp>
      <p:sp>
        <p:nvSpPr>
          <p:cNvPr id="157" name="TextBox 157"/>
          <p:cNvSpPr txBox="1"/>
          <p:nvPr/>
        </p:nvSpPr>
        <p:spPr>
          <a:xfrm>
            <a:off x="9664700" y="6223001"/>
            <a:ext cx="258084" cy="333425"/>
          </a:xfrm>
          <a:prstGeom prst="rect">
            <a:avLst/>
          </a:prstGeom>
          <a:noFill/>
        </p:spPr>
        <p:txBody>
          <a:bodyPr vert="horz" wrap="none" lIns="0" tIns="0" rIns="0" bIns="0" rtlCol="0">
            <a:spAutoFit/>
          </a:bodyPr>
          <a:lstStyle/>
          <a:p>
            <a:pPr>
              <a:lnSpc>
                <a:spcPts val="1265"/>
              </a:lnSpc>
            </a:pPr>
            <a:r>
              <a:rPr lang="en-CA" sz="1123">
                <a:solidFill>
                  <a:srgbClr val="0000FF"/>
                </a:solidFill>
                <a:latin typeface="Calibri"/>
                <a:cs typeface="Calibri"/>
              </a:rPr>
              <a:t>0.04</a:t>
            </a:r>
          </a:p>
          <a:p>
            <a:pPr>
              <a:lnSpc>
                <a:spcPts val="1265"/>
              </a:lnSpc>
            </a:pPr>
            <a:endParaRPr lang="en-CA" sz="1123">
              <a:solidFill>
                <a:srgbClr val="0000FF"/>
              </a:solidFill>
              <a:latin typeface="Calibri"/>
              <a:cs typeface="Calibri"/>
            </a:endParaRPr>
          </a:p>
        </p:txBody>
      </p:sp>
      <p:sp>
        <p:nvSpPr>
          <p:cNvPr id="158" name="TextBox 158"/>
          <p:cNvSpPr txBox="1"/>
          <p:nvPr/>
        </p:nvSpPr>
        <p:spPr>
          <a:xfrm>
            <a:off x="7607300" y="6604001"/>
            <a:ext cx="1064394" cy="333425"/>
          </a:xfrm>
          <a:prstGeom prst="rect">
            <a:avLst/>
          </a:prstGeom>
          <a:noFill/>
        </p:spPr>
        <p:txBody>
          <a:bodyPr vert="horz" wrap="none" lIns="0" tIns="0" rIns="0" bIns="0" rtlCol="0">
            <a:spAutoFit/>
          </a:bodyPr>
          <a:lstStyle/>
          <a:p>
            <a:pPr>
              <a:lnSpc>
                <a:spcPts val="1265"/>
              </a:lnSpc>
            </a:pPr>
            <a:r>
              <a:rPr lang="en-CA" sz="1133" b="1">
                <a:solidFill>
                  <a:srgbClr val="0000FF"/>
                </a:solidFill>
                <a:latin typeface="Calibri Bold"/>
                <a:cs typeface="Calibri Bold"/>
              </a:rPr>
              <a:t>Overall fleet risk=</a:t>
            </a:r>
          </a:p>
          <a:p>
            <a:pPr>
              <a:lnSpc>
                <a:spcPts val="1265"/>
              </a:lnSpc>
            </a:pPr>
            <a:endParaRPr lang="en-CA" sz="1133" b="1">
              <a:solidFill>
                <a:srgbClr val="0000FF"/>
              </a:solidFill>
              <a:latin typeface="Calibri Bold"/>
              <a:cs typeface="Calibri Bold"/>
            </a:endParaRPr>
          </a:p>
        </p:txBody>
      </p:sp>
      <p:sp>
        <p:nvSpPr>
          <p:cNvPr id="159" name="TextBox 159"/>
          <p:cNvSpPr txBox="1"/>
          <p:nvPr/>
        </p:nvSpPr>
        <p:spPr>
          <a:xfrm>
            <a:off x="9601201" y="6604001"/>
            <a:ext cx="333425" cy="333425"/>
          </a:xfrm>
          <a:prstGeom prst="rect">
            <a:avLst/>
          </a:prstGeom>
          <a:noFill/>
        </p:spPr>
        <p:txBody>
          <a:bodyPr vert="horz" wrap="none" lIns="0" tIns="0" rIns="0" bIns="0" rtlCol="0">
            <a:spAutoFit/>
          </a:bodyPr>
          <a:lstStyle/>
          <a:p>
            <a:pPr>
              <a:lnSpc>
                <a:spcPts val="1265"/>
              </a:lnSpc>
            </a:pPr>
            <a:r>
              <a:rPr lang="en-CA" sz="1133" b="1">
                <a:solidFill>
                  <a:srgbClr val="0000FF"/>
                </a:solidFill>
                <a:latin typeface="Calibri Bold"/>
                <a:cs typeface="Calibri Bold"/>
              </a:rPr>
              <a:t>10.23</a:t>
            </a:r>
          </a:p>
          <a:p>
            <a:pPr>
              <a:lnSpc>
                <a:spcPts val="1265"/>
              </a:lnSpc>
            </a:pPr>
            <a:endParaRPr lang="en-CA" sz="1133" b="1">
              <a:solidFill>
                <a:srgbClr val="0000FF"/>
              </a:solidFill>
              <a:latin typeface="Calibri Bold"/>
              <a:cs typeface="Calibri Bold"/>
            </a:endParaRPr>
          </a:p>
        </p:txBody>
      </p:sp>
      <p:sp>
        <p:nvSpPr>
          <p:cNvPr id="161" name="Rectangle 160"/>
          <p:cNvSpPr/>
          <p:nvPr/>
        </p:nvSpPr>
        <p:spPr>
          <a:xfrm>
            <a:off x="333794" y="625994"/>
            <a:ext cx="8596520" cy="649152"/>
          </a:xfrm>
          <a:prstGeom prst="rect">
            <a:avLst/>
          </a:prstGeom>
        </p:spPr>
        <p:txBody>
          <a:bodyPr wrap="none">
            <a:spAutoFit/>
          </a:bodyPr>
          <a:lstStyle/>
          <a:p>
            <a:pPr>
              <a:lnSpc>
                <a:spcPts val="4115"/>
              </a:lnSpc>
            </a:pPr>
            <a:r>
              <a:rPr lang="en-CA" sz="4800" dirty="0">
                <a:latin typeface="+mj-lt"/>
                <a:cs typeface="Calibri"/>
              </a:rPr>
              <a:t>Example Weibull Analysis-answers</a:t>
            </a:r>
          </a:p>
        </p:txBody>
      </p:sp>
    </p:spTree>
    <p:extLst>
      <p:ext uri="{BB962C8B-B14F-4D97-AF65-F5344CB8AC3E}">
        <p14:creationId xmlns:p14="http://schemas.microsoft.com/office/powerpoint/2010/main" val="980696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rotWithShape="1">
          <a:blip r:embed="rId2" cstate="print"/>
          <a:srcRect l="25833" t="45269" r="25001" b="10947"/>
          <a:stretch/>
        </p:blipFill>
        <p:spPr>
          <a:xfrm>
            <a:off x="3886200" y="3098800"/>
            <a:ext cx="4495800" cy="2997200"/>
          </a:xfrm>
          <a:prstGeom prst="rect">
            <a:avLst/>
          </a:prstGeom>
        </p:spPr>
      </p:pic>
      <p:sp>
        <p:nvSpPr>
          <p:cNvPr id="3" name="TextBox 3"/>
          <p:cNvSpPr txBox="1"/>
          <p:nvPr/>
        </p:nvSpPr>
        <p:spPr>
          <a:xfrm>
            <a:off x="350402" y="1236989"/>
            <a:ext cx="10850997" cy="2103140"/>
          </a:xfrm>
          <a:prstGeom prst="rect">
            <a:avLst/>
          </a:prstGeom>
          <a:noFill/>
        </p:spPr>
        <p:txBody>
          <a:bodyPr vert="horz" wrap="square" lIns="0" tIns="0" rIns="0" bIns="0" rtlCol="0">
            <a:spAutoFit/>
          </a:bodyPr>
          <a:lstStyle/>
          <a:p>
            <a:pPr marL="342900" indent="-342900">
              <a:buFont typeface="Wingdings" panose="05000000000000000000" pitchFamily="2" charset="2"/>
              <a:buChar char="q"/>
              <a:tabLst>
                <a:tab pos="342900" algn="l"/>
              </a:tabLst>
            </a:pPr>
            <a:r>
              <a:rPr lang="en-CA" sz="2000" dirty="0">
                <a:solidFill>
                  <a:srgbClr val="000000"/>
                </a:solidFill>
                <a:cs typeface="Calibri"/>
              </a:rPr>
              <a:t>If we must redesign, how many bearing cages must I test for how long to be</a:t>
            </a:r>
            <a:r>
              <a:rPr lang="en-CA" sz="2000" dirty="0">
                <a:solidFill>
                  <a:srgbClr val="000000"/>
                </a:solidFill>
              </a:rPr>
              <a:t> </a:t>
            </a:r>
            <a:r>
              <a:rPr lang="en-CA" sz="2000" dirty="0">
                <a:solidFill>
                  <a:srgbClr val="000000"/>
                </a:solidFill>
                <a:cs typeface="Calibri"/>
              </a:rPr>
              <a:t>90% confident I have a B10 life of 8000 hours?</a:t>
            </a:r>
          </a:p>
          <a:p>
            <a:pPr marL="285750" indent="-285750">
              <a:buFontTx/>
              <a:buChar char="-"/>
              <a:tabLst>
                <a:tab pos="342900" algn="l"/>
              </a:tabLst>
            </a:pPr>
            <a:r>
              <a:rPr lang="en-CA" sz="2000" dirty="0">
                <a:solidFill>
                  <a:srgbClr val="000000"/>
                </a:solidFill>
                <a:cs typeface="Calibri"/>
              </a:rPr>
              <a:t>Answer: based on a β=2.2, we can use the table on the next page to calculate the factor to multiply the characteristic life of the distribution we</a:t>
            </a:r>
            <a:r>
              <a:rPr lang="en-CA" sz="2000" dirty="0">
                <a:solidFill>
                  <a:srgbClr val="000000"/>
                </a:solidFill>
              </a:rPr>
              <a:t> </a:t>
            </a:r>
            <a:r>
              <a:rPr lang="en-CA" sz="2000" dirty="0">
                <a:solidFill>
                  <a:srgbClr val="000000"/>
                </a:solidFill>
                <a:cs typeface="Calibri"/>
              </a:rPr>
              <a:t>need to demonstrate with 90% confidence.</a:t>
            </a:r>
          </a:p>
          <a:p>
            <a:pPr marL="285750" indent="-285750">
              <a:buFontTx/>
              <a:buChar char="-"/>
              <a:tabLst>
                <a:tab pos="342900" algn="l"/>
              </a:tabLst>
            </a:pPr>
            <a:r>
              <a:rPr lang="en-CA" sz="2000" dirty="0">
                <a:solidFill>
                  <a:srgbClr val="000000"/>
                </a:solidFill>
                <a:cs typeface="Calibri"/>
              </a:rPr>
              <a:t>Since we know B10 life and β, we can calculate the η of the desired Weibull:</a:t>
            </a:r>
          </a:p>
          <a:p>
            <a:pPr marL="285750" indent="-285750">
              <a:lnSpc>
                <a:spcPts val="2200"/>
              </a:lnSpc>
              <a:buFontTx/>
              <a:buChar char="-"/>
              <a:tabLst>
                <a:tab pos="342900" algn="l"/>
              </a:tabLst>
            </a:pPr>
            <a:endParaRPr lang="en-CA" dirty="0">
              <a:solidFill>
                <a:srgbClr val="000000"/>
              </a:solidFill>
              <a:latin typeface="Calibri"/>
              <a:cs typeface="Calibri"/>
            </a:endParaRPr>
          </a:p>
          <a:p>
            <a:pPr>
              <a:lnSpc>
                <a:spcPts val="2200"/>
              </a:lnSpc>
            </a:pPr>
            <a:endParaRPr lang="en-CA" dirty="0">
              <a:solidFill>
                <a:srgbClr val="000000"/>
              </a:solidFill>
            </a:endParaRPr>
          </a:p>
        </p:txBody>
      </p:sp>
      <p:sp>
        <p:nvSpPr>
          <p:cNvPr id="4" name="TextBox 4"/>
          <p:cNvSpPr txBox="1"/>
          <p:nvPr/>
        </p:nvSpPr>
        <p:spPr>
          <a:xfrm>
            <a:off x="2527301" y="1651001"/>
            <a:ext cx="65" cy="589905"/>
          </a:xfrm>
          <a:prstGeom prst="rect">
            <a:avLst/>
          </a:prstGeom>
          <a:noFill/>
        </p:spPr>
        <p:txBody>
          <a:bodyPr vert="horz" wrap="none" lIns="0" tIns="0" rIns="0" bIns="0" rtlCol="0">
            <a:spAutoFit/>
          </a:bodyPr>
          <a:lstStyle/>
          <a:p>
            <a:pPr>
              <a:lnSpc>
                <a:spcPts val="2300"/>
              </a:lnSpc>
            </a:pPr>
            <a:endParaRPr lang="en-CA" sz="2004" dirty="0">
              <a:solidFill>
                <a:srgbClr val="000000"/>
              </a:solidFill>
              <a:latin typeface="Calibri"/>
              <a:cs typeface="Calibri"/>
            </a:endParaRPr>
          </a:p>
          <a:p>
            <a:pPr>
              <a:lnSpc>
                <a:spcPts val="2300"/>
              </a:lnSpc>
            </a:pPr>
            <a:endParaRPr lang="en-CA" sz="2004" dirty="0">
              <a:solidFill>
                <a:srgbClr val="000000"/>
              </a:solidFill>
            </a:endParaRPr>
          </a:p>
        </p:txBody>
      </p:sp>
      <p:sp>
        <p:nvSpPr>
          <p:cNvPr id="6" name="TextBox 6"/>
          <p:cNvSpPr txBox="1"/>
          <p:nvPr/>
        </p:nvSpPr>
        <p:spPr>
          <a:xfrm>
            <a:off x="2070101" y="2628901"/>
            <a:ext cx="65" cy="589905"/>
          </a:xfrm>
          <a:prstGeom prst="rect">
            <a:avLst/>
          </a:prstGeom>
          <a:noFill/>
        </p:spPr>
        <p:txBody>
          <a:bodyPr vert="horz" wrap="none" lIns="0" tIns="0" rIns="0" bIns="0" rtlCol="0">
            <a:spAutoFit/>
          </a:bodyPr>
          <a:lstStyle/>
          <a:p>
            <a:pPr>
              <a:lnSpc>
                <a:spcPts val="2300"/>
              </a:lnSpc>
            </a:pPr>
            <a:endParaRPr lang="en-CA" sz="2004" dirty="0">
              <a:solidFill>
                <a:srgbClr val="000000"/>
              </a:solidFill>
              <a:latin typeface="Calibri"/>
              <a:cs typeface="Calibri"/>
            </a:endParaRPr>
          </a:p>
          <a:p>
            <a:pPr>
              <a:lnSpc>
                <a:spcPts val="2300"/>
              </a:lnSpc>
            </a:pPr>
            <a:endParaRPr lang="en-CA" sz="2004" dirty="0">
              <a:solidFill>
                <a:srgbClr val="000000"/>
              </a:solidFill>
            </a:endParaRPr>
          </a:p>
        </p:txBody>
      </p:sp>
      <p:sp>
        <p:nvSpPr>
          <p:cNvPr id="7" name="TextBox 7"/>
          <p:cNvSpPr txBox="1"/>
          <p:nvPr/>
        </p:nvSpPr>
        <p:spPr>
          <a:xfrm>
            <a:off x="4445000" y="3124201"/>
            <a:ext cx="149080" cy="359073"/>
          </a:xfrm>
          <a:prstGeom prst="rect">
            <a:avLst/>
          </a:prstGeom>
          <a:noFill/>
        </p:spPr>
        <p:txBody>
          <a:bodyPr vert="horz" wrap="none" lIns="0" tIns="0" rIns="0" bIns="0" rtlCol="0">
            <a:spAutoFit/>
          </a:bodyPr>
          <a:lstStyle/>
          <a:p>
            <a:pPr>
              <a:lnSpc>
                <a:spcPts val="1400"/>
              </a:lnSpc>
            </a:pPr>
            <a:r>
              <a:rPr lang="en-CA" sz="1273">
                <a:solidFill>
                  <a:srgbClr val="000000"/>
                </a:solidFill>
                <a:latin typeface="Arial Unicode MS"/>
                <a:cs typeface="Arial Unicode MS"/>
              </a:rPr>
              <a:t>−</a:t>
            </a:r>
            <a:r>
              <a:rPr lang="en-CA" sz="1273">
                <a:solidFill>
                  <a:srgbClr val="000000"/>
                </a:solidFill>
                <a:latin typeface="Times New Roman"/>
                <a:cs typeface="Times New Roman"/>
              </a:rPr>
              <a:t>(</a:t>
            </a:r>
          </a:p>
          <a:p>
            <a:pPr>
              <a:lnSpc>
                <a:spcPts val="1435"/>
              </a:lnSpc>
            </a:pPr>
            <a:endParaRPr lang="en-CA" sz="1273">
              <a:solidFill>
                <a:srgbClr val="000000"/>
              </a:solidFill>
            </a:endParaRPr>
          </a:p>
        </p:txBody>
      </p:sp>
      <p:sp>
        <p:nvSpPr>
          <p:cNvPr id="8" name="TextBox 8"/>
          <p:cNvSpPr txBox="1"/>
          <p:nvPr/>
        </p:nvSpPr>
        <p:spPr>
          <a:xfrm>
            <a:off x="3352800" y="3314701"/>
            <a:ext cx="948978" cy="487313"/>
          </a:xfrm>
          <a:prstGeom prst="rect">
            <a:avLst/>
          </a:prstGeom>
          <a:noFill/>
        </p:spPr>
        <p:txBody>
          <a:bodyPr vert="horz" wrap="none" lIns="0" tIns="0" rIns="0" bIns="0" rtlCol="0">
            <a:spAutoFit/>
          </a:bodyPr>
          <a:lstStyle/>
          <a:p>
            <a:pPr>
              <a:lnSpc>
                <a:spcPts val="1900"/>
              </a:lnSpc>
            </a:pPr>
            <a:r>
              <a:rPr lang="en-CA" sz="2202" dirty="0">
                <a:solidFill>
                  <a:srgbClr val="000000"/>
                </a:solidFill>
                <a:latin typeface="Times New Roman"/>
                <a:cs typeface="Times New Roman"/>
              </a:rPr>
              <a:t>.10</a:t>
            </a:r>
            <a:r>
              <a:rPr lang="en-CA" sz="2202" dirty="0">
                <a:solidFill>
                  <a:srgbClr val="000000"/>
                </a:solidFill>
                <a:latin typeface="Arial Unicode MS"/>
                <a:cs typeface="Arial Unicode MS"/>
              </a:rPr>
              <a:t>=</a:t>
            </a:r>
            <a:r>
              <a:rPr lang="en-CA" sz="2202" dirty="0">
                <a:solidFill>
                  <a:srgbClr val="000000"/>
                </a:solidFill>
                <a:latin typeface="Times New Roman"/>
                <a:cs typeface="Times New Roman"/>
              </a:rPr>
              <a:t>1</a:t>
            </a:r>
            <a:r>
              <a:rPr lang="en-CA" sz="2202" dirty="0">
                <a:solidFill>
                  <a:srgbClr val="000000"/>
                </a:solidFill>
                <a:latin typeface="Arial Unicode MS"/>
                <a:cs typeface="Arial Unicode MS"/>
              </a:rPr>
              <a:t>−</a:t>
            </a:r>
            <a:r>
              <a:rPr lang="en-CA" sz="2202" i="1" dirty="0">
                <a:solidFill>
                  <a:srgbClr val="000000"/>
                </a:solidFill>
                <a:latin typeface="Times New Roman Italic"/>
                <a:cs typeface="Times New Roman Italic"/>
              </a:rPr>
              <a:t>e</a:t>
            </a:r>
          </a:p>
          <a:p>
            <a:pPr>
              <a:lnSpc>
                <a:spcPts val="1935"/>
              </a:lnSpc>
            </a:pPr>
            <a:endParaRPr lang="en-CA" sz="2202" dirty="0">
              <a:solidFill>
                <a:srgbClr val="000000"/>
              </a:solidFill>
            </a:endParaRPr>
          </a:p>
        </p:txBody>
      </p:sp>
      <p:sp>
        <p:nvSpPr>
          <p:cNvPr id="9" name="TextBox 9"/>
          <p:cNvSpPr txBox="1"/>
          <p:nvPr/>
        </p:nvSpPr>
        <p:spPr>
          <a:xfrm>
            <a:off x="4610101" y="3022601"/>
            <a:ext cx="327013" cy="359073"/>
          </a:xfrm>
          <a:prstGeom prst="rect">
            <a:avLst/>
          </a:prstGeom>
          <a:noFill/>
        </p:spPr>
        <p:txBody>
          <a:bodyPr vert="horz" wrap="none" lIns="0" tIns="0" rIns="0" bIns="0" rtlCol="0">
            <a:spAutoFit/>
          </a:bodyPr>
          <a:lstStyle/>
          <a:p>
            <a:pPr>
              <a:lnSpc>
                <a:spcPts val="1400"/>
              </a:lnSpc>
            </a:pPr>
            <a:r>
              <a:rPr lang="en-CA" sz="1273">
                <a:solidFill>
                  <a:srgbClr val="000000"/>
                </a:solidFill>
                <a:latin typeface="Times New Roman"/>
                <a:cs typeface="Times New Roman"/>
              </a:rPr>
              <a:t>8000</a:t>
            </a:r>
          </a:p>
          <a:p>
            <a:pPr>
              <a:lnSpc>
                <a:spcPts val="1435"/>
              </a:lnSpc>
            </a:pPr>
            <a:endParaRPr lang="en-CA" sz="1273">
              <a:solidFill>
                <a:srgbClr val="000000"/>
              </a:solidFill>
            </a:endParaRPr>
          </a:p>
        </p:txBody>
      </p:sp>
      <p:sp>
        <p:nvSpPr>
          <p:cNvPr id="10" name="TextBox 10"/>
          <p:cNvSpPr txBox="1"/>
          <p:nvPr/>
        </p:nvSpPr>
        <p:spPr>
          <a:xfrm>
            <a:off x="4711700" y="3251201"/>
            <a:ext cx="91372" cy="359073"/>
          </a:xfrm>
          <a:prstGeom prst="rect">
            <a:avLst/>
          </a:prstGeom>
          <a:noFill/>
        </p:spPr>
        <p:txBody>
          <a:bodyPr vert="horz" wrap="none" lIns="0" tIns="0" rIns="0" bIns="0" rtlCol="0">
            <a:spAutoFit/>
          </a:bodyPr>
          <a:lstStyle/>
          <a:p>
            <a:pPr>
              <a:lnSpc>
                <a:spcPts val="1400"/>
              </a:lnSpc>
            </a:pPr>
            <a:r>
              <a:rPr lang="en-CA" sz="1273">
                <a:solidFill>
                  <a:srgbClr val="000000"/>
                </a:solidFill>
                <a:latin typeface="Arial Unicode MS"/>
                <a:cs typeface="Arial Unicode MS"/>
              </a:rPr>
              <a:t>η</a:t>
            </a:r>
          </a:p>
          <a:p>
            <a:pPr>
              <a:lnSpc>
                <a:spcPts val="1435"/>
              </a:lnSpc>
            </a:pPr>
            <a:endParaRPr lang="en-CA" sz="1273">
              <a:solidFill>
                <a:srgbClr val="000000"/>
              </a:solidFill>
            </a:endParaRPr>
          </a:p>
        </p:txBody>
      </p:sp>
      <p:sp>
        <p:nvSpPr>
          <p:cNvPr id="11" name="TextBox 11"/>
          <p:cNvSpPr txBox="1"/>
          <p:nvPr/>
        </p:nvSpPr>
        <p:spPr>
          <a:xfrm>
            <a:off x="5016500" y="3098800"/>
            <a:ext cx="147476" cy="256480"/>
          </a:xfrm>
          <a:prstGeom prst="rect">
            <a:avLst/>
          </a:prstGeom>
          <a:noFill/>
        </p:spPr>
        <p:txBody>
          <a:bodyPr vert="horz" wrap="none" lIns="0" tIns="0" rIns="0" bIns="0" rtlCol="0">
            <a:spAutoFit/>
          </a:bodyPr>
          <a:lstStyle/>
          <a:p>
            <a:pPr>
              <a:lnSpc>
                <a:spcPts val="1000"/>
              </a:lnSpc>
            </a:pPr>
            <a:r>
              <a:rPr lang="en-CA" sz="923">
                <a:solidFill>
                  <a:srgbClr val="000000"/>
                </a:solidFill>
                <a:latin typeface="Times New Roman"/>
                <a:cs typeface="Times New Roman"/>
              </a:rPr>
              <a:t>2.2</a:t>
            </a:r>
          </a:p>
          <a:p>
            <a:pPr>
              <a:lnSpc>
                <a:spcPts val="1035"/>
              </a:lnSpc>
            </a:pPr>
            <a:endParaRPr lang="en-CA" sz="923">
              <a:solidFill>
                <a:srgbClr val="000000"/>
              </a:solidFill>
            </a:endParaRPr>
          </a:p>
        </p:txBody>
      </p:sp>
      <p:sp>
        <p:nvSpPr>
          <p:cNvPr id="12" name="TextBox 12"/>
          <p:cNvSpPr txBox="1"/>
          <p:nvPr/>
        </p:nvSpPr>
        <p:spPr>
          <a:xfrm>
            <a:off x="4953000" y="3175000"/>
            <a:ext cx="54502" cy="256480"/>
          </a:xfrm>
          <a:prstGeom prst="rect">
            <a:avLst/>
          </a:prstGeom>
          <a:noFill/>
        </p:spPr>
        <p:txBody>
          <a:bodyPr vert="horz" wrap="none" lIns="0" tIns="0" rIns="0" bIns="0" rtlCol="0">
            <a:spAutoFit/>
          </a:bodyPr>
          <a:lstStyle/>
          <a:p>
            <a:pPr>
              <a:lnSpc>
                <a:spcPts val="1000"/>
              </a:lnSpc>
            </a:pPr>
            <a:r>
              <a:rPr lang="en-CA" sz="1273">
                <a:solidFill>
                  <a:srgbClr val="000000"/>
                </a:solidFill>
                <a:latin typeface="Times New Roman"/>
                <a:cs typeface="Times New Roman"/>
              </a:rPr>
              <a:t>)</a:t>
            </a:r>
          </a:p>
          <a:p>
            <a:pPr>
              <a:lnSpc>
                <a:spcPts val="1000"/>
              </a:lnSpc>
            </a:pPr>
            <a:endParaRPr lang="en-CA" sz="1273">
              <a:solidFill>
                <a:srgbClr val="000000"/>
              </a:solidFill>
            </a:endParaRPr>
          </a:p>
        </p:txBody>
      </p:sp>
      <p:sp>
        <p:nvSpPr>
          <p:cNvPr id="13" name="TextBox 13"/>
          <p:cNvSpPr txBox="1"/>
          <p:nvPr/>
        </p:nvSpPr>
        <p:spPr>
          <a:xfrm>
            <a:off x="5270500" y="3314701"/>
            <a:ext cx="1942198" cy="487313"/>
          </a:xfrm>
          <a:prstGeom prst="rect">
            <a:avLst/>
          </a:prstGeom>
          <a:noFill/>
        </p:spPr>
        <p:txBody>
          <a:bodyPr vert="horz" wrap="none" lIns="0" tIns="0" rIns="0" bIns="0" rtlCol="0">
            <a:spAutoFit/>
          </a:bodyPr>
          <a:lstStyle/>
          <a:p>
            <a:pPr>
              <a:lnSpc>
                <a:spcPts val="1900"/>
              </a:lnSpc>
            </a:pPr>
            <a:r>
              <a:rPr lang="en-CA" sz="2092" dirty="0">
                <a:solidFill>
                  <a:srgbClr val="000000"/>
                </a:solidFill>
                <a:latin typeface="Arial Unicode MS"/>
                <a:cs typeface="Arial Unicode MS"/>
              </a:rPr>
              <a:t>⇒η</a:t>
            </a:r>
            <a:r>
              <a:rPr lang="en-CA" sz="2092" spc="-10" dirty="0">
                <a:solidFill>
                  <a:srgbClr val="000000"/>
                </a:solidFill>
                <a:latin typeface="Arial Unicode MS"/>
                <a:cs typeface="Arial Unicode MS"/>
              </a:rPr>
              <a:t>=</a:t>
            </a:r>
            <a:r>
              <a:rPr lang="en-CA" sz="2092" spc="-10" dirty="0">
                <a:solidFill>
                  <a:srgbClr val="000000"/>
                </a:solidFill>
                <a:latin typeface="Times New Roman"/>
                <a:cs typeface="Times New Roman"/>
              </a:rPr>
              <a:t>22, 250</a:t>
            </a:r>
            <a:r>
              <a:rPr lang="en-CA" sz="2092" i="1" spc="-10" dirty="0">
                <a:solidFill>
                  <a:srgbClr val="000000"/>
                </a:solidFill>
                <a:latin typeface="Times New Roman Italic"/>
                <a:cs typeface="Times New Roman Italic"/>
              </a:rPr>
              <a:t>hours</a:t>
            </a:r>
          </a:p>
          <a:p>
            <a:pPr>
              <a:lnSpc>
                <a:spcPts val="1935"/>
              </a:lnSpc>
            </a:pPr>
            <a:endParaRPr lang="en-CA" sz="2202" dirty="0">
              <a:solidFill>
                <a:srgbClr val="000000"/>
              </a:solidFill>
            </a:endParaRPr>
          </a:p>
        </p:txBody>
      </p:sp>
      <p:sp>
        <p:nvSpPr>
          <p:cNvPr id="14" name="TextBox 14"/>
          <p:cNvSpPr txBox="1"/>
          <p:nvPr/>
        </p:nvSpPr>
        <p:spPr>
          <a:xfrm>
            <a:off x="350402" y="3806276"/>
            <a:ext cx="8020785" cy="911788"/>
          </a:xfrm>
          <a:prstGeom prst="rect">
            <a:avLst/>
          </a:prstGeom>
          <a:noFill/>
        </p:spPr>
        <p:txBody>
          <a:bodyPr vert="horz" wrap="none" lIns="0" tIns="0" rIns="0" bIns="0" rtlCol="0">
            <a:spAutoFit/>
          </a:bodyPr>
          <a:lstStyle/>
          <a:p>
            <a:r>
              <a:rPr lang="en-CA" sz="2004" dirty="0">
                <a:solidFill>
                  <a:srgbClr val="000000"/>
                </a:solidFill>
                <a:cs typeface="Calibri"/>
              </a:rPr>
              <a:t>-    Hence, we could choose any number of test units(depending on budget):</a:t>
            </a:r>
          </a:p>
          <a:p>
            <a:r>
              <a:rPr lang="en-CA" sz="2004" dirty="0">
                <a:solidFill>
                  <a:srgbClr val="000000"/>
                </a:solidFill>
                <a:cs typeface="Calibri"/>
              </a:rPr>
              <a:t>-    For example, I chose 2,3,4,or 5 new design bearing cages:</a:t>
            </a:r>
          </a:p>
          <a:p>
            <a:pPr>
              <a:lnSpc>
                <a:spcPts val="2300"/>
              </a:lnSpc>
            </a:pPr>
            <a:endParaRPr lang="en-CA" sz="2004" dirty="0">
              <a:solidFill>
                <a:srgbClr val="000000"/>
              </a:solidFill>
              <a:latin typeface="Calibri"/>
              <a:cs typeface="Calibri"/>
            </a:endParaRPr>
          </a:p>
        </p:txBody>
      </p:sp>
      <p:sp>
        <p:nvSpPr>
          <p:cNvPr id="15" name="TextBox 15"/>
          <p:cNvSpPr txBox="1"/>
          <p:nvPr/>
        </p:nvSpPr>
        <p:spPr>
          <a:xfrm>
            <a:off x="668760" y="4136297"/>
            <a:ext cx="65" cy="589905"/>
          </a:xfrm>
          <a:prstGeom prst="rect">
            <a:avLst/>
          </a:prstGeom>
          <a:noFill/>
        </p:spPr>
        <p:txBody>
          <a:bodyPr vert="horz" wrap="none" lIns="0" tIns="0" rIns="0" bIns="0" rtlCol="0">
            <a:spAutoFit/>
          </a:bodyPr>
          <a:lstStyle/>
          <a:p>
            <a:pPr>
              <a:lnSpc>
                <a:spcPts val="2300"/>
              </a:lnSpc>
            </a:pPr>
            <a:endParaRPr lang="en-CA" sz="2004" dirty="0">
              <a:solidFill>
                <a:srgbClr val="000000"/>
              </a:solidFill>
              <a:latin typeface="Calibri"/>
              <a:cs typeface="Calibri"/>
            </a:endParaRPr>
          </a:p>
          <a:p>
            <a:pPr>
              <a:lnSpc>
                <a:spcPts val="2300"/>
              </a:lnSpc>
            </a:pPr>
            <a:endParaRPr lang="en-CA" sz="2004" dirty="0">
              <a:solidFill>
                <a:srgbClr val="000000"/>
              </a:solidFill>
              <a:latin typeface="Calibri"/>
              <a:cs typeface="Calibri"/>
            </a:endParaRPr>
          </a:p>
        </p:txBody>
      </p:sp>
      <p:sp>
        <p:nvSpPr>
          <p:cNvPr id="16" name="TextBox 16"/>
          <p:cNvSpPr txBox="1"/>
          <p:nvPr/>
        </p:nvSpPr>
        <p:spPr>
          <a:xfrm>
            <a:off x="4521200" y="4457701"/>
            <a:ext cx="142668" cy="538609"/>
          </a:xfrm>
          <a:prstGeom prst="rect">
            <a:avLst/>
          </a:prstGeom>
          <a:noFill/>
        </p:spPr>
        <p:txBody>
          <a:bodyPr vert="horz" wrap="none" lIns="0" tIns="0" rIns="0" bIns="0" rtlCol="0">
            <a:spAutoFit/>
          </a:bodyPr>
          <a:lstStyle/>
          <a:p>
            <a:pPr>
              <a:lnSpc>
                <a:spcPts val="2070"/>
              </a:lnSpc>
            </a:pPr>
            <a:r>
              <a:rPr lang="en-CA" sz="1732">
                <a:solidFill>
                  <a:srgbClr val="000000"/>
                </a:solidFill>
                <a:latin typeface="Calibri"/>
                <a:cs typeface="Calibri"/>
              </a:rPr>
              <a:t>N</a:t>
            </a:r>
          </a:p>
          <a:p>
            <a:pPr>
              <a:lnSpc>
                <a:spcPts val="2070"/>
              </a:lnSpc>
            </a:pPr>
            <a:endParaRPr lang="en-CA" sz="1732">
              <a:solidFill>
                <a:srgbClr val="000000"/>
              </a:solidFill>
              <a:latin typeface="Calibri"/>
              <a:cs typeface="Calibri"/>
            </a:endParaRPr>
          </a:p>
        </p:txBody>
      </p:sp>
      <p:sp>
        <p:nvSpPr>
          <p:cNvPr id="17" name="TextBox 17"/>
          <p:cNvSpPr txBox="1"/>
          <p:nvPr/>
        </p:nvSpPr>
        <p:spPr>
          <a:xfrm>
            <a:off x="5118101" y="4457701"/>
            <a:ext cx="889667" cy="538609"/>
          </a:xfrm>
          <a:prstGeom prst="rect">
            <a:avLst/>
          </a:prstGeom>
          <a:noFill/>
        </p:spPr>
        <p:txBody>
          <a:bodyPr vert="horz" wrap="none" lIns="0" tIns="0" rIns="0" bIns="0" rtlCol="0">
            <a:spAutoFit/>
          </a:bodyPr>
          <a:lstStyle/>
          <a:p>
            <a:pPr>
              <a:lnSpc>
                <a:spcPts val="2070"/>
              </a:lnSpc>
            </a:pPr>
            <a:r>
              <a:rPr lang="en-CA" sz="1732">
                <a:solidFill>
                  <a:srgbClr val="000000"/>
                </a:solidFill>
                <a:latin typeface="Calibri"/>
                <a:cs typeface="Calibri"/>
              </a:rPr>
              <a:t>Multiplier</a:t>
            </a:r>
          </a:p>
          <a:p>
            <a:pPr>
              <a:lnSpc>
                <a:spcPts val="2070"/>
              </a:lnSpc>
            </a:pPr>
            <a:endParaRPr lang="en-CA" sz="1732">
              <a:solidFill>
                <a:srgbClr val="000000"/>
              </a:solidFill>
              <a:latin typeface="Calibri"/>
              <a:cs typeface="Calibri"/>
            </a:endParaRPr>
          </a:p>
        </p:txBody>
      </p:sp>
      <p:sp>
        <p:nvSpPr>
          <p:cNvPr id="18" name="TextBox 18"/>
          <p:cNvSpPr txBox="1"/>
          <p:nvPr/>
        </p:nvSpPr>
        <p:spPr>
          <a:xfrm>
            <a:off x="6527800" y="4457701"/>
            <a:ext cx="118622" cy="538609"/>
          </a:xfrm>
          <a:prstGeom prst="rect">
            <a:avLst/>
          </a:prstGeom>
          <a:noFill/>
        </p:spPr>
        <p:txBody>
          <a:bodyPr vert="horz" wrap="none" lIns="0" tIns="0" rIns="0" bIns="0" rtlCol="0">
            <a:spAutoFit/>
          </a:bodyPr>
          <a:lstStyle/>
          <a:p>
            <a:pPr>
              <a:lnSpc>
                <a:spcPts val="2070"/>
              </a:lnSpc>
            </a:pPr>
            <a:r>
              <a:rPr lang="en-CA" sz="1732">
                <a:solidFill>
                  <a:srgbClr val="000000"/>
                </a:solidFill>
                <a:latin typeface="Calibri"/>
                <a:cs typeface="Calibri"/>
              </a:rPr>
              <a:t>η</a:t>
            </a:r>
          </a:p>
          <a:p>
            <a:pPr>
              <a:lnSpc>
                <a:spcPts val="2070"/>
              </a:lnSpc>
            </a:pPr>
            <a:endParaRPr lang="en-CA" sz="1732">
              <a:solidFill>
                <a:srgbClr val="000000"/>
              </a:solidFill>
              <a:latin typeface="Calibri"/>
              <a:cs typeface="Calibri"/>
            </a:endParaRPr>
          </a:p>
        </p:txBody>
      </p:sp>
      <p:sp>
        <p:nvSpPr>
          <p:cNvPr id="19" name="TextBox 19"/>
          <p:cNvSpPr txBox="1"/>
          <p:nvPr/>
        </p:nvSpPr>
        <p:spPr>
          <a:xfrm>
            <a:off x="7124700" y="4457701"/>
            <a:ext cx="820930" cy="538609"/>
          </a:xfrm>
          <a:prstGeom prst="rect">
            <a:avLst/>
          </a:prstGeom>
          <a:noFill/>
        </p:spPr>
        <p:txBody>
          <a:bodyPr vert="horz" wrap="none" lIns="0" tIns="0" rIns="0" bIns="0" rtlCol="0">
            <a:spAutoFit/>
          </a:bodyPr>
          <a:lstStyle/>
          <a:p>
            <a:pPr>
              <a:lnSpc>
                <a:spcPts val="2070"/>
              </a:lnSpc>
            </a:pPr>
            <a:r>
              <a:rPr lang="en-CA" sz="1732">
                <a:solidFill>
                  <a:srgbClr val="000000"/>
                </a:solidFill>
                <a:latin typeface="Calibri"/>
                <a:cs typeface="Calibri"/>
              </a:rPr>
              <a:t>Test time</a:t>
            </a:r>
          </a:p>
          <a:p>
            <a:pPr>
              <a:lnSpc>
                <a:spcPts val="2070"/>
              </a:lnSpc>
            </a:pPr>
            <a:endParaRPr lang="en-CA" sz="1732">
              <a:solidFill>
                <a:srgbClr val="000000"/>
              </a:solidFill>
              <a:latin typeface="Calibri"/>
              <a:cs typeface="Calibri"/>
            </a:endParaRPr>
          </a:p>
        </p:txBody>
      </p:sp>
      <p:sp>
        <p:nvSpPr>
          <p:cNvPr id="20" name="TextBox 20"/>
          <p:cNvSpPr txBox="1"/>
          <p:nvPr/>
        </p:nvSpPr>
        <p:spPr>
          <a:xfrm>
            <a:off x="4546600" y="4787901"/>
            <a:ext cx="112210" cy="538609"/>
          </a:xfrm>
          <a:prstGeom prst="rect">
            <a:avLst/>
          </a:prstGeom>
          <a:noFill/>
        </p:spPr>
        <p:txBody>
          <a:bodyPr vert="horz" wrap="none" lIns="0" tIns="0" rIns="0" bIns="0" rtlCol="0">
            <a:spAutoFit/>
          </a:bodyPr>
          <a:lstStyle/>
          <a:p>
            <a:pPr>
              <a:lnSpc>
                <a:spcPts val="2070"/>
              </a:lnSpc>
            </a:pPr>
            <a:r>
              <a:rPr lang="en-CA" sz="1732">
                <a:solidFill>
                  <a:srgbClr val="000000"/>
                </a:solidFill>
                <a:latin typeface="Calibri"/>
                <a:cs typeface="Calibri"/>
              </a:rPr>
              <a:t>2</a:t>
            </a:r>
          </a:p>
          <a:p>
            <a:pPr>
              <a:lnSpc>
                <a:spcPts val="2070"/>
              </a:lnSpc>
            </a:pPr>
            <a:endParaRPr lang="en-CA" sz="1732">
              <a:solidFill>
                <a:srgbClr val="000000"/>
              </a:solidFill>
              <a:latin typeface="Calibri"/>
              <a:cs typeface="Calibri"/>
            </a:endParaRPr>
          </a:p>
        </p:txBody>
      </p:sp>
      <p:sp>
        <p:nvSpPr>
          <p:cNvPr id="21" name="TextBox 21"/>
          <p:cNvSpPr txBox="1"/>
          <p:nvPr/>
        </p:nvSpPr>
        <p:spPr>
          <a:xfrm>
            <a:off x="5219700" y="4787901"/>
            <a:ext cx="831318"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1.066134</a:t>
            </a:r>
          </a:p>
          <a:p>
            <a:pPr>
              <a:lnSpc>
                <a:spcPts val="2070"/>
              </a:lnSpc>
            </a:pPr>
            <a:endParaRPr lang="en-CA" sz="1732" spc="-10">
              <a:solidFill>
                <a:srgbClr val="000000"/>
              </a:solidFill>
              <a:latin typeface="Calibri"/>
              <a:cs typeface="Calibri"/>
            </a:endParaRPr>
          </a:p>
        </p:txBody>
      </p:sp>
      <p:sp>
        <p:nvSpPr>
          <p:cNvPr id="22" name="TextBox 22"/>
          <p:cNvSpPr txBox="1"/>
          <p:nvPr/>
        </p:nvSpPr>
        <p:spPr>
          <a:xfrm>
            <a:off x="6489701" y="4787901"/>
            <a:ext cx="554639"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22250</a:t>
            </a:r>
          </a:p>
          <a:p>
            <a:pPr>
              <a:lnSpc>
                <a:spcPts val="2070"/>
              </a:lnSpc>
            </a:pPr>
            <a:endParaRPr lang="en-CA" sz="1732" spc="-10">
              <a:solidFill>
                <a:srgbClr val="000000"/>
              </a:solidFill>
              <a:latin typeface="Calibri"/>
              <a:cs typeface="Calibri"/>
            </a:endParaRPr>
          </a:p>
        </p:txBody>
      </p:sp>
      <p:sp>
        <p:nvSpPr>
          <p:cNvPr id="23" name="TextBox 23"/>
          <p:cNvSpPr txBox="1"/>
          <p:nvPr/>
        </p:nvSpPr>
        <p:spPr>
          <a:xfrm>
            <a:off x="7200900" y="4787901"/>
            <a:ext cx="831318"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23721.48</a:t>
            </a:r>
          </a:p>
          <a:p>
            <a:pPr>
              <a:lnSpc>
                <a:spcPts val="2070"/>
              </a:lnSpc>
            </a:pPr>
            <a:endParaRPr lang="en-CA" sz="1732" spc="-10">
              <a:solidFill>
                <a:srgbClr val="000000"/>
              </a:solidFill>
              <a:latin typeface="Calibri"/>
              <a:cs typeface="Calibri"/>
            </a:endParaRPr>
          </a:p>
        </p:txBody>
      </p:sp>
      <p:sp>
        <p:nvSpPr>
          <p:cNvPr id="24" name="TextBox 24"/>
          <p:cNvSpPr txBox="1"/>
          <p:nvPr/>
        </p:nvSpPr>
        <p:spPr>
          <a:xfrm>
            <a:off x="4546600" y="5092701"/>
            <a:ext cx="112210" cy="538609"/>
          </a:xfrm>
          <a:prstGeom prst="rect">
            <a:avLst/>
          </a:prstGeom>
          <a:noFill/>
        </p:spPr>
        <p:txBody>
          <a:bodyPr vert="horz" wrap="none" lIns="0" tIns="0" rIns="0" bIns="0" rtlCol="0">
            <a:spAutoFit/>
          </a:bodyPr>
          <a:lstStyle/>
          <a:p>
            <a:pPr>
              <a:lnSpc>
                <a:spcPts val="2070"/>
              </a:lnSpc>
            </a:pPr>
            <a:r>
              <a:rPr lang="en-CA" sz="1732">
                <a:solidFill>
                  <a:srgbClr val="000000"/>
                </a:solidFill>
                <a:latin typeface="Calibri"/>
                <a:cs typeface="Calibri"/>
              </a:rPr>
              <a:t>3</a:t>
            </a:r>
          </a:p>
          <a:p>
            <a:pPr>
              <a:lnSpc>
                <a:spcPts val="2070"/>
              </a:lnSpc>
            </a:pPr>
            <a:endParaRPr lang="en-CA" sz="1732">
              <a:solidFill>
                <a:srgbClr val="000000"/>
              </a:solidFill>
              <a:latin typeface="Calibri"/>
              <a:cs typeface="Calibri"/>
            </a:endParaRPr>
          </a:p>
        </p:txBody>
      </p:sp>
      <p:sp>
        <p:nvSpPr>
          <p:cNvPr id="25" name="TextBox 25"/>
          <p:cNvSpPr txBox="1"/>
          <p:nvPr/>
        </p:nvSpPr>
        <p:spPr>
          <a:xfrm>
            <a:off x="5219700" y="5092701"/>
            <a:ext cx="831318"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0.886687</a:t>
            </a:r>
          </a:p>
          <a:p>
            <a:pPr>
              <a:lnSpc>
                <a:spcPts val="2070"/>
              </a:lnSpc>
            </a:pPr>
            <a:endParaRPr lang="en-CA" sz="1732" spc="-10">
              <a:solidFill>
                <a:srgbClr val="000000"/>
              </a:solidFill>
              <a:latin typeface="Calibri"/>
              <a:cs typeface="Calibri"/>
            </a:endParaRPr>
          </a:p>
        </p:txBody>
      </p:sp>
      <p:sp>
        <p:nvSpPr>
          <p:cNvPr id="26" name="TextBox 26"/>
          <p:cNvSpPr txBox="1"/>
          <p:nvPr/>
        </p:nvSpPr>
        <p:spPr>
          <a:xfrm>
            <a:off x="6489701" y="5092701"/>
            <a:ext cx="554639"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22250</a:t>
            </a:r>
          </a:p>
          <a:p>
            <a:pPr>
              <a:lnSpc>
                <a:spcPts val="2070"/>
              </a:lnSpc>
            </a:pPr>
            <a:endParaRPr lang="en-CA" sz="1732" spc="-10">
              <a:solidFill>
                <a:srgbClr val="000000"/>
              </a:solidFill>
              <a:latin typeface="Calibri"/>
              <a:cs typeface="Calibri"/>
            </a:endParaRPr>
          </a:p>
        </p:txBody>
      </p:sp>
      <p:sp>
        <p:nvSpPr>
          <p:cNvPr id="27" name="TextBox 27"/>
          <p:cNvSpPr txBox="1"/>
          <p:nvPr/>
        </p:nvSpPr>
        <p:spPr>
          <a:xfrm>
            <a:off x="7200900" y="5092701"/>
            <a:ext cx="831318"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19728.78</a:t>
            </a:r>
          </a:p>
          <a:p>
            <a:pPr>
              <a:lnSpc>
                <a:spcPts val="2070"/>
              </a:lnSpc>
            </a:pPr>
            <a:endParaRPr lang="en-CA" sz="1732" spc="-10">
              <a:solidFill>
                <a:srgbClr val="000000"/>
              </a:solidFill>
              <a:latin typeface="Calibri"/>
              <a:cs typeface="Calibri"/>
            </a:endParaRPr>
          </a:p>
        </p:txBody>
      </p:sp>
      <p:sp>
        <p:nvSpPr>
          <p:cNvPr id="28" name="TextBox 28"/>
          <p:cNvSpPr txBox="1"/>
          <p:nvPr/>
        </p:nvSpPr>
        <p:spPr>
          <a:xfrm>
            <a:off x="4546600" y="5397501"/>
            <a:ext cx="112210" cy="538609"/>
          </a:xfrm>
          <a:prstGeom prst="rect">
            <a:avLst/>
          </a:prstGeom>
          <a:noFill/>
        </p:spPr>
        <p:txBody>
          <a:bodyPr vert="horz" wrap="none" lIns="0" tIns="0" rIns="0" bIns="0" rtlCol="0">
            <a:spAutoFit/>
          </a:bodyPr>
          <a:lstStyle/>
          <a:p>
            <a:pPr>
              <a:lnSpc>
                <a:spcPts val="2070"/>
              </a:lnSpc>
            </a:pPr>
            <a:r>
              <a:rPr lang="en-CA" sz="1732">
                <a:solidFill>
                  <a:srgbClr val="000000"/>
                </a:solidFill>
                <a:latin typeface="Calibri"/>
                <a:cs typeface="Calibri"/>
              </a:rPr>
              <a:t>4</a:t>
            </a:r>
          </a:p>
          <a:p>
            <a:pPr>
              <a:lnSpc>
                <a:spcPts val="2070"/>
              </a:lnSpc>
            </a:pPr>
            <a:endParaRPr lang="en-CA" sz="1732">
              <a:solidFill>
                <a:srgbClr val="000000"/>
              </a:solidFill>
              <a:latin typeface="Calibri"/>
              <a:cs typeface="Calibri"/>
            </a:endParaRPr>
          </a:p>
        </p:txBody>
      </p:sp>
      <p:sp>
        <p:nvSpPr>
          <p:cNvPr id="29" name="TextBox 29"/>
          <p:cNvSpPr txBox="1"/>
          <p:nvPr/>
        </p:nvSpPr>
        <p:spPr>
          <a:xfrm>
            <a:off x="5549900" y="5397501"/>
            <a:ext cx="498534"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0.778</a:t>
            </a:r>
          </a:p>
          <a:p>
            <a:pPr>
              <a:lnSpc>
                <a:spcPts val="2070"/>
              </a:lnSpc>
            </a:pPr>
            <a:endParaRPr lang="en-CA" sz="1732" spc="-10">
              <a:solidFill>
                <a:srgbClr val="000000"/>
              </a:solidFill>
              <a:latin typeface="Calibri"/>
              <a:cs typeface="Calibri"/>
            </a:endParaRPr>
          </a:p>
        </p:txBody>
      </p:sp>
      <p:sp>
        <p:nvSpPr>
          <p:cNvPr id="30" name="TextBox 30"/>
          <p:cNvSpPr txBox="1"/>
          <p:nvPr/>
        </p:nvSpPr>
        <p:spPr>
          <a:xfrm>
            <a:off x="6489701" y="5397501"/>
            <a:ext cx="554639"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22250</a:t>
            </a:r>
          </a:p>
          <a:p>
            <a:pPr>
              <a:lnSpc>
                <a:spcPts val="2070"/>
              </a:lnSpc>
            </a:pPr>
            <a:endParaRPr lang="en-CA" sz="1732" spc="-10">
              <a:solidFill>
                <a:srgbClr val="000000"/>
              </a:solidFill>
              <a:latin typeface="Calibri"/>
              <a:cs typeface="Calibri"/>
            </a:endParaRPr>
          </a:p>
        </p:txBody>
      </p:sp>
      <p:sp>
        <p:nvSpPr>
          <p:cNvPr id="31" name="TextBox 31"/>
          <p:cNvSpPr txBox="1"/>
          <p:nvPr/>
        </p:nvSpPr>
        <p:spPr>
          <a:xfrm>
            <a:off x="7200900" y="5397501"/>
            <a:ext cx="831318"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17310.51</a:t>
            </a:r>
          </a:p>
          <a:p>
            <a:pPr>
              <a:lnSpc>
                <a:spcPts val="2070"/>
              </a:lnSpc>
            </a:pPr>
            <a:endParaRPr lang="en-CA" sz="1732" spc="-10">
              <a:solidFill>
                <a:srgbClr val="000000"/>
              </a:solidFill>
              <a:latin typeface="Calibri"/>
              <a:cs typeface="Calibri"/>
            </a:endParaRPr>
          </a:p>
        </p:txBody>
      </p:sp>
      <p:sp>
        <p:nvSpPr>
          <p:cNvPr id="32" name="TextBox 32"/>
          <p:cNvSpPr txBox="1"/>
          <p:nvPr/>
        </p:nvSpPr>
        <p:spPr>
          <a:xfrm>
            <a:off x="4546600" y="5702301"/>
            <a:ext cx="112210" cy="538609"/>
          </a:xfrm>
          <a:prstGeom prst="rect">
            <a:avLst/>
          </a:prstGeom>
          <a:noFill/>
        </p:spPr>
        <p:txBody>
          <a:bodyPr vert="horz" wrap="none" lIns="0" tIns="0" rIns="0" bIns="0" rtlCol="0">
            <a:spAutoFit/>
          </a:bodyPr>
          <a:lstStyle/>
          <a:p>
            <a:pPr>
              <a:lnSpc>
                <a:spcPts val="2070"/>
              </a:lnSpc>
            </a:pPr>
            <a:r>
              <a:rPr lang="en-CA" sz="1732">
                <a:solidFill>
                  <a:srgbClr val="000000"/>
                </a:solidFill>
                <a:latin typeface="Calibri"/>
                <a:cs typeface="Calibri"/>
              </a:rPr>
              <a:t>5</a:t>
            </a:r>
          </a:p>
          <a:p>
            <a:pPr>
              <a:lnSpc>
                <a:spcPts val="2070"/>
              </a:lnSpc>
            </a:pPr>
            <a:endParaRPr lang="en-CA" sz="1732">
              <a:solidFill>
                <a:srgbClr val="000000"/>
              </a:solidFill>
              <a:latin typeface="Calibri"/>
              <a:cs typeface="Calibri"/>
            </a:endParaRPr>
          </a:p>
        </p:txBody>
      </p:sp>
      <p:sp>
        <p:nvSpPr>
          <p:cNvPr id="33" name="TextBox 33"/>
          <p:cNvSpPr txBox="1"/>
          <p:nvPr/>
        </p:nvSpPr>
        <p:spPr>
          <a:xfrm>
            <a:off x="5219700" y="5702301"/>
            <a:ext cx="831318"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0.702959</a:t>
            </a:r>
          </a:p>
          <a:p>
            <a:pPr>
              <a:lnSpc>
                <a:spcPts val="2070"/>
              </a:lnSpc>
            </a:pPr>
            <a:endParaRPr lang="en-CA" sz="1732" spc="-10">
              <a:solidFill>
                <a:srgbClr val="000000"/>
              </a:solidFill>
              <a:latin typeface="Calibri"/>
              <a:cs typeface="Calibri"/>
            </a:endParaRPr>
          </a:p>
        </p:txBody>
      </p:sp>
      <p:sp>
        <p:nvSpPr>
          <p:cNvPr id="34" name="TextBox 34"/>
          <p:cNvSpPr txBox="1"/>
          <p:nvPr/>
        </p:nvSpPr>
        <p:spPr>
          <a:xfrm>
            <a:off x="6489701" y="5702301"/>
            <a:ext cx="554639"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22250</a:t>
            </a:r>
          </a:p>
          <a:p>
            <a:pPr>
              <a:lnSpc>
                <a:spcPts val="2070"/>
              </a:lnSpc>
            </a:pPr>
            <a:endParaRPr lang="en-CA" sz="1732" spc="-10">
              <a:solidFill>
                <a:srgbClr val="000000"/>
              </a:solidFill>
              <a:latin typeface="Calibri"/>
              <a:cs typeface="Calibri"/>
            </a:endParaRPr>
          </a:p>
        </p:txBody>
      </p:sp>
      <p:sp>
        <p:nvSpPr>
          <p:cNvPr id="35" name="TextBox 35"/>
          <p:cNvSpPr txBox="1"/>
          <p:nvPr/>
        </p:nvSpPr>
        <p:spPr>
          <a:xfrm>
            <a:off x="7200900" y="5702301"/>
            <a:ext cx="831318" cy="538609"/>
          </a:xfrm>
          <a:prstGeom prst="rect">
            <a:avLst/>
          </a:prstGeom>
          <a:noFill/>
        </p:spPr>
        <p:txBody>
          <a:bodyPr vert="horz" wrap="none" lIns="0" tIns="0" rIns="0" bIns="0" rtlCol="0">
            <a:spAutoFit/>
          </a:bodyPr>
          <a:lstStyle/>
          <a:p>
            <a:pPr>
              <a:lnSpc>
                <a:spcPts val="2070"/>
              </a:lnSpc>
            </a:pPr>
            <a:r>
              <a:rPr lang="en-CA" sz="1732" spc="-10">
                <a:solidFill>
                  <a:srgbClr val="000000"/>
                </a:solidFill>
                <a:latin typeface="Calibri"/>
                <a:cs typeface="Calibri"/>
              </a:rPr>
              <a:t>15640.83</a:t>
            </a:r>
          </a:p>
          <a:p>
            <a:pPr>
              <a:lnSpc>
                <a:spcPts val="2070"/>
              </a:lnSpc>
            </a:pPr>
            <a:endParaRPr lang="en-CA" sz="1732" spc="-10">
              <a:solidFill>
                <a:srgbClr val="000000"/>
              </a:solidFill>
              <a:latin typeface="Calibri"/>
              <a:cs typeface="Calibri"/>
            </a:endParaRPr>
          </a:p>
        </p:txBody>
      </p:sp>
      <p:sp>
        <p:nvSpPr>
          <p:cNvPr id="39" name="Rectangle 38"/>
          <p:cNvSpPr/>
          <p:nvPr/>
        </p:nvSpPr>
        <p:spPr>
          <a:xfrm>
            <a:off x="248340" y="572227"/>
            <a:ext cx="8596520" cy="649152"/>
          </a:xfrm>
          <a:prstGeom prst="rect">
            <a:avLst/>
          </a:prstGeom>
        </p:spPr>
        <p:txBody>
          <a:bodyPr wrap="none">
            <a:spAutoFit/>
          </a:bodyPr>
          <a:lstStyle/>
          <a:p>
            <a:pPr>
              <a:lnSpc>
                <a:spcPts val="4115"/>
              </a:lnSpc>
            </a:pPr>
            <a:r>
              <a:rPr lang="en-CA" sz="4800" dirty="0">
                <a:latin typeface="+mj-lt"/>
                <a:cs typeface="Calibri"/>
              </a:rPr>
              <a:t>Example Weibull Analysis-answers</a:t>
            </a:r>
          </a:p>
        </p:txBody>
      </p:sp>
    </p:spTree>
    <p:extLst>
      <p:ext uri="{BB962C8B-B14F-4D97-AF65-F5344CB8AC3E}">
        <p14:creationId xmlns:p14="http://schemas.microsoft.com/office/powerpoint/2010/main" val="1895708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1524000" y="0"/>
            <a:ext cx="9144000" cy="6845300"/>
          </a:xfrm>
          <a:prstGeom prst="rect">
            <a:avLst/>
          </a:prstGeom>
        </p:spPr>
      </p:pic>
      <p:sp>
        <p:nvSpPr>
          <p:cNvPr id="396" name="TextBox 2"/>
          <p:cNvSpPr txBox="1"/>
          <p:nvPr/>
        </p:nvSpPr>
        <p:spPr>
          <a:xfrm>
            <a:off x="2260600" y="304801"/>
            <a:ext cx="2726708" cy="589905"/>
          </a:xfrm>
          <a:prstGeom prst="rect">
            <a:avLst/>
          </a:prstGeom>
          <a:noFill/>
        </p:spPr>
        <p:txBody>
          <a:bodyPr vert="horz" wrap="none" lIns="0" tIns="0" rIns="0" bIns="0" rtlCol="0">
            <a:spAutoFit/>
          </a:bodyPr>
          <a:lstStyle/>
          <a:p>
            <a:pPr>
              <a:lnSpc>
                <a:spcPts val="2300"/>
              </a:lnSpc>
            </a:pPr>
            <a:r>
              <a:rPr lang="en-CA" sz="2032" b="1">
                <a:solidFill>
                  <a:srgbClr val="000000"/>
                </a:solidFill>
                <a:latin typeface="Arial Bold"/>
                <a:cs typeface="Arial Bold"/>
              </a:rPr>
              <a:t>Zero-failure test Plans</a:t>
            </a:r>
          </a:p>
          <a:p>
            <a:pPr>
              <a:lnSpc>
                <a:spcPts val="2300"/>
              </a:lnSpc>
            </a:pPr>
            <a:endParaRPr lang="en-CA" sz="2022">
              <a:solidFill>
                <a:srgbClr val="000000"/>
              </a:solidFill>
            </a:endParaRPr>
          </a:p>
        </p:txBody>
      </p:sp>
      <p:sp>
        <p:nvSpPr>
          <p:cNvPr id="3" name="TextBox 3"/>
          <p:cNvSpPr txBox="1"/>
          <p:nvPr/>
        </p:nvSpPr>
        <p:spPr>
          <a:xfrm>
            <a:off x="2235200" y="622301"/>
            <a:ext cx="990656" cy="282129"/>
          </a:xfrm>
          <a:prstGeom prst="rect">
            <a:avLst/>
          </a:prstGeom>
          <a:noFill/>
        </p:spPr>
        <p:txBody>
          <a:bodyPr vert="horz" wrap="none" lIns="0" tIns="0" rIns="0" bIns="0" rtlCol="0">
            <a:spAutoFit/>
          </a:bodyPr>
          <a:lstStyle/>
          <a:p>
            <a:pPr>
              <a:lnSpc>
                <a:spcPts val="1090"/>
              </a:lnSpc>
            </a:pPr>
            <a:r>
              <a:rPr lang="en-CA" sz="973">
                <a:solidFill>
                  <a:srgbClr val="0000FF"/>
                </a:solidFill>
                <a:latin typeface="Arial"/>
                <a:cs typeface="Arial"/>
              </a:rPr>
              <a:t>Confidence level=</a:t>
            </a:r>
          </a:p>
          <a:p>
            <a:pPr>
              <a:lnSpc>
                <a:spcPts val="1090"/>
              </a:lnSpc>
            </a:pPr>
            <a:endParaRPr lang="en-CA" sz="973">
              <a:solidFill>
                <a:srgbClr val="0000FF"/>
              </a:solidFill>
              <a:latin typeface="Arial"/>
              <a:cs typeface="Arial"/>
            </a:endParaRPr>
          </a:p>
        </p:txBody>
      </p:sp>
      <p:sp>
        <p:nvSpPr>
          <p:cNvPr id="4" name="TextBox 4"/>
          <p:cNvSpPr txBox="1"/>
          <p:nvPr/>
        </p:nvSpPr>
        <p:spPr>
          <a:xfrm>
            <a:off x="3670300" y="622301"/>
            <a:ext cx="173124" cy="282129"/>
          </a:xfrm>
          <a:prstGeom prst="rect">
            <a:avLst/>
          </a:prstGeom>
          <a:noFill/>
        </p:spPr>
        <p:txBody>
          <a:bodyPr vert="horz" wrap="none" lIns="0" tIns="0" rIns="0" bIns="0" rtlCol="0">
            <a:spAutoFit/>
          </a:bodyPr>
          <a:lstStyle/>
          <a:p>
            <a:pPr>
              <a:lnSpc>
                <a:spcPts val="1090"/>
              </a:lnSpc>
            </a:pPr>
            <a:r>
              <a:rPr lang="en-CA" sz="973">
                <a:solidFill>
                  <a:srgbClr val="0000FF"/>
                </a:solidFill>
                <a:latin typeface="Arial"/>
                <a:cs typeface="Arial"/>
              </a:rPr>
              <a:t>0.9</a:t>
            </a:r>
          </a:p>
          <a:p>
            <a:pPr>
              <a:lnSpc>
                <a:spcPts val="1090"/>
              </a:lnSpc>
            </a:pPr>
            <a:endParaRPr lang="en-CA" sz="973">
              <a:solidFill>
                <a:srgbClr val="0000FF"/>
              </a:solidFill>
              <a:latin typeface="Arial"/>
              <a:cs typeface="Arial"/>
            </a:endParaRPr>
          </a:p>
        </p:txBody>
      </p:sp>
      <p:sp>
        <p:nvSpPr>
          <p:cNvPr id="5" name="TextBox 5"/>
          <p:cNvSpPr txBox="1"/>
          <p:nvPr/>
        </p:nvSpPr>
        <p:spPr>
          <a:xfrm>
            <a:off x="6451600" y="787401"/>
            <a:ext cx="315792" cy="359073"/>
          </a:xfrm>
          <a:prstGeom prst="rect">
            <a:avLst/>
          </a:prstGeom>
          <a:noFill/>
        </p:spPr>
        <p:txBody>
          <a:bodyPr vert="horz" wrap="none" lIns="0" tIns="0" rIns="0" bIns="0" rtlCol="0">
            <a:spAutoFit/>
          </a:bodyPr>
          <a:lstStyle/>
          <a:p>
            <a:pPr>
              <a:lnSpc>
                <a:spcPts val="1380"/>
              </a:lnSpc>
            </a:pPr>
            <a:r>
              <a:rPr lang="en-CA" sz="1198">
                <a:solidFill>
                  <a:srgbClr val="0000FF"/>
                </a:solidFill>
                <a:latin typeface="Arial"/>
                <a:cs typeface="Arial"/>
              </a:rPr>
              <a:t>Beta</a:t>
            </a:r>
          </a:p>
          <a:p>
            <a:pPr>
              <a:lnSpc>
                <a:spcPts val="1380"/>
              </a:lnSpc>
            </a:pPr>
            <a:endParaRPr lang="en-CA" sz="1198">
              <a:solidFill>
                <a:srgbClr val="0000FF"/>
              </a:solidFill>
              <a:latin typeface="Arial"/>
              <a:cs typeface="Arial"/>
            </a:endParaRPr>
          </a:p>
        </p:txBody>
      </p:sp>
      <p:sp>
        <p:nvSpPr>
          <p:cNvPr id="6" name="TextBox 6"/>
          <p:cNvSpPr txBox="1"/>
          <p:nvPr/>
        </p:nvSpPr>
        <p:spPr>
          <a:xfrm>
            <a:off x="3479800" y="977901"/>
            <a:ext cx="176330"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0.5</a:t>
            </a:r>
          </a:p>
          <a:p>
            <a:pPr>
              <a:lnSpc>
                <a:spcPts val="1090"/>
              </a:lnSpc>
            </a:pPr>
            <a:endParaRPr lang="en-CA" sz="983" b="1">
              <a:solidFill>
                <a:srgbClr val="000000"/>
              </a:solidFill>
              <a:latin typeface="Arial Bold"/>
              <a:cs typeface="Arial Bold"/>
            </a:endParaRPr>
          </a:p>
        </p:txBody>
      </p:sp>
      <p:sp>
        <p:nvSpPr>
          <p:cNvPr id="7" name="TextBox 7"/>
          <p:cNvSpPr txBox="1"/>
          <p:nvPr/>
        </p:nvSpPr>
        <p:spPr>
          <a:xfrm>
            <a:off x="4140200" y="9779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a:t>
            </a:r>
          </a:p>
          <a:p>
            <a:pPr>
              <a:lnSpc>
                <a:spcPts val="1090"/>
              </a:lnSpc>
            </a:pPr>
            <a:endParaRPr lang="en-CA" sz="983" b="1">
              <a:solidFill>
                <a:srgbClr val="000000"/>
              </a:solidFill>
              <a:latin typeface="Arial Bold"/>
              <a:cs typeface="Arial Bold"/>
            </a:endParaRPr>
          </a:p>
        </p:txBody>
      </p:sp>
      <p:sp>
        <p:nvSpPr>
          <p:cNvPr id="8" name="TextBox 8"/>
          <p:cNvSpPr txBox="1"/>
          <p:nvPr/>
        </p:nvSpPr>
        <p:spPr>
          <a:xfrm>
            <a:off x="4699000" y="977901"/>
            <a:ext cx="176330"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1.5</a:t>
            </a:r>
          </a:p>
          <a:p>
            <a:pPr>
              <a:lnSpc>
                <a:spcPts val="1090"/>
              </a:lnSpc>
            </a:pPr>
            <a:endParaRPr lang="en-CA" sz="983" b="1">
              <a:solidFill>
                <a:srgbClr val="000000"/>
              </a:solidFill>
              <a:latin typeface="Arial Bold"/>
              <a:cs typeface="Arial Bold"/>
            </a:endParaRPr>
          </a:p>
        </p:txBody>
      </p:sp>
      <p:sp>
        <p:nvSpPr>
          <p:cNvPr id="9" name="TextBox 9"/>
          <p:cNvSpPr txBox="1"/>
          <p:nvPr/>
        </p:nvSpPr>
        <p:spPr>
          <a:xfrm>
            <a:off x="5346700" y="9779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a:t>
            </a:r>
          </a:p>
          <a:p>
            <a:pPr>
              <a:lnSpc>
                <a:spcPts val="1090"/>
              </a:lnSpc>
            </a:pPr>
            <a:endParaRPr lang="en-CA" sz="983" b="1">
              <a:solidFill>
                <a:srgbClr val="000000"/>
              </a:solidFill>
              <a:latin typeface="Arial Bold"/>
              <a:cs typeface="Arial Bold"/>
            </a:endParaRPr>
          </a:p>
        </p:txBody>
      </p:sp>
      <p:sp>
        <p:nvSpPr>
          <p:cNvPr id="10" name="TextBox 10"/>
          <p:cNvSpPr txBox="1"/>
          <p:nvPr/>
        </p:nvSpPr>
        <p:spPr>
          <a:xfrm>
            <a:off x="5918200" y="977901"/>
            <a:ext cx="176330"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2.2</a:t>
            </a:r>
          </a:p>
          <a:p>
            <a:pPr>
              <a:lnSpc>
                <a:spcPts val="1090"/>
              </a:lnSpc>
            </a:pPr>
            <a:endParaRPr lang="en-CA" sz="983" b="1">
              <a:solidFill>
                <a:srgbClr val="000000"/>
              </a:solidFill>
              <a:latin typeface="Arial Bold"/>
              <a:cs typeface="Arial Bold"/>
            </a:endParaRPr>
          </a:p>
        </p:txBody>
      </p:sp>
      <p:sp>
        <p:nvSpPr>
          <p:cNvPr id="11" name="TextBox 11"/>
          <p:cNvSpPr txBox="1"/>
          <p:nvPr/>
        </p:nvSpPr>
        <p:spPr>
          <a:xfrm>
            <a:off x="6527800" y="977901"/>
            <a:ext cx="176330"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2.5</a:t>
            </a:r>
          </a:p>
          <a:p>
            <a:pPr>
              <a:lnSpc>
                <a:spcPts val="1090"/>
              </a:lnSpc>
            </a:pPr>
            <a:endParaRPr lang="en-CA" sz="983" b="1">
              <a:solidFill>
                <a:srgbClr val="000000"/>
              </a:solidFill>
              <a:latin typeface="Arial Bold"/>
              <a:cs typeface="Arial Bold"/>
            </a:endParaRPr>
          </a:p>
        </p:txBody>
      </p:sp>
      <p:sp>
        <p:nvSpPr>
          <p:cNvPr id="12" name="TextBox 12"/>
          <p:cNvSpPr txBox="1"/>
          <p:nvPr/>
        </p:nvSpPr>
        <p:spPr>
          <a:xfrm>
            <a:off x="7175500" y="9779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3</a:t>
            </a:r>
          </a:p>
          <a:p>
            <a:pPr>
              <a:lnSpc>
                <a:spcPts val="1090"/>
              </a:lnSpc>
            </a:pPr>
            <a:endParaRPr lang="en-CA" sz="983" b="1">
              <a:solidFill>
                <a:srgbClr val="000000"/>
              </a:solidFill>
              <a:latin typeface="Arial Bold"/>
              <a:cs typeface="Arial Bold"/>
            </a:endParaRPr>
          </a:p>
        </p:txBody>
      </p:sp>
      <p:sp>
        <p:nvSpPr>
          <p:cNvPr id="13" name="TextBox 13"/>
          <p:cNvSpPr txBox="1"/>
          <p:nvPr/>
        </p:nvSpPr>
        <p:spPr>
          <a:xfrm>
            <a:off x="7734300" y="977901"/>
            <a:ext cx="176330"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3.5</a:t>
            </a:r>
          </a:p>
          <a:p>
            <a:pPr>
              <a:lnSpc>
                <a:spcPts val="1090"/>
              </a:lnSpc>
            </a:pPr>
            <a:endParaRPr lang="en-CA" sz="983" b="1">
              <a:solidFill>
                <a:srgbClr val="000000"/>
              </a:solidFill>
              <a:latin typeface="Arial Bold"/>
              <a:cs typeface="Arial Bold"/>
            </a:endParaRPr>
          </a:p>
        </p:txBody>
      </p:sp>
      <p:sp>
        <p:nvSpPr>
          <p:cNvPr id="14" name="TextBox 14"/>
          <p:cNvSpPr txBox="1"/>
          <p:nvPr/>
        </p:nvSpPr>
        <p:spPr>
          <a:xfrm>
            <a:off x="8394700" y="9779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4</a:t>
            </a:r>
          </a:p>
          <a:p>
            <a:pPr>
              <a:lnSpc>
                <a:spcPts val="1090"/>
              </a:lnSpc>
            </a:pPr>
            <a:endParaRPr lang="en-CA" sz="983" b="1">
              <a:solidFill>
                <a:srgbClr val="000000"/>
              </a:solidFill>
              <a:latin typeface="Arial Bold"/>
              <a:cs typeface="Arial Bold"/>
            </a:endParaRPr>
          </a:p>
        </p:txBody>
      </p:sp>
      <p:sp>
        <p:nvSpPr>
          <p:cNvPr id="15" name="TextBox 15"/>
          <p:cNvSpPr txBox="1"/>
          <p:nvPr/>
        </p:nvSpPr>
        <p:spPr>
          <a:xfrm>
            <a:off x="8953500" y="977901"/>
            <a:ext cx="176330"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4.5</a:t>
            </a:r>
          </a:p>
          <a:p>
            <a:pPr>
              <a:lnSpc>
                <a:spcPts val="1090"/>
              </a:lnSpc>
            </a:pPr>
            <a:endParaRPr lang="en-CA" sz="983" b="1">
              <a:solidFill>
                <a:srgbClr val="000000"/>
              </a:solidFill>
              <a:latin typeface="Arial Bold"/>
              <a:cs typeface="Arial Bold"/>
            </a:endParaRPr>
          </a:p>
        </p:txBody>
      </p:sp>
      <p:sp>
        <p:nvSpPr>
          <p:cNvPr id="16" name="TextBox 16"/>
          <p:cNvSpPr txBox="1"/>
          <p:nvPr/>
        </p:nvSpPr>
        <p:spPr>
          <a:xfrm>
            <a:off x="9613900" y="9779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5</a:t>
            </a:r>
          </a:p>
          <a:p>
            <a:pPr>
              <a:lnSpc>
                <a:spcPts val="1090"/>
              </a:lnSpc>
            </a:pPr>
            <a:endParaRPr lang="en-CA" sz="983" b="1">
              <a:solidFill>
                <a:srgbClr val="000000"/>
              </a:solidFill>
              <a:latin typeface="Arial Bold"/>
              <a:cs typeface="Arial Bold"/>
            </a:endParaRPr>
          </a:p>
        </p:txBody>
      </p:sp>
      <p:sp>
        <p:nvSpPr>
          <p:cNvPr id="17" name="TextBox 17"/>
          <p:cNvSpPr txBox="1"/>
          <p:nvPr/>
        </p:nvSpPr>
        <p:spPr>
          <a:xfrm>
            <a:off x="3390901" y="1117601"/>
            <a:ext cx="343043"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Infant</a:t>
            </a:r>
          </a:p>
          <a:p>
            <a:pPr>
              <a:lnSpc>
                <a:spcPts val="1090"/>
              </a:lnSpc>
            </a:pPr>
            <a:endParaRPr lang="en-CA" sz="983" b="1">
              <a:solidFill>
                <a:srgbClr val="000000"/>
              </a:solidFill>
              <a:latin typeface="Arial Bold"/>
              <a:cs typeface="Arial Bold"/>
            </a:endParaRPr>
          </a:p>
        </p:txBody>
      </p:sp>
      <p:sp>
        <p:nvSpPr>
          <p:cNvPr id="18" name="TextBox 18"/>
          <p:cNvSpPr txBox="1"/>
          <p:nvPr/>
        </p:nvSpPr>
        <p:spPr>
          <a:xfrm>
            <a:off x="2692400" y="1282701"/>
            <a:ext cx="9137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N</a:t>
            </a:r>
          </a:p>
          <a:p>
            <a:pPr>
              <a:lnSpc>
                <a:spcPts val="1090"/>
              </a:lnSpc>
            </a:pPr>
            <a:endParaRPr lang="en-CA" sz="983" b="1">
              <a:solidFill>
                <a:srgbClr val="000000"/>
              </a:solidFill>
              <a:latin typeface="Arial Bold"/>
              <a:cs typeface="Arial Bold"/>
            </a:endParaRPr>
          </a:p>
        </p:txBody>
      </p:sp>
      <p:sp>
        <p:nvSpPr>
          <p:cNvPr id="19" name="TextBox 19"/>
          <p:cNvSpPr txBox="1"/>
          <p:nvPr/>
        </p:nvSpPr>
        <p:spPr>
          <a:xfrm>
            <a:off x="3302000" y="1282701"/>
            <a:ext cx="527388"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Mortality</a:t>
            </a:r>
          </a:p>
          <a:p>
            <a:pPr>
              <a:lnSpc>
                <a:spcPts val="1090"/>
              </a:lnSpc>
            </a:pPr>
            <a:endParaRPr lang="en-CA" sz="983" b="1">
              <a:solidFill>
                <a:srgbClr val="000000"/>
              </a:solidFill>
              <a:latin typeface="Arial Bold"/>
              <a:cs typeface="Arial Bold"/>
            </a:endParaRPr>
          </a:p>
        </p:txBody>
      </p:sp>
      <p:sp>
        <p:nvSpPr>
          <p:cNvPr id="20" name="TextBox 20"/>
          <p:cNvSpPr txBox="1"/>
          <p:nvPr/>
        </p:nvSpPr>
        <p:spPr>
          <a:xfrm>
            <a:off x="3911600" y="1282701"/>
            <a:ext cx="504946"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Random</a:t>
            </a:r>
          </a:p>
          <a:p>
            <a:pPr>
              <a:lnSpc>
                <a:spcPts val="1090"/>
              </a:lnSpc>
            </a:pPr>
            <a:endParaRPr lang="en-CA" sz="983" b="1">
              <a:solidFill>
                <a:srgbClr val="000000"/>
              </a:solidFill>
              <a:latin typeface="Arial Bold"/>
              <a:cs typeface="Arial Bold"/>
            </a:endParaRPr>
          </a:p>
        </p:txBody>
      </p:sp>
      <p:sp>
        <p:nvSpPr>
          <p:cNvPr id="21" name="TextBox 21"/>
          <p:cNvSpPr txBox="1"/>
          <p:nvPr/>
        </p:nvSpPr>
        <p:spPr>
          <a:xfrm>
            <a:off x="5880100" y="1282701"/>
            <a:ext cx="84959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Early Wearout</a:t>
            </a:r>
          </a:p>
          <a:p>
            <a:pPr>
              <a:lnSpc>
                <a:spcPts val="1090"/>
              </a:lnSpc>
            </a:pPr>
            <a:endParaRPr lang="en-CA" sz="983" b="1">
              <a:solidFill>
                <a:srgbClr val="000000"/>
              </a:solidFill>
              <a:latin typeface="Arial Bold"/>
              <a:cs typeface="Arial Bold"/>
            </a:endParaRPr>
          </a:p>
        </p:txBody>
      </p:sp>
      <p:sp>
        <p:nvSpPr>
          <p:cNvPr id="22" name="TextBox 22"/>
          <p:cNvSpPr txBox="1"/>
          <p:nvPr/>
        </p:nvSpPr>
        <p:spPr>
          <a:xfrm>
            <a:off x="8331201" y="1282701"/>
            <a:ext cx="1410643"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Old Age Rapid Wearout</a:t>
            </a:r>
          </a:p>
          <a:p>
            <a:pPr>
              <a:lnSpc>
                <a:spcPts val="1090"/>
              </a:lnSpc>
            </a:pPr>
            <a:endParaRPr lang="en-CA" sz="983" b="1">
              <a:solidFill>
                <a:srgbClr val="000000"/>
              </a:solidFill>
              <a:latin typeface="Arial Bold"/>
              <a:cs typeface="Arial Bold"/>
            </a:endParaRPr>
          </a:p>
        </p:txBody>
      </p:sp>
      <p:sp>
        <p:nvSpPr>
          <p:cNvPr id="23" name="TextBox 23"/>
          <p:cNvSpPr txBox="1"/>
          <p:nvPr/>
        </p:nvSpPr>
        <p:spPr>
          <a:xfrm>
            <a:off x="2705100" y="14478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a:t>
            </a:r>
          </a:p>
          <a:p>
            <a:pPr>
              <a:lnSpc>
                <a:spcPts val="1090"/>
              </a:lnSpc>
            </a:pPr>
            <a:endParaRPr lang="en-CA" sz="983" b="1">
              <a:solidFill>
                <a:srgbClr val="000000"/>
              </a:solidFill>
              <a:latin typeface="Arial Bold"/>
              <a:cs typeface="Arial Bold"/>
            </a:endParaRPr>
          </a:p>
        </p:txBody>
      </p:sp>
      <p:sp>
        <p:nvSpPr>
          <p:cNvPr id="24" name="TextBox 24"/>
          <p:cNvSpPr txBox="1"/>
          <p:nvPr/>
        </p:nvSpPr>
        <p:spPr>
          <a:xfrm>
            <a:off x="3467100" y="1447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1.3255</a:t>
            </a:r>
          </a:p>
          <a:p>
            <a:pPr>
              <a:lnSpc>
                <a:spcPts val="1090"/>
              </a:lnSpc>
            </a:pPr>
            <a:endParaRPr lang="en-CA" sz="973">
              <a:solidFill>
                <a:srgbClr val="000000"/>
              </a:solidFill>
              <a:latin typeface="Arial"/>
              <a:cs typeface="Arial"/>
            </a:endParaRPr>
          </a:p>
        </p:txBody>
      </p:sp>
      <p:sp>
        <p:nvSpPr>
          <p:cNvPr id="25" name="TextBox 25"/>
          <p:cNvSpPr txBox="1"/>
          <p:nvPr/>
        </p:nvSpPr>
        <p:spPr>
          <a:xfrm>
            <a:off x="4076700" y="1447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1.1513</a:t>
            </a:r>
          </a:p>
          <a:p>
            <a:pPr>
              <a:lnSpc>
                <a:spcPts val="1090"/>
              </a:lnSpc>
            </a:pPr>
            <a:endParaRPr lang="en-CA" sz="973">
              <a:solidFill>
                <a:srgbClr val="000000"/>
              </a:solidFill>
              <a:latin typeface="Arial"/>
              <a:cs typeface="Arial"/>
            </a:endParaRPr>
          </a:p>
        </p:txBody>
      </p:sp>
      <p:sp>
        <p:nvSpPr>
          <p:cNvPr id="26" name="TextBox 26"/>
          <p:cNvSpPr txBox="1"/>
          <p:nvPr/>
        </p:nvSpPr>
        <p:spPr>
          <a:xfrm>
            <a:off x="4686300" y="1447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1.0985</a:t>
            </a:r>
          </a:p>
          <a:p>
            <a:pPr>
              <a:lnSpc>
                <a:spcPts val="1090"/>
              </a:lnSpc>
            </a:pPr>
            <a:endParaRPr lang="en-CA" sz="973">
              <a:solidFill>
                <a:srgbClr val="000000"/>
              </a:solidFill>
              <a:latin typeface="Arial"/>
              <a:cs typeface="Arial"/>
            </a:endParaRPr>
          </a:p>
        </p:txBody>
      </p:sp>
      <p:sp>
        <p:nvSpPr>
          <p:cNvPr id="27" name="TextBox 27"/>
          <p:cNvSpPr txBox="1"/>
          <p:nvPr/>
        </p:nvSpPr>
        <p:spPr>
          <a:xfrm>
            <a:off x="5295900" y="1447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1.0730</a:t>
            </a:r>
          </a:p>
          <a:p>
            <a:pPr>
              <a:lnSpc>
                <a:spcPts val="1090"/>
              </a:lnSpc>
            </a:pPr>
            <a:endParaRPr lang="en-CA" sz="973">
              <a:solidFill>
                <a:srgbClr val="000000"/>
              </a:solidFill>
              <a:latin typeface="Arial"/>
              <a:cs typeface="Arial"/>
            </a:endParaRPr>
          </a:p>
        </p:txBody>
      </p:sp>
      <p:sp>
        <p:nvSpPr>
          <p:cNvPr id="28" name="TextBox 28"/>
          <p:cNvSpPr txBox="1"/>
          <p:nvPr/>
        </p:nvSpPr>
        <p:spPr>
          <a:xfrm>
            <a:off x="5905500" y="1447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1.0661</a:t>
            </a:r>
          </a:p>
          <a:p>
            <a:pPr>
              <a:lnSpc>
                <a:spcPts val="1090"/>
              </a:lnSpc>
            </a:pPr>
            <a:endParaRPr lang="en-CA" sz="973">
              <a:solidFill>
                <a:srgbClr val="000000"/>
              </a:solidFill>
              <a:latin typeface="Arial"/>
              <a:cs typeface="Arial"/>
            </a:endParaRPr>
          </a:p>
        </p:txBody>
      </p:sp>
      <p:sp>
        <p:nvSpPr>
          <p:cNvPr id="29" name="TextBox 29"/>
          <p:cNvSpPr txBox="1"/>
          <p:nvPr/>
        </p:nvSpPr>
        <p:spPr>
          <a:xfrm>
            <a:off x="6515100" y="1447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1.0580</a:t>
            </a:r>
          </a:p>
          <a:p>
            <a:pPr>
              <a:lnSpc>
                <a:spcPts val="1090"/>
              </a:lnSpc>
            </a:pPr>
            <a:endParaRPr lang="en-CA" sz="973">
              <a:solidFill>
                <a:srgbClr val="000000"/>
              </a:solidFill>
              <a:latin typeface="Arial"/>
              <a:cs typeface="Arial"/>
            </a:endParaRPr>
          </a:p>
        </p:txBody>
      </p:sp>
      <p:sp>
        <p:nvSpPr>
          <p:cNvPr id="30" name="TextBox 30"/>
          <p:cNvSpPr txBox="1"/>
          <p:nvPr/>
        </p:nvSpPr>
        <p:spPr>
          <a:xfrm>
            <a:off x="7124700" y="1447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1.0481</a:t>
            </a:r>
          </a:p>
          <a:p>
            <a:pPr>
              <a:lnSpc>
                <a:spcPts val="1090"/>
              </a:lnSpc>
            </a:pPr>
            <a:endParaRPr lang="en-CA" sz="973">
              <a:solidFill>
                <a:srgbClr val="000000"/>
              </a:solidFill>
              <a:latin typeface="Arial"/>
              <a:cs typeface="Arial"/>
            </a:endParaRPr>
          </a:p>
        </p:txBody>
      </p:sp>
      <p:sp>
        <p:nvSpPr>
          <p:cNvPr id="31" name="TextBox 31"/>
          <p:cNvSpPr txBox="1"/>
          <p:nvPr/>
        </p:nvSpPr>
        <p:spPr>
          <a:xfrm>
            <a:off x="7734300" y="1447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1.0411</a:t>
            </a:r>
          </a:p>
          <a:p>
            <a:pPr>
              <a:lnSpc>
                <a:spcPts val="1090"/>
              </a:lnSpc>
            </a:pPr>
            <a:endParaRPr lang="en-CA" sz="973">
              <a:solidFill>
                <a:srgbClr val="000000"/>
              </a:solidFill>
              <a:latin typeface="Arial"/>
              <a:cs typeface="Arial"/>
            </a:endParaRPr>
          </a:p>
        </p:txBody>
      </p:sp>
      <p:sp>
        <p:nvSpPr>
          <p:cNvPr id="32" name="TextBox 32"/>
          <p:cNvSpPr txBox="1"/>
          <p:nvPr/>
        </p:nvSpPr>
        <p:spPr>
          <a:xfrm>
            <a:off x="8343900" y="1447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1.0358</a:t>
            </a:r>
          </a:p>
          <a:p>
            <a:pPr>
              <a:lnSpc>
                <a:spcPts val="1090"/>
              </a:lnSpc>
            </a:pPr>
            <a:endParaRPr lang="en-CA" sz="973">
              <a:solidFill>
                <a:srgbClr val="000000"/>
              </a:solidFill>
              <a:latin typeface="Arial"/>
              <a:cs typeface="Arial"/>
            </a:endParaRPr>
          </a:p>
        </p:txBody>
      </p:sp>
      <p:sp>
        <p:nvSpPr>
          <p:cNvPr id="33" name="TextBox 33"/>
          <p:cNvSpPr txBox="1"/>
          <p:nvPr/>
        </p:nvSpPr>
        <p:spPr>
          <a:xfrm>
            <a:off x="8953500" y="1447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1.0318</a:t>
            </a:r>
          </a:p>
          <a:p>
            <a:pPr>
              <a:lnSpc>
                <a:spcPts val="1090"/>
              </a:lnSpc>
            </a:pPr>
            <a:endParaRPr lang="en-CA" sz="973">
              <a:solidFill>
                <a:srgbClr val="000000"/>
              </a:solidFill>
              <a:latin typeface="Arial"/>
              <a:cs typeface="Arial"/>
            </a:endParaRPr>
          </a:p>
        </p:txBody>
      </p:sp>
      <p:sp>
        <p:nvSpPr>
          <p:cNvPr id="34" name="TextBox 34"/>
          <p:cNvSpPr txBox="1"/>
          <p:nvPr/>
        </p:nvSpPr>
        <p:spPr>
          <a:xfrm>
            <a:off x="9563100" y="1447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1.0286</a:t>
            </a:r>
          </a:p>
          <a:p>
            <a:pPr>
              <a:lnSpc>
                <a:spcPts val="1090"/>
              </a:lnSpc>
            </a:pPr>
            <a:endParaRPr lang="en-CA" sz="973">
              <a:solidFill>
                <a:srgbClr val="000000"/>
              </a:solidFill>
              <a:latin typeface="Arial"/>
              <a:cs typeface="Arial"/>
            </a:endParaRPr>
          </a:p>
        </p:txBody>
      </p:sp>
      <p:sp>
        <p:nvSpPr>
          <p:cNvPr id="35" name="TextBox 35"/>
          <p:cNvSpPr txBox="1"/>
          <p:nvPr/>
        </p:nvSpPr>
        <p:spPr>
          <a:xfrm>
            <a:off x="2705100" y="16002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3</a:t>
            </a:r>
          </a:p>
          <a:p>
            <a:pPr>
              <a:lnSpc>
                <a:spcPts val="1090"/>
              </a:lnSpc>
            </a:pPr>
            <a:endParaRPr lang="en-CA" sz="983" b="1">
              <a:solidFill>
                <a:srgbClr val="000000"/>
              </a:solidFill>
              <a:latin typeface="Arial Bold"/>
              <a:cs typeface="Arial Bold"/>
            </a:endParaRPr>
          </a:p>
        </p:txBody>
      </p:sp>
      <p:sp>
        <p:nvSpPr>
          <p:cNvPr id="36" name="TextBox 36"/>
          <p:cNvSpPr txBox="1"/>
          <p:nvPr/>
        </p:nvSpPr>
        <p:spPr>
          <a:xfrm>
            <a:off x="3467100" y="1600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0.5891</a:t>
            </a:r>
          </a:p>
          <a:p>
            <a:pPr>
              <a:lnSpc>
                <a:spcPts val="1090"/>
              </a:lnSpc>
            </a:pPr>
            <a:endParaRPr lang="en-CA" sz="973">
              <a:solidFill>
                <a:srgbClr val="000000"/>
              </a:solidFill>
              <a:latin typeface="Arial"/>
              <a:cs typeface="Arial"/>
            </a:endParaRPr>
          </a:p>
        </p:txBody>
      </p:sp>
      <p:sp>
        <p:nvSpPr>
          <p:cNvPr id="37" name="TextBox 37"/>
          <p:cNvSpPr txBox="1"/>
          <p:nvPr/>
        </p:nvSpPr>
        <p:spPr>
          <a:xfrm>
            <a:off x="4076700" y="1600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0.7675</a:t>
            </a:r>
          </a:p>
          <a:p>
            <a:pPr>
              <a:lnSpc>
                <a:spcPts val="1090"/>
              </a:lnSpc>
            </a:pPr>
            <a:endParaRPr lang="en-CA" sz="973">
              <a:solidFill>
                <a:srgbClr val="000000"/>
              </a:solidFill>
              <a:latin typeface="Arial"/>
              <a:cs typeface="Arial"/>
            </a:endParaRPr>
          </a:p>
        </p:txBody>
      </p:sp>
      <p:sp>
        <p:nvSpPr>
          <p:cNvPr id="38" name="TextBox 38"/>
          <p:cNvSpPr txBox="1"/>
          <p:nvPr/>
        </p:nvSpPr>
        <p:spPr>
          <a:xfrm>
            <a:off x="4686300" y="1600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0.8383</a:t>
            </a:r>
          </a:p>
          <a:p>
            <a:pPr>
              <a:lnSpc>
                <a:spcPts val="1090"/>
              </a:lnSpc>
            </a:pPr>
            <a:endParaRPr lang="en-CA" sz="973">
              <a:solidFill>
                <a:srgbClr val="000000"/>
              </a:solidFill>
              <a:latin typeface="Arial"/>
              <a:cs typeface="Arial"/>
            </a:endParaRPr>
          </a:p>
        </p:txBody>
      </p:sp>
      <p:sp>
        <p:nvSpPr>
          <p:cNvPr id="39" name="TextBox 39"/>
          <p:cNvSpPr txBox="1"/>
          <p:nvPr/>
        </p:nvSpPr>
        <p:spPr>
          <a:xfrm>
            <a:off x="5295900" y="1600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0.8761</a:t>
            </a:r>
          </a:p>
          <a:p>
            <a:pPr>
              <a:lnSpc>
                <a:spcPts val="1090"/>
              </a:lnSpc>
            </a:pPr>
            <a:endParaRPr lang="en-CA" sz="973">
              <a:solidFill>
                <a:srgbClr val="000000"/>
              </a:solidFill>
              <a:latin typeface="Arial"/>
              <a:cs typeface="Arial"/>
            </a:endParaRPr>
          </a:p>
        </p:txBody>
      </p:sp>
      <p:sp>
        <p:nvSpPr>
          <p:cNvPr id="40" name="TextBox 40"/>
          <p:cNvSpPr txBox="1"/>
          <p:nvPr/>
        </p:nvSpPr>
        <p:spPr>
          <a:xfrm>
            <a:off x="5905500" y="1600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0.8867</a:t>
            </a:r>
          </a:p>
          <a:p>
            <a:pPr>
              <a:lnSpc>
                <a:spcPts val="1090"/>
              </a:lnSpc>
            </a:pPr>
            <a:endParaRPr lang="en-CA" sz="973">
              <a:solidFill>
                <a:srgbClr val="000000"/>
              </a:solidFill>
              <a:latin typeface="Arial"/>
              <a:cs typeface="Arial"/>
            </a:endParaRPr>
          </a:p>
        </p:txBody>
      </p:sp>
      <p:sp>
        <p:nvSpPr>
          <p:cNvPr id="41" name="TextBox 41"/>
          <p:cNvSpPr txBox="1"/>
          <p:nvPr/>
        </p:nvSpPr>
        <p:spPr>
          <a:xfrm>
            <a:off x="6515100" y="1600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0.8996</a:t>
            </a:r>
          </a:p>
          <a:p>
            <a:pPr>
              <a:lnSpc>
                <a:spcPts val="1090"/>
              </a:lnSpc>
            </a:pPr>
            <a:endParaRPr lang="en-CA" sz="973">
              <a:solidFill>
                <a:srgbClr val="000000"/>
              </a:solidFill>
              <a:latin typeface="Arial"/>
              <a:cs typeface="Arial"/>
            </a:endParaRPr>
          </a:p>
        </p:txBody>
      </p:sp>
      <p:sp>
        <p:nvSpPr>
          <p:cNvPr id="42" name="TextBox 42"/>
          <p:cNvSpPr txBox="1"/>
          <p:nvPr/>
        </p:nvSpPr>
        <p:spPr>
          <a:xfrm>
            <a:off x="7124700" y="1600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0.9156</a:t>
            </a:r>
          </a:p>
          <a:p>
            <a:pPr>
              <a:lnSpc>
                <a:spcPts val="1090"/>
              </a:lnSpc>
            </a:pPr>
            <a:endParaRPr lang="en-CA" sz="973">
              <a:solidFill>
                <a:srgbClr val="000000"/>
              </a:solidFill>
              <a:latin typeface="Arial"/>
              <a:cs typeface="Arial"/>
            </a:endParaRPr>
          </a:p>
        </p:txBody>
      </p:sp>
      <p:sp>
        <p:nvSpPr>
          <p:cNvPr id="43" name="TextBox 43"/>
          <p:cNvSpPr txBox="1"/>
          <p:nvPr/>
        </p:nvSpPr>
        <p:spPr>
          <a:xfrm>
            <a:off x="7734300" y="1600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0.9272</a:t>
            </a:r>
          </a:p>
          <a:p>
            <a:pPr>
              <a:lnSpc>
                <a:spcPts val="1090"/>
              </a:lnSpc>
            </a:pPr>
            <a:endParaRPr lang="en-CA" sz="973">
              <a:solidFill>
                <a:srgbClr val="000000"/>
              </a:solidFill>
              <a:latin typeface="Arial"/>
              <a:cs typeface="Arial"/>
            </a:endParaRPr>
          </a:p>
        </p:txBody>
      </p:sp>
      <p:sp>
        <p:nvSpPr>
          <p:cNvPr id="44" name="TextBox 44"/>
          <p:cNvSpPr txBox="1"/>
          <p:nvPr/>
        </p:nvSpPr>
        <p:spPr>
          <a:xfrm>
            <a:off x="8343900" y="1600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0.9360</a:t>
            </a:r>
          </a:p>
          <a:p>
            <a:pPr>
              <a:lnSpc>
                <a:spcPts val="1090"/>
              </a:lnSpc>
            </a:pPr>
            <a:endParaRPr lang="en-CA" sz="973">
              <a:solidFill>
                <a:srgbClr val="000000"/>
              </a:solidFill>
              <a:latin typeface="Arial"/>
              <a:cs typeface="Arial"/>
            </a:endParaRPr>
          </a:p>
        </p:txBody>
      </p:sp>
      <p:sp>
        <p:nvSpPr>
          <p:cNvPr id="45" name="TextBox 45"/>
          <p:cNvSpPr txBox="1"/>
          <p:nvPr/>
        </p:nvSpPr>
        <p:spPr>
          <a:xfrm>
            <a:off x="8953500" y="1600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0.9429</a:t>
            </a:r>
          </a:p>
          <a:p>
            <a:pPr>
              <a:lnSpc>
                <a:spcPts val="1090"/>
              </a:lnSpc>
            </a:pPr>
            <a:endParaRPr lang="en-CA" sz="973">
              <a:solidFill>
                <a:srgbClr val="000000"/>
              </a:solidFill>
              <a:latin typeface="Arial"/>
              <a:cs typeface="Arial"/>
            </a:endParaRPr>
          </a:p>
        </p:txBody>
      </p:sp>
      <p:sp>
        <p:nvSpPr>
          <p:cNvPr id="46" name="TextBox 46"/>
          <p:cNvSpPr txBox="1"/>
          <p:nvPr/>
        </p:nvSpPr>
        <p:spPr>
          <a:xfrm>
            <a:off x="9563100" y="1600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0.9485</a:t>
            </a:r>
          </a:p>
          <a:p>
            <a:pPr>
              <a:lnSpc>
                <a:spcPts val="1090"/>
              </a:lnSpc>
            </a:pPr>
            <a:endParaRPr lang="en-CA" sz="973">
              <a:solidFill>
                <a:srgbClr val="000000"/>
              </a:solidFill>
              <a:latin typeface="Arial"/>
              <a:cs typeface="Arial"/>
            </a:endParaRPr>
          </a:p>
        </p:txBody>
      </p:sp>
      <p:sp>
        <p:nvSpPr>
          <p:cNvPr id="47" name="TextBox 47"/>
          <p:cNvSpPr txBox="1"/>
          <p:nvPr/>
        </p:nvSpPr>
        <p:spPr>
          <a:xfrm>
            <a:off x="2705100" y="17653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4</a:t>
            </a:r>
          </a:p>
          <a:p>
            <a:pPr>
              <a:lnSpc>
                <a:spcPts val="1090"/>
              </a:lnSpc>
            </a:pPr>
            <a:endParaRPr lang="en-CA" sz="983" b="1">
              <a:solidFill>
                <a:srgbClr val="000000"/>
              </a:solidFill>
              <a:latin typeface="Arial Bold"/>
              <a:cs typeface="Arial Bold"/>
            </a:endParaRPr>
          </a:p>
        </p:txBody>
      </p:sp>
      <p:sp>
        <p:nvSpPr>
          <p:cNvPr id="48" name="TextBox 48"/>
          <p:cNvSpPr txBox="1"/>
          <p:nvPr/>
        </p:nvSpPr>
        <p:spPr>
          <a:xfrm>
            <a:off x="3467100" y="1765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0.3314</a:t>
            </a:r>
          </a:p>
          <a:p>
            <a:pPr>
              <a:lnSpc>
                <a:spcPts val="1090"/>
              </a:lnSpc>
            </a:pPr>
            <a:endParaRPr lang="en-CA" sz="973">
              <a:solidFill>
                <a:srgbClr val="000000"/>
              </a:solidFill>
              <a:latin typeface="Arial"/>
              <a:cs typeface="Arial"/>
            </a:endParaRPr>
          </a:p>
        </p:txBody>
      </p:sp>
      <p:sp>
        <p:nvSpPr>
          <p:cNvPr id="49" name="TextBox 49"/>
          <p:cNvSpPr txBox="1"/>
          <p:nvPr/>
        </p:nvSpPr>
        <p:spPr>
          <a:xfrm>
            <a:off x="4076700" y="1765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0.5756</a:t>
            </a:r>
          </a:p>
          <a:p>
            <a:pPr>
              <a:lnSpc>
                <a:spcPts val="1090"/>
              </a:lnSpc>
            </a:pPr>
            <a:endParaRPr lang="en-CA" sz="973">
              <a:solidFill>
                <a:srgbClr val="000000"/>
              </a:solidFill>
              <a:latin typeface="Arial"/>
              <a:cs typeface="Arial"/>
            </a:endParaRPr>
          </a:p>
        </p:txBody>
      </p:sp>
      <p:sp>
        <p:nvSpPr>
          <p:cNvPr id="50" name="TextBox 50"/>
          <p:cNvSpPr txBox="1"/>
          <p:nvPr/>
        </p:nvSpPr>
        <p:spPr>
          <a:xfrm>
            <a:off x="4686300" y="1765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0.6920</a:t>
            </a:r>
          </a:p>
          <a:p>
            <a:pPr>
              <a:lnSpc>
                <a:spcPts val="1090"/>
              </a:lnSpc>
            </a:pPr>
            <a:endParaRPr lang="en-CA" sz="973">
              <a:solidFill>
                <a:srgbClr val="000000"/>
              </a:solidFill>
              <a:latin typeface="Arial"/>
              <a:cs typeface="Arial"/>
            </a:endParaRPr>
          </a:p>
        </p:txBody>
      </p:sp>
      <p:sp>
        <p:nvSpPr>
          <p:cNvPr id="51" name="TextBox 51"/>
          <p:cNvSpPr txBox="1"/>
          <p:nvPr/>
        </p:nvSpPr>
        <p:spPr>
          <a:xfrm>
            <a:off x="5295900" y="1765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0.7587</a:t>
            </a:r>
          </a:p>
          <a:p>
            <a:pPr>
              <a:lnSpc>
                <a:spcPts val="1090"/>
              </a:lnSpc>
            </a:pPr>
            <a:endParaRPr lang="en-CA" sz="973">
              <a:solidFill>
                <a:srgbClr val="000000"/>
              </a:solidFill>
              <a:latin typeface="Arial"/>
              <a:cs typeface="Arial"/>
            </a:endParaRPr>
          </a:p>
        </p:txBody>
      </p:sp>
      <p:sp>
        <p:nvSpPr>
          <p:cNvPr id="52" name="TextBox 52"/>
          <p:cNvSpPr txBox="1"/>
          <p:nvPr/>
        </p:nvSpPr>
        <p:spPr>
          <a:xfrm>
            <a:off x="5905500" y="1765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0.7780</a:t>
            </a:r>
          </a:p>
          <a:p>
            <a:pPr>
              <a:lnSpc>
                <a:spcPts val="1090"/>
              </a:lnSpc>
            </a:pPr>
            <a:endParaRPr lang="en-CA" sz="973">
              <a:solidFill>
                <a:srgbClr val="000000"/>
              </a:solidFill>
              <a:latin typeface="Arial"/>
              <a:cs typeface="Arial"/>
            </a:endParaRPr>
          </a:p>
        </p:txBody>
      </p:sp>
      <p:sp>
        <p:nvSpPr>
          <p:cNvPr id="53" name="TextBox 53"/>
          <p:cNvSpPr txBox="1"/>
          <p:nvPr/>
        </p:nvSpPr>
        <p:spPr>
          <a:xfrm>
            <a:off x="6515100" y="1765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0.8018</a:t>
            </a:r>
          </a:p>
          <a:p>
            <a:pPr>
              <a:lnSpc>
                <a:spcPts val="1090"/>
              </a:lnSpc>
            </a:pPr>
            <a:endParaRPr lang="en-CA" sz="973">
              <a:solidFill>
                <a:srgbClr val="000000"/>
              </a:solidFill>
              <a:latin typeface="Arial"/>
              <a:cs typeface="Arial"/>
            </a:endParaRPr>
          </a:p>
        </p:txBody>
      </p:sp>
      <p:sp>
        <p:nvSpPr>
          <p:cNvPr id="54" name="TextBox 54"/>
          <p:cNvSpPr txBox="1"/>
          <p:nvPr/>
        </p:nvSpPr>
        <p:spPr>
          <a:xfrm>
            <a:off x="7124700" y="1765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0.8319</a:t>
            </a:r>
          </a:p>
          <a:p>
            <a:pPr>
              <a:lnSpc>
                <a:spcPts val="1090"/>
              </a:lnSpc>
            </a:pPr>
            <a:endParaRPr lang="en-CA" sz="973">
              <a:solidFill>
                <a:srgbClr val="000000"/>
              </a:solidFill>
              <a:latin typeface="Arial"/>
              <a:cs typeface="Arial"/>
            </a:endParaRPr>
          </a:p>
        </p:txBody>
      </p:sp>
      <p:sp>
        <p:nvSpPr>
          <p:cNvPr id="55" name="TextBox 55"/>
          <p:cNvSpPr txBox="1"/>
          <p:nvPr/>
        </p:nvSpPr>
        <p:spPr>
          <a:xfrm>
            <a:off x="7734300" y="1765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0.8540</a:t>
            </a:r>
          </a:p>
          <a:p>
            <a:pPr>
              <a:lnSpc>
                <a:spcPts val="1090"/>
              </a:lnSpc>
            </a:pPr>
            <a:endParaRPr lang="en-CA" sz="973">
              <a:solidFill>
                <a:srgbClr val="000000"/>
              </a:solidFill>
              <a:latin typeface="Arial"/>
              <a:cs typeface="Arial"/>
            </a:endParaRPr>
          </a:p>
        </p:txBody>
      </p:sp>
      <p:sp>
        <p:nvSpPr>
          <p:cNvPr id="56" name="TextBox 56"/>
          <p:cNvSpPr txBox="1"/>
          <p:nvPr/>
        </p:nvSpPr>
        <p:spPr>
          <a:xfrm>
            <a:off x="8343900" y="1765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0.8710</a:t>
            </a:r>
          </a:p>
          <a:p>
            <a:pPr>
              <a:lnSpc>
                <a:spcPts val="1090"/>
              </a:lnSpc>
            </a:pPr>
            <a:endParaRPr lang="en-CA" sz="973">
              <a:solidFill>
                <a:srgbClr val="000000"/>
              </a:solidFill>
              <a:latin typeface="Arial"/>
              <a:cs typeface="Arial"/>
            </a:endParaRPr>
          </a:p>
        </p:txBody>
      </p:sp>
      <p:sp>
        <p:nvSpPr>
          <p:cNvPr id="57" name="TextBox 57"/>
          <p:cNvSpPr txBox="1"/>
          <p:nvPr/>
        </p:nvSpPr>
        <p:spPr>
          <a:xfrm>
            <a:off x="8953500" y="1765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0.8845</a:t>
            </a:r>
          </a:p>
          <a:p>
            <a:pPr>
              <a:lnSpc>
                <a:spcPts val="1090"/>
              </a:lnSpc>
            </a:pPr>
            <a:endParaRPr lang="en-CA" sz="973">
              <a:solidFill>
                <a:srgbClr val="000000"/>
              </a:solidFill>
              <a:latin typeface="Arial"/>
              <a:cs typeface="Arial"/>
            </a:endParaRPr>
          </a:p>
        </p:txBody>
      </p:sp>
      <p:sp>
        <p:nvSpPr>
          <p:cNvPr id="58" name="TextBox 58"/>
          <p:cNvSpPr txBox="1"/>
          <p:nvPr/>
        </p:nvSpPr>
        <p:spPr>
          <a:xfrm>
            <a:off x="9563100" y="1765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0.8954</a:t>
            </a:r>
          </a:p>
          <a:p>
            <a:pPr>
              <a:lnSpc>
                <a:spcPts val="1090"/>
              </a:lnSpc>
            </a:pPr>
            <a:endParaRPr lang="en-CA" sz="973">
              <a:solidFill>
                <a:srgbClr val="000000"/>
              </a:solidFill>
              <a:latin typeface="Arial"/>
              <a:cs typeface="Arial"/>
            </a:endParaRPr>
          </a:p>
        </p:txBody>
      </p:sp>
      <p:sp>
        <p:nvSpPr>
          <p:cNvPr id="59" name="TextBox 59"/>
          <p:cNvSpPr txBox="1"/>
          <p:nvPr/>
        </p:nvSpPr>
        <p:spPr>
          <a:xfrm>
            <a:off x="2705100" y="19304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5</a:t>
            </a:r>
          </a:p>
          <a:p>
            <a:pPr>
              <a:lnSpc>
                <a:spcPts val="1090"/>
              </a:lnSpc>
            </a:pPr>
            <a:endParaRPr lang="en-CA" sz="983" b="1">
              <a:solidFill>
                <a:srgbClr val="000000"/>
              </a:solidFill>
              <a:latin typeface="Arial Bold"/>
              <a:cs typeface="Arial Bold"/>
            </a:endParaRPr>
          </a:p>
        </p:txBody>
      </p:sp>
      <p:sp>
        <p:nvSpPr>
          <p:cNvPr id="60" name="TextBox 60"/>
          <p:cNvSpPr txBox="1"/>
          <p:nvPr/>
        </p:nvSpPr>
        <p:spPr>
          <a:xfrm>
            <a:off x="3467100" y="1930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0.2121</a:t>
            </a:r>
          </a:p>
          <a:p>
            <a:pPr>
              <a:lnSpc>
                <a:spcPts val="1090"/>
              </a:lnSpc>
            </a:pPr>
            <a:endParaRPr lang="en-CA" sz="973">
              <a:solidFill>
                <a:srgbClr val="000000"/>
              </a:solidFill>
              <a:latin typeface="Arial"/>
              <a:cs typeface="Arial"/>
            </a:endParaRPr>
          </a:p>
        </p:txBody>
      </p:sp>
      <p:sp>
        <p:nvSpPr>
          <p:cNvPr id="61" name="TextBox 61"/>
          <p:cNvSpPr txBox="1"/>
          <p:nvPr/>
        </p:nvSpPr>
        <p:spPr>
          <a:xfrm>
            <a:off x="4076700" y="1930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0.4605</a:t>
            </a:r>
          </a:p>
          <a:p>
            <a:pPr>
              <a:lnSpc>
                <a:spcPts val="1090"/>
              </a:lnSpc>
            </a:pPr>
            <a:endParaRPr lang="en-CA" sz="973">
              <a:solidFill>
                <a:srgbClr val="000000"/>
              </a:solidFill>
              <a:latin typeface="Arial"/>
              <a:cs typeface="Arial"/>
            </a:endParaRPr>
          </a:p>
        </p:txBody>
      </p:sp>
      <p:sp>
        <p:nvSpPr>
          <p:cNvPr id="62" name="TextBox 62"/>
          <p:cNvSpPr txBox="1"/>
          <p:nvPr/>
        </p:nvSpPr>
        <p:spPr>
          <a:xfrm>
            <a:off x="4686300" y="1930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0.5963</a:t>
            </a:r>
          </a:p>
          <a:p>
            <a:pPr>
              <a:lnSpc>
                <a:spcPts val="1090"/>
              </a:lnSpc>
            </a:pPr>
            <a:endParaRPr lang="en-CA" sz="973">
              <a:solidFill>
                <a:srgbClr val="000000"/>
              </a:solidFill>
              <a:latin typeface="Arial"/>
              <a:cs typeface="Arial"/>
            </a:endParaRPr>
          </a:p>
        </p:txBody>
      </p:sp>
      <p:sp>
        <p:nvSpPr>
          <p:cNvPr id="63" name="TextBox 63"/>
          <p:cNvSpPr txBox="1"/>
          <p:nvPr/>
        </p:nvSpPr>
        <p:spPr>
          <a:xfrm>
            <a:off x="5295900" y="1930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0.6786</a:t>
            </a:r>
          </a:p>
          <a:p>
            <a:pPr>
              <a:lnSpc>
                <a:spcPts val="1090"/>
              </a:lnSpc>
            </a:pPr>
            <a:endParaRPr lang="en-CA" sz="973">
              <a:solidFill>
                <a:srgbClr val="000000"/>
              </a:solidFill>
              <a:latin typeface="Arial"/>
              <a:cs typeface="Arial"/>
            </a:endParaRPr>
          </a:p>
        </p:txBody>
      </p:sp>
      <p:sp>
        <p:nvSpPr>
          <p:cNvPr id="64" name="TextBox 64"/>
          <p:cNvSpPr txBox="1"/>
          <p:nvPr/>
        </p:nvSpPr>
        <p:spPr>
          <a:xfrm>
            <a:off x="5905500" y="1930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0.7030</a:t>
            </a:r>
          </a:p>
          <a:p>
            <a:pPr>
              <a:lnSpc>
                <a:spcPts val="1090"/>
              </a:lnSpc>
            </a:pPr>
            <a:endParaRPr lang="en-CA" sz="973">
              <a:solidFill>
                <a:srgbClr val="000000"/>
              </a:solidFill>
              <a:latin typeface="Arial"/>
              <a:cs typeface="Arial"/>
            </a:endParaRPr>
          </a:p>
        </p:txBody>
      </p:sp>
      <p:sp>
        <p:nvSpPr>
          <p:cNvPr id="65" name="TextBox 65"/>
          <p:cNvSpPr txBox="1"/>
          <p:nvPr/>
        </p:nvSpPr>
        <p:spPr>
          <a:xfrm>
            <a:off x="6515100" y="1930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0.7333</a:t>
            </a:r>
          </a:p>
          <a:p>
            <a:pPr>
              <a:lnSpc>
                <a:spcPts val="1090"/>
              </a:lnSpc>
            </a:pPr>
            <a:endParaRPr lang="en-CA" sz="973">
              <a:solidFill>
                <a:srgbClr val="000000"/>
              </a:solidFill>
              <a:latin typeface="Arial"/>
              <a:cs typeface="Arial"/>
            </a:endParaRPr>
          </a:p>
        </p:txBody>
      </p:sp>
      <p:sp>
        <p:nvSpPr>
          <p:cNvPr id="66" name="TextBox 66"/>
          <p:cNvSpPr txBox="1"/>
          <p:nvPr/>
        </p:nvSpPr>
        <p:spPr>
          <a:xfrm>
            <a:off x="7124700" y="1930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0.7722</a:t>
            </a:r>
          </a:p>
          <a:p>
            <a:pPr>
              <a:lnSpc>
                <a:spcPts val="1090"/>
              </a:lnSpc>
            </a:pPr>
            <a:endParaRPr lang="en-CA" sz="973">
              <a:solidFill>
                <a:srgbClr val="000000"/>
              </a:solidFill>
              <a:latin typeface="Arial"/>
              <a:cs typeface="Arial"/>
            </a:endParaRPr>
          </a:p>
        </p:txBody>
      </p:sp>
      <p:sp>
        <p:nvSpPr>
          <p:cNvPr id="67" name="TextBox 67"/>
          <p:cNvSpPr txBox="1"/>
          <p:nvPr/>
        </p:nvSpPr>
        <p:spPr>
          <a:xfrm>
            <a:off x="7734300" y="1930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0.8013</a:t>
            </a:r>
          </a:p>
          <a:p>
            <a:pPr>
              <a:lnSpc>
                <a:spcPts val="1090"/>
              </a:lnSpc>
            </a:pPr>
            <a:endParaRPr lang="en-CA" sz="973">
              <a:solidFill>
                <a:srgbClr val="000000"/>
              </a:solidFill>
              <a:latin typeface="Arial"/>
              <a:cs typeface="Arial"/>
            </a:endParaRPr>
          </a:p>
        </p:txBody>
      </p:sp>
      <p:sp>
        <p:nvSpPr>
          <p:cNvPr id="68" name="TextBox 68"/>
          <p:cNvSpPr txBox="1"/>
          <p:nvPr/>
        </p:nvSpPr>
        <p:spPr>
          <a:xfrm>
            <a:off x="8343900" y="1930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0.8238</a:t>
            </a:r>
          </a:p>
          <a:p>
            <a:pPr>
              <a:lnSpc>
                <a:spcPts val="1090"/>
              </a:lnSpc>
            </a:pPr>
            <a:endParaRPr lang="en-CA" sz="973">
              <a:solidFill>
                <a:srgbClr val="000000"/>
              </a:solidFill>
              <a:latin typeface="Arial"/>
              <a:cs typeface="Arial"/>
            </a:endParaRPr>
          </a:p>
        </p:txBody>
      </p:sp>
      <p:sp>
        <p:nvSpPr>
          <p:cNvPr id="69" name="TextBox 69"/>
          <p:cNvSpPr txBox="1"/>
          <p:nvPr/>
        </p:nvSpPr>
        <p:spPr>
          <a:xfrm>
            <a:off x="8953500" y="1930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0.8417</a:t>
            </a:r>
          </a:p>
          <a:p>
            <a:pPr>
              <a:lnSpc>
                <a:spcPts val="1090"/>
              </a:lnSpc>
            </a:pPr>
            <a:endParaRPr lang="en-CA" sz="973">
              <a:solidFill>
                <a:srgbClr val="000000"/>
              </a:solidFill>
              <a:latin typeface="Arial"/>
              <a:cs typeface="Arial"/>
            </a:endParaRPr>
          </a:p>
        </p:txBody>
      </p:sp>
      <p:sp>
        <p:nvSpPr>
          <p:cNvPr id="70" name="TextBox 70"/>
          <p:cNvSpPr txBox="1"/>
          <p:nvPr/>
        </p:nvSpPr>
        <p:spPr>
          <a:xfrm>
            <a:off x="9563100" y="1930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0.8563</a:t>
            </a:r>
          </a:p>
          <a:p>
            <a:pPr>
              <a:lnSpc>
                <a:spcPts val="1090"/>
              </a:lnSpc>
            </a:pPr>
            <a:endParaRPr lang="en-CA" sz="973">
              <a:solidFill>
                <a:srgbClr val="000000"/>
              </a:solidFill>
              <a:latin typeface="Arial"/>
              <a:cs typeface="Arial"/>
            </a:endParaRPr>
          </a:p>
        </p:txBody>
      </p:sp>
      <p:sp>
        <p:nvSpPr>
          <p:cNvPr id="71" name="TextBox 71"/>
          <p:cNvSpPr txBox="1"/>
          <p:nvPr/>
        </p:nvSpPr>
        <p:spPr>
          <a:xfrm>
            <a:off x="2705100" y="20828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6</a:t>
            </a:r>
          </a:p>
          <a:p>
            <a:pPr>
              <a:lnSpc>
                <a:spcPts val="1090"/>
              </a:lnSpc>
            </a:pPr>
            <a:endParaRPr lang="en-CA" sz="983" b="1">
              <a:solidFill>
                <a:srgbClr val="000000"/>
              </a:solidFill>
              <a:latin typeface="Arial Bold"/>
              <a:cs typeface="Arial Bold"/>
            </a:endParaRPr>
          </a:p>
        </p:txBody>
      </p:sp>
      <p:sp>
        <p:nvSpPr>
          <p:cNvPr id="72" name="TextBox 72"/>
          <p:cNvSpPr txBox="1"/>
          <p:nvPr/>
        </p:nvSpPr>
        <p:spPr>
          <a:xfrm>
            <a:off x="3467100" y="2082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0.1473</a:t>
            </a:r>
          </a:p>
          <a:p>
            <a:pPr>
              <a:lnSpc>
                <a:spcPts val="1090"/>
              </a:lnSpc>
            </a:pPr>
            <a:endParaRPr lang="en-CA" sz="973">
              <a:solidFill>
                <a:srgbClr val="000000"/>
              </a:solidFill>
              <a:latin typeface="Arial"/>
              <a:cs typeface="Arial"/>
            </a:endParaRPr>
          </a:p>
        </p:txBody>
      </p:sp>
      <p:sp>
        <p:nvSpPr>
          <p:cNvPr id="73" name="TextBox 73"/>
          <p:cNvSpPr txBox="1"/>
          <p:nvPr/>
        </p:nvSpPr>
        <p:spPr>
          <a:xfrm>
            <a:off x="4076700" y="2082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0.3838</a:t>
            </a:r>
          </a:p>
          <a:p>
            <a:pPr>
              <a:lnSpc>
                <a:spcPts val="1090"/>
              </a:lnSpc>
            </a:pPr>
            <a:endParaRPr lang="en-CA" sz="973">
              <a:solidFill>
                <a:srgbClr val="000000"/>
              </a:solidFill>
              <a:latin typeface="Arial"/>
              <a:cs typeface="Arial"/>
            </a:endParaRPr>
          </a:p>
        </p:txBody>
      </p:sp>
      <p:sp>
        <p:nvSpPr>
          <p:cNvPr id="74" name="TextBox 74"/>
          <p:cNvSpPr txBox="1"/>
          <p:nvPr/>
        </p:nvSpPr>
        <p:spPr>
          <a:xfrm>
            <a:off x="4686300" y="2082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0.5281</a:t>
            </a:r>
          </a:p>
          <a:p>
            <a:pPr>
              <a:lnSpc>
                <a:spcPts val="1090"/>
              </a:lnSpc>
            </a:pPr>
            <a:endParaRPr lang="en-CA" sz="973">
              <a:solidFill>
                <a:srgbClr val="000000"/>
              </a:solidFill>
              <a:latin typeface="Arial"/>
              <a:cs typeface="Arial"/>
            </a:endParaRPr>
          </a:p>
        </p:txBody>
      </p:sp>
      <p:sp>
        <p:nvSpPr>
          <p:cNvPr id="75" name="TextBox 75"/>
          <p:cNvSpPr txBox="1"/>
          <p:nvPr/>
        </p:nvSpPr>
        <p:spPr>
          <a:xfrm>
            <a:off x="5295900" y="2082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0.6195</a:t>
            </a:r>
          </a:p>
          <a:p>
            <a:pPr>
              <a:lnSpc>
                <a:spcPts val="1090"/>
              </a:lnSpc>
            </a:pPr>
            <a:endParaRPr lang="en-CA" sz="973">
              <a:solidFill>
                <a:srgbClr val="000000"/>
              </a:solidFill>
              <a:latin typeface="Arial"/>
              <a:cs typeface="Arial"/>
            </a:endParaRPr>
          </a:p>
        </p:txBody>
      </p:sp>
      <p:sp>
        <p:nvSpPr>
          <p:cNvPr id="76" name="TextBox 76"/>
          <p:cNvSpPr txBox="1"/>
          <p:nvPr/>
        </p:nvSpPr>
        <p:spPr>
          <a:xfrm>
            <a:off x="5905500" y="2082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0.6471</a:t>
            </a:r>
          </a:p>
          <a:p>
            <a:pPr>
              <a:lnSpc>
                <a:spcPts val="1090"/>
              </a:lnSpc>
            </a:pPr>
            <a:endParaRPr lang="en-CA" sz="973">
              <a:solidFill>
                <a:srgbClr val="000000"/>
              </a:solidFill>
              <a:latin typeface="Arial"/>
              <a:cs typeface="Arial"/>
            </a:endParaRPr>
          </a:p>
        </p:txBody>
      </p:sp>
      <p:sp>
        <p:nvSpPr>
          <p:cNvPr id="77" name="TextBox 77"/>
          <p:cNvSpPr txBox="1"/>
          <p:nvPr/>
        </p:nvSpPr>
        <p:spPr>
          <a:xfrm>
            <a:off x="6515100" y="2082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0.6818</a:t>
            </a:r>
          </a:p>
          <a:p>
            <a:pPr>
              <a:lnSpc>
                <a:spcPts val="1090"/>
              </a:lnSpc>
            </a:pPr>
            <a:endParaRPr lang="en-CA" sz="973">
              <a:solidFill>
                <a:srgbClr val="000000"/>
              </a:solidFill>
              <a:latin typeface="Arial"/>
              <a:cs typeface="Arial"/>
            </a:endParaRPr>
          </a:p>
        </p:txBody>
      </p:sp>
      <p:sp>
        <p:nvSpPr>
          <p:cNvPr id="78" name="TextBox 78"/>
          <p:cNvSpPr txBox="1"/>
          <p:nvPr/>
        </p:nvSpPr>
        <p:spPr>
          <a:xfrm>
            <a:off x="7124700" y="2082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0.7267</a:t>
            </a:r>
          </a:p>
          <a:p>
            <a:pPr>
              <a:lnSpc>
                <a:spcPts val="1090"/>
              </a:lnSpc>
            </a:pPr>
            <a:endParaRPr lang="en-CA" sz="973">
              <a:solidFill>
                <a:srgbClr val="000000"/>
              </a:solidFill>
              <a:latin typeface="Arial"/>
              <a:cs typeface="Arial"/>
            </a:endParaRPr>
          </a:p>
        </p:txBody>
      </p:sp>
      <p:sp>
        <p:nvSpPr>
          <p:cNvPr id="79" name="TextBox 79"/>
          <p:cNvSpPr txBox="1"/>
          <p:nvPr/>
        </p:nvSpPr>
        <p:spPr>
          <a:xfrm>
            <a:off x="7734300" y="2082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0.7606</a:t>
            </a:r>
          </a:p>
          <a:p>
            <a:pPr>
              <a:lnSpc>
                <a:spcPts val="1090"/>
              </a:lnSpc>
            </a:pPr>
            <a:endParaRPr lang="en-CA" sz="973">
              <a:solidFill>
                <a:srgbClr val="000000"/>
              </a:solidFill>
              <a:latin typeface="Arial"/>
              <a:cs typeface="Arial"/>
            </a:endParaRPr>
          </a:p>
        </p:txBody>
      </p:sp>
      <p:sp>
        <p:nvSpPr>
          <p:cNvPr id="80" name="TextBox 80"/>
          <p:cNvSpPr txBox="1"/>
          <p:nvPr/>
        </p:nvSpPr>
        <p:spPr>
          <a:xfrm>
            <a:off x="8343900" y="2082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0.7871</a:t>
            </a:r>
          </a:p>
          <a:p>
            <a:pPr>
              <a:lnSpc>
                <a:spcPts val="1090"/>
              </a:lnSpc>
            </a:pPr>
            <a:endParaRPr lang="en-CA" sz="973">
              <a:solidFill>
                <a:srgbClr val="000000"/>
              </a:solidFill>
              <a:latin typeface="Arial"/>
              <a:cs typeface="Arial"/>
            </a:endParaRPr>
          </a:p>
        </p:txBody>
      </p:sp>
      <p:sp>
        <p:nvSpPr>
          <p:cNvPr id="81" name="TextBox 81"/>
          <p:cNvSpPr txBox="1"/>
          <p:nvPr/>
        </p:nvSpPr>
        <p:spPr>
          <a:xfrm>
            <a:off x="8953500" y="2082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0.8083</a:t>
            </a:r>
          </a:p>
          <a:p>
            <a:pPr>
              <a:lnSpc>
                <a:spcPts val="1090"/>
              </a:lnSpc>
            </a:pPr>
            <a:endParaRPr lang="en-CA" sz="973">
              <a:solidFill>
                <a:srgbClr val="000000"/>
              </a:solidFill>
              <a:latin typeface="Arial"/>
              <a:cs typeface="Arial"/>
            </a:endParaRPr>
          </a:p>
        </p:txBody>
      </p:sp>
      <p:sp>
        <p:nvSpPr>
          <p:cNvPr id="82" name="TextBox 82"/>
          <p:cNvSpPr txBox="1"/>
          <p:nvPr/>
        </p:nvSpPr>
        <p:spPr>
          <a:xfrm>
            <a:off x="9563100" y="2082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0.8257</a:t>
            </a:r>
          </a:p>
          <a:p>
            <a:pPr>
              <a:lnSpc>
                <a:spcPts val="1090"/>
              </a:lnSpc>
            </a:pPr>
            <a:endParaRPr lang="en-CA" sz="973">
              <a:solidFill>
                <a:srgbClr val="000000"/>
              </a:solidFill>
              <a:latin typeface="Arial"/>
              <a:cs typeface="Arial"/>
            </a:endParaRPr>
          </a:p>
        </p:txBody>
      </p:sp>
      <p:sp>
        <p:nvSpPr>
          <p:cNvPr id="83" name="TextBox 83"/>
          <p:cNvSpPr txBox="1"/>
          <p:nvPr/>
        </p:nvSpPr>
        <p:spPr>
          <a:xfrm>
            <a:off x="2705100" y="22479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7</a:t>
            </a:r>
          </a:p>
          <a:p>
            <a:pPr>
              <a:lnSpc>
                <a:spcPts val="1090"/>
              </a:lnSpc>
            </a:pPr>
            <a:endParaRPr lang="en-CA" sz="983" b="1">
              <a:solidFill>
                <a:srgbClr val="000000"/>
              </a:solidFill>
              <a:latin typeface="Arial Bold"/>
              <a:cs typeface="Arial Bold"/>
            </a:endParaRPr>
          </a:p>
        </p:txBody>
      </p:sp>
      <p:sp>
        <p:nvSpPr>
          <p:cNvPr id="84" name="TextBox 84"/>
          <p:cNvSpPr txBox="1"/>
          <p:nvPr/>
        </p:nvSpPr>
        <p:spPr>
          <a:xfrm>
            <a:off x="3467100" y="2247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0.1082</a:t>
            </a:r>
          </a:p>
          <a:p>
            <a:pPr>
              <a:lnSpc>
                <a:spcPts val="1090"/>
              </a:lnSpc>
            </a:pPr>
            <a:endParaRPr lang="en-CA" sz="973">
              <a:solidFill>
                <a:srgbClr val="000000"/>
              </a:solidFill>
              <a:latin typeface="Arial"/>
              <a:cs typeface="Arial"/>
            </a:endParaRPr>
          </a:p>
        </p:txBody>
      </p:sp>
      <p:sp>
        <p:nvSpPr>
          <p:cNvPr id="85" name="TextBox 85"/>
          <p:cNvSpPr txBox="1"/>
          <p:nvPr/>
        </p:nvSpPr>
        <p:spPr>
          <a:xfrm>
            <a:off x="4076700" y="2247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0.3289</a:t>
            </a:r>
          </a:p>
          <a:p>
            <a:pPr>
              <a:lnSpc>
                <a:spcPts val="1090"/>
              </a:lnSpc>
            </a:pPr>
            <a:endParaRPr lang="en-CA" sz="973">
              <a:solidFill>
                <a:srgbClr val="000000"/>
              </a:solidFill>
              <a:latin typeface="Arial"/>
              <a:cs typeface="Arial"/>
            </a:endParaRPr>
          </a:p>
        </p:txBody>
      </p:sp>
      <p:sp>
        <p:nvSpPr>
          <p:cNvPr id="86" name="TextBox 86"/>
          <p:cNvSpPr txBox="1"/>
          <p:nvPr/>
        </p:nvSpPr>
        <p:spPr>
          <a:xfrm>
            <a:off x="4686300" y="2247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0.4765</a:t>
            </a:r>
          </a:p>
          <a:p>
            <a:pPr>
              <a:lnSpc>
                <a:spcPts val="1090"/>
              </a:lnSpc>
            </a:pPr>
            <a:endParaRPr lang="en-CA" sz="973">
              <a:solidFill>
                <a:srgbClr val="000000"/>
              </a:solidFill>
              <a:latin typeface="Arial"/>
              <a:cs typeface="Arial"/>
            </a:endParaRPr>
          </a:p>
        </p:txBody>
      </p:sp>
      <p:sp>
        <p:nvSpPr>
          <p:cNvPr id="87" name="TextBox 87"/>
          <p:cNvSpPr txBox="1"/>
          <p:nvPr/>
        </p:nvSpPr>
        <p:spPr>
          <a:xfrm>
            <a:off x="5295900" y="2247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0.5735</a:t>
            </a:r>
          </a:p>
          <a:p>
            <a:pPr>
              <a:lnSpc>
                <a:spcPts val="1090"/>
              </a:lnSpc>
            </a:pPr>
            <a:endParaRPr lang="en-CA" sz="973">
              <a:solidFill>
                <a:srgbClr val="000000"/>
              </a:solidFill>
              <a:latin typeface="Arial"/>
              <a:cs typeface="Arial"/>
            </a:endParaRPr>
          </a:p>
        </p:txBody>
      </p:sp>
      <p:sp>
        <p:nvSpPr>
          <p:cNvPr id="88" name="TextBox 88"/>
          <p:cNvSpPr txBox="1"/>
          <p:nvPr/>
        </p:nvSpPr>
        <p:spPr>
          <a:xfrm>
            <a:off x="5905500" y="2247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0.6033</a:t>
            </a:r>
          </a:p>
          <a:p>
            <a:pPr>
              <a:lnSpc>
                <a:spcPts val="1090"/>
              </a:lnSpc>
            </a:pPr>
            <a:endParaRPr lang="en-CA" sz="973">
              <a:solidFill>
                <a:srgbClr val="000000"/>
              </a:solidFill>
              <a:latin typeface="Arial"/>
              <a:cs typeface="Arial"/>
            </a:endParaRPr>
          </a:p>
        </p:txBody>
      </p:sp>
      <p:sp>
        <p:nvSpPr>
          <p:cNvPr id="89" name="TextBox 89"/>
          <p:cNvSpPr txBox="1"/>
          <p:nvPr/>
        </p:nvSpPr>
        <p:spPr>
          <a:xfrm>
            <a:off x="6515100" y="2247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0.6410</a:t>
            </a:r>
          </a:p>
          <a:p>
            <a:pPr>
              <a:lnSpc>
                <a:spcPts val="1090"/>
              </a:lnSpc>
            </a:pPr>
            <a:endParaRPr lang="en-CA" sz="973">
              <a:solidFill>
                <a:srgbClr val="000000"/>
              </a:solidFill>
              <a:latin typeface="Arial"/>
              <a:cs typeface="Arial"/>
            </a:endParaRPr>
          </a:p>
        </p:txBody>
      </p:sp>
      <p:sp>
        <p:nvSpPr>
          <p:cNvPr id="90" name="TextBox 90"/>
          <p:cNvSpPr txBox="1"/>
          <p:nvPr/>
        </p:nvSpPr>
        <p:spPr>
          <a:xfrm>
            <a:off x="7124700" y="2247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0.6903</a:t>
            </a:r>
          </a:p>
          <a:p>
            <a:pPr>
              <a:lnSpc>
                <a:spcPts val="1090"/>
              </a:lnSpc>
            </a:pPr>
            <a:endParaRPr lang="en-CA" sz="973">
              <a:solidFill>
                <a:srgbClr val="000000"/>
              </a:solidFill>
              <a:latin typeface="Arial"/>
              <a:cs typeface="Arial"/>
            </a:endParaRPr>
          </a:p>
        </p:txBody>
      </p:sp>
      <p:sp>
        <p:nvSpPr>
          <p:cNvPr id="91" name="TextBox 91"/>
          <p:cNvSpPr txBox="1"/>
          <p:nvPr/>
        </p:nvSpPr>
        <p:spPr>
          <a:xfrm>
            <a:off x="7734300" y="2247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0.7278</a:t>
            </a:r>
          </a:p>
          <a:p>
            <a:pPr>
              <a:lnSpc>
                <a:spcPts val="1090"/>
              </a:lnSpc>
            </a:pPr>
            <a:endParaRPr lang="en-CA" sz="973">
              <a:solidFill>
                <a:srgbClr val="000000"/>
              </a:solidFill>
              <a:latin typeface="Arial"/>
              <a:cs typeface="Arial"/>
            </a:endParaRPr>
          </a:p>
        </p:txBody>
      </p:sp>
      <p:sp>
        <p:nvSpPr>
          <p:cNvPr id="92" name="TextBox 92"/>
          <p:cNvSpPr txBox="1"/>
          <p:nvPr/>
        </p:nvSpPr>
        <p:spPr>
          <a:xfrm>
            <a:off x="8343900" y="2247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0.7573</a:t>
            </a:r>
          </a:p>
          <a:p>
            <a:pPr>
              <a:lnSpc>
                <a:spcPts val="1090"/>
              </a:lnSpc>
            </a:pPr>
            <a:endParaRPr lang="en-CA" sz="973">
              <a:solidFill>
                <a:srgbClr val="000000"/>
              </a:solidFill>
              <a:latin typeface="Arial"/>
              <a:cs typeface="Arial"/>
            </a:endParaRPr>
          </a:p>
        </p:txBody>
      </p:sp>
      <p:sp>
        <p:nvSpPr>
          <p:cNvPr id="93" name="TextBox 93"/>
          <p:cNvSpPr txBox="1"/>
          <p:nvPr/>
        </p:nvSpPr>
        <p:spPr>
          <a:xfrm>
            <a:off x="8953500" y="2247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0.7811</a:t>
            </a:r>
          </a:p>
          <a:p>
            <a:pPr>
              <a:lnSpc>
                <a:spcPts val="1090"/>
              </a:lnSpc>
            </a:pPr>
            <a:endParaRPr lang="en-CA" sz="973">
              <a:solidFill>
                <a:srgbClr val="000000"/>
              </a:solidFill>
              <a:latin typeface="Arial"/>
              <a:cs typeface="Arial"/>
            </a:endParaRPr>
          </a:p>
        </p:txBody>
      </p:sp>
      <p:sp>
        <p:nvSpPr>
          <p:cNvPr id="94" name="TextBox 94"/>
          <p:cNvSpPr txBox="1"/>
          <p:nvPr/>
        </p:nvSpPr>
        <p:spPr>
          <a:xfrm>
            <a:off x="9550400" y="2247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0.8006</a:t>
            </a:r>
          </a:p>
          <a:p>
            <a:pPr>
              <a:lnSpc>
                <a:spcPts val="1090"/>
              </a:lnSpc>
            </a:pPr>
            <a:endParaRPr lang="en-CA" sz="973">
              <a:solidFill>
                <a:srgbClr val="000000"/>
              </a:solidFill>
              <a:latin typeface="Arial"/>
              <a:cs typeface="Arial"/>
            </a:endParaRPr>
          </a:p>
        </p:txBody>
      </p:sp>
      <p:sp>
        <p:nvSpPr>
          <p:cNvPr id="95" name="TextBox 95"/>
          <p:cNvSpPr txBox="1"/>
          <p:nvPr/>
        </p:nvSpPr>
        <p:spPr>
          <a:xfrm>
            <a:off x="2705100" y="24130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8</a:t>
            </a:r>
          </a:p>
          <a:p>
            <a:pPr>
              <a:lnSpc>
                <a:spcPts val="1090"/>
              </a:lnSpc>
            </a:pPr>
            <a:endParaRPr lang="en-CA" sz="983" b="1">
              <a:solidFill>
                <a:srgbClr val="000000"/>
              </a:solidFill>
              <a:latin typeface="Arial Bold"/>
              <a:cs typeface="Arial Bold"/>
            </a:endParaRPr>
          </a:p>
        </p:txBody>
      </p:sp>
      <p:sp>
        <p:nvSpPr>
          <p:cNvPr id="96" name="TextBox 96"/>
          <p:cNvSpPr txBox="1"/>
          <p:nvPr/>
        </p:nvSpPr>
        <p:spPr>
          <a:xfrm>
            <a:off x="3467100" y="2413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0.0828</a:t>
            </a:r>
          </a:p>
          <a:p>
            <a:pPr>
              <a:lnSpc>
                <a:spcPts val="1090"/>
              </a:lnSpc>
            </a:pPr>
            <a:endParaRPr lang="en-CA" sz="973">
              <a:solidFill>
                <a:srgbClr val="000000"/>
              </a:solidFill>
              <a:latin typeface="Arial"/>
              <a:cs typeface="Arial"/>
            </a:endParaRPr>
          </a:p>
        </p:txBody>
      </p:sp>
      <p:sp>
        <p:nvSpPr>
          <p:cNvPr id="97" name="TextBox 97"/>
          <p:cNvSpPr txBox="1"/>
          <p:nvPr/>
        </p:nvSpPr>
        <p:spPr>
          <a:xfrm>
            <a:off x="4076700" y="2413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0.2878</a:t>
            </a:r>
          </a:p>
          <a:p>
            <a:pPr>
              <a:lnSpc>
                <a:spcPts val="1090"/>
              </a:lnSpc>
            </a:pPr>
            <a:endParaRPr lang="en-CA" sz="973">
              <a:solidFill>
                <a:srgbClr val="000000"/>
              </a:solidFill>
              <a:latin typeface="Arial"/>
              <a:cs typeface="Arial"/>
            </a:endParaRPr>
          </a:p>
        </p:txBody>
      </p:sp>
      <p:sp>
        <p:nvSpPr>
          <p:cNvPr id="98" name="TextBox 98"/>
          <p:cNvSpPr txBox="1"/>
          <p:nvPr/>
        </p:nvSpPr>
        <p:spPr>
          <a:xfrm>
            <a:off x="4686300" y="2413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0.4359</a:t>
            </a:r>
          </a:p>
          <a:p>
            <a:pPr>
              <a:lnSpc>
                <a:spcPts val="1090"/>
              </a:lnSpc>
            </a:pPr>
            <a:endParaRPr lang="en-CA" sz="973">
              <a:solidFill>
                <a:srgbClr val="000000"/>
              </a:solidFill>
              <a:latin typeface="Arial"/>
              <a:cs typeface="Arial"/>
            </a:endParaRPr>
          </a:p>
        </p:txBody>
      </p:sp>
      <p:sp>
        <p:nvSpPr>
          <p:cNvPr id="99" name="TextBox 99"/>
          <p:cNvSpPr txBox="1"/>
          <p:nvPr/>
        </p:nvSpPr>
        <p:spPr>
          <a:xfrm>
            <a:off x="5295900" y="2413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0.5365</a:t>
            </a:r>
          </a:p>
          <a:p>
            <a:pPr>
              <a:lnSpc>
                <a:spcPts val="1090"/>
              </a:lnSpc>
            </a:pPr>
            <a:endParaRPr lang="en-CA" sz="973">
              <a:solidFill>
                <a:srgbClr val="000000"/>
              </a:solidFill>
              <a:latin typeface="Arial"/>
              <a:cs typeface="Arial"/>
            </a:endParaRPr>
          </a:p>
        </p:txBody>
      </p:sp>
      <p:sp>
        <p:nvSpPr>
          <p:cNvPr id="100" name="TextBox 100"/>
          <p:cNvSpPr txBox="1"/>
          <p:nvPr/>
        </p:nvSpPr>
        <p:spPr>
          <a:xfrm>
            <a:off x="5905500" y="2413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0.5677</a:t>
            </a:r>
          </a:p>
          <a:p>
            <a:pPr>
              <a:lnSpc>
                <a:spcPts val="1090"/>
              </a:lnSpc>
            </a:pPr>
            <a:endParaRPr lang="en-CA" sz="973">
              <a:solidFill>
                <a:srgbClr val="000000"/>
              </a:solidFill>
              <a:latin typeface="Arial"/>
              <a:cs typeface="Arial"/>
            </a:endParaRPr>
          </a:p>
        </p:txBody>
      </p:sp>
      <p:sp>
        <p:nvSpPr>
          <p:cNvPr id="101" name="TextBox 101"/>
          <p:cNvSpPr txBox="1"/>
          <p:nvPr/>
        </p:nvSpPr>
        <p:spPr>
          <a:xfrm>
            <a:off x="6515100" y="2413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0.6076</a:t>
            </a:r>
          </a:p>
          <a:p>
            <a:pPr>
              <a:lnSpc>
                <a:spcPts val="1090"/>
              </a:lnSpc>
            </a:pPr>
            <a:endParaRPr lang="en-CA" sz="973">
              <a:solidFill>
                <a:srgbClr val="000000"/>
              </a:solidFill>
              <a:latin typeface="Arial"/>
              <a:cs typeface="Arial"/>
            </a:endParaRPr>
          </a:p>
        </p:txBody>
      </p:sp>
      <p:sp>
        <p:nvSpPr>
          <p:cNvPr id="102" name="TextBox 102"/>
          <p:cNvSpPr txBox="1"/>
          <p:nvPr/>
        </p:nvSpPr>
        <p:spPr>
          <a:xfrm>
            <a:off x="7124700" y="2413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0.6603</a:t>
            </a:r>
          </a:p>
          <a:p>
            <a:pPr>
              <a:lnSpc>
                <a:spcPts val="1090"/>
              </a:lnSpc>
            </a:pPr>
            <a:endParaRPr lang="en-CA" sz="973">
              <a:solidFill>
                <a:srgbClr val="000000"/>
              </a:solidFill>
              <a:latin typeface="Arial"/>
              <a:cs typeface="Arial"/>
            </a:endParaRPr>
          </a:p>
        </p:txBody>
      </p:sp>
      <p:sp>
        <p:nvSpPr>
          <p:cNvPr id="103" name="TextBox 103"/>
          <p:cNvSpPr txBox="1"/>
          <p:nvPr/>
        </p:nvSpPr>
        <p:spPr>
          <a:xfrm>
            <a:off x="7734300" y="2413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0.7006</a:t>
            </a:r>
          </a:p>
          <a:p>
            <a:pPr>
              <a:lnSpc>
                <a:spcPts val="1090"/>
              </a:lnSpc>
            </a:pPr>
            <a:endParaRPr lang="en-CA" sz="973">
              <a:solidFill>
                <a:srgbClr val="000000"/>
              </a:solidFill>
              <a:latin typeface="Arial"/>
              <a:cs typeface="Arial"/>
            </a:endParaRPr>
          </a:p>
        </p:txBody>
      </p:sp>
      <p:sp>
        <p:nvSpPr>
          <p:cNvPr id="104" name="TextBox 104"/>
          <p:cNvSpPr txBox="1"/>
          <p:nvPr/>
        </p:nvSpPr>
        <p:spPr>
          <a:xfrm>
            <a:off x="8343900" y="2413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0.7325</a:t>
            </a:r>
          </a:p>
          <a:p>
            <a:pPr>
              <a:lnSpc>
                <a:spcPts val="1090"/>
              </a:lnSpc>
            </a:pPr>
            <a:endParaRPr lang="en-CA" sz="973">
              <a:solidFill>
                <a:srgbClr val="000000"/>
              </a:solidFill>
              <a:latin typeface="Arial"/>
              <a:cs typeface="Arial"/>
            </a:endParaRPr>
          </a:p>
        </p:txBody>
      </p:sp>
      <p:sp>
        <p:nvSpPr>
          <p:cNvPr id="105" name="TextBox 105"/>
          <p:cNvSpPr txBox="1"/>
          <p:nvPr/>
        </p:nvSpPr>
        <p:spPr>
          <a:xfrm>
            <a:off x="8953500" y="2413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0.7582</a:t>
            </a:r>
          </a:p>
          <a:p>
            <a:pPr>
              <a:lnSpc>
                <a:spcPts val="1090"/>
              </a:lnSpc>
            </a:pPr>
            <a:endParaRPr lang="en-CA" sz="973">
              <a:solidFill>
                <a:srgbClr val="000000"/>
              </a:solidFill>
              <a:latin typeface="Arial"/>
              <a:cs typeface="Arial"/>
            </a:endParaRPr>
          </a:p>
        </p:txBody>
      </p:sp>
      <p:sp>
        <p:nvSpPr>
          <p:cNvPr id="106" name="TextBox 106"/>
          <p:cNvSpPr txBox="1"/>
          <p:nvPr/>
        </p:nvSpPr>
        <p:spPr>
          <a:xfrm>
            <a:off x="9550400" y="2413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0.7795</a:t>
            </a:r>
          </a:p>
          <a:p>
            <a:pPr>
              <a:lnSpc>
                <a:spcPts val="1090"/>
              </a:lnSpc>
            </a:pPr>
            <a:endParaRPr lang="en-CA" sz="973">
              <a:solidFill>
                <a:srgbClr val="000000"/>
              </a:solidFill>
              <a:latin typeface="Arial"/>
              <a:cs typeface="Arial"/>
            </a:endParaRPr>
          </a:p>
        </p:txBody>
      </p:sp>
      <p:sp>
        <p:nvSpPr>
          <p:cNvPr id="107" name="TextBox 107"/>
          <p:cNvSpPr txBox="1"/>
          <p:nvPr/>
        </p:nvSpPr>
        <p:spPr>
          <a:xfrm>
            <a:off x="2705100" y="2578101"/>
            <a:ext cx="70532"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9</a:t>
            </a:r>
          </a:p>
          <a:p>
            <a:pPr>
              <a:lnSpc>
                <a:spcPts val="1090"/>
              </a:lnSpc>
            </a:pPr>
            <a:endParaRPr lang="en-CA" sz="983" b="1">
              <a:solidFill>
                <a:srgbClr val="000000"/>
              </a:solidFill>
              <a:latin typeface="Arial Bold"/>
              <a:cs typeface="Arial Bold"/>
            </a:endParaRPr>
          </a:p>
        </p:txBody>
      </p:sp>
      <p:sp>
        <p:nvSpPr>
          <p:cNvPr id="108" name="TextBox 108"/>
          <p:cNvSpPr txBox="1"/>
          <p:nvPr/>
        </p:nvSpPr>
        <p:spPr>
          <a:xfrm>
            <a:off x="3467100" y="2578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0.0655</a:t>
            </a:r>
          </a:p>
          <a:p>
            <a:pPr>
              <a:lnSpc>
                <a:spcPts val="1090"/>
              </a:lnSpc>
            </a:pPr>
            <a:endParaRPr lang="en-CA" sz="973">
              <a:solidFill>
                <a:srgbClr val="000000"/>
              </a:solidFill>
              <a:latin typeface="Arial"/>
              <a:cs typeface="Arial"/>
            </a:endParaRPr>
          </a:p>
        </p:txBody>
      </p:sp>
      <p:sp>
        <p:nvSpPr>
          <p:cNvPr id="109" name="TextBox 109"/>
          <p:cNvSpPr txBox="1"/>
          <p:nvPr/>
        </p:nvSpPr>
        <p:spPr>
          <a:xfrm>
            <a:off x="4076700" y="2578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0.2558</a:t>
            </a:r>
          </a:p>
          <a:p>
            <a:pPr>
              <a:lnSpc>
                <a:spcPts val="1090"/>
              </a:lnSpc>
            </a:pPr>
            <a:endParaRPr lang="en-CA" sz="973">
              <a:solidFill>
                <a:srgbClr val="000000"/>
              </a:solidFill>
              <a:latin typeface="Arial"/>
              <a:cs typeface="Arial"/>
            </a:endParaRPr>
          </a:p>
        </p:txBody>
      </p:sp>
      <p:sp>
        <p:nvSpPr>
          <p:cNvPr id="110" name="TextBox 110"/>
          <p:cNvSpPr txBox="1"/>
          <p:nvPr/>
        </p:nvSpPr>
        <p:spPr>
          <a:xfrm>
            <a:off x="4686300" y="2578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0.4030</a:t>
            </a:r>
          </a:p>
          <a:p>
            <a:pPr>
              <a:lnSpc>
                <a:spcPts val="1090"/>
              </a:lnSpc>
            </a:pPr>
            <a:endParaRPr lang="en-CA" sz="973">
              <a:solidFill>
                <a:srgbClr val="000000"/>
              </a:solidFill>
              <a:latin typeface="Arial"/>
              <a:cs typeface="Arial"/>
            </a:endParaRPr>
          </a:p>
        </p:txBody>
      </p:sp>
      <p:sp>
        <p:nvSpPr>
          <p:cNvPr id="111" name="TextBox 111"/>
          <p:cNvSpPr txBox="1"/>
          <p:nvPr/>
        </p:nvSpPr>
        <p:spPr>
          <a:xfrm>
            <a:off x="5295900" y="2578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0.5058</a:t>
            </a:r>
          </a:p>
          <a:p>
            <a:pPr>
              <a:lnSpc>
                <a:spcPts val="1090"/>
              </a:lnSpc>
            </a:pPr>
            <a:endParaRPr lang="en-CA" sz="973">
              <a:solidFill>
                <a:srgbClr val="000000"/>
              </a:solidFill>
              <a:latin typeface="Arial"/>
              <a:cs typeface="Arial"/>
            </a:endParaRPr>
          </a:p>
        </p:txBody>
      </p:sp>
      <p:sp>
        <p:nvSpPr>
          <p:cNvPr id="112" name="TextBox 112"/>
          <p:cNvSpPr txBox="1"/>
          <p:nvPr/>
        </p:nvSpPr>
        <p:spPr>
          <a:xfrm>
            <a:off x="5905500" y="2578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0.5381</a:t>
            </a:r>
          </a:p>
          <a:p>
            <a:pPr>
              <a:lnSpc>
                <a:spcPts val="1090"/>
              </a:lnSpc>
            </a:pPr>
            <a:endParaRPr lang="en-CA" sz="973">
              <a:solidFill>
                <a:srgbClr val="000000"/>
              </a:solidFill>
              <a:latin typeface="Arial"/>
              <a:cs typeface="Arial"/>
            </a:endParaRPr>
          </a:p>
        </p:txBody>
      </p:sp>
      <p:sp>
        <p:nvSpPr>
          <p:cNvPr id="113" name="TextBox 113"/>
          <p:cNvSpPr txBox="1"/>
          <p:nvPr/>
        </p:nvSpPr>
        <p:spPr>
          <a:xfrm>
            <a:off x="6515100" y="2578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0.5797</a:t>
            </a:r>
          </a:p>
          <a:p>
            <a:pPr>
              <a:lnSpc>
                <a:spcPts val="1090"/>
              </a:lnSpc>
            </a:pPr>
            <a:endParaRPr lang="en-CA" sz="973">
              <a:solidFill>
                <a:srgbClr val="000000"/>
              </a:solidFill>
              <a:latin typeface="Arial"/>
              <a:cs typeface="Arial"/>
            </a:endParaRPr>
          </a:p>
        </p:txBody>
      </p:sp>
      <p:sp>
        <p:nvSpPr>
          <p:cNvPr id="114" name="TextBox 114"/>
          <p:cNvSpPr txBox="1"/>
          <p:nvPr/>
        </p:nvSpPr>
        <p:spPr>
          <a:xfrm>
            <a:off x="7124700" y="2578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0.6348</a:t>
            </a:r>
          </a:p>
          <a:p>
            <a:pPr>
              <a:lnSpc>
                <a:spcPts val="1090"/>
              </a:lnSpc>
            </a:pPr>
            <a:endParaRPr lang="en-CA" sz="973">
              <a:solidFill>
                <a:srgbClr val="000000"/>
              </a:solidFill>
              <a:latin typeface="Arial"/>
              <a:cs typeface="Arial"/>
            </a:endParaRPr>
          </a:p>
        </p:txBody>
      </p:sp>
      <p:sp>
        <p:nvSpPr>
          <p:cNvPr id="115" name="TextBox 115"/>
          <p:cNvSpPr txBox="1"/>
          <p:nvPr/>
        </p:nvSpPr>
        <p:spPr>
          <a:xfrm>
            <a:off x="7734300" y="2578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0.6774</a:t>
            </a:r>
          </a:p>
          <a:p>
            <a:pPr>
              <a:lnSpc>
                <a:spcPts val="1090"/>
              </a:lnSpc>
            </a:pPr>
            <a:endParaRPr lang="en-CA" sz="973">
              <a:solidFill>
                <a:srgbClr val="000000"/>
              </a:solidFill>
              <a:latin typeface="Arial"/>
              <a:cs typeface="Arial"/>
            </a:endParaRPr>
          </a:p>
        </p:txBody>
      </p:sp>
      <p:sp>
        <p:nvSpPr>
          <p:cNvPr id="116" name="TextBox 116"/>
          <p:cNvSpPr txBox="1"/>
          <p:nvPr/>
        </p:nvSpPr>
        <p:spPr>
          <a:xfrm>
            <a:off x="8343900" y="2578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0.7112</a:t>
            </a:r>
          </a:p>
          <a:p>
            <a:pPr>
              <a:lnSpc>
                <a:spcPts val="1090"/>
              </a:lnSpc>
            </a:pPr>
            <a:endParaRPr lang="en-CA" sz="973">
              <a:solidFill>
                <a:srgbClr val="000000"/>
              </a:solidFill>
              <a:latin typeface="Arial"/>
              <a:cs typeface="Arial"/>
            </a:endParaRPr>
          </a:p>
        </p:txBody>
      </p:sp>
      <p:sp>
        <p:nvSpPr>
          <p:cNvPr id="117" name="TextBox 117"/>
          <p:cNvSpPr txBox="1"/>
          <p:nvPr/>
        </p:nvSpPr>
        <p:spPr>
          <a:xfrm>
            <a:off x="8953500" y="2578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0.7386</a:t>
            </a:r>
          </a:p>
          <a:p>
            <a:pPr>
              <a:lnSpc>
                <a:spcPts val="1090"/>
              </a:lnSpc>
            </a:pPr>
            <a:endParaRPr lang="en-CA" sz="973">
              <a:solidFill>
                <a:srgbClr val="000000"/>
              </a:solidFill>
              <a:latin typeface="Arial"/>
              <a:cs typeface="Arial"/>
            </a:endParaRPr>
          </a:p>
        </p:txBody>
      </p:sp>
      <p:sp>
        <p:nvSpPr>
          <p:cNvPr id="118" name="TextBox 118"/>
          <p:cNvSpPr txBox="1"/>
          <p:nvPr/>
        </p:nvSpPr>
        <p:spPr>
          <a:xfrm>
            <a:off x="9550400" y="2578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0.7614</a:t>
            </a:r>
          </a:p>
          <a:p>
            <a:pPr>
              <a:lnSpc>
                <a:spcPts val="1090"/>
              </a:lnSpc>
            </a:pPr>
            <a:endParaRPr lang="en-CA" sz="973">
              <a:solidFill>
                <a:srgbClr val="000000"/>
              </a:solidFill>
              <a:latin typeface="Arial"/>
              <a:cs typeface="Arial"/>
            </a:endParaRPr>
          </a:p>
        </p:txBody>
      </p:sp>
      <p:sp>
        <p:nvSpPr>
          <p:cNvPr id="119" name="TextBox 119"/>
          <p:cNvSpPr txBox="1"/>
          <p:nvPr/>
        </p:nvSpPr>
        <p:spPr>
          <a:xfrm>
            <a:off x="2667000" y="27305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10</a:t>
            </a:r>
          </a:p>
          <a:p>
            <a:pPr>
              <a:lnSpc>
                <a:spcPts val="1090"/>
              </a:lnSpc>
            </a:pPr>
            <a:endParaRPr lang="en-CA" sz="983" b="1">
              <a:solidFill>
                <a:srgbClr val="000000"/>
              </a:solidFill>
              <a:latin typeface="Arial Bold"/>
              <a:cs typeface="Arial Bold"/>
            </a:endParaRPr>
          </a:p>
        </p:txBody>
      </p:sp>
      <p:sp>
        <p:nvSpPr>
          <p:cNvPr id="120" name="TextBox 120"/>
          <p:cNvSpPr txBox="1"/>
          <p:nvPr/>
        </p:nvSpPr>
        <p:spPr>
          <a:xfrm>
            <a:off x="3467100" y="2730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0.0530</a:t>
            </a:r>
          </a:p>
          <a:p>
            <a:pPr>
              <a:lnSpc>
                <a:spcPts val="1090"/>
              </a:lnSpc>
            </a:pPr>
            <a:endParaRPr lang="en-CA" sz="973">
              <a:solidFill>
                <a:srgbClr val="000000"/>
              </a:solidFill>
              <a:latin typeface="Arial"/>
              <a:cs typeface="Arial"/>
            </a:endParaRPr>
          </a:p>
        </p:txBody>
      </p:sp>
      <p:sp>
        <p:nvSpPr>
          <p:cNvPr id="121" name="TextBox 121"/>
          <p:cNvSpPr txBox="1"/>
          <p:nvPr/>
        </p:nvSpPr>
        <p:spPr>
          <a:xfrm>
            <a:off x="4076700" y="2730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0.2303</a:t>
            </a:r>
          </a:p>
          <a:p>
            <a:pPr>
              <a:lnSpc>
                <a:spcPts val="1090"/>
              </a:lnSpc>
            </a:pPr>
            <a:endParaRPr lang="en-CA" sz="973">
              <a:solidFill>
                <a:srgbClr val="000000"/>
              </a:solidFill>
              <a:latin typeface="Arial"/>
              <a:cs typeface="Arial"/>
            </a:endParaRPr>
          </a:p>
        </p:txBody>
      </p:sp>
      <p:sp>
        <p:nvSpPr>
          <p:cNvPr id="122" name="TextBox 122"/>
          <p:cNvSpPr txBox="1"/>
          <p:nvPr/>
        </p:nvSpPr>
        <p:spPr>
          <a:xfrm>
            <a:off x="4686300" y="2730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0.3757</a:t>
            </a:r>
          </a:p>
          <a:p>
            <a:pPr>
              <a:lnSpc>
                <a:spcPts val="1090"/>
              </a:lnSpc>
            </a:pPr>
            <a:endParaRPr lang="en-CA" sz="973">
              <a:solidFill>
                <a:srgbClr val="000000"/>
              </a:solidFill>
              <a:latin typeface="Arial"/>
              <a:cs typeface="Arial"/>
            </a:endParaRPr>
          </a:p>
        </p:txBody>
      </p:sp>
      <p:sp>
        <p:nvSpPr>
          <p:cNvPr id="123" name="TextBox 123"/>
          <p:cNvSpPr txBox="1"/>
          <p:nvPr/>
        </p:nvSpPr>
        <p:spPr>
          <a:xfrm>
            <a:off x="5295900" y="2730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0.4799</a:t>
            </a:r>
          </a:p>
          <a:p>
            <a:pPr>
              <a:lnSpc>
                <a:spcPts val="1090"/>
              </a:lnSpc>
            </a:pPr>
            <a:endParaRPr lang="en-CA" sz="973">
              <a:solidFill>
                <a:srgbClr val="000000"/>
              </a:solidFill>
              <a:latin typeface="Arial"/>
              <a:cs typeface="Arial"/>
            </a:endParaRPr>
          </a:p>
        </p:txBody>
      </p:sp>
      <p:sp>
        <p:nvSpPr>
          <p:cNvPr id="124" name="TextBox 124"/>
          <p:cNvSpPr txBox="1"/>
          <p:nvPr/>
        </p:nvSpPr>
        <p:spPr>
          <a:xfrm>
            <a:off x="5905500" y="2730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0.5130</a:t>
            </a:r>
          </a:p>
          <a:p>
            <a:pPr>
              <a:lnSpc>
                <a:spcPts val="1090"/>
              </a:lnSpc>
            </a:pPr>
            <a:endParaRPr lang="en-CA" sz="973">
              <a:solidFill>
                <a:srgbClr val="000000"/>
              </a:solidFill>
              <a:latin typeface="Arial"/>
              <a:cs typeface="Arial"/>
            </a:endParaRPr>
          </a:p>
        </p:txBody>
      </p:sp>
      <p:sp>
        <p:nvSpPr>
          <p:cNvPr id="125" name="TextBox 125"/>
          <p:cNvSpPr txBox="1"/>
          <p:nvPr/>
        </p:nvSpPr>
        <p:spPr>
          <a:xfrm>
            <a:off x="6515100" y="2730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0.5558</a:t>
            </a:r>
          </a:p>
          <a:p>
            <a:pPr>
              <a:lnSpc>
                <a:spcPts val="1090"/>
              </a:lnSpc>
            </a:pPr>
            <a:endParaRPr lang="en-CA" sz="973">
              <a:solidFill>
                <a:srgbClr val="000000"/>
              </a:solidFill>
              <a:latin typeface="Arial"/>
              <a:cs typeface="Arial"/>
            </a:endParaRPr>
          </a:p>
        </p:txBody>
      </p:sp>
      <p:sp>
        <p:nvSpPr>
          <p:cNvPr id="126" name="TextBox 126"/>
          <p:cNvSpPr txBox="1"/>
          <p:nvPr/>
        </p:nvSpPr>
        <p:spPr>
          <a:xfrm>
            <a:off x="7124700" y="2730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0.6129</a:t>
            </a:r>
          </a:p>
          <a:p>
            <a:pPr>
              <a:lnSpc>
                <a:spcPts val="1090"/>
              </a:lnSpc>
            </a:pPr>
            <a:endParaRPr lang="en-CA" sz="973">
              <a:solidFill>
                <a:srgbClr val="000000"/>
              </a:solidFill>
              <a:latin typeface="Arial"/>
              <a:cs typeface="Arial"/>
            </a:endParaRPr>
          </a:p>
        </p:txBody>
      </p:sp>
      <p:sp>
        <p:nvSpPr>
          <p:cNvPr id="127" name="TextBox 127"/>
          <p:cNvSpPr txBox="1"/>
          <p:nvPr/>
        </p:nvSpPr>
        <p:spPr>
          <a:xfrm>
            <a:off x="7734300" y="2730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0.6573</a:t>
            </a:r>
          </a:p>
          <a:p>
            <a:pPr>
              <a:lnSpc>
                <a:spcPts val="1090"/>
              </a:lnSpc>
            </a:pPr>
            <a:endParaRPr lang="en-CA" sz="973">
              <a:solidFill>
                <a:srgbClr val="000000"/>
              </a:solidFill>
              <a:latin typeface="Arial"/>
              <a:cs typeface="Arial"/>
            </a:endParaRPr>
          </a:p>
        </p:txBody>
      </p:sp>
      <p:sp>
        <p:nvSpPr>
          <p:cNvPr id="128" name="TextBox 128"/>
          <p:cNvSpPr txBox="1"/>
          <p:nvPr/>
        </p:nvSpPr>
        <p:spPr>
          <a:xfrm>
            <a:off x="8343900" y="2730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0.6927</a:t>
            </a:r>
          </a:p>
          <a:p>
            <a:pPr>
              <a:lnSpc>
                <a:spcPts val="1090"/>
              </a:lnSpc>
            </a:pPr>
            <a:endParaRPr lang="en-CA" sz="973">
              <a:solidFill>
                <a:srgbClr val="000000"/>
              </a:solidFill>
              <a:latin typeface="Arial"/>
              <a:cs typeface="Arial"/>
            </a:endParaRPr>
          </a:p>
        </p:txBody>
      </p:sp>
      <p:sp>
        <p:nvSpPr>
          <p:cNvPr id="129" name="TextBox 129"/>
          <p:cNvSpPr txBox="1"/>
          <p:nvPr/>
        </p:nvSpPr>
        <p:spPr>
          <a:xfrm>
            <a:off x="8953500" y="2730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0.7216</a:t>
            </a:r>
          </a:p>
          <a:p>
            <a:pPr>
              <a:lnSpc>
                <a:spcPts val="1090"/>
              </a:lnSpc>
            </a:pPr>
            <a:endParaRPr lang="en-CA" sz="973">
              <a:solidFill>
                <a:srgbClr val="000000"/>
              </a:solidFill>
              <a:latin typeface="Arial"/>
              <a:cs typeface="Arial"/>
            </a:endParaRPr>
          </a:p>
        </p:txBody>
      </p:sp>
      <p:sp>
        <p:nvSpPr>
          <p:cNvPr id="130" name="TextBox 130"/>
          <p:cNvSpPr txBox="1"/>
          <p:nvPr/>
        </p:nvSpPr>
        <p:spPr>
          <a:xfrm>
            <a:off x="9550400" y="2730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0.7455</a:t>
            </a:r>
          </a:p>
          <a:p>
            <a:pPr>
              <a:lnSpc>
                <a:spcPts val="1090"/>
              </a:lnSpc>
            </a:pPr>
            <a:endParaRPr lang="en-CA" sz="973">
              <a:solidFill>
                <a:srgbClr val="000000"/>
              </a:solidFill>
              <a:latin typeface="Arial"/>
              <a:cs typeface="Arial"/>
            </a:endParaRPr>
          </a:p>
        </p:txBody>
      </p:sp>
      <p:sp>
        <p:nvSpPr>
          <p:cNvPr id="131" name="TextBox 131"/>
          <p:cNvSpPr txBox="1"/>
          <p:nvPr/>
        </p:nvSpPr>
        <p:spPr>
          <a:xfrm>
            <a:off x="2667000" y="28956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11</a:t>
            </a:r>
          </a:p>
          <a:p>
            <a:pPr>
              <a:lnSpc>
                <a:spcPts val="1090"/>
              </a:lnSpc>
            </a:pPr>
            <a:endParaRPr lang="en-CA" sz="983" b="1">
              <a:solidFill>
                <a:srgbClr val="000000"/>
              </a:solidFill>
              <a:latin typeface="Arial Bold"/>
              <a:cs typeface="Arial Bold"/>
            </a:endParaRPr>
          </a:p>
        </p:txBody>
      </p:sp>
      <p:sp>
        <p:nvSpPr>
          <p:cNvPr id="132" name="TextBox 132"/>
          <p:cNvSpPr txBox="1"/>
          <p:nvPr/>
        </p:nvSpPr>
        <p:spPr>
          <a:xfrm>
            <a:off x="3467100" y="2895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0.0438</a:t>
            </a:r>
          </a:p>
          <a:p>
            <a:pPr>
              <a:lnSpc>
                <a:spcPts val="1090"/>
              </a:lnSpc>
            </a:pPr>
            <a:endParaRPr lang="en-CA" sz="973">
              <a:solidFill>
                <a:srgbClr val="000000"/>
              </a:solidFill>
              <a:latin typeface="Arial"/>
              <a:cs typeface="Arial"/>
            </a:endParaRPr>
          </a:p>
        </p:txBody>
      </p:sp>
      <p:sp>
        <p:nvSpPr>
          <p:cNvPr id="133" name="TextBox 133"/>
          <p:cNvSpPr txBox="1"/>
          <p:nvPr/>
        </p:nvSpPr>
        <p:spPr>
          <a:xfrm>
            <a:off x="4076700" y="2895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0.2093</a:t>
            </a:r>
          </a:p>
          <a:p>
            <a:pPr>
              <a:lnSpc>
                <a:spcPts val="1090"/>
              </a:lnSpc>
            </a:pPr>
            <a:endParaRPr lang="en-CA" sz="973">
              <a:solidFill>
                <a:srgbClr val="000000"/>
              </a:solidFill>
              <a:latin typeface="Arial"/>
              <a:cs typeface="Arial"/>
            </a:endParaRPr>
          </a:p>
        </p:txBody>
      </p:sp>
      <p:sp>
        <p:nvSpPr>
          <p:cNvPr id="134" name="TextBox 134"/>
          <p:cNvSpPr txBox="1"/>
          <p:nvPr/>
        </p:nvSpPr>
        <p:spPr>
          <a:xfrm>
            <a:off x="4686300" y="2895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0.3525</a:t>
            </a:r>
          </a:p>
          <a:p>
            <a:pPr>
              <a:lnSpc>
                <a:spcPts val="1090"/>
              </a:lnSpc>
            </a:pPr>
            <a:endParaRPr lang="en-CA" sz="973">
              <a:solidFill>
                <a:srgbClr val="000000"/>
              </a:solidFill>
              <a:latin typeface="Arial"/>
              <a:cs typeface="Arial"/>
            </a:endParaRPr>
          </a:p>
        </p:txBody>
      </p:sp>
      <p:sp>
        <p:nvSpPr>
          <p:cNvPr id="135" name="TextBox 135"/>
          <p:cNvSpPr txBox="1"/>
          <p:nvPr/>
        </p:nvSpPr>
        <p:spPr>
          <a:xfrm>
            <a:off x="5295900" y="2895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0.4575</a:t>
            </a:r>
          </a:p>
          <a:p>
            <a:pPr>
              <a:lnSpc>
                <a:spcPts val="1090"/>
              </a:lnSpc>
            </a:pPr>
            <a:endParaRPr lang="en-CA" sz="973">
              <a:solidFill>
                <a:srgbClr val="000000"/>
              </a:solidFill>
              <a:latin typeface="Arial"/>
              <a:cs typeface="Arial"/>
            </a:endParaRPr>
          </a:p>
        </p:txBody>
      </p:sp>
      <p:sp>
        <p:nvSpPr>
          <p:cNvPr id="136" name="TextBox 136"/>
          <p:cNvSpPr txBox="1"/>
          <p:nvPr/>
        </p:nvSpPr>
        <p:spPr>
          <a:xfrm>
            <a:off x="5905500" y="2895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0.4912</a:t>
            </a:r>
          </a:p>
          <a:p>
            <a:pPr>
              <a:lnSpc>
                <a:spcPts val="1090"/>
              </a:lnSpc>
            </a:pPr>
            <a:endParaRPr lang="en-CA" sz="973">
              <a:solidFill>
                <a:srgbClr val="000000"/>
              </a:solidFill>
              <a:latin typeface="Arial"/>
              <a:cs typeface="Arial"/>
            </a:endParaRPr>
          </a:p>
        </p:txBody>
      </p:sp>
      <p:sp>
        <p:nvSpPr>
          <p:cNvPr id="137" name="TextBox 137"/>
          <p:cNvSpPr txBox="1"/>
          <p:nvPr/>
        </p:nvSpPr>
        <p:spPr>
          <a:xfrm>
            <a:off x="6515100" y="2895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0.5350</a:t>
            </a:r>
          </a:p>
          <a:p>
            <a:pPr>
              <a:lnSpc>
                <a:spcPts val="1090"/>
              </a:lnSpc>
            </a:pPr>
            <a:endParaRPr lang="en-CA" sz="973">
              <a:solidFill>
                <a:srgbClr val="000000"/>
              </a:solidFill>
              <a:latin typeface="Arial"/>
              <a:cs typeface="Arial"/>
            </a:endParaRPr>
          </a:p>
        </p:txBody>
      </p:sp>
      <p:sp>
        <p:nvSpPr>
          <p:cNvPr id="138" name="TextBox 138"/>
          <p:cNvSpPr txBox="1"/>
          <p:nvPr/>
        </p:nvSpPr>
        <p:spPr>
          <a:xfrm>
            <a:off x="7124700" y="2895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0.5938</a:t>
            </a:r>
          </a:p>
          <a:p>
            <a:pPr>
              <a:lnSpc>
                <a:spcPts val="1090"/>
              </a:lnSpc>
            </a:pPr>
            <a:endParaRPr lang="en-CA" sz="973">
              <a:solidFill>
                <a:srgbClr val="000000"/>
              </a:solidFill>
              <a:latin typeface="Arial"/>
              <a:cs typeface="Arial"/>
            </a:endParaRPr>
          </a:p>
        </p:txBody>
      </p:sp>
      <p:sp>
        <p:nvSpPr>
          <p:cNvPr id="139" name="TextBox 139"/>
          <p:cNvSpPr txBox="1"/>
          <p:nvPr/>
        </p:nvSpPr>
        <p:spPr>
          <a:xfrm>
            <a:off x="7734300" y="2895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0.6397</a:t>
            </a:r>
          </a:p>
          <a:p>
            <a:pPr>
              <a:lnSpc>
                <a:spcPts val="1090"/>
              </a:lnSpc>
            </a:pPr>
            <a:endParaRPr lang="en-CA" sz="973">
              <a:solidFill>
                <a:srgbClr val="000000"/>
              </a:solidFill>
              <a:latin typeface="Arial"/>
              <a:cs typeface="Arial"/>
            </a:endParaRPr>
          </a:p>
        </p:txBody>
      </p:sp>
      <p:sp>
        <p:nvSpPr>
          <p:cNvPr id="140" name="TextBox 140"/>
          <p:cNvSpPr txBox="1"/>
          <p:nvPr/>
        </p:nvSpPr>
        <p:spPr>
          <a:xfrm>
            <a:off x="8343900" y="2895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0.6764</a:t>
            </a:r>
          </a:p>
          <a:p>
            <a:pPr>
              <a:lnSpc>
                <a:spcPts val="1090"/>
              </a:lnSpc>
            </a:pPr>
            <a:endParaRPr lang="en-CA" sz="973">
              <a:solidFill>
                <a:srgbClr val="000000"/>
              </a:solidFill>
              <a:latin typeface="Arial"/>
              <a:cs typeface="Arial"/>
            </a:endParaRPr>
          </a:p>
        </p:txBody>
      </p:sp>
      <p:sp>
        <p:nvSpPr>
          <p:cNvPr id="141" name="TextBox 141"/>
          <p:cNvSpPr txBox="1"/>
          <p:nvPr/>
        </p:nvSpPr>
        <p:spPr>
          <a:xfrm>
            <a:off x="8953500" y="2895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0.7064</a:t>
            </a:r>
          </a:p>
          <a:p>
            <a:pPr>
              <a:lnSpc>
                <a:spcPts val="1090"/>
              </a:lnSpc>
            </a:pPr>
            <a:endParaRPr lang="en-CA" sz="973">
              <a:solidFill>
                <a:srgbClr val="000000"/>
              </a:solidFill>
              <a:latin typeface="Arial"/>
              <a:cs typeface="Arial"/>
            </a:endParaRPr>
          </a:p>
        </p:txBody>
      </p:sp>
      <p:sp>
        <p:nvSpPr>
          <p:cNvPr id="142" name="TextBox 142"/>
          <p:cNvSpPr txBox="1"/>
          <p:nvPr/>
        </p:nvSpPr>
        <p:spPr>
          <a:xfrm>
            <a:off x="9550400" y="2895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0.7314</a:t>
            </a:r>
          </a:p>
          <a:p>
            <a:pPr>
              <a:lnSpc>
                <a:spcPts val="1090"/>
              </a:lnSpc>
            </a:pPr>
            <a:endParaRPr lang="en-CA" sz="973">
              <a:solidFill>
                <a:srgbClr val="000000"/>
              </a:solidFill>
              <a:latin typeface="Arial"/>
              <a:cs typeface="Arial"/>
            </a:endParaRPr>
          </a:p>
        </p:txBody>
      </p:sp>
      <p:sp>
        <p:nvSpPr>
          <p:cNvPr id="143" name="TextBox 143"/>
          <p:cNvSpPr txBox="1"/>
          <p:nvPr/>
        </p:nvSpPr>
        <p:spPr>
          <a:xfrm>
            <a:off x="2667000" y="30607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12</a:t>
            </a:r>
          </a:p>
          <a:p>
            <a:pPr>
              <a:lnSpc>
                <a:spcPts val="1090"/>
              </a:lnSpc>
            </a:pPr>
            <a:endParaRPr lang="en-CA" sz="983" b="1">
              <a:solidFill>
                <a:srgbClr val="000000"/>
              </a:solidFill>
              <a:latin typeface="Arial Bold"/>
              <a:cs typeface="Arial Bold"/>
            </a:endParaRPr>
          </a:p>
        </p:txBody>
      </p:sp>
      <p:sp>
        <p:nvSpPr>
          <p:cNvPr id="144" name="TextBox 144"/>
          <p:cNvSpPr txBox="1"/>
          <p:nvPr/>
        </p:nvSpPr>
        <p:spPr>
          <a:xfrm>
            <a:off x="3467100" y="3060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0.0368</a:t>
            </a:r>
          </a:p>
          <a:p>
            <a:pPr>
              <a:lnSpc>
                <a:spcPts val="1090"/>
              </a:lnSpc>
            </a:pPr>
            <a:endParaRPr lang="en-CA" sz="973">
              <a:solidFill>
                <a:srgbClr val="000000"/>
              </a:solidFill>
              <a:latin typeface="Arial"/>
              <a:cs typeface="Arial"/>
            </a:endParaRPr>
          </a:p>
        </p:txBody>
      </p:sp>
      <p:sp>
        <p:nvSpPr>
          <p:cNvPr id="145" name="TextBox 145"/>
          <p:cNvSpPr txBox="1"/>
          <p:nvPr/>
        </p:nvSpPr>
        <p:spPr>
          <a:xfrm>
            <a:off x="4076700" y="3060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0.1919</a:t>
            </a:r>
          </a:p>
          <a:p>
            <a:pPr>
              <a:lnSpc>
                <a:spcPts val="1090"/>
              </a:lnSpc>
            </a:pPr>
            <a:endParaRPr lang="en-CA" sz="973">
              <a:solidFill>
                <a:srgbClr val="000000"/>
              </a:solidFill>
              <a:latin typeface="Arial"/>
              <a:cs typeface="Arial"/>
            </a:endParaRPr>
          </a:p>
        </p:txBody>
      </p:sp>
      <p:sp>
        <p:nvSpPr>
          <p:cNvPr id="146" name="TextBox 146"/>
          <p:cNvSpPr txBox="1"/>
          <p:nvPr/>
        </p:nvSpPr>
        <p:spPr>
          <a:xfrm>
            <a:off x="4686300" y="3060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0.3327</a:t>
            </a:r>
          </a:p>
          <a:p>
            <a:pPr>
              <a:lnSpc>
                <a:spcPts val="1090"/>
              </a:lnSpc>
            </a:pPr>
            <a:endParaRPr lang="en-CA" sz="973">
              <a:solidFill>
                <a:srgbClr val="000000"/>
              </a:solidFill>
              <a:latin typeface="Arial"/>
              <a:cs typeface="Arial"/>
            </a:endParaRPr>
          </a:p>
        </p:txBody>
      </p:sp>
      <p:sp>
        <p:nvSpPr>
          <p:cNvPr id="147" name="TextBox 147"/>
          <p:cNvSpPr txBox="1"/>
          <p:nvPr/>
        </p:nvSpPr>
        <p:spPr>
          <a:xfrm>
            <a:off x="5295900" y="3060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0.4380</a:t>
            </a:r>
          </a:p>
          <a:p>
            <a:pPr>
              <a:lnSpc>
                <a:spcPts val="1090"/>
              </a:lnSpc>
            </a:pPr>
            <a:endParaRPr lang="en-CA" sz="973">
              <a:solidFill>
                <a:srgbClr val="000000"/>
              </a:solidFill>
              <a:latin typeface="Arial"/>
              <a:cs typeface="Arial"/>
            </a:endParaRPr>
          </a:p>
        </p:txBody>
      </p:sp>
      <p:sp>
        <p:nvSpPr>
          <p:cNvPr id="148" name="TextBox 148"/>
          <p:cNvSpPr txBox="1"/>
          <p:nvPr/>
        </p:nvSpPr>
        <p:spPr>
          <a:xfrm>
            <a:off x="5905500" y="3060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0.4722</a:t>
            </a:r>
          </a:p>
          <a:p>
            <a:pPr>
              <a:lnSpc>
                <a:spcPts val="1090"/>
              </a:lnSpc>
            </a:pPr>
            <a:endParaRPr lang="en-CA" sz="973">
              <a:solidFill>
                <a:srgbClr val="000000"/>
              </a:solidFill>
              <a:latin typeface="Arial"/>
              <a:cs typeface="Arial"/>
            </a:endParaRPr>
          </a:p>
        </p:txBody>
      </p:sp>
      <p:sp>
        <p:nvSpPr>
          <p:cNvPr id="149" name="TextBox 149"/>
          <p:cNvSpPr txBox="1"/>
          <p:nvPr/>
        </p:nvSpPr>
        <p:spPr>
          <a:xfrm>
            <a:off x="6515100" y="3060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0.5167</a:t>
            </a:r>
          </a:p>
          <a:p>
            <a:pPr>
              <a:lnSpc>
                <a:spcPts val="1090"/>
              </a:lnSpc>
            </a:pPr>
            <a:endParaRPr lang="en-CA" sz="973">
              <a:solidFill>
                <a:srgbClr val="000000"/>
              </a:solidFill>
              <a:latin typeface="Arial"/>
              <a:cs typeface="Arial"/>
            </a:endParaRPr>
          </a:p>
        </p:txBody>
      </p:sp>
      <p:sp>
        <p:nvSpPr>
          <p:cNvPr id="150" name="TextBox 150"/>
          <p:cNvSpPr txBox="1"/>
          <p:nvPr/>
        </p:nvSpPr>
        <p:spPr>
          <a:xfrm>
            <a:off x="7124700" y="3060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0.5768</a:t>
            </a:r>
          </a:p>
          <a:p>
            <a:pPr>
              <a:lnSpc>
                <a:spcPts val="1090"/>
              </a:lnSpc>
            </a:pPr>
            <a:endParaRPr lang="en-CA" sz="973">
              <a:solidFill>
                <a:srgbClr val="000000"/>
              </a:solidFill>
              <a:latin typeface="Arial"/>
              <a:cs typeface="Arial"/>
            </a:endParaRPr>
          </a:p>
        </p:txBody>
      </p:sp>
      <p:sp>
        <p:nvSpPr>
          <p:cNvPr id="151" name="TextBox 151"/>
          <p:cNvSpPr txBox="1"/>
          <p:nvPr/>
        </p:nvSpPr>
        <p:spPr>
          <a:xfrm>
            <a:off x="7734300" y="3060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0.6240</a:t>
            </a:r>
          </a:p>
          <a:p>
            <a:pPr>
              <a:lnSpc>
                <a:spcPts val="1090"/>
              </a:lnSpc>
            </a:pPr>
            <a:endParaRPr lang="en-CA" sz="973">
              <a:solidFill>
                <a:srgbClr val="000000"/>
              </a:solidFill>
              <a:latin typeface="Arial"/>
              <a:cs typeface="Arial"/>
            </a:endParaRPr>
          </a:p>
        </p:txBody>
      </p:sp>
      <p:sp>
        <p:nvSpPr>
          <p:cNvPr id="152" name="TextBox 152"/>
          <p:cNvSpPr txBox="1"/>
          <p:nvPr/>
        </p:nvSpPr>
        <p:spPr>
          <a:xfrm>
            <a:off x="8343900" y="3060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0.6618</a:t>
            </a:r>
          </a:p>
          <a:p>
            <a:pPr>
              <a:lnSpc>
                <a:spcPts val="1090"/>
              </a:lnSpc>
            </a:pPr>
            <a:endParaRPr lang="en-CA" sz="973">
              <a:solidFill>
                <a:srgbClr val="000000"/>
              </a:solidFill>
              <a:latin typeface="Arial"/>
              <a:cs typeface="Arial"/>
            </a:endParaRPr>
          </a:p>
        </p:txBody>
      </p:sp>
      <p:sp>
        <p:nvSpPr>
          <p:cNvPr id="153" name="TextBox 153"/>
          <p:cNvSpPr txBox="1"/>
          <p:nvPr/>
        </p:nvSpPr>
        <p:spPr>
          <a:xfrm>
            <a:off x="8953500" y="3060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0.6929</a:t>
            </a:r>
          </a:p>
          <a:p>
            <a:pPr>
              <a:lnSpc>
                <a:spcPts val="1090"/>
              </a:lnSpc>
            </a:pPr>
            <a:endParaRPr lang="en-CA" sz="973">
              <a:solidFill>
                <a:srgbClr val="000000"/>
              </a:solidFill>
              <a:latin typeface="Arial"/>
              <a:cs typeface="Arial"/>
            </a:endParaRPr>
          </a:p>
        </p:txBody>
      </p:sp>
      <p:sp>
        <p:nvSpPr>
          <p:cNvPr id="154" name="TextBox 154"/>
          <p:cNvSpPr txBox="1"/>
          <p:nvPr/>
        </p:nvSpPr>
        <p:spPr>
          <a:xfrm>
            <a:off x="9550400" y="3060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0.7188</a:t>
            </a:r>
          </a:p>
          <a:p>
            <a:pPr>
              <a:lnSpc>
                <a:spcPts val="1090"/>
              </a:lnSpc>
            </a:pPr>
            <a:endParaRPr lang="en-CA" sz="973">
              <a:solidFill>
                <a:srgbClr val="000000"/>
              </a:solidFill>
              <a:latin typeface="Arial"/>
              <a:cs typeface="Arial"/>
            </a:endParaRPr>
          </a:p>
        </p:txBody>
      </p:sp>
      <p:sp>
        <p:nvSpPr>
          <p:cNvPr id="155" name="TextBox 155"/>
          <p:cNvSpPr txBox="1"/>
          <p:nvPr/>
        </p:nvSpPr>
        <p:spPr>
          <a:xfrm>
            <a:off x="2667000" y="32258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13</a:t>
            </a:r>
          </a:p>
          <a:p>
            <a:pPr>
              <a:lnSpc>
                <a:spcPts val="1090"/>
              </a:lnSpc>
            </a:pPr>
            <a:endParaRPr lang="en-CA" sz="983" b="1">
              <a:solidFill>
                <a:srgbClr val="000000"/>
              </a:solidFill>
              <a:latin typeface="Arial Bold"/>
              <a:cs typeface="Arial Bold"/>
            </a:endParaRPr>
          </a:p>
        </p:txBody>
      </p:sp>
      <p:sp>
        <p:nvSpPr>
          <p:cNvPr id="156" name="TextBox 156"/>
          <p:cNvSpPr txBox="1"/>
          <p:nvPr/>
        </p:nvSpPr>
        <p:spPr>
          <a:xfrm>
            <a:off x="3467100" y="3225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0.0314</a:t>
            </a:r>
          </a:p>
          <a:p>
            <a:pPr>
              <a:lnSpc>
                <a:spcPts val="1090"/>
              </a:lnSpc>
            </a:pPr>
            <a:endParaRPr lang="en-CA" sz="973">
              <a:solidFill>
                <a:srgbClr val="000000"/>
              </a:solidFill>
              <a:latin typeface="Arial"/>
              <a:cs typeface="Arial"/>
            </a:endParaRPr>
          </a:p>
        </p:txBody>
      </p:sp>
      <p:sp>
        <p:nvSpPr>
          <p:cNvPr id="157" name="TextBox 157"/>
          <p:cNvSpPr txBox="1"/>
          <p:nvPr/>
        </p:nvSpPr>
        <p:spPr>
          <a:xfrm>
            <a:off x="4076700" y="3225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0.1771</a:t>
            </a:r>
          </a:p>
          <a:p>
            <a:pPr>
              <a:lnSpc>
                <a:spcPts val="1090"/>
              </a:lnSpc>
            </a:pPr>
            <a:endParaRPr lang="en-CA" sz="973">
              <a:solidFill>
                <a:srgbClr val="000000"/>
              </a:solidFill>
              <a:latin typeface="Arial"/>
              <a:cs typeface="Arial"/>
            </a:endParaRPr>
          </a:p>
        </p:txBody>
      </p:sp>
      <p:sp>
        <p:nvSpPr>
          <p:cNvPr id="158" name="TextBox 158"/>
          <p:cNvSpPr txBox="1"/>
          <p:nvPr/>
        </p:nvSpPr>
        <p:spPr>
          <a:xfrm>
            <a:off x="4686300" y="3225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0.3154</a:t>
            </a:r>
          </a:p>
          <a:p>
            <a:pPr>
              <a:lnSpc>
                <a:spcPts val="1090"/>
              </a:lnSpc>
            </a:pPr>
            <a:endParaRPr lang="en-CA" sz="973">
              <a:solidFill>
                <a:srgbClr val="000000"/>
              </a:solidFill>
              <a:latin typeface="Arial"/>
              <a:cs typeface="Arial"/>
            </a:endParaRPr>
          </a:p>
        </p:txBody>
      </p:sp>
      <p:sp>
        <p:nvSpPr>
          <p:cNvPr id="159" name="TextBox 159"/>
          <p:cNvSpPr txBox="1"/>
          <p:nvPr/>
        </p:nvSpPr>
        <p:spPr>
          <a:xfrm>
            <a:off x="5295900" y="3225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0.4209</a:t>
            </a:r>
          </a:p>
          <a:p>
            <a:pPr>
              <a:lnSpc>
                <a:spcPts val="1090"/>
              </a:lnSpc>
            </a:pPr>
            <a:endParaRPr lang="en-CA" sz="973">
              <a:solidFill>
                <a:srgbClr val="000000"/>
              </a:solidFill>
              <a:latin typeface="Arial"/>
              <a:cs typeface="Arial"/>
            </a:endParaRPr>
          </a:p>
        </p:txBody>
      </p:sp>
      <p:sp>
        <p:nvSpPr>
          <p:cNvPr id="160" name="TextBox 160"/>
          <p:cNvSpPr txBox="1"/>
          <p:nvPr/>
        </p:nvSpPr>
        <p:spPr>
          <a:xfrm>
            <a:off x="5905500" y="3225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0.4553</a:t>
            </a:r>
          </a:p>
          <a:p>
            <a:pPr>
              <a:lnSpc>
                <a:spcPts val="1090"/>
              </a:lnSpc>
            </a:pPr>
            <a:endParaRPr lang="en-CA" sz="973">
              <a:solidFill>
                <a:srgbClr val="000000"/>
              </a:solidFill>
              <a:latin typeface="Arial"/>
              <a:cs typeface="Arial"/>
            </a:endParaRPr>
          </a:p>
        </p:txBody>
      </p:sp>
      <p:sp>
        <p:nvSpPr>
          <p:cNvPr id="161" name="TextBox 161"/>
          <p:cNvSpPr txBox="1"/>
          <p:nvPr/>
        </p:nvSpPr>
        <p:spPr>
          <a:xfrm>
            <a:off x="6515100" y="3225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0.5004</a:t>
            </a:r>
          </a:p>
          <a:p>
            <a:pPr>
              <a:lnSpc>
                <a:spcPts val="1090"/>
              </a:lnSpc>
            </a:pPr>
            <a:endParaRPr lang="en-CA" sz="973">
              <a:solidFill>
                <a:srgbClr val="000000"/>
              </a:solidFill>
              <a:latin typeface="Arial"/>
              <a:cs typeface="Arial"/>
            </a:endParaRPr>
          </a:p>
        </p:txBody>
      </p:sp>
      <p:sp>
        <p:nvSpPr>
          <p:cNvPr id="162" name="TextBox 162"/>
          <p:cNvSpPr txBox="1"/>
          <p:nvPr/>
        </p:nvSpPr>
        <p:spPr>
          <a:xfrm>
            <a:off x="7124700" y="3225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0.5616</a:t>
            </a:r>
          </a:p>
          <a:p>
            <a:pPr>
              <a:lnSpc>
                <a:spcPts val="1090"/>
              </a:lnSpc>
            </a:pPr>
            <a:endParaRPr lang="en-CA" sz="973">
              <a:solidFill>
                <a:srgbClr val="000000"/>
              </a:solidFill>
              <a:latin typeface="Arial"/>
              <a:cs typeface="Arial"/>
            </a:endParaRPr>
          </a:p>
        </p:txBody>
      </p:sp>
      <p:sp>
        <p:nvSpPr>
          <p:cNvPr id="163" name="TextBox 163"/>
          <p:cNvSpPr txBox="1"/>
          <p:nvPr/>
        </p:nvSpPr>
        <p:spPr>
          <a:xfrm>
            <a:off x="7734300" y="3225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0.6098</a:t>
            </a:r>
          </a:p>
          <a:p>
            <a:pPr>
              <a:lnSpc>
                <a:spcPts val="1090"/>
              </a:lnSpc>
            </a:pPr>
            <a:endParaRPr lang="en-CA" sz="973">
              <a:solidFill>
                <a:srgbClr val="000000"/>
              </a:solidFill>
              <a:latin typeface="Arial"/>
              <a:cs typeface="Arial"/>
            </a:endParaRPr>
          </a:p>
        </p:txBody>
      </p:sp>
      <p:sp>
        <p:nvSpPr>
          <p:cNvPr id="164" name="TextBox 164"/>
          <p:cNvSpPr txBox="1"/>
          <p:nvPr/>
        </p:nvSpPr>
        <p:spPr>
          <a:xfrm>
            <a:off x="8343900" y="3225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0.6487</a:t>
            </a:r>
          </a:p>
          <a:p>
            <a:pPr>
              <a:lnSpc>
                <a:spcPts val="1090"/>
              </a:lnSpc>
            </a:pPr>
            <a:endParaRPr lang="en-CA" sz="973">
              <a:solidFill>
                <a:srgbClr val="000000"/>
              </a:solidFill>
              <a:latin typeface="Arial"/>
              <a:cs typeface="Arial"/>
            </a:endParaRPr>
          </a:p>
        </p:txBody>
      </p:sp>
      <p:sp>
        <p:nvSpPr>
          <p:cNvPr id="165" name="TextBox 165"/>
          <p:cNvSpPr txBox="1"/>
          <p:nvPr/>
        </p:nvSpPr>
        <p:spPr>
          <a:xfrm>
            <a:off x="8953500" y="3225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0.6807</a:t>
            </a:r>
          </a:p>
          <a:p>
            <a:pPr>
              <a:lnSpc>
                <a:spcPts val="1090"/>
              </a:lnSpc>
            </a:pPr>
            <a:endParaRPr lang="en-CA" sz="973">
              <a:solidFill>
                <a:srgbClr val="000000"/>
              </a:solidFill>
              <a:latin typeface="Arial"/>
              <a:cs typeface="Arial"/>
            </a:endParaRPr>
          </a:p>
        </p:txBody>
      </p:sp>
      <p:sp>
        <p:nvSpPr>
          <p:cNvPr id="166" name="TextBox 166"/>
          <p:cNvSpPr txBox="1"/>
          <p:nvPr/>
        </p:nvSpPr>
        <p:spPr>
          <a:xfrm>
            <a:off x="9550400" y="3225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0.7074</a:t>
            </a:r>
          </a:p>
          <a:p>
            <a:pPr>
              <a:lnSpc>
                <a:spcPts val="1090"/>
              </a:lnSpc>
            </a:pPr>
            <a:endParaRPr lang="en-CA" sz="973">
              <a:solidFill>
                <a:srgbClr val="000000"/>
              </a:solidFill>
              <a:latin typeface="Arial"/>
              <a:cs typeface="Arial"/>
            </a:endParaRPr>
          </a:p>
        </p:txBody>
      </p:sp>
      <p:sp>
        <p:nvSpPr>
          <p:cNvPr id="167" name="TextBox 167"/>
          <p:cNvSpPr txBox="1"/>
          <p:nvPr/>
        </p:nvSpPr>
        <p:spPr>
          <a:xfrm>
            <a:off x="2667000" y="33782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14</a:t>
            </a:r>
          </a:p>
          <a:p>
            <a:pPr>
              <a:lnSpc>
                <a:spcPts val="1090"/>
              </a:lnSpc>
            </a:pPr>
            <a:endParaRPr lang="en-CA" sz="983" b="1">
              <a:solidFill>
                <a:srgbClr val="000000"/>
              </a:solidFill>
              <a:latin typeface="Arial Bold"/>
              <a:cs typeface="Arial Bold"/>
            </a:endParaRPr>
          </a:p>
        </p:txBody>
      </p:sp>
      <p:sp>
        <p:nvSpPr>
          <p:cNvPr id="168" name="TextBox 168"/>
          <p:cNvSpPr txBox="1"/>
          <p:nvPr/>
        </p:nvSpPr>
        <p:spPr>
          <a:xfrm>
            <a:off x="3467100" y="3378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0.0271</a:t>
            </a:r>
          </a:p>
          <a:p>
            <a:pPr>
              <a:lnSpc>
                <a:spcPts val="1090"/>
              </a:lnSpc>
            </a:pPr>
            <a:endParaRPr lang="en-CA" sz="973">
              <a:solidFill>
                <a:srgbClr val="000000"/>
              </a:solidFill>
              <a:latin typeface="Arial"/>
              <a:cs typeface="Arial"/>
            </a:endParaRPr>
          </a:p>
        </p:txBody>
      </p:sp>
      <p:sp>
        <p:nvSpPr>
          <p:cNvPr id="169" name="TextBox 169"/>
          <p:cNvSpPr txBox="1"/>
          <p:nvPr/>
        </p:nvSpPr>
        <p:spPr>
          <a:xfrm>
            <a:off x="4076700" y="3378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0.1645</a:t>
            </a:r>
          </a:p>
          <a:p>
            <a:pPr>
              <a:lnSpc>
                <a:spcPts val="1090"/>
              </a:lnSpc>
            </a:pPr>
            <a:endParaRPr lang="en-CA" sz="973">
              <a:solidFill>
                <a:srgbClr val="000000"/>
              </a:solidFill>
              <a:latin typeface="Arial"/>
              <a:cs typeface="Arial"/>
            </a:endParaRPr>
          </a:p>
        </p:txBody>
      </p:sp>
      <p:sp>
        <p:nvSpPr>
          <p:cNvPr id="170" name="TextBox 170"/>
          <p:cNvSpPr txBox="1"/>
          <p:nvPr/>
        </p:nvSpPr>
        <p:spPr>
          <a:xfrm>
            <a:off x="4686300" y="3378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0.3002</a:t>
            </a:r>
          </a:p>
          <a:p>
            <a:pPr>
              <a:lnSpc>
                <a:spcPts val="1090"/>
              </a:lnSpc>
            </a:pPr>
            <a:endParaRPr lang="en-CA" sz="973">
              <a:solidFill>
                <a:srgbClr val="000000"/>
              </a:solidFill>
              <a:latin typeface="Arial"/>
              <a:cs typeface="Arial"/>
            </a:endParaRPr>
          </a:p>
        </p:txBody>
      </p:sp>
      <p:sp>
        <p:nvSpPr>
          <p:cNvPr id="171" name="TextBox 171"/>
          <p:cNvSpPr txBox="1"/>
          <p:nvPr/>
        </p:nvSpPr>
        <p:spPr>
          <a:xfrm>
            <a:off x="5295900" y="3378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0.4055</a:t>
            </a:r>
          </a:p>
          <a:p>
            <a:pPr>
              <a:lnSpc>
                <a:spcPts val="1090"/>
              </a:lnSpc>
            </a:pPr>
            <a:endParaRPr lang="en-CA" sz="973">
              <a:solidFill>
                <a:srgbClr val="000000"/>
              </a:solidFill>
              <a:latin typeface="Arial"/>
              <a:cs typeface="Arial"/>
            </a:endParaRPr>
          </a:p>
        </p:txBody>
      </p:sp>
      <p:sp>
        <p:nvSpPr>
          <p:cNvPr id="172" name="TextBox 172"/>
          <p:cNvSpPr txBox="1"/>
          <p:nvPr/>
        </p:nvSpPr>
        <p:spPr>
          <a:xfrm>
            <a:off x="5905500" y="3378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0.4402</a:t>
            </a:r>
          </a:p>
          <a:p>
            <a:pPr>
              <a:lnSpc>
                <a:spcPts val="1090"/>
              </a:lnSpc>
            </a:pPr>
            <a:endParaRPr lang="en-CA" sz="973">
              <a:solidFill>
                <a:srgbClr val="000000"/>
              </a:solidFill>
              <a:latin typeface="Arial"/>
              <a:cs typeface="Arial"/>
            </a:endParaRPr>
          </a:p>
        </p:txBody>
      </p:sp>
      <p:sp>
        <p:nvSpPr>
          <p:cNvPr id="173" name="TextBox 173"/>
          <p:cNvSpPr txBox="1"/>
          <p:nvPr/>
        </p:nvSpPr>
        <p:spPr>
          <a:xfrm>
            <a:off x="6515100" y="3378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0.4858</a:t>
            </a:r>
          </a:p>
          <a:p>
            <a:pPr>
              <a:lnSpc>
                <a:spcPts val="1090"/>
              </a:lnSpc>
            </a:pPr>
            <a:endParaRPr lang="en-CA" sz="973">
              <a:solidFill>
                <a:srgbClr val="000000"/>
              </a:solidFill>
              <a:latin typeface="Arial"/>
              <a:cs typeface="Arial"/>
            </a:endParaRPr>
          </a:p>
        </p:txBody>
      </p:sp>
      <p:sp>
        <p:nvSpPr>
          <p:cNvPr id="174" name="TextBox 174"/>
          <p:cNvSpPr txBox="1"/>
          <p:nvPr/>
        </p:nvSpPr>
        <p:spPr>
          <a:xfrm>
            <a:off x="7124700" y="3378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0.5479</a:t>
            </a:r>
          </a:p>
          <a:p>
            <a:pPr>
              <a:lnSpc>
                <a:spcPts val="1090"/>
              </a:lnSpc>
            </a:pPr>
            <a:endParaRPr lang="en-CA" sz="973">
              <a:solidFill>
                <a:srgbClr val="000000"/>
              </a:solidFill>
              <a:latin typeface="Arial"/>
              <a:cs typeface="Arial"/>
            </a:endParaRPr>
          </a:p>
        </p:txBody>
      </p:sp>
      <p:sp>
        <p:nvSpPr>
          <p:cNvPr id="175" name="TextBox 175"/>
          <p:cNvSpPr txBox="1"/>
          <p:nvPr/>
        </p:nvSpPr>
        <p:spPr>
          <a:xfrm>
            <a:off x="7734300" y="3378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0.5971</a:t>
            </a:r>
          </a:p>
          <a:p>
            <a:pPr>
              <a:lnSpc>
                <a:spcPts val="1090"/>
              </a:lnSpc>
            </a:pPr>
            <a:endParaRPr lang="en-CA" sz="973">
              <a:solidFill>
                <a:srgbClr val="000000"/>
              </a:solidFill>
              <a:latin typeface="Arial"/>
              <a:cs typeface="Arial"/>
            </a:endParaRPr>
          </a:p>
        </p:txBody>
      </p:sp>
      <p:sp>
        <p:nvSpPr>
          <p:cNvPr id="176" name="TextBox 176"/>
          <p:cNvSpPr txBox="1"/>
          <p:nvPr/>
        </p:nvSpPr>
        <p:spPr>
          <a:xfrm>
            <a:off x="8343900" y="3378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0.6368</a:t>
            </a:r>
          </a:p>
          <a:p>
            <a:pPr>
              <a:lnSpc>
                <a:spcPts val="1090"/>
              </a:lnSpc>
            </a:pPr>
            <a:endParaRPr lang="en-CA" sz="973">
              <a:solidFill>
                <a:srgbClr val="000000"/>
              </a:solidFill>
              <a:latin typeface="Arial"/>
              <a:cs typeface="Arial"/>
            </a:endParaRPr>
          </a:p>
        </p:txBody>
      </p:sp>
      <p:sp>
        <p:nvSpPr>
          <p:cNvPr id="177" name="TextBox 177"/>
          <p:cNvSpPr txBox="1"/>
          <p:nvPr/>
        </p:nvSpPr>
        <p:spPr>
          <a:xfrm>
            <a:off x="8953500" y="3378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0.6696</a:t>
            </a:r>
          </a:p>
          <a:p>
            <a:pPr>
              <a:lnSpc>
                <a:spcPts val="1090"/>
              </a:lnSpc>
            </a:pPr>
            <a:endParaRPr lang="en-CA" sz="973">
              <a:solidFill>
                <a:srgbClr val="000000"/>
              </a:solidFill>
              <a:latin typeface="Arial"/>
              <a:cs typeface="Arial"/>
            </a:endParaRPr>
          </a:p>
        </p:txBody>
      </p:sp>
      <p:sp>
        <p:nvSpPr>
          <p:cNvPr id="178" name="TextBox 178"/>
          <p:cNvSpPr txBox="1"/>
          <p:nvPr/>
        </p:nvSpPr>
        <p:spPr>
          <a:xfrm>
            <a:off x="9550400" y="3378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0.6970</a:t>
            </a:r>
          </a:p>
          <a:p>
            <a:pPr>
              <a:lnSpc>
                <a:spcPts val="1090"/>
              </a:lnSpc>
            </a:pPr>
            <a:endParaRPr lang="en-CA" sz="973">
              <a:solidFill>
                <a:srgbClr val="000000"/>
              </a:solidFill>
              <a:latin typeface="Arial"/>
              <a:cs typeface="Arial"/>
            </a:endParaRPr>
          </a:p>
        </p:txBody>
      </p:sp>
      <p:sp>
        <p:nvSpPr>
          <p:cNvPr id="179" name="TextBox 179"/>
          <p:cNvSpPr txBox="1"/>
          <p:nvPr/>
        </p:nvSpPr>
        <p:spPr>
          <a:xfrm>
            <a:off x="2667000" y="35433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15</a:t>
            </a:r>
          </a:p>
          <a:p>
            <a:pPr>
              <a:lnSpc>
                <a:spcPts val="1090"/>
              </a:lnSpc>
            </a:pPr>
            <a:endParaRPr lang="en-CA" sz="983" b="1">
              <a:solidFill>
                <a:srgbClr val="000000"/>
              </a:solidFill>
              <a:latin typeface="Arial Bold"/>
              <a:cs typeface="Arial Bold"/>
            </a:endParaRPr>
          </a:p>
        </p:txBody>
      </p:sp>
      <p:sp>
        <p:nvSpPr>
          <p:cNvPr id="180" name="TextBox 180"/>
          <p:cNvSpPr txBox="1"/>
          <p:nvPr/>
        </p:nvSpPr>
        <p:spPr>
          <a:xfrm>
            <a:off x="3467100" y="3543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0.0236</a:t>
            </a:r>
          </a:p>
          <a:p>
            <a:pPr>
              <a:lnSpc>
                <a:spcPts val="1090"/>
              </a:lnSpc>
            </a:pPr>
            <a:endParaRPr lang="en-CA" sz="973">
              <a:solidFill>
                <a:srgbClr val="000000"/>
              </a:solidFill>
              <a:latin typeface="Arial"/>
              <a:cs typeface="Arial"/>
            </a:endParaRPr>
          </a:p>
        </p:txBody>
      </p:sp>
      <p:sp>
        <p:nvSpPr>
          <p:cNvPr id="181" name="TextBox 181"/>
          <p:cNvSpPr txBox="1"/>
          <p:nvPr/>
        </p:nvSpPr>
        <p:spPr>
          <a:xfrm>
            <a:off x="4076700" y="3543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0.1535</a:t>
            </a:r>
          </a:p>
          <a:p>
            <a:pPr>
              <a:lnSpc>
                <a:spcPts val="1090"/>
              </a:lnSpc>
            </a:pPr>
            <a:endParaRPr lang="en-CA" sz="973">
              <a:solidFill>
                <a:srgbClr val="000000"/>
              </a:solidFill>
              <a:latin typeface="Arial"/>
              <a:cs typeface="Arial"/>
            </a:endParaRPr>
          </a:p>
        </p:txBody>
      </p:sp>
      <p:sp>
        <p:nvSpPr>
          <p:cNvPr id="182" name="TextBox 182"/>
          <p:cNvSpPr txBox="1"/>
          <p:nvPr/>
        </p:nvSpPr>
        <p:spPr>
          <a:xfrm>
            <a:off x="4686300" y="3543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0.2867</a:t>
            </a:r>
          </a:p>
          <a:p>
            <a:pPr>
              <a:lnSpc>
                <a:spcPts val="1090"/>
              </a:lnSpc>
            </a:pPr>
            <a:endParaRPr lang="en-CA" sz="973">
              <a:solidFill>
                <a:srgbClr val="000000"/>
              </a:solidFill>
              <a:latin typeface="Arial"/>
              <a:cs typeface="Arial"/>
            </a:endParaRPr>
          </a:p>
        </p:txBody>
      </p:sp>
      <p:sp>
        <p:nvSpPr>
          <p:cNvPr id="183" name="TextBox 183"/>
          <p:cNvSpPr txBox="1"/>
          <p:nvPr/>
        </p:nvSpPr>
        <p:spPr>
          <a:xfrm>
            <a:off x="5295900" y="3543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0.3918</a:t>
            </a:r>
          </a:p>
          <a:p>
            <a:pPr>
              <a:lnSpc>
                <a:spcPts val="1090"/>
              </a:lnSpc>
            </a:pPr>
            <a:endParaRPr lang="en-CA" sz="973">
              <a:solidFill>
                <a:srgbClr val="000000"/>
              </a:solidFill>
              <a:latin typeface="Arial"/>
              <a:cs typeface="Arial"/>
            </a:endParaRPr>
          </a:p>
        </p:txBody>
      </p:sp>
      <p:sp>
        <p:nvSpPr>
          <p:cNvPr id="184" name="TextBox 184"/>
          <p:cNvSpPr txBox="1"/>
          <p:nvPr/>
        </p:nvSpPr>
        <p:spPr>
          <a:xfrm>
            <a:off x="5905500" y="3543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0.4266</a:t>
            </a:r>
          </a:p>
          <a:p>
            <a:pPr>
              <a:lnSpc>
                <a:spcPts val="1090"/>
              </a:lnSpc>
            </a:pPr>
            <a:endParaRPr lang="en-CA" sz="973">
              <a:solidFill>
                <a:srgbClr val="000000"/>
              </a:solidFill>
              <a:latin typeface="Arial"/>
              <a:cs typeface="Arial"/>
            </a:endParaRPr>
          </a:p>
        </p:txBody>
      </p:sp>
      <p:sp>
        <p:nvSpPr>
          <p:cNvPr id="185" name="TextBox 185"/>
          <p:cNvSpPr txBox="1"/>
          <p:nvPr/>
        </p:nvSpPr>
        <p:spPr>
          <a:xfrm>
            <a:off x="6515100" y="3543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0.4726</a:t>
            </a:r>
          </a:p>
          <a:p>
            <a:pPr>
              <a:lnSpc>
                <a:spcPts val="1090"/>
              </a:lnSpc>
            </a:pPr>
            <a:endParaRPr lang="en-CA" sz="973">
              <a:solidFill>
                <a:srgbClr val="000000"/>
              </a:solidFill>
              <a:latin typeface="Arial"/>
              <a:cs typeface="Arial"/>
            </a:endParaRPr>
          </a:p>
        </p:txBody>
      </p:sp>
      <p:sp>
        <p:nvSpPr>
          <p:cNvPr id="186" name="TextBox 186"/>
          <p:cNvSpPr txBox="1"/>
          <p:nvPr/>
        </p:nvSpPr>
        <p:spPr>
          <a:xfrm>
            <a:off x="7124700" y="3543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0.5354</a:t>
            </a:r>
          </a:p>
          <a:p>
            <a:pPr>
              <a:lnSpc>
                <a:spcPts val="1090"/>
              </a:lnSpc>
            </a:pPr>
            <a:endParaRPr lang="en-CA" sz="973">
              <a:solidFill>
                <a:srgbClr val="000000"/>
              </a:solidFill>
              <a:latin typeface="Arial"/>
              <a:cs typeface="Arial"/>
            </a:endParaRPr>
          </a:p>
        </p:txBody>
      </p:sp>
      <p:sp>
        <p:nvSpPr>
          <p:cNvPr id="187" name="TextBox 187"/>
          <p:cNvSpPr txBox="1"/>
          <p:nvPr/>
        </p:nvSpPr>
        <p:spPr>
          <a:xfrm>
            <a:off x="7734300" y="3543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0.5854</a:t>
            </a:r>
          </a:p>
          <a:p>
            <a:pPr>
              <a:lnSpc>
                <a:spcPts val="1090"/>
              </a:lnSpc>
            </a:pPr>
            <a:endParaRPr lang="en-CA" sz="973">
              <a:solidFill>
                <a:srgbClr val="000000"/>
              </a:solidFill>
              <a:latin typeface="Arial"/>
              <a:cs typeface="Arial"/>
            </a:endParaRPr>
          </a:p>
        </p:txBody>
      </p:sp>
      <p:sp>
        <p:nvSpPr>
          <p:cNvPr id="188" name="TextBox 188"/>
          <p:cNvSpPr txBox="1"/>
          <p:nvPr/>
        </p:nvSpPr>
        <p:spPr>
          <a:xfrm>
            <a:off x="8343900" y="3543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0.6259</a:t>
            </a:r>
          </a:p>
          <a:p>
            <a:pPr>
              <a:lnSpc>
                <a:spcPts val="1090"/>
              </a:lnSpc>
            </a:pPr>
            <a:endParaRPr lang="en-CA" sz="973">
              <a:solidFill>
                <a:srgbClr val="000000"/>
              </a:solidFill>
              <a:latin typeface="Arial"/>
              <a:cs typeface="Arial"/>
            </a:endParaRPr>
          </a:p>
        </p:txBody>
      </p:sp>
      <p:sp>
        <p:nvSpPr>
          <p:cNvPr id="189" name="TextBox 189"/>
          <p:cNvSpPr txBox="1"/>
          <p:nvPr/>
        </p:nvSpPr>
        <p:spPr>
          <a:xfrm>
            <a:off x="8953500" y="3543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0.6594</a:t>
            </a:r>
          </a:p>
          <a:p>
            <a:pPr>
              <a:lnSpc>
                <a:spcPts val="1090"/>
              </a:lnSpc>
            </a:pPr>
            <a:endParaRPr lang="en-CA" sz="973">
              <a:solidFill>
                <a:srgbClr val="000000"/>
              </a:solidFill>
              <a:latin typeface="Arial"/>
              <a:cs typeface="Arial"/>
            </a:endParaRPr>
          </a:p>
        </p:txBody>
      </p:sp>
      <p:sp>
        <p:nvSpPr>
          <p:cNvPr id="190" name="TextBox 190"/>
          <p:cNvSpPr txBox="1"/>
          <p:nvPr/>
        </p:nvSpPr>
        <p:spPr>
          <a:xfrm>
            <a:off x="9550400" y="3543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0.6874</a:t>
            </a:r>
          </a:p>
          <a:p>
            <a:pPr>
              <a:lnSpc>
                <a:spcPts val="1090"/>
              </a:lnSpc>
            </a:pPr>
            <a:endParaRPr lang="en-CA" sz="973">
              <a:solidFill>
                <a:srgbClr val="000000"/>
              </a:solidFill>
              <a:latin typeface="Arial"/>
              <a:cs typeface="Arial"/>
            </a:endParaRPr>
          </a:p>
        </p:txBody>
      </p:sp>
      <p:sp>
        <p:nvSpPr>
          <p:cNvPr id="191" name="TextBox 191"/>
          <p:cNvSpPr txBox="1"/>
          <p:nvPr/>
        </p:nvSpPr>
        <p:spPr>
          <a:xfrm>
            <a:off x="2667000" y="37084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16</a:t>
            </a:r>
          </a:p>
          <a:p>
            <a:pPr>
              <a:lnSpc>
                <a:spcPts val="1090"/>
              </a:lnSpc>
            </a:pPr>
            <a:endParaRPr lang="en-CA" sz="983" b="1">
              <a:solidFill>
                <a:srgbClr val="000000"/>
              </a:solidFill>
              <a:latin typeface="Arial Bold"/>
              <a:cs typeface="Arial Bold"/>
            </a:endParaRPr>
          </a:p>
        </p:txBody>
      </p:sp>
      <p:sp>
        <p:nvSpPr>
          <p:cNvPr id="192" name="TextBox 192"/>
          <p:cNvSpPr txBox="1"/>
          <p:nvPr/>
        </p:nvSpPr>
        <p:spPr>
          <a:xfrm>
            <a:off x="3467100" y="3708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0.0207</a:t>
            </a:r>
          </a:p>
          <a:p>
            <a:pPr>
              <a:lnSpc>
                <a:spcPts val="1090"/>
              </a:lnSpc>
            </a:pPr>
            <a:endParaRPr lang="en-CA" sz="973">
              <a:solidFill>
                <a:srgbClr val="000000"/>
              </a:solidFill>
              <a:latin typeface="Arial"/>
              <a:cs typeface="Arial"/>
            </a:endParaRPr>
          </a:p>
        </p:txBody>
      </p:sp>
      <p:sp>
        <p:nvSpPr>
          <p:cNvPr id="193" name="TextBox 193"/>
          <p:cNvSpPr txBox="1"/>
          <p:nvPr/>
        </p:nvSpPr>
        <p:spPr>
          <a:xfrm>
            <a:off x="4076700" y="3708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0.1439</a:t>
            </a:r>
          </a:p>
          <a:p>
            <a:pPr>
              <a:lnSpc>
                <a:spcPts val="1090"/>
              </a:lnSpc>
            </a:pPr>
            <a:endParaRPr lang="en-CA" sz="973">
              <a:solidFill>
                <a:srgbClr val="000000"/>
              </a:solidFill>
              <a:latin typeface="Arial"/>
              <a:cs typeface="Arial"/>
            </a:endParaRPr>
          </a:p>
        </p:txBody>
      </p:sp>
      <p:sp>
        <p:nvSpPr>
          <p:cNvPr id="194" name="TextBox 194"/>
          <p:cNvSpPr txBox="1"/>
          <p:nvPr/>
        </p:nvSpPr>
        <p:spPr>
          <a:xfrm>
            <a:off x="4686300" y="3708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0.2746</a:t>
            </a:r>
          </a:p>
          <a:p>
            <a:pPr>
              <a:lnSpc>
                <a:spcPts val="1090"/>
              </a:lnSpc>
            </a:pPr>
            <a:endParaRPr lang="en-CA" sz="973">
              <a:solidFill>
                <a:srgbClr val="000000"/>
              </a:solidFill>
              <a:latin typeface="Arial"/>
              <a:cs typeface="Arial"/>
            </a:endParaRPr>
          </a:p>
        </p:txBody>
      </p:sp>
      <p:sp>
        <p:nvSpPr>
          <p:cNvPr id="195" name="TextBox 195"/>
          <p:cNvSpPr txBox="1"/>
          <p:nvPr/>
        </p:nvSpPr>
        <p:spPr>
          <a:xfrm>
            <a:off x="5295900" y="3708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0.3794</a:t>
            </a:r>
          </a:p>
          <a:p>
            <a:pPr>
              <a:lnSpc>
                <a:spcPts val="1090"/>
              </a:lnSpc>
            </a:pPr>
            <a:endParaRPr lang="en-CA" sz="973">
              <a:solidFill>
                <a:srgbClr val="000000"/>
              </a:solidFill>
              <a:latin typeface="Arial"/>
              <a:cs typeface="Arial"/>
            </a:endParaRPr>
          </a:p>
        </p:txBody>
      </p:sp>
      <p:sp>
        <p:nvSpPr>
          <p:cNvPr id="196" name="TextBox 196"/>
          <p:cNvSpPr txBox="1"/>
          <p:nvPr/>
        </p:nvSpPr>
        <p:spPr>
          <a:xfrm>
            <a:off x="5905500" y="3708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0.4143</a:t>
            </a:r>
          </a:p>
          <a:p>
            <a:pPr>
              <a:lnSpc>
                <a:spcPts val="1090"/>
              </a:lnSpc>
            </a:pPr>
            <a:endParaRPr lang="en-CA" sz="973">
              <a:solidFill>
                <a:srgbClr val="000000"/>
              </a:solidFill>
              <a:latin typeface="Arial"/>
              <a:cs typeface="Arial"/>
            </a:endParaRPr>
          </a:p>
        </p:txBody>
      </p:sp>
      <p:sp>
        <p:nvSpPr>
          <p:cNvPr id="197" name="TextBox 197"/>
          <p:cNvSpPr txBox="1"/>
          <p:nvPr/>
        </p:nvSpPr>
        <p:spPr>
          <a:xfrm>
            <a:off x="6515100" y="3708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0.4605</a:t>
            </a:r>
          </a:p>
          <a:p>
            <a:pPr>
              <a:lnSpc>
                <a:spcPts val="1090"/>
              </a:lnSpc>
            </a:pPr>
            <a:endParaRPr lang="en-CA" sz="973">
              <a:solidFill>
                <a:srgbClr val="000000"/>
              </a:solidFill>
              <a:latin typeface="Arial"/>
              <a:cs typeface="Arial"/>
            </a:endParaRPr>
          </a:p>
        </p:txBody>
      </p:sp>
      <p:sp>
        <p:nvSpPr>
          <p:cNvPr id="198" name="TextBox 198"/>
          <p:cNvSpPr txBox="1"/>
          <p:nvPr/>
        </p:nvSpPr>
        <p:spPr>
          <a:xfrm>
            <a:off x="7124700" y="3708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0.5240</a:t>
            </a:r>
          </a:p>
          <a:p>
            <a:pPr>
              <a:lnSpc>
                <a:spcPts val="1090"/>
              </a:lnSpc>
            </a:pPr>
            <a:endParaRPr lang="en-CA" sz="973">
              <a:solidFill>
                <a:srgbClr val="000000"/>
              </a:solidFill>
              <a:latin typeface="Arial"/>
              <a:cs typeface="Arial"/>
            </a:endParaRPr>
          </a:p>
        </p:txBody>
      </p:sp>
      <p:sp>
        <p:nvSpPr>
          <p:cNvPr id="199" name="TextBox 199"/>
          <p:cNvSpPr txBox="1"/>
          <p:nvPr/>
        </p:nvSpPr>
        <p:spPr>
          <a:xfrm>
            <a:off x="7734300" y="3708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0.5747</a:t>
            </a:r>
          </a:p>
          <a:p>
            <a:pPr>
              <a:lnSpc>
                <a:spcPts val="1090"/>
              </a:lnSpc>
            </a:pPr>
            <a:endParaRPr lang="en-CA" sz="973">
              <a:solidFill>
                <a:srgbClr val="000000"/>
              </a:solidFill>
              <a:latin typeface="Arial"/>
              <a:cs typeface="Arial"/>
            </a:endParaRPr>
          </a:p>
        </p:txBody>
      </p:sp>
      <p:sp>
        <p:nvSpPr>
          <p:cNvPr id="200" name="TextBox 200"/>
          <p:cNvSpPr txBox="1"/>
          <p:nvPr/>
        </p:nvSpPr>
        <p:spPr>
          <a:xfrm>
            <a:off x="8343900" y="3708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0.6159</a:t>
            </a:r>
          </a:p>
          <a:p>
            <a:pPr>
              <a:lnSpc>
                <a:spcPts val="1090"/>
              </a:lnSpc>
            </a:pPr>
            <a:endParaRPr lang="en-CA" sz="973">
              <a:solidFill>
                <a:srgbClr val="000000"/>
              </a:solidFill>
              <a:latin typeface="Arial"/>
              <a:cs typeface="Arial"/>
            </a:endParaRPr>
          </a:p>
        </p:txBody>
      </p:sp>
      <p:sp>
        <p:nvSpPr>
          <p:cNvPr id="201" name="TextBox 201"/>
          <p:cNvSpPr txBox="1"/>
          <p:nvPr/>
        </p:nvSpPr>
        <p:spPr>
          <a:xfrm>
            <a:off x="8953500" y="3708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0.6500</a:t>
            </a:r>
          </a:p>
          <a:p>
            <a:pPr>
              <a:lnSpc>
                <a:spcPts val="1090"/>
              </a:lnSpc>
            </a:pPr>
            <a:endParaRPr lang="en-CA" sz="973">
              <a:solidFill>
                <a:srgbClr val="000000"/>
              </a:solidFill>
              <a:latin typeface="Arial"/>
              <a:cs typeface="Arial"/>
            </a:endParaRPr>
          </a:p>
        </p:txBody>
      </p:sp>
      <p:sp>
        <p:nvSpPr>
          <p:cNvPr id="202" name="TextBox 202"/>
          <p:cNvSpPr txBox="1"/>
          <p:nvPr/>
        </p:nvSpPr>
        <p:spPr>
          <a:xfrm>
            <a:off x="9550400" y="3708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0.6786</a:t>
            </a:r>
          </a:p>
          <a:p>
            <a:pPr>
              <a:lnSpc>
                <a:spcPts val="1090"/>
              </a:lnSpc>
            </a:pPr>
            <a:endParaRPr lang="en-CA" sz="973">
              <a:solidFill>
                <a:srgbClr val="000000"/>
              </a:solidFill>
              <a:latin typeface="Arial"/>
              <a:cs typeface="Arial"/>
            </a:endParaRPr>
          </a:p>
        </p:txBody>
      </p:sp>
      <p:sp>
        <p:nvSpPr>
          <p:cNvPr id="203" name="TextBox 203"/>
          <p:cNvSpPr txBox="1"/>
          <p:nvPr/>
        </p:nvSpPr>
        <p:spPr>
          <a:xfrm>
            <a:off x="2667000" y="38735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17</a:t>
            </a:r>
          </a:p>
          <a:p>
            <a:pPr>
              <a:lnSpc>
                <a:spcPts val="1090"/>
              </a:lnSpc>
            </a:pPr>
            <a:endParaRPr lang="en-CA" sz="983" b="1">
              <a:solidFill>
                <a:srgbClr val="000000"/>
              </a:solidFill>
              <a:latin typeface="Arial Bold"/>
              <a:cs typeface="Arial Bold"/>
            </a:endParaRPr>
          </a:p>
        </p:txBody>
      </p:sp>
      <p:sp>
        <p:nvSpPr>
          <p:cNvPr id="204" name="TextBox 204"/>
          <p:cNvSpPr txBox="1"/>
          <p:nvPr/>
        </p:nvSpPr>
        <p:spPr>
          <a:xfrm>
            <a:off x="3467100" y="3873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0.0183</a:t>
            </a:r>
          </a:p>
          <a:p>
            <a:pPr>
              <a:lnSpc>
                <a:spcPts val="1090"/>
              </a:lnSpc>
            </a:pPr>
            <a:endParaRPr lang="en-CA" sz="973">
              <a:solidFill>
                <a:srgbClr val="000000"/>
              </a:solidFill>
              <a:latin typeface="Arial"/>
              <a:cs typeface="Arial"/>
            </a:endParaRPr>
          </a:p>
        </p:txBody>
      </p:sp>
      <p:sp>
        <p:nvSpPr>
          <p:cNvPr id="205" name="TextBox 205"/>
          <p:cNvSpPr txBox="1"/>
          <p:nvPr/>
        </p:nvSpPr>
        <p:spPr>
          <a:xfrm>
            <a:off x="4076700" y="3873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0.1354</a:t>
            </a:r>
          </a:p>
          <a:p>
            <a:pPr>
              <a:lnSpc>
                <a:spcPts val="1090"/>
              </a:lnSpc>
            </a:pPr>
            <a:endParaRPr lang="en-CA" sz="973">
              <a:solidFill>
                <a:srgbClr val="000000"/>
              </a:solidFill>
              <a:latin typeface="Arial"/>
              <a:cs typeface="Arial"/>
            </a:endParaRPr>
          </a:p>
        </p:txBody>
      </p:sp>
      <p:sp>
        <p:nvSpPr>
          <p:cNvPr id="206" name="TextBox 206"/>
          <p:cNvSpPr txBox="1"/>
          <p:nvPr/>
        </p:nvSpPr>
        <p:spPr>
          <a:xfrm>
            <a:off x="4686300" y="3873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0.2637</a:t>
            </a:r>
          </a:p>
          <a:p>
            <a:pPr>
              <a:lnSpc>
                <a:spcPts val="1090"/>
              </a:lnSpc>
            </a:pPr>
            <a:endParaRPr lang="en-CA" sz="973">
              <a:solidFill>
                <a:srgbClr val="000000"/>
              </a:solidFill>
              <a:latin typeface="Arial"/>
              <a:cs typeface="Arial"/>
            </a:endParaRPr>
          </a:p>
        </p:txBody>
      </p:sp>
      <p:sp>
        <p:nvSpPr>
          <p:cNvPr id="207" name="TextBox 207"/>
          <p:cNvSpPr txBox="1"/>
          <p:nvPr/>
        </p:nvSpPr>
        <p:spPr>
          <a:xfrm>
            <a:off x="5295900" y="3873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0.3680</a:t>
            </a:r>
          </a:p>
          <a:p>
            <a:pPr>
              <a:lnSpc>
                <a:spcPts val="1090"/>
              </a:lnSpc>
            </a:pPr>
            <a:endParaRPr lang="en-CA" sz="973">
              <a:solidFill>
                <a:srgbClr val="000000"/>
              </a:solidFill>
              <a:latin typeface="Arial"/>
              <a:cs typeface="Arial"/>
            </a:endParaRPr>
          </a:p>
        </p:txBody>
      </p:sp>
      <p:sp>
        <p:nvSpPr>
          <p:cNvPr id="208" name="TextBox 208"/>
          <p:cNvSpPr txBox="1"/>
          <p:nvPr/>
        </p:nvSpPr>
        <p:spPr>
          <a:xfrm>
            <a:off x="5905500" y="3873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0.4030</a:t>
            </a:r>
          </a:p>
          <a:p>
            <a:pPr>
              <a:lnSpc>
                <a:spcPts val="1090"/>
              </a:lnSpc>
            </a:pPr>
            <a:endParaRPr lang="en-CA" sz="973">
              <a:solidFill>
                <a:srgbClr val="000000"/>
              </a:solidFill>
              <a:latin typeface="Arial"/>
              <a:cs typeface="Arial"/>
            </a:endParaRPr>
          </a:p>
        </p:txBody>
      </p:sp>
      <p:sp>
        <p:nvSpPr>
          <p:cNvPr id="209" name="TextBox 209"/>
          <p:cNvSpPr txBox="1"/>
          <p:nvPr/>
        </p:nvSpPr>
        <p:spPr>
          <a:xfrm>
            <a:off x="6515100" y="3873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0.4495</a:t>
            </a:r>
          </a:p>
          <a:p>
            <a:pPr>
              <a:lnSpc>
                <a:spcPts val="1090"/>
              </a:lnSpc>
            </a:pPr>
            <a:endParaRPr lang="en-CA" sz="973">
              <a:solidFill>
                <a:srgbClr val="000000"/>
              </a:solidFill>
              <a:latin typeface="Arial"/>
              <a:cs typeface="Arial"/>
            </a:endParaRPr>
          </a:p>
        </p:txBody>
      </p:sp>
      <p:sp>
        <p:nvSpPr>
          <p:cNvPr id="210" name="TextBox 210"/>
          <p:cNvSpPr txBox="1"/>
          <p:nvPr/>
        </p:nvSpPr>
        <p:spPr>
          <a:xfrm>
            <a:off x="7124700" y="3873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0.5136</a:t>
            </a:r>
          </a:p>
          <a:p>
            <a:pPr>
              <a:lnSpc>
                <a:spcPts val="1090"/>
              </a:lnSpc>
            </a:pPr>
            <a:endParaRPr lang="en-CA" sz="973">
              <a:solidFill>
                <a:srgbClr val="000000"/>
              </a:solidFill>
              <a:latin typeface="Arial"/>
              <a:cs typeface="Arial"/>
            </a:endParaRPr>
          </a:p>
        </p:txBody>
      </p:sp>
      <p:sp>
        <p:nvSpPr>
          <p:cNvPr id="211" name="TextBox 211"/>
          <p:cNvSpPr txBox="1"/>
          <p:nvPr/>
        </p:nvSpPr>
        <p:spPr>
          <a:xfrm>
            <a:off x="7734300" y="3873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0.5649</a:t>
            </a:r>
          </a:p>
          <a:p>
            <a:pPr>
              <a:lnSpc>
                <a:spcPts val="1090"/>
              </a:lnSpc>
            </a:pPr>
            <a:endParaRPr lang="en-CA" sz="973">
              <a:solidFill>
                <a:srgbClr val="000000"/>
              </a:solidFill>
              <a:latin typeface="Arial"/>
              <a:cs typeface="Arial"/>
            </a:endParaRPr>
          </a:p>
        </p:txBody>
      </p:sp>
      <p:sp>
        <p:nvSpPr>
          <p:cNvPr id="212" name="TextBox 212"/>
          <p:cNvSpPr txBox="1"/>
          <p:nvPr/>
        </p:nvSpPr>
        <p:spPr>
          <a:xfrm>
            <a:off x="8343900" y="3873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0.6067</a:t>
            </a:r>
          </a:p>
          <a:p>
            <a:pPr>
              <a:lnSpc>
                <a:spcPts val="1090"/>
              </a:lnSpc>
            </a:pPr>
            <a:endParaRPr lang="en-CA" sz="973">
              <a:solidFill>
                <a:srgbClr val="000000"/>
              </a:solidFill>
              <a:latin typeface="Arial"/>
              <a:cs typeface="Arial"/>
            </a:endParaRPr>
          </a:p>
        </p:txBody>
      </p:sp>
      <p:sp>
        <p:nvSpPr>
          <p:cNvPr id="213" name="TextBox 213"/>
          <p:cNvSpPr txBox="1"/>
          <p:nvPr/>
        </p:nvSpPr>
        <p:spPr>
          <a:xfrm>
            <a:off x="8953500" y="3873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0.6413</a:t>
            </a:r>
          </a:p>
          <a:p>
            <a:pPr>
              <a:lnSpc>
                <a:spcPts val="1090"/>
              </a:lnSpc>
            </a:pPr>
            <a:endParaRPr lang="en-CA" sz="973">
              <a:solidFill>
                <a:srgbClr val="000000"/>
              </a:solidFill>
              <a:latin typeface="Arial"/>
              <a:cs typeface="Arial"/>
            </a:endParaRPr>
          </a:p>
        </p:txBody>
      </p:sp>
      <p:sp>
        <p:nvSpPr>
          <p:cNvPr id="214" name="TextBox 214"/>
          <p:cNvSpPr txBox="1"/>
          <p:nvPr/>
        </p:nvSpPr>
        <p:spPr>
          <a:xfrm>
            <a:off x="9550400" y="3873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0.6704</a:t>
            </a:r>
          </a:p>
          <a:p>
            <a:pPr>
              <a:lnSpc>
                <a:spcPts val="1090"/>
              </a:lnSpc>
            </a:pPr>
            <a:endParaRPr lang="en-CA" sz="973">
              <a:solidFill>
                <a:srgbClr val="000000"/>
              </a:solidFill>
              <a:latin typeface="Arial"/>
              <a:cs typeface="Arial"/>
            </a:endParaRPr>
          </a:p>
        </p:txBody>
      </p:sp>
      <p:sp>
        <p:nvSpPr>
          <p:cNvPr id="215" name="TextBox 215"/>
          <p:cNvSpPr txBox="1"/>
          <p:nvPr/>
        </p:nvSpPr>
        <p:spPr>
          <a:xfrm>
            <a:off x="2667000" y="40259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18</a:t>
            </a:r>
          </a:p>
          <a:p>
            <a:pPr>
              <a:lnSpc>
                <a:spcPts val="1090"/>
              </a:lnSpc>
            </a:pPr>
            <a:endParaRPr lang="en-CA" sz="983" b="1">
              <a:solidFill>
                <a:srgbClr val="000000"/>
              </a:solidFill>
              <a:latin typeface="Arial Bold"/>
              <a:cs typeface="Arial Bold"/>
            </a:endParaRPr>
          </a:p>
        </p:txBody>
      </p:sp>
      <p:sp>
        <p:nvSpPr>
          <p:cNvPr id="216" name="TextBox 216"/>
          <p:cNvSpPr txBox="1"/>
          <p:nvPr/>
        </p:nvSpPr>
        <p:spPr>
          <a:xfrm>
            <a:off x="3467100" y="4025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0.0164</a:t>
            </a:r>
          </a:p>
          <a:p>
            <a:pPr>
              <a:lnSpc>
                <a:spcPts val="1090"/>
              </a:lnSpc>
            </a:pPr>
            <a:endParaRPr lang="en-CA" sz="973">
              <a:solidFill>
                <a:srgbClr val="000000"/>
              </a:solidFill>
              <a:latin typeface="Arial"/>
              <a:cs typeface="Arial"/>
            </a:endParaRPr>
          </a:p>
        </p:txBody>
      </p:sp>
      <p:sp>
        <p:nvSpPr>
          <p:cNvPr id="217" name="TextBox 217"/>
          <p:cNvSpPr txBox="1"/>
          <p:nvPr/>
        </p:nvSpPr>
        <p:spPr>
          <a:xfrm>
            <a:off x="4076700" y="4025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0.1279</a:t>
            </a:r>
          </a:p>
          <a:p>
            <a:pPr>
              <a:lnSpc>
                <a:spcPts val="1090"/>
              </a:lnSpc>
            </a:pPr>
            <a:endParaRPr lang="en-CA" sz="973">
              <a:solidFill>
                <a:srgbClr val="000000"/>
              </a:solidFill>
              <a:latin typeface="Arial"/>
              <a:cs typeface="Arial"/>
            </a:endParaRPr>
          </a:p>
        </p:txBody>
      </p:sp>
      <p:sp>
        <p:nvSpPr>
          <p:cNvPr id="218" name="TextBox 218"/>
          <p:cNvSpPr txBox="1"/>
          <p:nvPr/>
        </p:nvSpPr>
        <p:spPr>
          <a:xfrm>
            <a:off x="4686300" y="4025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0.2539</a:t>
            </a:r>
          </a:p>
          <a:p>
            <a:pPr>
              <a:lnSpc>
                <a:spcPts val="1090"/>
              </a:lnSpc>
            </a:pPr>
            <a:endParaRPr lang="en-CA" sz="973">
              <a:solidFill>
                <a:srgbClr val="000000"/>
              </a:solidFill>
              <a:latin typeface="Arial"/>
              <a:cs typeface="Arial"/>
            </a:endParaRPr>
          </a:p>
        </p:txBody>
      </p:sp>
      <p:sp>
        <p:nvSpPr>
          <p:cNvPr id="219" name="TextBox 219"/>
          <p:cNvSpPr txBox="1"/>
          <p:nvPr/>
        </p:nvSpPr>
        <p:spPr>
          <a:xfrm>
            <a:off x="5295900" y="4025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0.3577</a:t>
            </a:r>
          </a:p>
          <a:p>
            <a:pPr>
              <a:lnSpc>
                <a:spcPts val="1090"/>
              </a:lnSpc>
            </a:pPr>
            <a:endParaRPr lang="en-CA" sz="973">
              <a:solidFill>
                <a:srgbClr val="000000"/>
              </a:solidFill>
              <a:latin typeface="Arial"/>
              <a:cs typeface="Arial"/>
            </a:endParaRPr>
          </a:p>
        </p:txBody>
      </p:sp>
      <p:sp>
        <p:nvSpPr>
          <p:cNvPr id="220" name="TextBox 220"/>
          <p:cNvSpPr txBox="1"/>
          <p:nvPr/>
        </p:nvSpPr>
        <p:spPr>
          <a:xfrm>
            <a:off x="5905500" y="4025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0.3927</a:t>
            </a:r>
          </a:p>
          <a:p>
            <a:pPr>
              <a:lnSpc>
                <a:spcPts val="1090"/>
              </a:lnSpc>
            </a:pPr>
            <a:endParaRPr lang="en-CA" sz="973">
              <a:solidFill>
                <a:srgbClr val="000000"/>
              </a:solidFill>
              <a:latin typeface="Arial"/>
              <a:cs typeface="Arial"/>
            </a:endParaRPr>
          </a:p>
        </p:txBody>
      </p:sp>
      <p:sp>
        <p:nvSpPr>
          <p:cNvPr id="221" name="TextBox 221"/>
          <p:cNvSpPr txBox="1"/>
          <p:nvPr/>
        </p:nvSpPr>
        <p:spPr>
          <a:xfrm>
            <a:off x="6515100" y="4025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0.4393</a:t>
            </a:r>
          </a:p>
          <a:p>
            <a:pPr>
              <a:lnSpc>
                <a:spcPts val="1090"/>
              </a:lnSpc>
            </a:pPr>
            <a:endParaRPr lang="en-CA" sz="973">
              <a:solidFill>
                <a:srgbClr val="000000"/>
              </a:solidFill>
              <a:latin typeface="Arial"/>
              <a:cs typeface="Arial"/>
            </a:endParaRPr>
          </a:p>
        </p:txBody>
      </p:sp>
      <p:sp>
        <p:nvSpPr>
          <p:cNvPr id="222" name="TextBox 222"/>
          <p:cNvSpPr txBox="1"/>
          <p:nvPr/>
        </p:nvSpPr>
        <p:spPr>
          <a:xfrm>
            <a:off x="7124700" y="4025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0.5039</a:t>
            </a:r>
          </a:p>
          <a:p>
            <a:pPr>
              <a:lnSpc>
                <a:spcPts val="1090"/>
              </a:lnSpc>
            </a:pPr>
            <a:endParaRPr lang="en-CA" sz="973">
              <a:solidFill>
                <a:srgbClr val="000000"/>
              </a:solidFill>
              <a:latin typeface="Arial"/>
              <a:cs typeface="Arial"/>
            </a:endParaRPr>
          </a:p>
        </p:txBody>
      </p:sp>
      <p:sp>
        <p:nvSpPr>
          <p:cNvPr id="223" name="TextBox 223"/>
          <p:cNvSpPr txBox="1"/>
          <p:nvPr/>
        </p:nvSpPr>
        <p:spPr>
          <a:xfrm>
            <a:off x="7734300" y="4025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0.5557</a:t>
            </a:r>
          </a:p>
          <a:p>
            <a:pPr>
              <a:lnSpc>
                <a:spcPts val="1090"/>
              </a:lnSpc>
            </a:pPr>
            <a:endParaRPr lang="en-CA" sz="973">
              <a:solidFill>
                <a:srgbClr val="000000"/>
              </a:solidFill>
              <a:latin typeface="Arial"/>
              <a:cs typeface="Arial"/>
            </a:endParaRPr>
          </a:p>
        </p:txBody>
      </p:sp>
      <p:sp>
        <p:nvSpPr>
          <p:cNvPr id="224" name="TextBox 224"/>
          <p:cNvSpPr txBox="1"/>
          <p:nvPr/>
        </p:nvSpPr>
        <p:spPr>
          <a:xfrm>
            <a:off x="8343900" y="4025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0.5980</a:t>
            </a:r>
          </a:p>
          <a:p>
            <a:pPr>
              <a:lnSpc>
                <a:spcPts val="1090"/>
              </a:lnSpc>
            </a:pPr>
            <a:endParaRPr lang="en-CA" sz="973">
              <a:solidFill>
                <a:srgbClr val="000000"/>
              </a:solidFill>
              <a:latin typeface="Arial"/>
              <a:cs typeface="Arial"/>
            </a:endParaRPr>
          </a:p>
        </p:txBody>
      </p:sp>
      <p:sp>
        <p:nvSpPr>
          <p:cNvPr id="225" name="TextBox 225"/>
          <p:cNvSpPr txBox="1"/>
          <p:nvPr/>
        </p:nvSpPr>
        <p:spPr>
          <a:xfrm>
            <a:off x="8953500" y="4025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0.6332</a:t>
            </a:r>
          </a:p>
          <a:p>
            <a:pPr>
              <a:lnSpc>
                <a:spcPts val="1090"/>
              </a:lnSpc>
            </a:pPr>
            <a:endParaRPr lang="en-CA" sz="973">
              <a:solidFill>
                <a:srgbClr val="000000"/>
              </a:solidFill>
              <a:latin typeface="Arial"/>
              <a:cs typeface="Arial"/>
            </a:endParaRPr>
          </a:p>
        </p:txBody>
      </p:sp>
      <p:sp>
        <p:nvSpPr>
          <p:cNvPr id="226" name="TextBox 226"/>
          <p:cNvSpPr txBox="1"/>
          <p:nvPr/>
        </p:nvSpPr>
        <p:spPr>
          <a:xfrm>
            <a:off x="9550400" y="4025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0.6628</a:t>
            </a:r>
          </a:p>
          <a:p>
            <a:pPr>
              <a:lnSpc>
                <a:spcPts val="1090"/>
              </a:lnSpc>
            </a:pPr>
            <a:endParaRPr lang="en-CA" sz="973">
              <a:solidFill>
                <a:srgbClr val="000000"/>
              </a:solidFill>
              <a:latin typeface="Arial"/>
              <a:cs typeface="Arial"/>
            </a:endParaRPr>
          </a:p>
        </p:txBody>
      </p:sp>
      <p:sp>
        <p:nvSpPr>
          <p:cNvPr id="227" name="TextBox 227"/>
          <p:cNvSpPr txBox="1"/>
          <p:nvPr/>
        </p:nvSpPr>
        <p:spPr>
          <a:xfrm>
            <a:off x="2667000" y="41910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19</a:t>
            </a:r>
          </a:p>
          <a:p>
            <a:pPr>
              <a:lnSpc>
                <a:spcPts val="1090"/>
              </a:lnSpc>
            </a:pPr>
            <a:endParaRPr lang="en-CA" sz="983" b="1">
              <a:solidFill>
                <a:srgbClr val="000000"/>
              </a:solidFill>
              <a:latin typeface="Arial Bold"/>
              <a:cs typeface="Arial Bold"/>
            </a:endParaRPr>
          </a:p>
        </p:txBody>
      </p:sp>
      <p:sp>
        <p:nvSpPr>
          <p:cNvPr id="228" name="TextBox 228"/>
          <p:cNvSpPr txBox="1"/>
          <p:nvPr/>
        </p:nvSpPr>
        <p:spPr>
          <a:xfrm>
            <a:off x="3467100" y="4191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0.0147</a:t>
            </a:r>
          </a:p>
          <a:p>
            <a:pPr>
              <a:lnSpc>
                <a:spcPts val="1090"/>
              </a:lnSpc>
            </a:pPr>
            <a:endParaRPr lang="en-CA" sz="973">
              <a:solidFill>
                <a:srgbClr val="000000"/>
              </a:solidFill>
              <a:latin typeface="Arial"/>
              <a:cs typeface="Arial"/>
            </a:endParaRPr>
          </a:p>
        </p:txBody>
      </p:sp>
      <p:sp>
        <p:nvSpPr>
          <p:cNvPr id="229" name="TextBox 229"/>
          <p:cNvSpPr txBox="1"/>
          <p:nvPr/>
        </p:nvSpPr>
        <p:spPr>
          <a:xfrm>
            <a:off x="4076700" y="4191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0.1212</a:t>
            </a:r>
          </a:p>
          <a:p>
            <a:pPr>
              <a:lnSpc>
                <a:spcPts val="1090"/>
              </a:lnSpc>
            </a:pPr>
            <a:endParaRPr lang="en-CA" sz="973">
              <a:solidFill>
                <a:srgbClr val="000000"/>
              </a:solidFill>
              <a:latin typeface="Arial"/>
              <a:cs typeface="Arial"/>
            </a:endParaRPr>
          </a:p>
        </p:txBody>
      </p:sp>
      <p:sp>
        <p:nvSpPr>
          <p:cNvPr id="230" name="TextBox 230"/>
          <p:cNvSpPr txBox="1"/>
          <p:nvPr/>
        </p:nvSpPr>
        <p:spPr>
          <a:xfrm>
            <a:off x="4686300" y="4191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0.2449</a:t>
            </a:r>
          </a:p>
          <a:p>
            <a:pPr>
              <a:lnSpc>
                <a:spcPts val="1090"/>
              </a:lnSpc>
            </a:pPr>
            <a:endParaRPr lang="en-CA" sz="973">
              <a:solidFill>
                <a:srgbClr val="000000"/>
              </a:solidFill>
              <a:latin typeface="Arial"/>
              <a:cs typeface="Arial"/>
            </a:endParaRPr>
          </a:p>
        </p:txBody>
      </p:sp>
      <p:sp>
        <p:nvSpPr>
          <p:cNvPr id="231" name="TextBox 231"/>
          <p:cNvSpPr txBox="1"/>
          <p:nvPr/>
        </p:nvSpPr>
        <p:spPr>
          <a:xfrm>
            <a:off x="5295900" y="4191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0.3481</a:t>
            </a:r>
          </a:p>
          <a:p>
            <a:pPr>
              <a:lnSpc>
                <a:spcPts val="1090"/>
              </a:lnSpc>
            </a:pPr>
            <a:endParaRPr lang="en-CA" sz="973">
              <a:solidFill>
                <a:srgbClr val="000000"/>
              </a:solidFill>
              <a:latin typeface="Arial"/>
              <a:cs typeface="Arial"/>
            </a:endParaRPr>
          </a:p>
        </p:txBody>
      </p:sp>
      <p:sp>
        <p:nvSpPr>
          <p:cNvPr id="232" name="TextBox 232"/>
          <p:cNvSpPr txBox="1"/>
          <p:nvPr/>
        </p:nvSpPr>
        <p:spPr>
          <a:xfrm>
            <a:off x="5905500" y="4191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0.3832</a:t>
            </a:r>
          </a:p>
          <a:p>
            <a:pPr>
              <a:lnSpc>
                <a:spcPts val="1090"/>
              </a:lnSpc>
            </a:pPr>
            <a:endParaRPr lang="en-CA" sz="973">
              <a:solidFill>
                <a:srgbClr val="000000"/>
              </a:solidFill>
              <a:latin typeface="Arial"/>
              <a:cs typeface="Arial"/>
            </a:endParaRPr>
          </a:p>
        </p:txBody>
      </p:sp>
      <p:sp>
        <p:nvSpPr>
          <p:cNvPr id="233" name="TextBox 233"/>
          <p:cNvSpPr txBox="1"/>
          <p:nvPr/>
        </p:nvSpPr>
        <p:spPr>
          <a:xfrm>
            <a:off x="6515100" y="4191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0.4299</a:t>
            </a:r>
          </a:p>
          <a:p>
            <a:pPr>
              <a:lnSpc>
                <a:spcPts val="1090"/>
              </a:lnSpc>
            </a:pPr>
            <a:endParaRPr lang="en-CA" sz="973">
              <a:solidFill>
                <a:srgbClr val="000000"/>
              </a:solidFill>
              <a:latin typeface="Arial"/>
              <a:cs typeface="Arial"/>
            </a:endParaRPr>
          </a:p>
        </p:txBody>
      </p:sp>
      <p:sp>
        <p:nvSpPr>
          <p:cNvPr id="234" name="TextBox 234"/>
          <p:cNvSpPr txBox="1"/>
          <p:nvPr/>
        </p:nvSpPr>
        <p:spPr>
          <a:xfrm>
            <a:off x="7124700" y="4191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0.4949</a:t>
            </a:r>
          </a:p>
          <a:p>
            <a:pPr>
              <a:lnSpc>
                <a:spcPts val="1090"/>
              </a:lnSpc>
            </a:pPr>
            <a:endParaRPr lang="en-CA" sz="973">
              <a:solidFill>
                <a:srgbClr val="000000"/>
              </a:solidFill>
              <a:latin typeface="Arial"/>
              <a:cs typeface="Arial"/>
            </a:endParaRPr>
          </a:p>
        </p:txBody>
      </p:sp>
      <p:sp>
        <p:nvSpPr>
          <p:cNvPr id="235" name="TextBox 235"/>
          <p:cNvSpPr txBox="1"/>
          <p:nvPr/>
        </p:nvSpPr>
        <p:spPr>
          <a:xfrm>
            <a:off x="7734300" y="4191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0.5472</a:t>
            </a:r>
          </a:p>
          <a:p>
            <a:pPr>
              <a:lnSpc>
                <a:spcPts val="1090"/>
              </a:lnSpc>
            </a:pPr>
            <a:endParaRPr lang="en-CA" sz="973">
              <a:solidFill>
                <a:srgbClr val="000000"/>
              </a:solidFill>
              <a:latin typeface="Arial"/>
              <a:cs typeface="Arial"/>
            </a:endParaRPr>
          </a:p>
        </p:txBody>
      </p:sp>
      <p:sp>
        <p:nvSpPr>
          <p:cNvPr id="236" name="TextBox 236"/>
          <p:cNvSpPr txBox="1"/>
          <p:nvPr/>
        </p:nvSpPr>
        <p:spPr>
          <a:xfrm>
            <a:off x="8343900" y="4191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0.5900</a:t>
            </a:r>
          </a:p>
          <a:p>
            <a:pPr>
              <a:lnSpc>
                <a:spcPts val="1090"/>
              </a:lnSpc>
            </a:pPr>
            <a:endParaRPr lang="en-CA" sz="973">
              <a:solidFill>
                <a:srgbClr val="000000"/>
              </a:solidFill>
              <a:latin typeface="Arial"/>
              <a:cs typeface="Arial"/>
            </a:endParaRPr>
          </a:p>
        </p:txBody>
      </p:sp>
      <p:sp>
        <p:nvSpPr>
          <p:cNvPr id="237" name="TextBox 237"/>
          <p:cNvSpPr txBox="1"/>
          <p:nvPr/>
        </p:nvSpPr>
        <p:spPr>
          <a:xfrm>
            <a:off x="8953500" y="4191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0.6256</a:t>
            </a:r>
          </a:p>
          <a:p>
            <a:pPr>
              <a:lnSpc>
                <a:spcPts val="1090"/>
              </a:lnSpc>
            </a:pPr>
            <a:endParaRPr lang="en-CA" sz="973">
              <a:solidFill>
                <a:srgbClr val="000000"/>
              </a:solidFill>
              <a:latin typeface="Arial"/>
              <a:cs typeface="Arial"/>
            </a:endParaRPr>
          </a:p>
        </p:txBody>
      </p:sp>
      <p:sp>
        <p:nvSpPr>
          <p:cNvPr id="238" name="TextBox 238"/>
          <p:cNvSpPr txBox="1"/>
          <p:nvPr/>
        </p:nvSpPr>
        <p:spPr>
          <a:xfrm>
            <a:off x="9550400" y="4191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0.6557</a:t>
            </a:r>
          </a:p>
          <a:p>
            <a:pPr>
              <a:lnSpc>
                <a:spcPts val="1090"/>
              </a:lnSpc>
            </a:pPr>
            <a:endParaRPr lang="en-CA" sz="973">
              <a:solidFill>
                <a:srgbClr val="000000"/>
              </a:solidFill>
              <a:latin typeface="Arial"/>
              <a:cs typeface="Arial"/>
            </a:endParaRPr>
          </a:p>
        </p:txBody>
      </p:sp>
      <p:sp>
        <p:nvSpPr>
          <p:cNvPr id="239" name="TextBox 239"/>
          <p:cNvSpPr txBox="1"/>
          <p:nvPr/>
        </p:nvSpPr>
        <p:spPr>
          <a:xfrm>
            <a:off x="2667000" y="43561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20</a:t>
            </a:r>
          </a:p>
          <a:p>
            <a:pPr>
              <a:lnSpc>
                <a:spcPts val="1090"/>
              </a:lnSpc>
            </a:pPr>
            <a:endParaRPr lang="en-CA" sz="983" b="1">
              <a:solidFill>
                <a:srgbClr val="000000"/>
              </a:solidFill>
              <a:latin typeface="Arial Bold"/>
              <a:cs typeface="Arial Bold"/>
            </a:endParaRPr>
          </a:p>
        </p:txBody>
      </p:sp>
      <p:sp>
        <p:nvSpPr>
          <p:cNvPr id="240" name="TextBox 240"/>
          <p:cNvSpPr txBox="1"/>
          <p:nvPr/>
        </p:nvSpPr>
        <p:spPr>
          <a:xfrm>
            <a:off x="3467100" y="4356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0.0133</a:t>
            </a:r>
          </a:p>
          <a:p>
            <a:pPr>
              <a:lnSpc>
                <a:spcPts val="1090"/>
              </a:lnSpc>
            </a:pPr>
            <a:endParaRPr lang="en-CA" sz="973">
              <a:solidFill>
                <a:srgbClr val="000000"/>
              </a:solidFill>
              <a:latin typeface="Arial"/>
              <a:cs typeface="Arial"/>
            </a:endParaRPr>
          </a:p>
        </p:txBody>
      </p:sp>
      <p:sp>
        <p:nvSpPr>
          <p:cNvPr id="241" name="TextBox 241"/>
          <p:cNvSpPr txBox="1"/>
          <p:nvPr/>
        </p:nvSpPr>
        <p:spPr>
          <a:xfrm>
            <a:off x="4076700" y="4356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0.1151</a:t>
            </a:r>
          </a:p>
          <a:p>
            <a:pPr>
              <a:lnSpc>
                <a:spcPts val="1090"/>
              </a:lnSpc>
            </a:pPr>
            <a:endParaRPr lang="en-CA" sz="973">
              <a:solidFill>
                <a:srgbClr val="000000"/>
              </a:solidFill>
              <a:latin typeface="Arial"/>
              <a:cs typeface="Arial"/>
            </a:endParaRPr>
          </a:p>
        </p:txBody>
      </p:sp>
      <p:sp>
        <p:nvSpPr>
          <p:cNvPr id="242" name="TextBox 242"/>
          <p:cNvSpPr txBox="1"/>
          <p:nvPr/>
        </p:nvSpPr>
        <p:spPr>
          <a:xfrm>
            <a:off x="4686300" y="4356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0.2367</a:t>
            </a:r>
          </a:p>
          <a:p>
            <a:pPr>
              <a:lnSpc>
                <a:spcPts val="1090"/>
              </a:lnSpc>
            </a:pPr>
            <a:endParaRPr lang="en-CA" sz="973">
              <a:solidFill>
                <a:srgbClr val="000000"/>
              </a:solidFill>
              <a:latin typeface="Arial"/>
              <a:cs typeface="Arial"/>
            </a:endParaRPr>
          </a:p>
        </p:txBody>
      </p:sp>
      <p:sp>
        <p:nvSpPr>
          <p:cNvPr id="243" name="TextBox 243"/>
          <p:cNvSpPr txBox="1"/>
          <p:nvPr/>
        </p:nvSpPr>
        <p:spPr>
          <a:xfrm>
            <a:off x="5295900" y="4356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0.3393</a:t>
            </a:r>
          </a:p>
          <a:p>
            <a:pPr>
              <a:lnSpc>
                <a:spcPts val="1090"/>
              </a:lnSpc>
            </a:pPr>
            <a:endParaRPr lang="en-CA" sz="973">
              <a:solidFill>
                <a:srgbClr val="000000"/>
              </a:solidFill>
              <a:latin typeface="Arial"/>
              <a:cs typeface="Arial"/>
            </a:endParaRPr>
          </a:p>
        </p:txBody>
      </p:sp>
      <p:sp>
        <p:nvSpPr>
          <p:cNvPr id="244" name="TextBox 244"/>
          <p:cNvSpPr txBox="1"/>
          <p:nvPr/>
        </p:nvSpPr>
        <p:spPr>
          <a:xfrm>
            <a:off x="5905500" y="4356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0.3743</a:t>
            </a:r>
          </a:p>
          <a:p>
            <a:pPr>
              <a:lnSpc>
                <a:spcPts val="1090"/>
              </a:lnSpc>
            </a:pPr>
            <a:endParaRPr lang="en-CA" sz="973">
              <a:solidFill>
                <a:srgbClr val="000000"/>
              </a:solidFill>
              <a:latin typeface="Arial"/>
              <a:cs typeface="Arial"/>
            </a:endParaRPr>
          </a:p>
        </p:txBody>
      </p:sp>
      <p:sp>
        <p:nvSpPr>
          <p:cNvPr id="245" name="TextBox 245"/>
          <p:cNvSpPr txBox="1"/>
          <p:nvPr/>
        </p:nvSpPr>
        <p:spPr>
          <a:xfrm>
            <a:off x="6515100" y="4356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0.4212</a:t>
            </a:r>
          </a:p>
          <a:p>
            <a:pPr>
              <a:lnSpc>
                <a:spcPts val="1090"/>
              </a:lnSpc>
            </a:pPr>
            <a:endParaRPr lang="en-CA" sz="973">
              <a:solidFill>
                <a:srgbClr val="000000"/>
              </a:solidFill>
              <a:latin typeface="Arial"/>
              <a:cs typeface="Arial"/>
            </a:endParaRPr>
          </a:p>
        </p:txBody>
      </p:sp>
      <p:sp>
        <p:nvSpPr>
          <p:cNvPr id="246" name="TextBox 246"/>
          <p:cNvSpPr txBox="1"/>
          <p:nvPr/>
        </p:nvSpPr>
        <p:spPr>
          <a:xfrm>
            <a:off x="7124700" y="4356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0.4865</a:t>
            </a:r>
          </a:p>
          <a:p>
            <a:pPr>
              <a:lnSpc>
                <a:spcPts val="1090"/>
              </a:lnSpc>
            </a:pPr>
            <a:endParaRPr lang="en-CA" sz="973">
              <a:solidFill>
                <a:srgbClr val="000000"/>
              </a:solidFill>
              <a:latin typeface="Arial"/>
              <a:cs typeface="Arial"/>
            </a:endParaRPr>
          </a:p>
        </p:txBody>
      </p:sp>
      <p:sp>
        <p:nvSpPr>
          <p:cNvPr id="247" name="TextBox 247"/>
          <p:cNvSpPr txBox="1"/>
          <p:nvPr/>
        </p:nvSpPr>
        <p:spPr>
          <a:xfrm>
            <a:off x="7734300" y="4356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0.5392</a:t>
            </a:r>
          </a:p>
          <a:p>
            <a:pPr>
              <a:lnSpc>
                <a:spcPts val="1090"/>
              </a:lnSpc>
            </a:pPr>
            <a:endParaRPr lang="en-CA" sz="973">
              <a:solidFill>
                <a:srgbClr val="000000"/>
              </a:solidFill>
              <a:latin typeface="Arial"/>
              <a:cs typeface="Arial"/>
            </a:endParaRPr>
          </a:p>
        </p:txBody>
      </p:sp>
      <p:sp>
        <p:nvSpPr>
          <p:cNvPr id="248" name="TextBox 248"/>
          <p:cNvSpPr txBox="1"/>
          <p:nvPr/>
        </p:nvSpPr>
        <p:spPr>
          <a:xfrm>
            <a:off x="8343900" y="4356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0.5825</a:t>
            </a:r>
          </a:p>
          <a:p>
            <a:pPr>
              <a:lnSpc>
                <a:spcPts val="1090"/>
              </a:lnSpc>
            </a:pPr>
            <a:endParaRPr lang="en-CA" sz="973">
              <a:solidFill>
                <a:srgbClr val="000000"/>
              </a:solidFill>
              <a:latin typeface="Arial"/>
              <a:cs typeface="Arial"/>
            </a:endParaRPr>
          </a:p>
        </p:txBody>
      </p:sp>
      <p:sp>
        <p:nvSpPr>
          <p:cNvPr id="249" name="TextBox 249"/>
          <p:cNvSpPr txBox="1"/>
          <p:nvPr/>
        </p:nvSpPr>
        <p:spPr>
          <a:xfrm>
            <a:off x="8953500" y="4356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0.6185</a:t>
            </a:r>
          </a:p>
          <a:p>
            <a:pPr>
              <a:lnSpc>
                <a:spcPts val="1090"/>
              </a:lnSpc>
            </a:pPr>
            <a:endParaRPr lang="en-CA" sz="973">
              <a:solidFill>
                <a:srgbClr val="000000"/>
              </a:solidFill>
              <a:latin typeface="Arial"/>
              <a:cs typeface="Arial"/>
            </a:endParaRPr>
          </a:p>
        </p:txBody>
      </p:sp>
      <p:sp>
        <p:nvSpPr>
          <p:cNvPr id="250" name="TextBox 250"/>
          <p:cNvSpPr txBox="1"/>
          <p:nvPr/>
        </p:nvSpPr>
        <p:spPr>
          <a:xfrm>
            <a:off x="9550400" y="4356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0.6490</a:t>
            </a:r>
          </a:p>
          <a:p>
            <a:pPr>
              <a:lnSpc>
                <a:spcPts val="1090"/>
              </a:lnSpc>
            </a:pPr>
            <a:endParaRPr lang="en-CA" sz="973">
              <a:solidFill>
                <a:srgbClr val="000000"/>
              </a:solidFill>
              <a:latin typeface="Arial"/>
              <a:cs typeface="Arial"/>
            </a:endParaRPr>
          </a:p>
        </p:txBody>
      </p:sp>
      <p:sp>
        <p:nvSpPr>
          <p:cNvPr id="251" name="TextBox 251"/>
          <p:cNvSpPr txBox="1"/>
          <p:nvPr/>
        </p:nvSpPr>
        <p:spPr>
          <a:xfrm>
            <a:off x="2667000" y="45085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21</a:t>
            </a:r>
          </a:p>
          <a:p>
            <a:pPr>
              <a:lnSpc>
                <a:spcPts val="1090"/>
              </a:lnSpc>
            </a:pPr>
            <a:endParaRPr lang="en-CA" sz="983" b="1">
              <a:solidFill>
                <a:srgbClr val="000000"/>
              </a:solidFill>
              <a:latin typeface="Arial Bold"/>
              <a:cs typeface="Arial Bold"/>
            </a:endParaRPr>
          </a:p>
        </p:txBody>
      </p:sp>
      <p:sp>
        <p:nvSpPr>
          <p:cNvPr id="252" name="TextBox 252"/>
          <p:cNvSpPr txBox="1"/>
          <p:nvPr/>
        </p:nvSpPr>
        <p:spPr>
          <a:xfrm>
            <a:off x="3467100" y="4508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0.0120</a:t>
            </a:r>
          </a:p>
          <a:p>
            <a:pPr>
              <a:lnSpc>
                <a:spcPts val="1090"/>
              </a:lnSpc>
            </a:pPr>
            <a:endParaRPr lang="en-CA" sz="973">
              <a:solidFill>
                <a:srgbClr val="000000"/>
              </a:solidFill>
              <a:latin typeface="Arial"/>
              <a:cs typeface="Arial"/>
            </a:endParaRPr>
          </a:p>
        </p:txBody>
      </p:sp>
      <p:sp>
        <p:nvSpPr>
          <p:cNvPr id="253" name="TextBox 253"/>
          <p:cNvSpPr txBox="1"/>
          <p:nvPr/>
        </p:nvSpPr>
        <p:spPr>
          <a:xfrm>
            <a:off x="4076700" y="4508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0.1096</a:t>
            </a:r>
          </a:p>
          <a:p>
            <a:pPr>
              <a:lnSpc>
                <a:spcPts val="1090"/>
              </a:lnSpc>
            </a:pPr>
            <a:endParaRPr lang="en-CA" sz="973">
              <a:solidFill>
                <a:srgbClr val="000000"/>
              </a:solidFill>
              <a:latin typeface="Arial"/>
              <a:cs typeface="Arial"/>
            </a:endParaRPr>
          </a:p>
        </p:txBody>
      </p:sp>
      <p:sp>
        <p:nvSpPr>
          <p:cNvPr id="254" name="TextBox 254"/>
          <p:cNvSpPr txBox="1"/>
          <p:nvPr/>
        </p:nvSpPr>
        <p:spPr>
          <a:xfrm>
            <a:off x="4686300" y="4508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0.2291</a:t>
            </a:r>
          </a:p>
          <a:p>
            <a:pPr>
              <a:lnSpc>
                <a:spcPts val="1090"/>
              </a:lnSpc>
            </a:pPr>
            <a:endParaRPr lang="en-CA" sz="973">
              <a:solidFill>
                <a:srgbClr val="000000"/>
              </a:solidFill>
              <a:latin typeface="Arial"/>
              <a:cs typeface="Arial"/>
            </a:endParaRPr>
          </a:p>
        </p:txBody>
      </p:sp>
      <p:sp>
        <p:nvSpPr>
          <p:cNvPr id="255" name="TextBox 255"/>
          <p:cNvSpPr txBox="1"/>
          <p:nvPr/>
        </p:nvSpPr>
        <p:spPr>
          <a:xfrm>
            <a:off x="5295900" y="4508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0.3311</a:t>
            </a:r>
          </a:p>
          <a:p>
            <a:pPr>
              <a:lnSpc>
                <a:spcPts val="1090"/>
              </a:lnSpc>
            </a:pPr>
            <a:endParaRPr lang="en-CA" sz="973">
              <a:solidFill>
                <a:srgbClr val="000000"/>
              </a:solidFill>
              <a:latin typeface="Arial"/>
              <a:cs typeface="Arial"/>
            </a:endParaRPr>
          </a:p>
        </p:txBody>
      </p:sp>
      <p:sp>
        <p:nvSpPr>
          <p:cNvPr id="256" name="TextBox 256"/>
          <p:cNvSpPr txBox="1"/>
          <p:nvPr/>
        </p:nvSpPr>
        <p:spPr>
          <a:xfrm>
            <a:off x="5905500" y="4508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0.3661</a:t>
            </a:r>
          </a:p>
          <a:p>
            <a:pPr>
              <a:lnSpc>
                <a:spcPts val="1090"/>
              </a:lnSpc>
            </a:pPr>
            <a:endParaRPr lang="en-CA" sz="973">
              <a:solidFill>
                <a:srgbClr val="000000"/>
              </a:solidFill>
              <a:latin typeface="Arial"/>
              <a:cs typeface="Arial"/>
            </a:endParaRPr>
          </a:p>
        </p:txBody>
      </p:sp>
      <p:sp>
        <p:nvSpPr>
          <p:cNvPr id="257" name="TextBox 257"/>
          <p:cNvSpPr txBox="1"/>
          <p:nvPr/>
        </p:nvSpPr>
        <p:spPr>
          <a:xfrm>
            <a:off x="6515100" y="4508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0.4130</a:t>
            </a:r>
          </a:p>
          <a:p>
            <a:pPr>
              <a:lnSpc>
                <a:spcPts val="1090"/>
              </a:lnSpc>
            </a:pPr>
            <a:endParaRPr lang="en-CA" sz="973">
              <a:solidFill>
                <a:srgbClr val="000000"/>
              </a:solidFill>
              <a:latin typeface="Arial"/>
              <a:cs typeface="Arial"/>
            </a:endParaRPr>
          </a:p>
        </p:txBody>
      </p:sp>
      <p:sp>
        <p:nvSpPr>
          <p:cNvPr id="258" name="TextBox 258"/>
          <p:cNvSpPr txBox="1"/>
          <p:nvPr/>
        </p:nvSpPr>
        <p:spPr>
          <a:xfrm>
            <a:off x="7124700" y="4508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0.4786</a:t>
            </a:r>
          </a:p>
          <a:p>
            <a:pPr>
              <a:lnSpc>
                <a:spcPts val="1090"/>
              </a:lnSpc>
            </a:pPr>
            <a:endParaRPr lang="en-CA" sz="973">
              <a:solidFill>
                <a:srgbClr val="000000"/>
              </a:solidFill>
              <a:latin typeface="Arial"/>
              <a:cs typeface="Arial"/>
            </a:endParaRPr>
          </a:p>
        </p:txBody>
      </p:sp>
      <p:sp>
        <p:nvSpPr>
          <p:cNvPr id="259" name="TextBox 259"/>
          <p:cNvSpPr txBox="1"/>
          <p:nvPr/>
        </p:nvSpPr>
        <p:spPr>
          <a:xfrm>
            <a:off x="7734300" y="4508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0.5318</a:t>
            </a:r>
          </a:p>
          <a:p>
            <a:pPr>
              <a:lnSpc>
                <a:spcPts val="1090"/>
              </a:lnSpc>
            </a:pPr>
            <a:endParaRPr lang="en-CA" sz="973">
              <a:solidFill>
                <a:srgbClr val="000000"/>
              </a:solidFill>
              <a:latin typeface="Arial"/>
              <a:cs typeface="Arial"/>
            </a:endParaRPr>
          </a:p>
        </p:txBody>
      </p:sp>
      <p:sp>
        <p:nvSpPr>
          <p:cNvPr id="260" name="TextBox 260"/>
          <p:cNvSpPr txBox="1"/>
          <p:nvPr/>
        </p:nvSpPr>
        <p:spPr>
          <a:xfrm>
            <a:off x="8343900" y="4508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0.5754</a:t>
            </a:r>
          </a:p>
          <a:p>
            <a:pPr>
              <a:lnSpc>
                <a:spcPts val="1090"/>
              </a:lnSpc>
            </a:pPr>
            <a:endParaRPr lang="en-CA" sz="973">
              <a:solidFill>
                <a:srgbClr val="000000"/>
              </a:solidFill>
              <a:latin typeface="Arial"/>
              <a:cs typeface="Arial"/>
            </a:endParaRPr>
          </a:p>
        </p:txBody>
      </p:sp>
      <p:sp>
        <p:nvSpPr>
          <p:cNvPr id="261" name="TextBox 261"/>
          <p:cNvSpPr txBox="1"/>
          <p:nvPr/>
        </p:nvSpPr>
        <p:spPr>
          <a:xfrm>
            <a:off x="8953500" y="4508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0.6119</a:t>
            </a:r>
          </a:p>
          <a:p>
            <a:pPr>
              <a:lnSpc>
                <a:spcPts val="1090"/>
              </a:lnSpc>
            </a:pPr>
            <a:endParaRPr lang="en-CA" sz="973">
              <a:solidFill>
                <a:srgbClr val="000000"/>
              </a:solidFill>
              <a:latin typeface="Arial"/>
              <a:cs typeface="Arial"/>
            </a:endParaRPr>
          </a:p>
        </p:txBody>
      </p:sp>
      <p:sp>
        <p:nvSpPr>
          <p:cNvPr id="262" name="TextBox 262"/>
          <p:cNvSpPr txBox="1"/>
          <p:nvPr/>
        </p:nvSpPr>
        <p:spPr>
          <a:xfrm>
            <a:off x="9550400" y="4508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0.6427</a:t>
            </a:r>
          </a:p>
          <a:p>
            <a:pPr>
              <a:lnSpc>
                <a:spcPts val="1090"/>
              </a:lnSpc>
            </a:pPr>
            <a:endParaRPr lang="en-CA" sz="973">
              <a:solidFill>
                <a:srgbClr val="000000"/>
              </a:solidFill>
              <a:latin typeface="Arial"/>
              <a:cs typeface="Arial"/>
            </a:endParaRPr>
          </a:p>
        </p:txBody>
      </p:sp>
      <p:sp>
        <p:nvSpPr>
          <p:cNvPr id="263" name="TextBox 263"/>
          <p:cNvSpPr txBox="1"/>
          <p:nvPr/>
        </p:nvSpPr>
        <p:spPr>
          <a:xfrm>
            <a:off x="2667000" y="46736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22</a:t>
            </a:r>
          </a:p>
          <a:p>
            <a:pPr>
              <a:lnSpc>
                <a:spcPts val="1090"/>
              </a:lnSpc>
            </a:pPr>
            <a:endParaRPr lang="en-CA" sz="983" b="1">
              <a:solidFill>
                <a:srgbClr val="000000"/>
              </a:solidFill>
              <a:latin typeface="Arial Bold"/>
              <a:cs typeface="Arial Bold"/>
            </a:endParaRPr>
          </a:p>
        </p:txBody>
      </p:sp>
      <p:sp>
        <p:nvSpPr>
          <p:cNvPr id="264" name="TextBox 264"/>
          <p:cNvSpPr txBox="1"/>
          <p:nvPr/>
        </p:nvSpPr>
        <p:spPr>
          <a:xfrm>
            <a:off x="3467100" y="4673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0.0110</a:t>
            </a:r>
          </a:p>
          <a:p>
            <a:pPr>
              <a:lnSpc>
                <a:spcPts val="1090"/>
              </a:lnSpc>
            </a:pPr>
            <a:endParaRPr lang="en-CA" sz="973">
              <a:solidFill>
                <a:srgbClr val="000000"/>
              </a:solidFill>
              <a:latin typeface="Arial"/>
              <a:cs typeface="Arial"/>
            </a:endParaRPr>
          </a:p>
        </p:txBody>
      </p:sp>
      <p:sp>
        <p:nvSpPr>
          <p:cNvPr id="265" name="TextBox 265"/>
          <p:cNvSpPr txBox="1"/>
          <p:nvPr/>
        </p:nvSpPr>
        <p:spPr>
          <a:xfrm>
            <a:off x="4076700" y="4673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0.1047</a:t>
            </a:r>
          </a:p>
          <a:p>
            <a:pPr>
              <a:lnSpc>
                <a:spcPts val="1090"/>
              </a:lnSpc>
            </a:pPr>
            <a:endParaRPr lang="en-CA" sz="973">
              <a:solidFill>
                <a:srgbClr val="000000"/>
              </a:solidFill>
              <a:latin typeface="Arial"/>
              <a:cs typeface="Arial"/>
            </a:endParaRPr>
          </a:p>
        </p:txBody>
      </p:sp>
      <p:sp>
        <p:nvSpPr>
          <p:cNvPr id="266" name="TextBox 266"/>
          <p:cNvSpPr txBox="1"/>
          <p:nvPr/>
        </p:nvSpPr>
        <p:spPr>
          <a:xfrm>
            <a:off x="4686300" y="4673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0.2221</a:t>
            </a:r>
          </a:p>
          <a:p>
            <a:pPr>
              <a:lnSpc>
                <a:spcPts val="1090"/>
              </a:lnSpc>
            </a:pPr>
            <a:endParaRPr lang="en-CA" sz="973">
              <a:solidFill>
                <a:srgbClr val="000000"/>
              </a:solidFill>
              <a:latin typeface="Arial"/>
              <a:cs typeface="Arial"/>
            </a:endParaRPr>
          </a:p>
        </p:txBody>
      </p:sp>
      <p:sp>
        <p:nvSpPr>
          <p:cNvPr id="267" name="TextBox 267"/>
          <p:cNvSpPr txBox="1"/>
          <p:nvPr/>
        </p:nvSpPr>
        <p:spPr>
          <a:xfrm>
            <a:off x="5295900" y="4673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0.3235</a:t>
            </a:r>
          </a:p>
          <a:p>
            <a:pPr>
              <a:lnSpc>
                <a:spcPts val="1090"/>
              </a:lnSpc>
            </a:pPr>
            <a:endParaRPr lang="en-CA" sz="973">
              <a:solidFill>
                <a:srgbClr val="000000"/>
              </a:solidFill>
              <a:latin typeface="Arial"/>
              <a:cs typeface="Arial"/>
            </a:endParaRPr>
          </a:p>
        </p:txBody>
      </p:sp>
      <p:sp>
        <p:nvSpPr>
          <p:cNvPr id="268" name="TextBox 268"/>
          <p:cNvSpPr txBox="1"/>
          <p:nvPr/>
        </p:nvSpPr>
        <p:spPr>
          <a:xfrm>
            <a:off x="5905500" y="4673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0.3585</a:t>
            </a:r>
          </a:p>
          <a:p>
            <a:pPr>
              <a:lnSpc>
                <a:spcPts val="1090"/>
              </a:lnSpc>
            </a:pPr>
            <a:endParaRPr lang="en-CA" sz="973">
              <a:solidFill>
                <a:srgbClr val="000000"/>
              </a:solidFill>
              <a:latin typeface="Arial"/>
              <a:cs typeface="Arial"/>
            </a:endParaRPr>
          </a:p>
        </p:txBody>
      </p:sp>
      <p:sp>
        <p:nvSpPr>
          <p:cNvPr id="269" name="TextBox 269"/>
          <p:cNvSpPr txBox="1"/>
          <p:nvPr/>
        </p:nvSpPr>
        <p:spPr>
          <a:xfrm>
            <a:off x="6515100" y="4673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0.4054</a:t>
            </a:r>
          </a:p>
          <a:p>
            <a:pPr>
              <a:lnSpc>
                <a:spcPts val="1090"/>
              </a:lnSpc>
            </a:pPr>
            <a:endParaRPr lang="en-CA" sz="973">
              <a:solidFill>
                <a:srgbClr val="000000"/>
              </a:solidFill>
              <a:latin typeface="Arial"/>
              <a:cs typeface="Arial"/>
            </a:endParaRPr>
          </a:p>
        </p:txBody>
      </p:sp>
      <p:sp>
        <p:nvSpPr>
          <p:cNvPr id="270" name="TextBox 270"/>
          <p:cNvSpPr txBox="1"/>
          <p:nvPr/>
        </p:nvSpPr>
        <p:spPr>
          <a:xfrm>
            <a:off x="7124700" y="4673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0.4713</a:t>
            </a:r>
          </a:p>
          <a:p>
            <a:pPr>
              <a:lnSpc>
                <a:spcPts val="1090"/>
              </a:lnSpc>
            </a:pPr>
            <a:endParaRPr lang="en-CA" sz="973">
              <a:solidFill>
                <a:srgbClr val="000000"/>
              </a:solidFill>
              <a:latin typeface="Arial"/>
              <a:cs typeface="Arial"/>
            </a:endParaRPr>
          </a:p>
        </p:txBody>
      </p:sp>
      <p:sp>
        <p:nvSpPr>
          <p:cNvPr id="271" name="TextBox 271"/>
          <p:cNvSpPr txBox="1"/>
          <p:nvPr/>
        </p:nvSpPr>
        <p:spPr>
          <a:xfrm>
            <a:off x="7734300" y="4673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0.5247</a:t>
            </a:r>
          </a:p>
          <a:p>
            <a:pPr>
              <a:lnSpc>
                <a:spcPts val="1090"/>
              </a:lnSpc>
            </a:pPr>
            <a:endParaRPr lang="en-CA" sz="973">
              <a:solidFill>
                <a:srgbClr val="000000"/>
              </a:solidFill>
              <a:latin typeface="Arial"/>
              <a:cs typeface="Arial"/>
            </a:endParaRPr>
          </a:p>
        </p:txBody>
      </p:sp>
      <p:sp>
        <p:nvSpPr>
          <p:cNvPr id="272" name="TextBox 272"/>
          <p:cNvSpPr txBox="1"/>
          <p:nvPr/>
        </p:nvSpPr>
        <p:spPr>
          <a:xfrm>
            <a:off x="8343900" y="4673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0.5688</a:t>
            </a:r>
          </a:p>
          <a:p>
            <a:pPr>
              <a:lnSpc>
                <a:spcPts val="1090"/>
              </a:lnSpc>
            </a:pPr>
            <a:endParaRPr lang="en-CA" sz="973">
              <a:solidFill>
                <a:srgbClr val="000000"/>
              </a:solidFill>
              <a:latin typeface="Arial"/>
              <a:cs typeface="Arial"/>
            </a:endParaRPr>
          </a:p>
        </p:txBody>
      </p:sp>
      <p:sp>
        <p:nvSpPr>
          <p:cNvPr id="273" name="TextBox 273"/>
          <p:cNvSpPr txBox="1"/>
          <p:nvPr/>
        </p:nvSpPr>
        <p:spPr>
          <a:xfrm>
            <a:off x="8953500" y="4673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0.6056</a:t>
            </a:r>
          </a:p>
          <a:p>
            <a:pPr>
              <a:lnSpc>
                <a:spcPts val="1090"/>
              </a:lnSpc>
            </a:pPr>
            <a:endParaRPr lang="en-CA" sz="973">
              <a:solidFill>
                <a:srgbClr val="000000"/>
              </a:solidFill>
              <a:latin typeface="Arial"/>
              <a:cs typeface="Arial"/>
            </a:endParaRPr>
          </a:p>
        </p:txBody>
      </p:sp>
      <p:sp>
        <p:nvSpPr>
          <p:cNvPr id="274" name="TextBox 274"/>
          <p:cNvSpPr txBox="1"/>
          <p:nvPr/>
        </p:nvSpPr>
        <p:spPr>
          <a:xfrm>
            <a:off x="9550400" y="46736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0.6367</a:t>
            </a:r>
          </a:p>
          <a:p>
            <a:pPr>
              <a:lnSpc>
                <a:spcPts val="1090"/>
              </a:lnSpc>
            </a:pPr>
            <a:endParaRPr lang="en-CA" sz="973">
              <a:solidFill>
                <a:srgbClr val="000000"/>
              </a:solidFill>
              <a:latin typeface="Arial"/>
              <a:cs typeface="Arial"/>
            </a:endParaRPr>
          </a:p>
        </p:txBody>
      </p:sp>
      <p:sp>
        <p:nvSpPr>
          <p:cNvPr id="275" name="TextBox 275"/>
          <p:cNvSpPr txBox="1"/>
          <p:nvPr/>
        </p:nvSpPr>
        <p:spPr>
          <a:xfrm>
            <a:off x="2667000" y="48387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23</a:t>
            </a:r>
          </a:p>
          <a:p>
            <a:pPr>
              <a:lnSpc>
                <a:spcPts val="1090"/>
              </a:lnSpc>
            </a:pPr>
            <a:endParaRPr lang="en-CA" sz="983" b="1">
              <a:solidFill>
                <a:srgbClr val="000000"/>
              </a:solidFill>
              <a:latin typeface="Arial Bold"/>
              <a:cs typeface="Arial Bold"/>
            </a:endParaRPr>
          </a:p>
        </p:txBody>
      </p:sp>
      <p:sp>
        <p:nvSpPr>
          <p:cNvPr id="276" name="TextBox 276"/>
          <p:cNvSpPr txBox="1"/>
          <p:nvPr/>
        </p:nvSpPr>
        <p:spPr>
          <a:xfrm>
            <a:off x="3467100" y="4838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0.0100</a:t>
            </a:r>
          </a:p>
          <a:p>
            <a:pPr>
              <a:lnSpc>
                <a:spcPts val="1090"/>
              </a:lnSpc>
            </a:pPr>
            <a:endParaRPr lang="en-CA" sz="973">
              <a:solidFill>
                <a:srgbClr val="000000"/>
              </a:solidFill>
              <a:latin typeface="Arial"/>
              <a:cs typeface="Arial"/>
            </a:endParaRPr>
          </a:p>
        </p:txBody>
      </p:sp>
      <p:sp>
        <p:nvSpPr>
          <p:cNvPr id="277" name="TextBox 277"/>
          <p:cNvSpPr txBox="1"/>
          <p:nvPr/>
        </p:nvSpPr>
        <p:spPr>
          <a:xfrm>
            <a:off x="4076700" y="4838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0.1001</a:t>
            </a:r>
          </a:p>
          <a:p>
            <a:pPr>
              <a:lnSpc>
                <a:spcPts val="1090"/>
              </a:lnSpc>
            </a:pPr>
            <a:endParaRPr lang="en-CA" sz="973">
              <a:solidFill>
                <a:srgbClr val="000000"/>
              </a:solidFill>
              <a:latin typeface="Arial"/>
              <a:cs typeface="Arial"/>
            </a:endParaRPr>
          </a:p>
        </p:txBody>
      </p:sp>
      <p:sp>
        <p:nvSpPr>
          <p:cNvPr id="278" name="TextBox 278"/>
          <p:cNvSpPr txBox="1"/>
          <p:nvPr/>
        </p:nvSpPr>
        <p:spPr>
          <a:xfrm>
            <a:off x="4686300" y="4838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0.2156</a:t>
            </a:r>
          </a:p>
          <a:p>
            <a:pPr>
              <a:lnSpc>
                <a:spcPts val="1090"/>
              </a:lnSpc>
            </a:pPr>
            <a:endParaRPr lang="en-CA" sz="973">
              <a:solidFill>
                <a:srgbClr val="000000"/>
              </a:solidFill>
              <a:latin typeface="Arial"/>
              <a:cs typeface="Arial"/>
            </a:endParaRPr>
          </a:p>
        </p:txBody>
      </p:sp>
      <p:sp>
        <p:nvSpPr>
          <p:cNvPr id="279" name="TextBox 279"/>
          <p:cNvSpPr txBox="1"/>
          <p:nvPr/>
        </p:nvSpPr>
        <p:spPr>
          <a:xfrm>
            <a:off x="5295900" y="4838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0.3164</a:t>
            </a:r>
          </a:p>
          <a:p>
            <a:pPr>
              <a:lnSpc>
                <a:spcPts val="1090"/>
              </a:lnSpc>
            </a:pPr>
            <a:endParaRPr lang="en-CA" sz="973">
              <a:solidFill>
                <a:srgbClr val="000000"/>
              </a:solidFill>
              <a:latin typeface="Arial"/>
              <a:cs typeface="Arial"/>
            </a:endParaRPr>
          </a:p>
        </p:txBody>
      </p:sp>
      <p:sp>
        <p:nvSpPr>
          <p:cNvPr id="280" name="TextBox 280"/>
          <p:cNvSpPr txBox="1"/>
          <p:nvPr/>
        </p:nvSpPr>
        <p:spPr>
          <a:xfrm>
            <a:off x="5905500" y="4838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0.3513</a:t>
            </a:r>
          </a:p>
          <a:p>
            <a:pPr>
              <a:lnSpc>
                <a:spcPts val="1090"/>
              </a:lnSpc>
            </a:pPr>
            <a:endParaRPr lang="en-CA" sz="973">
              <a:solidFill>
                <a:srgbClr val="000000"/>
              </a:solidFill>
              <a:latin typeface="Arial"/>
              <a:cs typeface="Arial"/>
            </a:endParaRPr>
          </a:p>
        </p:txBody>
      </p:sp>
      <p:sp>
        <p:nvSpPr>
          <p:cNvPr id="281" name="TextBox 281"/>
          <p:cNvSpPr txBox="1"/>
          <p:nvPr/>
        </p:nvSpPr>
        <p:spPr>
          <a:xfrm>
            <a:off x="6515100" y="4838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0.3983</a:t>
            </a:r>
          </a:p>
          <a:p>
            <a:pPr>
              <a:lnSpc>
                <a:spcPts val="1090"/>
              </a:lnSpc>
            </a:pPr>
            <a:endParaRPr lang="en-CA" sz="973">
              <a:solidFill>
                <a:srgbClr val="000000"/>
              </a:solidFill>
              <a:latin typeface="Arial"/>
              <a:cs typeface="Arial"/>
            </a:endParaRPr>
          </a:p>
        </p:txBody>
      </p:sp>
      <p:sp>
        <p:nvSpPr>
          <p:cNvPr id="282" name="TextBox 282"/>
          <p:cNvSpPr txBox="1"/>
          <p:nvPr/>
        </p:nvSpPr>
        <p:spPr>
          <a:xfrm>
            <a:off x="7124700" y="4838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0.4643</a:t>
            </a:r>
          </a:p>
          <a:p>
            <a:pPr>
              <a:lnSpc>
                <a:spcPts val="1090"/>
              </a:lnSpc>
            </a:pPr>
            <a:endParaRPr lang="en-CA" sz="973">
              <a:solidFill>
                <a:srgbClr val="000000"/>
              </a:solidFill>
              <a:latin typeface="Arial"/>
              <a:cs typeface="Arial"/>
            </a:endParaRPr>
          </a:p>
        </p:txBody>
      </p:sp>
      <p:sp>
        <p:nvSpPr>
          <p:cNvPr id="283" name="TextBox 283"/>
          <p:cNvSpPr txBox="1"/>
          <p:nvPr/>
        </p:nvSpPr>
        <p:spPr>
          <a:xfrm>
            <a:off x="7734300" y="4838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0.5181</a:t>
            </a:r>
          </a:p>
          <a:p>
            <a:pPr>
              <a:lnSpc>
                <a:spcPts val="1090"/>
              </a:lnSpc>
            </a:pPr>
            <a:endParaRPr lang="en-CA" sz="973">
              <a:solidFill>
                <a:srgbClr val="000000"/>
              </a:solidFill>
              <a:latin typeface="Arial"/>
              <a:cs typeface="Arial"/>
            </a:endParaRPr>
          </a:p>
        </p:txBody>
      </p:sp>
      <p:sp>
        <p:nvSpPr>
          <p:cNvPr id="284" name="TextBox 284"/>
          <p:cNvSpPr txBox="1"/>
          <p:nvPr/>
        </p:nvSpPr>
        <p:spPr>
          <a:xfrm>
            <a:off x="8343900" y="4838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0.5625</a:t>
            </a:r>
          </a:p>
          <a:p>
            <a:pPr>
              <a:lnSpc>
                <a:spcPts val="1090"/>
              </a:lnSpc>
            </a:pPr>
            <a:endParaRPr lang="en-CA" sz="973">
              <a:solidFill>
                <a:srgbClr val="000000"/>
              </a:solidFill>
              <a:latin typeface="Arial"/>
              <a:cs typeface="Arial"/>
            </a:endParaRPr>
          </a:p>
        </p:txBody>
      </p:sp>
      <p:sp>
        <p:nvSpPr>
          <p:cNvPr id="285" name="TextBox 285"/>
          <p:cNvSpPr txBox="1"/>
          <p:nvPr/>
        </p:nvSpPr>
        <p:spPr>
          <a:xfrm>
            <a:off x="8953500" y="4838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0.5996</a:t>
            </a:r>
          </a:p>
          <a:p>
            <a:pPr>
              <a:lnSpc>
                <a:spcPts val="1090"/>
              </a:lnSpc>
            </a:pPr>
            <a:endParaRPr lang="en-CA" sz="973">
              <a:solidFill>
                <a:srgbClr val="000000"/>
              </a:solidFill>
              <a:latin typeface="Arial"/>
              <a:cs typeface="Arial"/>
            </a:endParaRPr>
          </a:p>
        </p:txBody>
      </p:sp>
      <p:sp>
        <p:nvSpPr>
          <p:cNvPr id="286" name="TextBox 286"/>
          <p:cNvSpPr txBox="1"/>
          <p:nvPr/>
        </p:nvSpPr>
        <p:spPr>
          <a:xfrm>
            <a:off x="9550400" y="48387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0.6311</a:t>
            </a:r>
          </a:p>
          <a:p>
            <a:pPr>
              <a:lnSpc>
                <a:spcPts val="1090"/>
              </a:lnSpc>
            </a:pPr>
            <a:endParaRPr lang="en-CA" sz="973">
              <a:solidFill>
                <a:srgbClr val="000000"/>
              </a:solidFill>
              <a:latin typeface="Arial"/>
              <a:cs typeface="Arial"/>
            </a:endParaRPr>
          </a:p>
        </p:txBody>
      </p:sp>
      <p:sp>
        <p:nvSpPr>
          <p:cNvPr id="287" name="TextBox 287"/>
          <p:cNvSpPr txBox="1"/>
          <p:nvPr/>
        </p:nvSpPr>
        <p:spPr>
          <a:xfrm>
            <a:off x="2667000" y="50038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24</a:t>
            </a:r>
          </a:p>
          <a:p>
            <a:pPr>
              <a:lnSpc>
                <a:spcPts val="1090"/>
              </a:lnSpc>
            </a:pPr>
            <a:endParaRPr lang="en-CA" sz="983" b="1">
              <a:solidFill>
                <a:srgbClr val="000000"/>
              </a:solidFill>
              <a:latin typeface="Arial Bold"/>
              <a:cs typeface="Arial Bold"/>
            </a:endParaRPr>
          </a:p>
        </p:txBody>
      </p:sp>
      <p:sp>
        <p:nvSpPr>
          <p:cNvPr id="288" name="TextBox 288"/>
          <p:cNvSpPr txBox="1"/>
          <p:nvPr/>
        </p:nvSpPr>
        <p:spPr>
          <a:xfrm>
            <a:off x="3467100" y="5003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0.0092</a:t>
            </a:r>
          </a:p>
          <a:p>
            <a:pPr>
              <a:lnSpc>
                <a:spcPts val="1090"/>
              </a:lnSpc>
            </a:pPr>
            <a:endParaRPr lang="en-CA" sz="973">
              <a:solidFill>
                <a:srgbClr val="000000"/>
              </a:solidFill>
              <a:latin typeface="Arial"/>
              <a:cs typeface="Arial"/>
            </a:endParaRPr>
          </a:p>
        </p:txBody>
      </p:sp>
      <p:sp>
        <p:nvSpPr>
          <p:cNvPr id="289" name="TextBox 289"/>
          <p:cNvSpPr txBox="1"/>
          <p:nvPr/>
        </p:nvSpPr>
        <p:spPr>
          <a:xfrm>
            <a:off x="4076700" y="5003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0.0959</a:t>
            </a:r>
          </a:p>
          <a:p>
            <a:pPr>
              <a:lnSpc>
                <a:spcPts val="1090"/>
              </a:lnSpc>
            </a:pPr>
            <a:endParaRPr lang="en-CA" sz="973">
              <a:solidFill>
                <a:srgbClr val="000000"/>
              </a:solidFill>
              <a:latin typeface="Arial"/>
              <a:cs typeface="Arial"/>
            </a:endParaRPr>
          </a:p>
        </p:txBody>
      </p:sp>
      <p:sp>
        <p:nvSpPr>
          <p:cNvPr id="290" name="TextBox 290"/>
          <p:cNvSpPr txBox="1"/>
          <p:nvPr/>
        </p:nvSpPr>
        <p:spPr>
          <a:xfrm>
            <a:off x="4686300" y="5003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0.2096</a:t>
            </a:r>
          </a:p>
          <a:p>
            <a:pPr>
              <a:lnSpc>
                <a:spcPts val="1090"/>
              </a:lnSpc>
            </a:pPr>
            <a:endParaRPr lang="en-CA" sz="973">
              <a:solidFill>
                <a:srgbClr val="000000"/>
              </a:solidFill>
              <a:latin typeface="Arial"/>
              <a:cs typeface="Arial"/>
            </a:endParaRPr>
          </a:p>
        </p:txBody>
      </p:sp>
      <p:sp>
        <p:nvSpPr>
          <p:cNvPr id="291" name="TextBox 291"/>
          <p:cNvSpPr txBox="1"/>
          <p:nvPr/>
        </p:nvSpPr>
        <p:spPr>
          <a:xfrm>
            <a:off x="5295900" y="5003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0.3097</a:t>
            </a:r>
          </a:p>
          <a:p>
            <a:pPr>
              <a:lnSpc>
                <a:spcPts val="1090"/>
              </a:lnSpc>
            </a:pPr>
            <a:endParaRPr lang="en-CA" sz="973">
              <a:solidFill>
                <a:srgbClr val="000000"/>
              </a:solidFill>
              <a:latin typeface="Arial"/>
              <a:cs typeface="Arial"/>
            </a:endParaRPr>
          </a:p>
        </p:txBody>
      </p:sp>
      <p:sp>
        <p:nvSpPr>
          <p:cNvPr id="292" name="TextBox 292"/>
          <p:cNvSpPr txBox="1"/>
          <p:nvPr/>
        </p:nvSpPr>
        <p:spPr>
          <a:xfrm>
            <a:off x="5905500" y="5003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0.3446</a:t>
            </a:r>
          </a:p>
          <a:p>
            <a:pPr>
              <a:lnSpc>
                <a:spcPts val="1090"/>
              </a:lnSpc>
            </a:pPr>
            <a:endParaRPr lang="en-CA" sz="973">
              <a:solidFill>
                <a:srgbClr val="000000"/>
              </a:solidFill>
              <a:latin typeface="Arial"/>
              <a:cs typeface="Arial"/>
            </a:endParaRPr>
          </a:p>
        </p:txBody>
      </p:sp>
      <p:sp>
        <p:nvSpPr>
          <p:cNvPr id="293" name="TextBox 293"/>
          <p:cNvSpPr txBox="1"/>
          <p:nvPr/>
        </p:nvSpPr>
        <p:spPr>
          <a:xfrm>
            <a:off x="6515100" y="5003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0.3916</a:t>
            </a:r>
          </a:p>
          <a:p>
            <a:pPr>
              <a:lnSpc>
                <a:spcPts val="1090"/>
              </a:lnSpc>
            </a:pPr>
            <a:endParaRPr lang="en-CA" sz="973">
              <a:solidFill>
                <a:srgbClr val="000000"/>
              </a:solidFill>
              <a:latin typeface="Arial"/>
              <a:cs typeface="Arial"/>
            </a:endParaRPr>
          </a:p>
        </p:txBody>
      </p:sp>
      <p:sp>
        <p:nvSpPr>
          <p:cNvPr id="294" name="TextBox 294"/>
          <p:cNvSpPr txBox="1"/>
          <p:nvPr/>
        </p:nvSpPr>
        <p:spPr>
          <a:xfrm>
            <a:off x="7124700" y="5003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0.4578</a:t>
            </a:r>
          </a:p>
          <a:p>
            <a:pPr>
              <a:lnSpc>
                <a:spcPts val="1090"/>
              </a:lnSpc>
            </a:pPr>
            <a:endParaRPr lang="en-CA" sz="973">
              <a:solidFill>
                <a:srgbClr val="000000"/>
              </a:solidFill>
              <a:latin typeface="Arial"/>
              <a:cs typeface="Arial"/>
            </a:endParaRPr>
          </a:p>
        </p:txBody>
      </p:sp>
      <p:sp>
        <p:nvSpPr>
          <p:cNvPr id="295" name="TextBox 295"/>
          <p:cNvSpPr txBox="1"/>
          <p:nvPr/>
        </p:nvSpPr>
        <p:spPr>
          <a:xfrm>
            <a:off x="7734300" y="5003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0.5119</a:t>
            </a:r>
          </a:p>
          <a:p>
            <a:pPr>
              <a:lnSpc>
                <a:spcPts val="1090"/>
              </a:lnSpc>
            </a:pPr>
            <a:endParaRPr lang="en-CA" sz="973">
              <a:solidFill>
                <a:srgbClr val="000000"/>
              </a:solidFill>
              <a:latin typeface="Arial"/>
              <a:cs typeface="Arial"/>
            </a:endParaRPr>
          </a:p>
        </p:txBody>
      </p:sp>
      <p:sp>
        <p:nvSpPr>
          <p:cNvPr id="296" name="TextBox 296"/>
          <p:cNvSpPr txBox="1"/>
          <p:nvPr/>
        </p:nvSpPr>
        <p:spPr>
          <a:xfrm>
            <a:off x="8343900" y="5003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0.5565</a:t>
            </a:r>
          </a:p>
          <a:p>
            <a:pPr>
              <a:lnSpc>
                <a:spcPts val="1090"/>
              </a:lnSpc>
            </a:pPr>
            <a:endParaRPr lang="en-CA" sz="973">
              <a:solidFill>
                <a:srgbClr val="000000"/>
              </a:solidFill>
              <a:latin typeface="Arial"/>
              <a:cs typeface="Arial"/>
            </a:endParaRPr>
          </a:p>
        </p:txBody>
      </p:sp>
      <p:sp>
        <p:nvSpPr>
          <p:cNvPr id="297" name="TextBox 297"/>
          <p:cNvSpPr txBox="1"/>
          <p:nvPr/>
        </p:nvSpPr>
        <p:spPr>
          <a:xfrm>
            <a:off x="8953500" y="5003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0.5940</a:t>
            </a:r>
          </a:p>
          <a:p>
            <a:pPr>
              <a:lnSpc>
                <a:spcPts val="1090"/>
              </a:lnSpc>
            </a:pPr>
            <a:endParaRPr lang="en-CA" sz="973">
              <a:solidFill>
                <a:srgbClr val="000000"/>
              </a:solidFill>
              <a:latin typeface="Arial"/>
              <a:cs typeface="Arial"/>
            </a:endParaRPr>
          </a:p>
        </p:txBody>
      </p:sp>
      <p:sp>
        <p:nvSpPr>
          <p:cNvPr id="298" name="TextBox 298"/>
          <p:cNvSpPr txBox="1"/>
          <p:nvPr/>
        </p:nvSpPr>
        <p:spPr>
          <a:xfrm>
            <a:off x="9550400" y="50038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0.6258</a:t>
            </a:r>
          </a:p>
          <a:p>
            <a:pPr>
              <a:lnSpc>
                <a:spcPts val="1090"/>
              </a:lnSpc>
            </a:pPr>
            <a:endParaRPr lang="en-CA" sz="973">
              <a:solidFill>
                <a:srgbClr val="000000"/>
              </a:solidFill>
              <a:latin typeface="Arial"/>
              <a:cs typeface="Arial"/>
            </a:endParaRPr>
          </a:p>
        </p:txBody>
      </p:sp>
      <p:sp>
        <p:nvSpPr>
          <p:cNvPr id="299" name="TextBox 299"/>
          <p:cNvSpPr txBox="1"/>
          <p:nvPr/>
        </p:nvSpPr>
        <p:spPr>
          <a:xfrm>
            <a:off x="2667000" y="51562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25</a:t>
            </a:r>
          </a:p>
          <a:p>
            <a:pPr>
              <a:lnSpc>
                <a:spcPts val="1090"/>
              </a:lnSpc>
            </a:pPr>
            <a:endParaRPr lang="en-CA" sz="983" b="1">
              <a:solidFill>
                <a:srgbClr val="000000"/>
              </a:solidFill>
              <a:latin typeface="Arial Bold"/>
              <a:cs typeface="Arial Bold"/>
            </a:endParaRPr>
          </a:p>
        </p:txBody>
      </p:sp>
      <p:sp>
        <p:nvSpPr>
          <p:cNvPr id="300" name="TextBox 300"/>
          <p:cNvSpPr txBox="1"/>
          <p:nvPr/>
        </p:nvSpPr>
        <p:spPr>
          <a:xfrm>
            <a:off x="3467100" y="5156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0.0085</a:t>
            </a:r>
          </a:p>
          <a:p>
            <a:pPr>
              <a:lnSpc>
                <a:spcPts val="1090"/>
              </a:lnSpc>
            </a:pPr>
            <a:endParaRPr lang="en-CA" sz="973">
              <a:solidFill>
                <a:srgbClr val="000000"/>
              </a:solidFill>
              <a:latin typeface="Arial"/>
              <a:cs typeface="Arial"/>
            </a:endParaRPr>
          </a:p>
        </p:txBody>
      </p:sp>
      <p:sp>
        <p:nvSpPr>
          <p:cNvPr id="301" name="TextBox 301"/>
          <p:cNvSpPr txBox="1"/>
          <p:nvPr/>
        </p:nvSpPr>
        <p:spPr>
          <a:xfrm>
            <a:off x="4076700" y="5156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0.0921</a:t>
            </a:r>
          </a:p>
          <a:p>
            <a:pPr>
              <a:lnSpc>
                <a:spcPts val="1090"/>
              </a:lnSpc>
            </a:pPr>
            <a:endParaRPr lang="en-CA" sz="973">
              <a:solidFill>
                <a:srgbClr val="000000"/>
              </a:solidFill>
              <a:latin typeface="Arial"/>
              <a:cs typeface="Arial"/>
            </a:endParaRPr>
          </a:p>
        </p:txBody>
      </p:sp>
      <p:sp>
        <p:nvSpPr>
          <p:cNvPr id="302" name="TextBox 302"/>
          <p:cNvSpPr txBox="1"/>
          <p:nvPr/>
        </p:nvSpPr>
        <p:spPr>
          <a:xfrm>
            <a:off x="4686300" y="5156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0.2039</a:t>
            </a:r>
          </a:p>
          <a:p>
            <a:pPr>
              <a:lnSpc>
                <a:spcPts val="1090"/>
              </a:lnSpc>
            </a:pPr>
            <a:endParaRPr lang="en-CA" sz="973">
              <a:solidFill>
                <a:srgbClr val="000000"/>
              </a:solidFill>
              <a:latin typeface="Arial"/>
              <a:cs typeface="Arial"/>
            </a:endParaRPr>
          </a:p>
        </p:txBody>
      </p:sp>
      <p:sp>
        <p:nvSpPr>
          <p:cNvPr id="303" name="TextBox 303"/>
          <p:cNvSpPr txBox="1"/>
          <p:nvPr/>
        </p:nvSpPr>
        <p:spPr>
          <a:xfrm>
            <a:off x="5295900" y="5156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0.3035</a:t>
            </a:r>
          </a:p>
          <a:p>
            <a:pPr>
              <a:lnSpc>
                <a:spcPts val="1090"/>
              </a:lnSpc>
            </a:pPr>
            <a:endParaRPr lang="en-CA" sz="973">
              <a:solidFill>
                <a:srgbClr val="000000"/>
              </a:solidFill>
              <a:latin typeface="Arial"/>
              <a:cs typeface="Arial"/>
            </a:endParaRPr>
          </a:p>
        </p:txBody>
      </p:sp>
      <p:sp>
        <p:nvSpPr>
          <p:cNvPr id="304" name="TextBox 304"/>
          <p:cNvSpPr txBox="1"/>
          <p:nvPr/>
        </p:nvSpPr>
        <p:spPr>
          <a:xfrm>
            <a:off x="5905500" y="5156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0.3382</a:t>
            </a:r>
          </a:p>
          <a:p>
            <a:pPr>
              <a:lnSpc>
                <a:spcPts val="1090"/>
              </a:lnSpc>
            </a:pPr>
            <a:endParaRPr lang="en-CA" sz="973">
              <a:solidFill>
                <a:srgbClr val="000000"/>
              </a:solidFill>
              <a:latin typeface="Arial"/>
              <a:cs typeface="Arial"/>
            </a:endParaRPr>
          </a:p>
        </p:txBody>
      </p:sp>
      <p:sp>
        <p:nvSpPr>
          <p:cNvPr id="305" name="TextBox 305"/>
          <p:cNvSpPr txBox="1"/>
          <p:nvPr/>
        </p:nvSpPr>
        <p:spPr>
          <a:xfrm>
            <a:off x="6515100" y="5156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0.3852</a:t>
            </a:r>
          </a:p>
          <a:p>
            <a:pPr>
              <a:lnSpc>
                <a:spcPts val="1090"/>
              </a:lnSpc>
            </a:pPr>
            <a:endParaRPr lang="en-CA" sz="973">
              <a:solidFill>
                <a:srgbClr val="000000"/>
              </a:solidFill>
              <a:latin typeface="Arial"/>
              <a:cs typeface="Arial"/>
            </a:endParaRPr>
          </a:p>
        </p:txBody>
      </p:sp>
      <p:sp>
        <p:nvSpPr>
          <p:cNvPr id="306" name="TextBox 306"/>
          <p:cNvSpPr txBox="1"/>
          <p:nvPr/>
        </p:nvSpPr>
        <p:spPr>
          <a:xfrm>
            <a:off x="7124700" y="5156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0.4516</a:t>
            </a:r>
          </a:p>
          <a:p>
            <a:pPr>
              <a:lnSpc>
                <a:spcPts val="1090"/>
              </a:lnSpc>
            </a:pPr>
            <a:endParaRPr lang="en-CA" sz="973">
              <a:solidFill>
                <a:srgbClr val="000000"/>
              </a:solidFill>
              <a:latin typeface="Arial"/>
              <a:cs typeface="Arial"/>
            </a:endParaRPr>
          </a:p>
        </p:txBody>
      </p:sp>
      <p:sp>
        <p:nvSpPr>
          <p:cNvPr id="307" name="TextBox 307"/>
          <p:cNvSpPr txBox="1"/>
          <p:nvPr/>
        </p:nvSpPr>
        <p:spPr>
          <a:xfrm>
            <a:off x="7734300" y="5156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0.5059</a:t>
            </a:r>
          </a:p>
          <a:p>
            <a:pPr>
              <a:lnSpc>
                <a:spcPts val="1090"/>
              </a:lnSpc>
            </a:pPr>
            <a:endParaRPr lang="en-CA" sz="973">
              <a:solidFill>
                <a:srgbClr val="000000"/>
              </a:solidFill>
              <a:latin typeface="Arial"/>
              <a:cs typeface="Arial"/>
            </a:endParaRPr>
          </a:p>
        </p:txBody>
      </p:sp>
      <p:sp>
        <p:nvSpPr>
          <p:cNvPr id="308" name="TextBox 308"/>
          <p:cNvSpPr txBox="1"/>
          <p:nvPr/>
        </p:nvSpPr>
        <p:spPr>
          <a:xfrm>
            <a:off x="8343900" y="5156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0.5509</a:t>
            </a:r>
          </a:p>
          <a:p>
            <a:pPr>
              <a:lnSpc>
                <a:spcPts val="1090"/>
              </a:lnSpc>
            </a:pPr>
            <a:endParaRPr lang="en-CA" sz="973">
              <a:solidFill>
                <a:srgbClr val="000000"/>
              </a:solidFill>
              <a:latin typeface="Arial"/>
              <a:cs typeface="Arial"/>
            </a:endParaRPr>
          </a:p>
        </p:txBody>
      </p:sp>
      <p:sp>
        <p:nvSpPr>
          <p:cNvPr id="309" name="TextBox 309"/>
          <p:cNvSpPr txBox="1"/>
          <p:nvPr/>
        </p:nvSpPr>
        <p:spPr>
          <a:xfrm>
            <a:off x="8953500" y="5156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0.5886</a:t>
            </a:r>
          </a:p>
          <a:p>
            <a:pPr>
              <a:lnSpc>
                <a:spcPts val="1090"/>
              </a:lnSpc>
            </a:pPr>
            <a:endParaRPr lang="en-CA" sz="973">
              <a:solidFill>
                <a:srgbClr val="000000"/>
              </a:solidFill>
              <a:latin typeface="Arial"/>
              <a:cs typeface="Arial"/>
            </a:endParaRPr>
          </a:p>
        </p:txBody>
      </p:sp>
      <p:sp>
        <p:nvSpPr>
          <p:cNvPr id="310" name="TextBox 310"/>
          <p:cNvSpPr txBox="1"/>
          <p:nvPr/>
        </p:nvSpPr>
        <p:spPr>
          <a:xfrm>
            <a:off x="9550400" y="5156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0.6207</a:t>
            </a:r>
          </a:p>
          <a:p>
            <a:pPr>
              <a:lnSpc>
                <a:spcPts val="1090"/>
              </a:lnSpc>
            </a:pPr>
            <a:endParaRPr lang="en-CA" sz="973">
              <a:solidFill>
                <a:srgbClr val="000000"/>
              </a:solidFill>
              <a:latin typeface="Arial"/>
              <a:cs typeface="Arial"/>
            </a:endParaRPr>
          </a:p>
        </p:txBody>
      </p:sp>
      <p:sp>
        <p:nvSpPr>
          <p:cNvPr id="311" name="TextBox 311"/>
          <p:cNvSpPr txBox="1"/>
          <p:nvPr/>
        </p:nvSpPr>
        <p:spPr>
          <a:xfrm>
            <a:off x="2667000" y="53213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26</a:t>
            </a:r>
          </a:p>
          <a:p>
            <a:pPr>
              <a:lnSpc>
                <a:spcPts val="1090"/>
              </a:lnSpc>
            </a:pPr>
            <a:endParaRPr lang="en-CA" sz="983" b="1">
              <a:solidFill>
                <a:srgbClr val="000000"/>
              </a:solidFill>
              <a:latin typeface="Arial Bold"/>
              <a:cs typeface="Arial Bold"/>
            </a:endParaRPr>
          </a:p>
        </p:txBody>
      </p:sp>
      <p:sp>
        <p:nvSpPr>
          <p:cNvPr id="312" name="TextBox 312"/>
          <p:cNvSpPr txBox="1"/>
          <p:nvPr/>
        </p:nvSpPr>
        <p:spPr>
          <a:xfrm>
            <a:off x="3467100" y="5321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0.0078</a:t>
            </a:r>
          </a:p>
          <a:p>
            <a:pPr>
              <a:lnSpc>
                <a:spcPts val="1090"/>
              </a:lnSpc>
            </a:pPr>
            <a:endParaRPr lang="en-CA" sz="973">
              <a:solidFill>
                <a:srgbClr val="000000"/>
              </a:solidFill>
              <a:latin typeface="Arial"/>
              <a:cs typeface="Arial"/>
            </a:endParaRPr>
          </a:p>
        </p:txBody>
      </p:sp>
      <p:sp>
        <p:nvSpPr>
          <p:cNvPr id="313" name="TextBox 313"/>
          <p:cNvSpPr txBox="1"/>
          <p:nvPr/>
        </p:nvSpPr>
        <p:spPr>
          <a:xfrm>
            <a:off x="4076700" y="5321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0.0886</a:t>
            </a:r>
          </a:p>
          <a:p>
            <a:pPr>
              <a:lnSpc>
                <a:spcPts val="1090"/>
              </a:lnSpc>
            </a:pPr>
            <a:endParaRPr lang="en-CA" sz="973">
              <a:solidFill>
                <a:srgbClr val="000000"/>
              </a:solidFill>
              <a:latin typeface="Arial"/>
              <a:cs typeface="Arial"/>
            </a:endParaRPr>
          </a:p>
        </p:txBody>
      </p:sp>
      <p:sp>
        <p:nvSpPr>
          <p:cNvPr id="314" name="TextBox 314"/>
          <p:cNvSpPr txBox="1"/>
          <p:nvPr/>
        </p:nvSpPr>
        <p:spPr>
          <a:xfrm>
            <a:off x="4686300" y="5321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0.1987</a:t>
            </a:r>
          </a:p>
          <a:p>
            <a:pPr>
              <a:lnSpc>
                <a:spcPts val="1090"/>
              </a:lnSpc>
            </a:pPr>
            <a:endParaRPr lang="en-CA" sz="973">
              <a:solidFill>
                <a:srgbClr val="000000"/>
              </a:solidFill>
              <a:latin typeface="Arial"/>
              <a:cs typeface="Arial"/>
            </a:endParaRPr>
          </a:p>
        </p:txBody>
      </p:sp>
      <p:sp>
        <p:nvSpPr>
          <p:cNvPr id="315" name="TextBox 315"/>
          <p:cNvSpPr txBox="1"/>
          <p:nvPr/>
        </p:nvSpPr>
        <p:spPr>
          <a:xfrm>
            <a:off x="5295900" y="5321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0.2976</a:t>
            </a:r>
          </a:p>
          <a:p>
            <a:pPr>
              <a:lnSpc>
                <a:spcPts val="1090"/>
              </a:lnSpc>
            </a:pPr>
            <a:endParaRPr lang="en-CA" sz="973">
              <a:solidFill>
                <a:srgbClr val="000000"/>
              </a:solidFill>
              <a:latin typeface="Arial"/>
              <a:cs typeface="Arial"/>
            </a:endParaRPr>
          </a:p>
        </p:txBody>
      </p:sp>
      <p:sp>
        <p:nvSpPr>
          <p:cNvPr id="316" name="TextBox 316"/>
          <p:cNvSpPr txBox="1"/>
          <p:nvPr/>
        </p:nvSpPr>
        <p:spPr>
          <a:xfrm>
            <a:off x="5905500" y="5321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0.3323</a:t>
            </a:r>
          </a:p>
          <a:p>
            <a:pPr>
              <a:lnSpc>
                <a:spcPts val="1090"/>
              </a:lnSpc>
            </a:pPr>
            <a:endParaRPr lang="en-CA" sz="973">
              <a:solidFill>
                <a:srgbClr val="000000"/>
              </a:solidFill>
              <a:latin typeface="Arial"/>
              <a:cs typeface="Arial"/>
            </a:endParaRPr>
          </a:p>
        </p:txBody>
      </p:sp>
      <p:sp>
        <p:nvSpPr>
          <p:cNvPr id="317" name="TextBox 317"/>
          <p:cNvSpPr txBox="1"/>
          <p:nvPr/>
        </p:nvSpPr>
        <p:spPr>
          <a:xfrm>
            <a:off x="6515100" y="5321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0.3792</a:t>
            </a:r>
          </a:p>
          <a:p>
            <a:pPr>
              <a:lnSpc>
                <a:spcPts val="1090"/>
              </a:lnSpc>
            </a:pPr>
            <a:endParaRPr lang="en-CA" sz="973">
              <a:solidFill>
                <a:srgbClr val="000000"/>
              </a:solidFill>
              <a:latin typeface="Arial"/>
              <a:cs typeface="Arial"/>
            </a:endParaRPr>
          </a:p>
        </p:txBody>
      </p:sp>
      <p:sp>
        <p:nvSpPr>
          <p:cNvPr id="318" name="TextBox 318"/>
          <p:cNvSpPr txBox="1"/>
          <p:nvPr/>
        </p:nvSpPr>
        <p:spPr>
          <a:xfrm>
            <a:off x="7124700" y="5321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0.4457</a:t>
            </a:r>
          </a:p>
          <a:p>
            <a:pPr>
              <a:lnSpc>
                <a:spcPts val="1090"/>
              </a:lnSpc>
            </a:pPr>
            <a:endParaRPr lang="en-CA" sz="973">
              <a:solidFill>
                <a:srgbClr val="000000"/>
              </a:solidFill>
              <a:latin typeface="Arial"/>
              <a:cs typeface="Arial"/>
            </a:endParaRPr>
          </a:p>
        </p:txBody>
      </p:sp>
      <p:sp>
        <p:nvSpPr>
          <p:cNvPr id="319" name="TextBox 319"/>
          <p:cNvSpPr txBox="1"/>
          <p:nvPr/>
        </p:nvSpPr>
        <p:spPr>
          <a:xfrm>
            <a:off x="7734300" y="5321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0.5003</a:t>
            </a:r>
          </a:p>
          <a:p>
            <a:pPr>
              <a:lnSpc>
                <a:spcPts val="1090"/>
              </a:lnSpc>
            </a:pPr>
            <a:endParaRPr lang="en-CA" sz="973">
              <a:solidFill>
                <a:srgbClr val="000000"/>
              </a:solidFill>
              <a:latin typeface="Arial"/>
              <a:cs typeface="Arial"/>
            </a:endParaRPr>
          </a:p>
        </p:txBody>
      </p:sp>
      <p:sp>
        <p:nvSpPr>
          <p:cNvPr id="320" name="TextBox 320"/>
          <p:cNvSpPr txBox="1"/>
          <p:nvPr/>
        </p:nvSpPr>
        <p:spPr>
          <a:xfrm>
            <a:off x="8343900" y="5321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0.5455</a:t>
            </a:r>
          </a:p>
          <a:p>
            <a:pPr>
              <a:lnSpc>
                <a:spcPts val="1090"/>
              </a:lnSpc>
            </a:pPr>
            <a:endParaRPr lang="en-CA" sz="973">
              <a:solidFill>
                <a:srgbClr val="000000"/>
              </a:solidFill>
              <a:latin typeface="Arial"/>
              <a:cs typeface="Arial"/>
            </a:endParaRPr>
          </a:p>
        </p:txBody>
      </p:sp>
      <p:sp>
        <p:nvSpPr>
          <p:cNvPr id="321" name="TextBox 321"/>
          <p:cNvSpPr txBox="1"/>
          <p:nvPr/>
        </p:nvSpPr>
        <p:spPr>
          <a:xfrm>
            <a:off x="8953500" y="5321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0.5835</a:t>
            </a:r>
          </a:p>
          <a:p>
            <a:pPr>
              <a:lnSpc>
                <a:spcPts val="1090"/>
              </a:lnSpc>
            </a:pPr>
            <a:endParaRPr lang="en-CA" sz="973">
              <a:solidFill>
                <a:srgbClr val="000000"/>
              </a:solidFill>
              <a:latin typeface="Arial"/>
              <a:cs typeface="Arial"/>
            </a:endParaRPr>
          </a:p>
        </p:txBody>
      </p:sp>
      <p:sp>
        <p:nvSpPr>
          <p:cNvPr id="322" name="TextBox 322"/>
          <p:cNvSpPr txBox="1"/>
          <p:nvPr/>
        </p:nvSpPr>
        <p:spPr>
          <a:xfrm>
            <a:off x="9550400" y="53213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0.6158</a:t>
            </a:r>
          </a:p>
          <a:p>
            <a:pPr>
              <a:lnSpc>
                <a:spcPts val="1090"/>
              </a:lnSpc>
            </a:pPr>
            <a:endParaRPr lang="en-CA" sz="973">
              <a:solidFill>
                <a:srgbClr val="000000"/>
              </a:solidFill>
              <a:latin typeface="Arial"/>
              <a:cs typeface="Arial"/>
            </a:endParaRPr>
          </a:p>
        </p:txBody>
      </p:sp>
      <p:sp>
        <p:nvSpPr>
          <p:cNvPr id="323" name="TextBox 323"/>
          <p:cNvSpPr txBox="1"/>
          <p:nvPr/>
        </p:nvSpPr>
        <p:spPr>
          <a:xfrm>
            <a:off x="2667000" y="54864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27</a:t>
            </a:r>
          </a:p>
          <a:p>
            <a:pPr>
              <a:lnSpc>
                <a:spcPts val="1090"/>
              </a:lnSpc>
            </a:pPr>
            <a:endParaRPr lang="en-CA" sz="983" b="1">
              <a:solidFill>
                <a:srgbClr val="000000"/>
              </a:solidFill>
              <a:latin typeface="Arial Bold"/>
              <a:cs typeface="Arial Bold"/>
            </a:endParaRPr>
          </a:p>
        </p:txBody>
      </p:sp>
      <p:sp>
        <p:nvSpPr>
          <p:cNvPr id="324" name="TextBox 324"/>
          <p:cNvSpPr txBox="1"/>
          <p:nvPr/>
        </p:nvSpPr>
        <p:spPr>
          <a:xfrm>
            <a:off x="3467100" y="5486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0.0073</a:t>
            </a:r>
          </a:p>
          <a:p>
            <a:pPr>
              <a:lnSpc>
                <a:spcPts val="1090"/>
              </a:lnSpc>
            </a:pPr>
            <a:endParaRPr lang="en-CA" sz="973">
              <a:solidFill>
                <a:srgbClr val="000000"/>
              </a:solidFill>
              <a:latin typeface="Arial"/>
              <a:cs typeface="Arial"/>
            </a:endParaRPr>
          </a:p>
        </p:txBody>
      </p:sp>
      <p:sp>
        <p:nvSpPr>
          <p:cNvPr id="325" name="TextBox 325"/>
          <p:cNvSpPr txBox="1"/>
          <p:nvPr/>
        </p:nvSpPr>
        <p:spPr>
          <a:xfrm>
            <a:off x="4076700" y="5486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0.0853</a:t>
            </a:r>
          </a:p>
          <a:p>
            <a:pPr>
              <a:lnSpc>
                <a:spcPts val="1090"/>
              </a:lnSpc>
            </a:pPr>
            <a:endParaRPr lang="en-CA" sz="973">
              <a:solidFill>
                <a:srgbClr val="000000"/>
              </a:solidFill>
              <a:latin typeface="Arial"/>
              <a:cs typeface="Arial"/>
            </a:endParaRPr>
          </a:p>
        </p:txBody>
      </p:sp>
      <p:sp>
        <p:nvSpPr>
          <p:cNvPr id="326" name="TextBox 326"/>
          <p:cNvSpPr txBox="1"/>
          <p:nvPr/>
        </p:nvSpPr>
        <p:spPr>
          <a:xfrm>
            <a:off x="4686300" y="5486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0.1937</a:t>
            </a:r>
          </a:p>
          <a:p>
            <a:pPr>
              <a:lnSpc>
                <a:spcPts val="1090"/>
              </a:lnSpc>
            </a:pPr>
            <a:endParaRPr lang="en-CA" sz="973">
              <a:solidFill>
                <a:srgbClr val="000000"/>
              </a:solidFill>
              <a:latin typeface="Arial"/>
              <a:cs typeface="Arial"/>
            </a:endParaRPr>
          </a:p>
        </p:txBody>
      </p:sp>
      <p:sp>
        <p:nvSpPr>
          <p:cNvPr id="327" name="TextBox 327"/>
          <p:cNvSpPr txBox="1"/>
          <p:nvPr/>
        </p:nvSpPr>
        <p:spPr>
          <a:xfrm>
            <a:off x="5295900" y="5486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0.2920</a:t>
            </a:r>
          </a:p>
          <a:p>
            <a:pPr>
              <a:lnSpc>
                <a:spcPts val="1090"/>
              </a:lnSpc>
            </a:pPr>
            <a:endParaRPr lang="en-CA" sz="973">
              <a:solidFill>
                <a:srgbClr val="000000"/>
              </a:solidFill>
              <a:latin typeface="Arial"/>
              <a:cs typeface="Arial"/>
            </a:endParaRPr>
          </a:p>
        </p:txBody>
      </p:sp>
      <p:sp>
        <p:nvSpPr>
          <p:cNvPr id="328" name="TextBox 328"/>
          <p:cNvSpPr txBox="1"/>
          <p:nvPr/>
        </p:nvSpPr>
        <p:spPr>
          <a:xfrm>
            <a:off x="5905500" y="5486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0.3266</a:t>
            </a:r>
          </a:p>
          <a:p>
            <a:pPr>
              <a:lnSpc>
                <a:spcPts val="1090"/>
              </a:lnSpc>
            </a:pPr>
            <a:endParaRPr lang="en-CA" sz="973">
              <a:solidFill>
                <a:srgbClr val="000000"/>
              </a:solidFill>
              <a:latin typeface="Arial"/>
              <a:cs typeface="Arial"/>
            </a:endParaRPr>
          </a:p>
        </p:txBody>
      </p:sp>
      <p:sp>
        <p:nvSpPr>
          <p:cNvPr id="329" name="TextBox 329"/>
          <p:cNvSpPr txBox="1"/>
          <p:nvPr/>
        </p:nvSpPr>
        <p:spPr>
          <a:xfrm>
            <a:off x="6515100" y="5486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0.3735</a:t>
            </a:r>
          </a:p>
          <a:p>
            <a:pPr>
              <a:lnSpc>
                <a:spcPts val="1090"/>
              </a:lnSpc>
            </a:pPr>
            <a:endParaRPr lang="en-CA" sz="973">
              <a:solidFill>
                <a:srgbClr val="000000"/>
              </a:solidFill>
              <a:latin typeface="Arial"/>
              <a:cs typeface="Arial"/>
            </a:endParaRPr>
          </a:p>
        </p:txBody>
      </p:sp>
      <p:sp>
        <p:nvSpPr>
          <p:cNvPr id="330" name="TextBox 330"/>
          <p:cNvSpPr txBox="1"/>
          <p:nvPr/>
        </p:nvSpPr>
        <p:spPr>
          <a:xfrm>
            <a:off x="7124700" y="5486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0.4402</a:t>
            </a:r>
          </a:p>
          <a:p>
            <a:pPr>
              <a:lnSpc>
                <a:spcPts val="1090"/>
              </a:lnSpc>
            </a:pPr>
            <a:endParaRPr lang="en-CA" sz="973">
              <a:solidFill>
                <a:srgbClr val="000000"/>
              </a:solidFill>
              <a:latin typeface="Arial"/>
              <a:cs typeface="Arial"/>
            </a:endParaRPr>
          </a:p>
        </p:txBody>
      </p:sp>
      <p:sp>
        <p:nvSpPr>
          <p:cNvPr id="331" name="TextBox 331"/>
          <p:cNvSpPr txBox="1"/>
          <p:nvPr/>
        </p:nvSpPr>
        <p:spPr>
          <a:xfrm>
            <a:off x="7734300" y="5486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0.4949</a:t>
            </a:r>
          </a:p>
          <a:p>
            <a:pPr>
              <a:lnSpc>
                <a:spcPts val="1090"/>
              </a:lnSpc>
            </a:pPr>
            <a:endParaRPr lang="en-CA" sz="973">
              <a:solidFill>
                <a:srgbClr val="000000"/>
              </a:solidFill>
              <a:latin typeface="Arial"/>
              <a:cs typeface="Arial"/>
            </a:endParaRPr>
          </a:p>
        </p:txBody>
      </p:sp>
      <p:sp>
        <p:nvSpPr>
          <p:cNvPr id="332" name="TextBox 332"/>
          <p:cNvSpPr txBox="1"/>
          <p:nvPr/>
        </p:nvSpPr>
        <p:spPr>
          <a:xfrm>
            <a:off x="8343900" y="5486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0.5404</a:t>
            </a:r>
          </a:p>
          <a:p>
            <a:pPr>
              <a:lnSpc>
                <a:spcPts val="1090"/>
              </a:lnSpc>
            </a:pPr>
            <a:endParaRPr lang="en-CA" sz="973">
              <a:solidFill>
                <a:srgbClr val="000000"/>
              </a:solidFill>
              <a:latin typeface="Arial"/>
              <a:cs typeface="Arial"/>
            </a:endParaRPr>
          </a:p>
        </p:txBody>
      </p:sp>
      <p:sp>
        <p:nvSpPr>
          <p:cNvPr id="333" name="TextBox 333"/>
          <p:cNvSpPr txBox="1"/>
          <p:nvPr/>
        </p:nvSpPr>
        <p:spPr>
          <a:xfrm>
            <a:off x="8953500" y="5486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0.5786</a:t>
            </a:r>
          </a:p>
          <a:p>
            <a:pPr>
              <a:lnSpc>
                <a:spcPts val="1090"/>
              </a:lnSpc>
            </a:pPr>
            <a:endParaRPr lang="en-CA" sz="973">
              <a:solidFill>
                <a:srgbClr val="000000"/>
              </a:solidFill>
              <a:latin typeface="Arial"/>
              <a:cs typeface="Arial"/>
            </a:endParaRPr>
          </a:p>
        </p:txBody>
      </p:sp>
      <p:sp>
        <p:nvSpPr>
          <p:cNvPr id="334" name="TextBox 334"/>
          <p:cNvSpPr txBox="1"/>
          <p:nvPr/>
        </p:nvSpPr>
        <p:spPr>
          <a:xfrm>
            <a:off x="9550400" y="54864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0.6112</a:t>
            </a:r>
          </a:p>
          <a:p>
            <a:pPr>
              <a:lnSpc>
                <a:spcPts val="1090"/>
              </a:lnSpc>
            </a:pPr>
            <a:endParaRPr lang="en-CA" sz="973">
              <a:solidFill>
                <a:srgbClr val="000000"/>
              </a:solidFill>
              <a:latin typeface="Arial"/>
              <a:cs typeface="Arial"/>
            </a:endParaRPr>
          </a:p>
        </p:txBody>
      </p:sp>
      <p:sp>
        <p:nvSpPr>
          <p:cNvPr id="335" name="TextBox 335"/>
          <p:cNvSpPr txBox="1"/>
          <p:nvPr/>
        </p:nvSpPr>
        <p:spPr>
          <a:xfrm>
            <a:off x="2667000" y="56515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28</a:t>
            </a:r>
          </a:p>
          <a:p>
            <a:pPr>
              <a:lnSpc>
                <a:spcPts val="1090"/>
              </a:lnSpc>
            </a:pPr>
            <a:endParaRPr lang="en-CA" sz="983" b="1">
              <a:solidFill>
                <a:srgbClr val="000000"/>
              </a:solidFill>
              <a:latin typeface="Arial Bold"/>
              <a:cs typeface="Arial Bold"/>
            </a:endParaRPr>
          </a:p>
        </p:txBody>
      </p:sp>
      <p:sp>
        <p:nvSpPr>
          <p:cNvPr id="336" name="TextBox 336"/>
          <p:cNvSpPr txBox="1"/>
          <p:nvPr/>
        </p:nvSpPr>
        <p:spPr>
          <a:xfrm>
            <a:off x="3467100" y="5651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0.0068</a:t>
            </a:r>
          </a:p>
          <a:p>
            <a:pPr>
              <a:lnSpc>
                <a:spcPts val="1090"/>
              </a:lnSpc>
            </a:pPr>
            <a:endParaRPr lang="en-CA" sz="973">
              <a:solidFill>
                <a:srgbClr val="000000"/>
              </a:solidFill>
              <a:latin typeface="Arial"/>
              <a:cs typeface="Arial"/>
            </a:endParaRPr>
          </a:p>
        </p:txBody>
      </p:sp>
      <p:sp>
        <p:nvSpPr>
          <p:cNvPr id="337" name="TextBox 337"/>
          <p:cNvSpPr txBox="1"/>
          <p:nvPr/>
        </p:nvSpPr>
        <p:spPr>
          <a:xfrm>
            <a:off x="4076700" y="5651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0.0822</a:t>
            </a:r>
          </a:p>
          <a:p>
            <a:pPr>
              <a:lnSpc>
                <a:spcPts val="1090"/>
              </a:lnSpc>
            </a:pPr>
            <a:endParaRPr lang="en-CA" sz="973">
              <a:solidFill>
                <a:srgbClr val="000000"/>
              </a:solidFill>
              <a:latin typeface="Arial"/>
              <a:cs typeface="Arial"/>
            </a:endParaRPr>
          </a:p>
        </p:txBody>
      </p:sp>
      <p:sp>
        <p:nvSpPr>
          <p:cNvPr id="338" name="TextBox 338"/>
          <p:cNvSpPr txBox="1"/>
          <p:nvPr/>
        </p:nvSpPr>
        <p:spPr>
          <a:xfrm>
            <a:off x="4686300" y="5651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0.1891</a:t>
            </a:r>
          </a:p>
          <a:p>
            <a:pPr>
              <a:lnSpc>
                <a:spcPts val="1090"/>
              </a:lnSpc>
            </a:pPr>
            <a:endParaRPr lang="en-CA" sz="973">
              <a:solidFill>
                <a:srgbClr val="000000"/>
              </a:solidFill>
              <a:latin typeface="Arial"/>
              <a:cs typeface="Arial"/>
            </a:endParaRPr>
          </a:p>
        </p:txBody>
      </p:sp>
      <p:sp>
        <p:nvSpPr>
          <p:cNvPr id="339" name="TextBox 339"/>
          <p:cNvSpPr txBox="1"/>
          <p:nvPr/>
        </p:nvSpPr>
        <p:spPr>
          <a:xfrm>
            <a:off x="5295900" y="5651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0.2868</a:t>
            </a:r>
          </a:p>
          <a:p>
            <a:pPr>
              <a:lnSpc>
                <a:spcPts val="1090"/>
              </a:lnSpc>
            </a:pPr>
            <a:endParaRPr lang="en-CA" sz="973">
              <a:solidFill>
                <a:srgbClr val="000000"/>
              </a:solidFill>
              <a:latin typeface="Arial"/>
              <a:cs typeface="Arial"/>
            </a:endParaRPr>
          </a:p>
        </p:txBody>
      </p:sp>
      <p:sp>
        <p:nvSpPr>
          <p:cNvPr id="340" name="TextBox 340"/>
          <p:cNvSpPr txBox="1"/>
          <p:nvPr/>
        </p:nvSpPr>
        <p:spPr>
          <a:xfrm>
            <a:off x="5905500" y="5651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0.3213</a:t>
            </a:r>
          </a:p>
          <a:p>
            <a:pPr>
              <a:lnSpc>
                <a:spcPts val="1090"/>
              </a:lnSpc>
            </a:pPr>
            <a:endParaRPr lang="en-CA" sz="973">
              <a:solidFill>
                <a:srgbClr val="000000"/>
              </a:solidFill>
              <a:latin typeface="Arial"/>
              <a:cs typeface="Arial"/>
            </a:endParaRPr>
          </a:p>
        </p:txBody>
      </p:sp>
      <p:sp>
        <p:nvSpPr>
          <p:cNvPr id="341" name="TextBox 341"/>
          <p:cNvSpPr txBox="1"/>
          <p:nvPr/>
        </p:nvSpPr>
        <p:spPr>
          <a:xfrm>
            <a:off x="6515100" y="5651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0.3681</a:t>
            </a:r>
          </a:p>
          <a:p>
            <a:pPr>
              <a:lnSpc>
                <a:spcPts val="1090"/>
              </a:lnSpc>
            </a:pPr>
            <a:endParaRPr lang="en-CA" sz="973">
              <a:solidFill>
                <a:srgbClr val="000000"/>
              </a:solidFill>
              <a:latin typeface="Arial"/>
              <a:cs typeface="Arial"/>
            </a:endParaRPr>
          </a:p>
        </p:txBody>
      </p:sp>
      <p:sp>
        <p:nvSpPr>
          <p:cNvPr id="342" name="TextBox 342"/>
          <p:cNvSpPr txBox="1"/>
          <p:nvPr/>
        </p:nvSpPr>
        <p:spPr>
          <a:xfrm>
            <a:off x="7124700" y="5651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0.4349</a:t>
            </a:r>
          </a:p>
          <a:p>
            <a:pPr>
              <a:lnSpc>
                <a:spcPts val="1090"/>
              </a:lnSpc>
            </a:pPr>
            <a:endParaRPr lang="en-CA" sz="973">
              <a:solidFill>
                <a:srgbClr val="000000"/>
              </a:solidFill>
              <a:latin typeface="Arial"/>
              <a:cs typeface="Arial"/>
            </a:endParaRPr>
          </a:p>
        </p:txBody>
      </p:sp>
      <p:sp>
        <p:nvSpPr>
          <p:cNvPr id="343" name="TextBox 343"/>
          <p:cNvSpPr txBox="1"/>
          <p:nvPr/>
        </p:nvSpPr>
        <p:spPr>
          <a:xfrm>
            <a:off x="7734300" y="5651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0.4898</a:t>
            </a:r>
          </a:p>
          <a:p>
            <a:pPr>
              <a:lnSpc>
                <a:spcPts val="1090"/>
              </a:lnSpc>
            </a:pPr>
            <a:endParaRPr lang="en-CA" sz="973">
              <a:solidFill>
                <a:srgbClr val="000000"/>
              </a:solidFill>
              <a:latin typeface="Arial"/>
              <a:cs typeface="Arial"/>
            </a:endParaRPr>
          </a:p>
        </p:txBody>
      </p:sp>
      <p:sp>
        <p:nvSpPr>
          <p:cNvPr id="344" name="TextBox 344"/>
          <p:cNvSpPr txBox="1"/>
          <p:nvPr/>
        </p:nvSpPr>
        <p:spPr>
          <a:xfrm>
            <a:off x="8343900" y="5651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0.5355</a:t>
            </a:r>
          </a:p>
          <a:p>
            <a:pPr>
              <a:lnSpc>
                <a:spcPts val="1090"/>
              </a:lnSpc>
            </a:pPr>
            <a:endParaRPr lang="en-CA" sz="973">
              <a:solidFill>
                <a:srgbClr val="000000"/>
              </a:solidFill>
              <a:latin typeface="Arial"/>
              <a:cs typeface="Arial"/>
            </a:endParaRPr>
          </a:p>
        </p:txBody>
      </p:sp>
      <p:sp>
        <p:nvSpPr>
          <p:cNvPr id="345" name="TextBox 345"/>
          <p:cNvSpPr txBox="1"/>
          <p:nvPr/>
        </p:nvSpPr>
        <p:spPr>
          <a:xfrm>
            <a:off x="8953500" y="5651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0.5740</a:t>
            </a:r>
          </a:p>
          <a:p>
            <a:pPr>
              <a:lnSpc>
                <a:spcPts val="1090"/>
              </a:lnSpc>
            </a:pPr>
            <a:endParaRPr lang="en-CA" sz="973">
              <a:solidFill>
                <a:srgbClr val="000000"/>
              </a:solidFill>
              <a:latin typeface="Arial"/>
              <a:cs typeface="Arial"/>
            </a:endParaRPr>
          </a:p>
        </p:txBody>
      </p:sp>
      <p:sp>
        <p:nvSpPr>
          <p:cNvPr id="346" name="TextBox 346"/>
          <p:cNvSpPr txBox="1"/>
          <p:nvPr/>
        </p:nvSpPr>
        <p:spPr>
          <a:xfrm>
            <a:off x="9550400" y="56515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0.6068</a:t>
            </a:r>
          </a:p>
          <a:p>
            <a:pPr>
              <a:lnSpc>
                <a:spcPts val="1090"/>
              </a:lnSpc>
            </a:pPr>
            <a:endParaRPr lang="en-CA" sz="973">
              <a:solidFill>
                <a:srgbClr val="000000"/>
              </a:solidFill>
              <a:latin typeface="Arial"/>
              <a:cs typeface="Arial"/>
            </a:endParaRPr>
          </a:p>
        </p:txBody>
      </p:sp>
      <p:sp>
        <p:nvSpPr>
          <p:cNvPr id="347" name="TextBox 347"/>
          <p:cNvSpPr txBox="1"/>
          <p:nvPr/>
        </p:nvSpPr>
        <p:spPr>
          <a:xfrm>
            <a:off x="2667000" y="58039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29</a:t>
            </a:r>
          </a:p>
          <a:p>
            <a:pPr>
              <a:lnSpc>
                <a:spcPts val="1090"/>
              </a:lnSpc>
            </a:pPr>
            <a:endParaRPr lang="en-CA" sz="983" b="1">
              <a:solidFill>
                <a:srgbClr val="000000"/>
              </a:solidFill>
              <a:latin typeface="Arial Bold"/>
              <a:cs typeface="Arial Bold"/>
            </a:endParaRPr>
          </a:p>
        </p:txBody>
      </p:sp>
      <p:sp>
        <p:nvSpPr>
          <p:cNvPr id="348" name="TextBox 348"/>
          <p:cNvSpPr txBox="1"/>
          <p:nvPr/>
        </p:nvSpPr>
        <p:spPr>
          <a:xfrm>
            <a:off x="3467100" y="5803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0.0063</a:t>
            </a:r>
          </a:p>
          <a:p>
            <a:pPr>
              <a:lnSpc>
                <a:spcPts val="1090"/>
              </a:lnSpc>
            </a:pPr>
            <a:endParaRPr lang="en-CA" sz="973">
              <a:solidFill>
                <a:srgbClr val="000000"/>
              </a:solidFill>
              <a:latin typeface="Arial"/>
              <a:cs typeface="Arial"/>
            </a:endParaRPr>
          </a:p>
        </p:txBody>
      </p:sp>
      <p:sp>
        <p:nvSpPr>
          <p:cNvPr id="349" name="TextBox 349"/>
          <p:cNvSpPr txBox="1"/>
          <p:nvPr/>
        </p:nvSpPr>
        <p:spPr>
          <a:xfrm>
            <a:off x="4076700" y="5803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0.0794</a:t>
            </a:r>
          </a:p>
          <a:p>
            <a:pPr>
              <a:lnSpc>
                <a:spcPts val="1090"/>
              </a:lnSpc>
            </a:pPr>
            <a:endParaRPr lang="en-CA" sz="973">
              <a:solidFill>
                <a:srgbClr val="000000"/>
              </a:solidFill>
              <a:latin typeface="Arial"/>
              <a:cs typeface="Arial"/>
            </a:endParaRPr>
          </a:p>
        </p:txBody>
      </p:sp>
      <p:sp>
        <p:nvSpPr>
          <p:cNvPr id="350" name="TextBox 350"/>
          <p:cNvSpPr txBox="1"/>
          <p:nvPr/>
        </p:nvSpPr>
        <p:spPr>
          <a:xfrm>
            <a:off x="4686300" y="5803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0.1847</a:t>
            </a:r>
          </a:p>
          <a:p>
            <a:pPr>
              <a:lnSpc>
                <a:spcPts val="1090"/>
              </a:lnSpc>
            </a:pPr>
            <a:endParaRPr lang="en-CA" sz="973">
              <a:solidFill>
                <a:srgbClr val="000000"/>
              </a:solidFill>
              <a:latin typeface="Arial"/>
              <a:cs typeface="Arial"/>
            </a:endParaRPr>
          </a:p>
        </p:txBody>
      </p:sp>
      <p:sp>
        <p:nvSpPr>
          <p:cNvPr id="351" name="TextBox 351"/>
          <p:cNvSpPr txBox="1"/>
          <p:nvPr/>
        </p:nvSpPr>
        <p:spPr>
          <a:xfrm>
            <a:off x="5295900" y="5803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0.2818</a:t>
            </a:r>
          </a:p>
          <a:p>
            <a:pPr>
              <a:lnSpc>
                <a:spcPts val="1090"/>
              </a:lnSpc>
            </a:pPr>
            <a:endParaRPr lang="en-CA" sz="973">
              <a:solidFill>
                <a:srgbClr val="000000"/>
              </a:solidFill>
              <a:latin typeface="Arial"/>
              <a:cs typeface="Arial"/>
            </a:endParaRPr>
          </a:p>
        </p:txBody>
      </p:sp>
      <p:sp>
        <p:nvSpPr>
          <p:cNvPr id="352" name="TextBox 352"/>
          <p:cNvSpPr txBox="1"/>
          <p:nvPr/>
        </p:nvSpPr>
        <p:spPr>
          <a:xfrm>
            <a:off x="5905500" y="5803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0.3162</a:t>
            </a:r>
          </a:p>
          <a:p>
            <a:pPr>
              <a:lnSpc>
                <a:spcPts val="1090"/>
              </a:lnSpc>
            </a:pPr>
            <a:endParaRPr lang="en-CA" sz="973">
              <a:solidFill>
                <a:srgbClr val="000000"/>
              </a:solidFill>
              <a:latin typeface="Arial"/>
              <a:cs typeface="Arial"/>
            </a:endParaRPr>
          </a:p>
        </p:txBody>
      </p:sp>
      <p:sp>
        <p:nvSpPr>
          <p:cNvPr id="353" name="TextBox 353"/>
          <p:cNvSpPr txBox="1"/>
          <p:nvPr/>
        </p:nvSpPr>
        <p:spPr>
          <a:xfrm>
            <a:off x="6515100" y="5803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0.3630</a:t>
            </a:r>
          </a:p>
          <a:p>
            <a:pPr>
              <a:lnSpc>
                <a:spcPts val="1090"/>
              </a:lnSpc>
            </a:pPr>
            <a:endParaRPr lang="en-CA" sz="973">
              <a:solidFill>
                <a:srgbClr val="000000"/>
              </a:solidFill>
              <a:latin typeface="Arial"/>
              <a:cs typeface="Arial"/>
            </a:endParaRPr>
          </a:p>
        </p:txBody>
      </p:sp>
      <p:sp>
        <p:nvSpPr>
          <p:cNvPr id="354" name="TextBox 354"/>
          <p:cNvSpPr txBox="1"/>
          <p:nvPr/>
        </p:nvSpPr>
        <p:spPr>
          <a:xfrm>
            <a:off x="7124700" y="5803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0.4298</a:t>
            </a:r>
          </a:p>
          <a:p>
            <a:pPr>
              <a:lnSpc>
                <a:spcPts val="1090"/>
              </a:lnSpc>
            </a:pPr>
            <a:endParaRPr lang="en-CA" sz="973">
              <a:solidFill>
                <a:srgbClr val="000000"/>
              </a:solidFill>
              <a:latin typeface="Arial"/>
              <a:cs typeface="Arial"/>
            </a:endParaRPr>
          </a:p>
        </p:txBody>
      </p:sp>
      <p:sp>
        <p:nvSpPr>
          <p:cNvPr id="355" name="TextBox 355"/>
          <p:cNvSpPr txBox="1"/>
          <p:nvPr/>
        </p:nvSpPr>
        <p:spPr>
          <a:xfrm>
            <a:off x="7734300" y="5803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0.4849</a:t>
            </a:r>
          </a:p>
          <a:p>
            <a:pPr>
              <a:lnSpc>
                <a:spcPts val="1090"/>
              </a:lnSpc>
            </a:pPr>
            <a:endParaRPr lang="en-CA" sz="973">
              <a:solidFill>
                <a:srgbClr val="000000"/>
              </a:solidFill>
              <a:latin typeface="Arial"/>
              <a:cs typeface="Arial"/>
            </a:endParaRPr>
          </a:p>
        </p:txBody>
      </p:sp>
      <p:sp>
        <p:nvSpPr>
          <p:cNvPr id="356" name="TextBox 356"/>
          <p:cNvSpPr txBox="1"/>
          <p:nvPr/>
        </p:nvSpPr>
        <p:spPr>
          <a:xfrm>
            <a:off x="8343900" y="5803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0.5308</a:t>
            </a:r>
          </a:p>
          <a:p>
            <a:pPr>
              <a:lnSpc>
                <a:spcPts val="1090"/>
              </a:lnSpc>
            </a:pPr>
            <a:endParaRPr lang="en-CA" sz="973">
              <a:solidFill>
                <a:srgbClr val="000000"/>
              </a:solidFill>
              <a:latin typeface="Arial"/>
              <a:cs typeface="Arial"/>
            </a:endParaRPr>
          </a:p>
        </p:txBody>
      </p:sp>
      <p:sp>
        <p:nvSpPr>
          <p:cNvPr id="357" name="TextBox 357"/>
          <p:cNvSpPr txBox="1"/>
          <p:nvPr/>
        </p:nvSpPr>
        <p:spPr>
          <a:xfrm>
            <a:off x="8953500" y="5803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0.5695</a:t>
            </a:r>
          </a:p>
          <a:p>
            <a:pPr>
              <a:lnSpc>
                <a:spcPts val="1090"/>
              </a:lnSpc>
            </a:pPr>
            <a:endParaRPr lang="en-CA" sz="973">
              <a:solidFill>
                <a:srgbClr val="000000"/>
              </a:solidFill>
              <a:latin typeface="Arial"/>
              <a:cs typeface="Arial"/>
            </a:endParaRPr>
          </a:p>
        </p:txBody>
      </p:sp>
      <p:sp>
        <p:nvSpPr>
          <p:cNvPr id="358" name="TextBox 358"/>
          <p:cNvSpPr txBox="1"/>
          <p:nvPr/>
        </p:nvSpPr>
        <p:spPr>
          <a:xfrm>
            <a:off x="9550400" y="58039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0.6025</a:t>
            </a:r>
          </a:p>
          <a:p>
            <a:pPr>
              <a:lnSpc>
                <a:spcPts val="1090"/>
              </a:lnSpc>
            </a:pPr>
            <a:endParaRPr lang="en-CA" sz="973">
              <a:solidFill>
                <a:srgbClr val="000000"/>
              </a:solidFill>
              <a:latin typeface="Arial"/>
              <a:cs typeface="Arial"/>
            </a:endParaRPr>
          </a:p>
        </p:txBody>
      </p:sp>
      <p:sp>
        <p:nvSpPr>
          <p:cNvPr id="359" name="TextBox 359"/>
          <p:cNvSpPr txBox="1"/>
          <p:nvPr/>
        </p:nvSpPr>
        <p:spPr>
          <a:xfrm>
            <a:off x="2667000" y="59690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30</a:t>
            </a:r>
          </a:p>
          <a:p>
            <a:pPr>
              <a:lnSpc>
                <a:spcPts val="1090"/>
              </a:lnSpc>
            </a:pPr>
            <a:endParaRPr lang="en-CA" sz="983" b="1">
              <a:solidFill>
                <a:srgbClr val="000000"/>
              </a:solidFill>
              <a:latin typeface="Arial Bold"/>
              <a:cs typeface="Arial Bold"/>
            </a:endParaRPr>
          </a:p>
        </p:txBody>
      </p:sp>
      <p:sp>
        <p:nvSpPr>
          <p:cNvPr id="360" name="TextBox 360"/>
          <p:cNvSpPr txBox="1"/>
          <p:nvPr/>
        </p:nvSpPr>
        <p:spPr>
          <a:xfrm>
            <a:off x="3467100" y="5969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0.0059</a:t>
            </a:r>
          </a:p>
          <a:p>
            <a:pPr>
              <a:lnSpc>
                <a:spcPts val="1090"/>
              </a:lnSpc>
            </a:pPr>
            <a:endParaRPr lang="en-CA" sz="973">
              <a:solidFill>
                <a:srgbClr val="000000"/>
              </a:solidFill>
              <a:latin typeface="Arial"/>
              <a:cs typeface="Arial"/>
            </a:endParaRPr>
          </a:p>
        </p:txBody>
      </p:sp>
      <p:sp>
        <p:nvSpPr>
          <p:cNvPr id="361" name="TextBox 361"/>
          <p:cNvSpPr txBox="1"/>
          <p:nvPr/>
        </p:nvSpPr>
        <p:spPr>
          <a:xfrm>
            <a:off x="4076700" y="5969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0.0768</a:t>
            </a:r>
          </a:p>
          <a:p>
            <a:pPr>
              <a:lnSpc>
                <a:spcPts val="1090"/>
              </a:lnSpc>
            </a:pPr>
            <a:endParaRPr lang="en-CA" sz="973">
              <a:solidFill>
                <a:srgbClr val="000000"/>
              </a:solidFill>
              <a:latin typeface="Arial"/>
              <a:cs typeface="Arial"/>
            </a:endParaRPr>
          </a:p>
        </p:txBody>
      </p:sp>
      <p:sp>
        <p:nvSpPr>
          <p:cNvPr id="362" name="TextBox 362"/>
          <p:cNvSpPr txBox="1"/>
          <p:nvPr/>
        </p:nvSpPr>
        <p:spPr>
          <a:xfrm>
            <a:off x="4686300" y="5969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0.1806</a:t>
            </a:r>
          </a:p>
          <a:p>
            <a:pPr>
              <a:lnSpc>
                <a:spcPts val="1090"/>
              </a:lnSpc>
            </a:pPr>
            <a:endParaRPr lang="en-CA" sz="973">
              <a:solidFill>
                <a:srgbClr val="000000"/>
              </a:solidFill>
              <a:latin typeface="Arial"/>
              <a:cs typeface="Arial"/>
            </a:endParaRPr>
          </a:p>
        </p:txBody>
      </p:sp>
      <p:sp>
        <p:nvSpPr>
          <p:cNvPr id="363" name="TextBox 363"/>
          <p:cNvSpPr txBox="1"/>
          <p:nvPr/>
        </p:nvSpPr>
        <p:spPr>
          <a:xfrm>
            <a:off x="5295900" y="5969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0.2770</a:t>
            </a:r>
          </a:p>
          <a:p>
            <a:pPr>
              <a:lnSpc>
                <a:spcPts val="1090"/>
              </a:lnSpc>
            </a:pPr>
            <a:endParaRPr lang="en-CA" sz="973">
              <a:solidFill>
                <a:srgbClr val="000000"/>
              </a:solidFill>
              <a:latin typeface="Arial"/>
              <a:cs typeface="Arial"/>
            </a:endParaRPr>
          </a:p>
        </p:txBody>
      </p:sp>
      <p:sp>
        <p:nvSpPr>
          <p:cNvPr id="364" name="TextBox 364"/>
          <p:cNvSpPr txBox="1"/>
          <p:nvPr/>
        </p:nvSpPr>
        <p:spPr>
          <a:xfrm>
            <a:off x="5905500" y="5969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0.3113</a:t>
            </a:r>
          </a:p>
          <a:p>
            <a:pPr>
              <a:lnSpc>
                <a:spcPts val="1090"/>
              </a:lnSpc>
            </a:pPr>
            <a:endParaRPr lang="en-CA" sz="973">
              <a:solidFill>
                <a:srgbClr val="000000"/>
              </a:solidFill>
              <a:latin typeface="Arial"/>
              <a:cs typeface="Arial"/>
            </a:endParaRPr>
          </a:p>
        </p:txBody>
      </p:sp>
      <p:sp>
        <p:nvSpPr>
          <p:cNvPr id="365" name="TextBox 365"/>
          <p:cNvSpPr txBox="1"/>
          <p:nvPr/>
        </p:nvSpPr>
        <p:spPr>
          <a:xfrm>
            <a:off x="6515100" y="5969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0.3581</a:t>
            </a:r>
          </a:p>
          <a:p>
            <a:pPr>
              <a:lnSpc>
                <a:spcPts val="1090"/>
              </a:lnSpc>
            </a:pPr>
            <a:endParaRPr lang="en-CA" sz="973">
              <a:solidFill>
                <a:srgbClr val="000000"/>
              </a:solidFill>
              <a:latin typeface="Arial"/>
              <a:cs typeface="Arial"/>
            </a:endParaRPr>
          </a:p>
        </p:txBody>
      </p:sp>
      <p:sp>
        <p:nvSpPr>
          <p:cNvPr id="366" name="TextBox 366"/>
          <p:cNvSpPr txBox="1"/>
          <p:nvPr/>
        </p:nvSpPr>
        <p:spPr>
          <a:xfrm>
            <a:off x="7124700" y="5969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0.4250</a:t>
            </a:r>
          </a:p>
          <a:p>
            <a:pPr>
              <a:lnSpc>
                <a:spcPts val="1090"/>
              </a:lnSpc>
            </a:pPr>
            <a:endParaRPr lang="en-CA" sz="973">
              <a:solidFill>
                <a:srgbClr val="000000"/>
              </a:solidFill>
              <a:latin typeface="Arial"/>
              <a:cs typeface="Arial"/>
            </a:endParaRPr>
          </a:p>
        </p:txBody>
      </p:sp>
      <p:sp>
        <p:nvSpPr>
          <p:cNvPr id="367" name="TextBox 367"/>
          <p:cNvSpPr txBox="1"/>
          <p:nvPr/>
        </p:nvSpPr>
        <p:spPr>
          <a:xfrm>
            <a:off x="7734300" y="5969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0.4802</a:t>
            </a:r>
          </a:p>
          <a:p>
            <a:pPr>
              <a:lnSpc>
                <a:spcPts val="1090"/>
              </a:lnSpc>
            </a:pPr>
            <a:endParaRPr lang="en-CA" sz="973">
              <a:solidFill>
                <a:srgbClr val="000000"/>
              </a:solidFill>
              <a:latin typeface="Arial"/>
              <a:cs typeface="Arial"/>
            </a:endParaRPr>
          </a:p>
        </p:txBody>
      </p:sp>
      <p:sp>
        <p:nvSpPr>
          <p:cNvPr id="368" name="TextBox 368"/>
          <p:cNvSpPr txBox="1"/>
          <p:nvPr/>
        </p:nvSpPr>
        <p:spPr>
          <a:xfrm>
            <a:off x="8343900" y="5969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0.5263</a:t>
            </a:r>
          </a:p>
          <a:p>
            <a:pPr>
              <a:lnSpc>
                <a:spcPts val="1090"/>
              </a:lnSpc>
            </a:pPr>
            <a:endParaRPr lang="en-CA" sz="973">
              <a:solidFill>
                <a:srgbClr val="000000"/>
              </a:solidFill>
              <a:latin typeface="Arial"/>
              <a:cs typeface="Arial"/>
            </a:endParaRPr>
          </a:p>
        </p:txBody>
      </p:sp>
      <p:sp>
        <p:nvSpPr>
          <p:cNvPr id="369" name="TextBox 369"/>
          <p:cNvSpPr txBox="1"/>
          <p:nvPr/>
        </p:nvSpPr>
        <p:spPr>
          <a:xfrm>
            <a:off x="8953500" y="5969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0.5653</a:t>
            </a:r>
          </a:p>
          <a:p>
            <a:pPr>
              <a:lnSpc>
                <a:spcPts val="1090"/>
              </a:lnSpc>
            </a:pPr>
            <a:endParaRPr lang="en-CA" sz="973">
              <a:solidFill>
                <a:srgbClr val="000000"/>
              </a:solidFill>
              <a:latin typeface="Arial"/>
              <a:cs typeface="Arial"/>
            </a:endParaRPr>
          </a:p>
        </p:txBody>
      </p:sp>
      <p:sp>
        <p:nvSpPr>
          <p:cNvPr id="370" name="TextBox 370"/>
          <p:cNvSpPr txBox="1"/>
          <p:nvPr/>
        </p:nvSpPr>
        <p:spPr>
          <a:xfrm>
            <a:off x="9550400" y="59690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0.5984</a:t>
            </a:r>
          </a:p>
          <a:p>
            <a:pPr>
              <a:lnSpc>
                <a:spcPts val="1090"/>
              </a:lnSpc>
            </a:pPr>
            <a:endParaRPr lang="en-CA" sz="973">
              <a:solidFill>
                <a:srgbClr val="000000"/>
              </a:solidFill>
              <a:latin typeface="Arial"/>
              <a:cs typeface="Arial"/>
            </a:endParaRPr>
          </a:p>
        </p:txBody>
      </p:sp>
      <p:sp>
        <p:nvSpPr>
          <p:cNvPr id="371" name="TextBox 371"/>
          <p:cNvSpPr txBox="1"/>
          <p:nvPr/>
        </p:nvSpPr>
        <p:spPr>
          <a:xfrm>
            <a:off x="2667000" y="61341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40</a:t>
            </a:r>
          </a:p>
          <a:p>
            <a:pPr>
              <a:lnSpc>
                <a:spcPts val="1090"/>
              </a:lnSpc>
            </a:pPr>
            <a:endParaRPr lang="en-CA" sz="983" b="1">
              <a:solidFill>
                <a:srgbClr val="000000"/>
              </a:solidFill>
              <a:latin typeface="Arial Bold"/>
              <a:cs typeface="Arial Bold"/>
            </a:endParaRPr>
          </a:p>
        </p:txBody>
      </p:sp>
      <p:sp>
        <p:nvSpPr>
          <p:cNvPr id="372" name="TextBox 372"/>
          <p:cNvSpPr txBox="1"/>
          <p:nvPr/>
        </p:nvSpPr>
        <p:spPr>
          <a:xfrm>
            <a:off x="3467100" y="6134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0.0033</a:t>
            </a:r>
          </a:p>
          <a:p>
            <a:pPr>
              <a:lnSpc>
                <a:spcPts val="1090"/>
              </a:lnSpc>
            </a:pPr>
            <a:endParaRPr lang="en-CA" sz="973">
              <a:solidFill>
                <a:srgbClr val="000000"/>
              </a:solidFill>
              <a:latin typeface="Arial"/>
              <a:cs typeface="Arial"/>
            </a:endParaRPr>
          </a:p>
        </p:txBody>
      </p:sp>
      <p:sp>
        <p:nvSpPr>
          <p:cNvPr id="373" name="TextBox 373"/>
          <p:cNvSpPr txBox="1"/>
          <p:nvPr/>
        </p:nvSpPr>
        <p:spPr>
          <a:xfrm>
            <a:off x="4076700" y="6134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0.0576</a:t>
            </a:r>
          </a:p>
          <a:p>
            <a:pPr>
              <a:lnSpc>
                <a:spcPts val="1090"/>
              </a:lnSpc>
            </a:pPr>
            <a:endParaRPr lang="en-CA" sz="973">
              <a:solidFill>
                <a:srgbClr val="000000"/>
              </a:solidFill>
              <a:latin typeface="Arial"/>
              <a:cs typeface="Arial"/>
            </a:endParaRPr>
          </a:p>
        </p:txBody>
      </p:sp>
      <p:sp>
        <p:nvSpPr>
          <p:cNvPr id="374" name="TextBox 374"/>
          <p:cNvSpPr txBox="1"/>
          <p:nvPr/>
        </p:nvSpPr>
        <p:spPr>
          <a:xfrm>
            <a:off x="4686300" y="6134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0.1491</a:t>
            </a:r>
          </a:p>
          <a:p>
            <a:pPr>
              <a:lnSpc>
                <a:spcPts val="1090"/>
              </a:lnSpc>
            </a:pPr>
            <a:endParaRPr lang="en-CA" sz="973">
              <a:solidFill>
                <a:srgbClr val="000000"/>
              </a:solidFill>
              <a:latin typeface="Arial"/>
              <a:cs typeface="Arial"/>
            </a:endParaRPr>
          </a:p>
        </p:txBody>
      </p:sp>
      <p:sp>
        <p:nvSpPr>
          <p:cNvPr id="375" name="TextBox 375"/>
          <p:cNvSpPr txBox="1"/>
          <p:nvPr/>
        </p:nvSpPr>
        <p:spPr>
          <a:xfrm>
            <a:off x="5295900" y="6134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0.2399</a:t>
            </a:r>
          </a:p>
          <a:p>
            <a:pPr>
              <a:lnSpc>
                <a:spcPts val="1090"/>
              </a:lnSpc>
            </a:pPr>
            <a:endParaRPr lang="en-CA" sz="973">
              <a:solidFill>
                <a:srgbClr val="000000"/>
              </a:solidFill>
              <a:latin typeface="Arial"/>
              <a:cs typeface="Arial"/>
            </a:endParaRPr>
          </a:p>
        </p:txBody>
      </p:sp>
      <p:sp>
        <p:nvSpPr>
          <p:cNvPr id="376" name="TextBox 376"/>
          <p:cNvSpPr txBox="1"/>
          <p:nvPr/>
        </p:nvSpPr>
        <p:spPr>
          <a:xfrm>
            <a:off x="5905500" y="6134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0.2732</a:t>
            </a:r>
          </a:p>
          <a:p>
            <a:pPr>
              <a:lnSpc>
                <a:spcPts val="1090"/>
              </a:lnSpc>
            </a:pPr>
            <a:endParaRPr lang="en-CA" sz="973">
              <a:solidFill>
                <a:srgbClr val="000000"/>
              </a:solidFill>
              <a:latin typeface="Arial"/>
              <a:cs typeface="Arial"/>
            </a:endParaRPr>
          </a:p>
        </p:txBody>
      </p:sp>
      <p:sp>
        <p:nvSpPr>
          <p:cNvPr id="377" name="TextBox 377"/>
          <p:cNvSpPr txBox="1"/>
          <p:nvPr/>
        </p:nvSpPr>
        <p:spPr>
          <a:xfrm>
            <a:off x="6515100" y="6134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0.3192</a:t>
            </a:r>
          </a:p>
          <a:p>
            <a:pPr>
              <a:lnSpc>
                <a:spcPts val="1090"/>
              </a:lnSpc>
            </a:pPr>
            <a:endParaRPr lang="en-CA" sz="973">
              <a:solidFill>
                <a:srgbClr val="000000"/>
              </a:solidFill>
              <a:latin typeface="Arial"/>
              <a:cs typeface="Arial"/>
            </a:endParaRPr>
          </a:p>
        </p:txBody>
      </p:sp>
      <p:sp>
        <p:nvSpPr>
          <p:cNvPr id="378" name="TextBox 378"/>
          <p:cNvSpPr txBox="1"/>
          <p:nvPr/>
        </p:nvSpPr>
        <p:spPr>
          <a:xfrm>
            <a:off x="7124700" y="6134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0.3861</a:t>
            </a:r>
          </a:p>
          <a:p>
            <a:pPr>
              <a:lnSpc>
                <a:spcPts val="1090"/>
              </a:lnSpc>
            </a:pPr>
            <a:endParaRPr lang="en-CA" sz="973">
              <a:solidFill>
                <a:srgbClr val="000000"/>
              </a:solidFill>
              <a:latin typeface="Arial"/>
              <a:cs typeface="Arial"/>
            </a:endParaRPr>
          </a:p>
        </p:txBody>
      </p:sp>
      <p:sp>
        <p:nvSpPr>
          <p:cNvPr id="379" name="TextBox 379"/>
          <p:cNvSpPr txBox="1"/>
          <p:nvPr/>
        </p:nvSpPr>
        <p:spPr>
          <a:xfrm>
            <a:off x="7734300" y="6134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0.4423</a:t>
            </a:r>
          </a:p>
          <a:p>
            <a:pPr>
              <a:lnSpc>
                <a:spcPts val="1090"/>
              </a:lnSpc>
            </a:pPr>
            <a:endParaRPr lang="en-CA" sz="973">
              <a:solidFill>
                <a:srgbClr val="000000"/>
              </a:solidFill>
              <a:latin typeface="Arial"/>
              <a:cs typeface="Arial"/>
            </a:endParaRPr>
          </a:p>
        </p:txBody>
      </p:sp>
      <p:sp>
        <p:nvSpPr>
          <p:cNvPr id="380" name="TextBox 380"/>
          <p:cNvSpPr txBox="1"/>
          <p:nvPr/>
        </p:nvSpPr>
        <p:spPr>
          <a:xfrm>
            <a:off x="8343900" y="6134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0.4898</a:t>
            </a:r>
          </a:p>
          <a:p>
            <a:pPr>
              <a:lnSpc>
                <a:spcPts val="1090"/>
              </a:lnSpc>
            </a:pPr>
            <a:endParaRPr lang="en-CA" sz="973">
              <a:solidFill>
                <a:srgbClr val="000000"/>
              </a:solidFill>
              <a:latin typeface="Arial"/>
              <a:cs typeface="Arial"/>
            </a:endParaRPr>
          </a:p>
        </p:txBody>
      </p:sp>
      <p:sp>
        <p:nvSpPr>
          <p:cNvPr id="381" name="TextBox 381"/>
          <p:cNvSpPr txBox="1"/>
          <p:nvPr/>
        </p:nvSpPr>
        <p:spPr>
          <a:xfrm>
            <a:off x="8953500" y="6134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0.5302</a:t>
            </a:r>
          </a:p>
          <a:p>
            <a:pPr>
              <a:lnSpc>
                <a:spcPts val="1090"/>
              </a:lnSpc>
            </a:pPr>
            <a:endParaRPr lang="en-CA" sz="973">
              <a:solidFill>
                <a:srgbClr val="000000"/>
              </a:solidFill>
              <a:latin typeface="Arial"/>
              <a:cs typeface="Arial"/>
            </a:endParaRPr>
          </a:p>
        </p:txBody>
      </p:sp>
      <p:sp>
        <p:nvSpPr>
          <p:cNvPr id="382" name="TextBox 382"/>
          <p:cNvSpPr txBox="1"/>
          <p:nvPr/>
        </p:nvSpPr>
        <p:spPr>
          <a:xfrm>
            <a:off x="9550400" y="61341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0.5650</a:t>
            </a:r>
          </a:p>
          <a:p>
            <a:pPr>
              <a:lnSpc>
                <a:spcPts val="1090"/>
              </a:lnSpc>
            </a:pPr>
            <a:endParaRPr lang="en-CA" sz="973">
              <a:solidFill>
                <a:srgbClr val="000000"/>
              </a:solidFill>
              <a:latin typeface="Arial"/>
              <a:cs typeface="Arial"/>
            </a:endParaRPr>
          </a:p>
        </p:txBody>
      </p:sp>
      <p:sp>
        <p:nvSpPr>
          <p:cNvPr id="383" name="TextBox 383"/>
          <p:cNvSpPr txBox="1"/>
          <p:nvPr/>
        </p:nvSpPr>
        <p:spPr>
          <a:xfrm>
            <a:off x="2667000" y="6299201"/>
            <a:ext cx="141064" cy="282129"/>
          </a:xfrm>
          <a:prstGeom prst="rect">
            <a:avLst/>
          </a:prstGeom>
          <a:noFill/>
        </p:spPr>
        <p:txBody>
          <a:bodyPr vert="horz" wrap="none" lIns="0" tIns="0" rIns="0" bIns="0" rtlCol="0">
            <a:spAutoFit/>
          </a:bodyPr>
          <a:lstStyle/>
          <a:p>
            <a:pPr>
              <a:lnSpc>
                <a:spcPts val="1090"/>
              </a:lnSpc>
            </a:pPr>
            <a:r>
              <a:rPr lang="en-CA" sz="983" b="1">
                <a:solidFill>
                  <a:srgbClr val="000000"/>
                </a:solidFill>
                <a:latin typeface="Arial Bold"/>
                <a:cs typeface="Arial Bold"/>
              </a:rPr>
              <a:t>50</a:t>
            </a:r>
          </a:p>
          <a:p>
            <a:pPr>
              <a:lnSpc>
                <a:spcPts val="1090"/>
              </a:lnSpc>
            </a:pPr>
            <a:endParaRPr lang="en-CA" sz="983" b="1">
              <a:solidFill>
                <a:srgbClr val="000000"/>
              </a:solidFill>
              <a:latin typeface="Arial Bold"/>
              <a:cs typeface="Arial Bold"/>
            </a:endParaRPr>
          </a:p>
        </p:txBody>
      </p:sp>
      <p:sp>
        <p:nvSpPr>
          <p:cNvPr id="384" name="TextBox 384"/>
          <p:cNvSpPr txBox="1"/>
          <p:nvPr/>
        </p:nvSpPr>
        <p:spPr>
          <a:xfrm>
            <a:off x="3467100" y="6299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0.0021</a:t>
            </a:r>
          </a:p>
          <a:p>
            <a:pPr>
              <a:lnSpc>
                <a:spcPts val="1090"/>
              </a:lnSpc>
            </a:pPr>
            <a:endParaRPr lang="en-CA" sz="973">
              <a:solidFill>
                <a:srgbClr val="000000"/>
              </a:solidFill>
              <a:latin typeface="Arial"/>
              <a:cs typeface="Arial"/>
            </a:endParaRPr>
          </a:p>
        </p:txBody>
      </p:sp>
      <p:sp>
        <p:nvSpPr>
          <p:cNvPr id="385" name="TextBox 385"/>
          <p:cNvSpPr txBox="1"/>
          <p:nvPr/>
        </p:nvSpPr>
        <p:spPr>
          <a:xfrm>
            <a:off x="4076700" y="6299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0.0461</a:t>
            </a:r>
          </a:p>
          <a:p>
            <a:pPr>
              <a:lnSpc>
                <a:spcPts val="1090"/>
              </a:lnSpc>
            </a:pPr>
            <a:endParaRPr lang="en-CA" sz="973">
              <a:solidFill>
                <a:srgbClr val="000000"/>
              </a:solidFill>
              <a:latin typeface="Arial"/>
              <a:cs typeface="Arial"/>
            </a:endParaRPr>
          </a:p>
        </p:txBody>
      </p:sp>
      <p:sp>
        <p:nvSpPr>
          <p:cNvPr id="386" name="TextBox 386"/>
          <p:cNvSpPr txBox="1"/>
          <p:nvPr/>
        </p:nvSpPr>
        <p:spPr>
          <a:xfrm>
            <a:off x="4686300" y="6299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0.1285</a:t>
            </a:r>
          </a:p>
          <a:p>
            <a:pPr>
              <a:lnSpc>
                <a:spcPts val="1090"/>
              </a:lnSpc>
            </a:pPr>
            <a:endParaRPr lang="en-CA" sz="973">
              <a:solidFill>
                <a:srgbClr val="000000"/>
              </a:solidFill>
              <a:latin typeface="Arial"/>
              <a:cs typeface="Arial"/>
            </a:endParaRPr>
          </a:p>
        </p:txBody>
      </p:sp>
      <p:sp>
        <p:nvSpPr>
          <p:cNvPr id="387" name="TextBox 387"/>
          <p:cNvSpPr txBox="1"/>
          <p:nvPr/>
        </p:nvSpPr>
        <p:spPr>
          <a:xfrm>
            <a:off x="5295900" y="6299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0.2146</a:t>
            </a:r>
          </a:p>
          <a:p>
            <a:pPr>
              <a:lnSpc>
                <a:spcPts val="1090"/>
              </a:lnSpc>
            </a:pPr>
            <a:endParaRPr lang="en-CA" sz="973">
              <a:solidFill>
                <a:srgbClr val="000000"/>
              </a:solidFill>
              <a:latin typeface="Arial"/>
              <a:cs typeface="Arial"/>
            </a:endParaRPr>
          </a:p>
        </p:txBody>
      </p:sp>
      <p:sp>
        <p:nvSpPr>
          <p:cNvPr id="388" name="TextBox 388"/>
          <p:cNvSpPr txBox="1"/>
          <p:nvPr/>
        </p:nvSpPr>
        <p:spPr>
          <a:xfrm>
            <a:off x="5905500" y="6299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0.2468</a:t>
            </a:r>
          </a:p>
          <a:p>
            <a:pPr>
              <a:lnSpc>
                <a:spcPts val="1090"/>
              </a:lnSpc>
            </a:pPr>
            <a:endParaRPr lang="en-CA" sz="973">
              <a:solidFill>
                <a:srgbClr val="000000"/>
              </a:solidFill>
              <a:latin typeface="Arial"/>
              <a:cs typeface="Arial"/>
            </a:endParaRPr>
          </a:p>
        </p:txBody>
      </p:sp>
      <p:sp>
        <p:nvSpPr>
          <p:cNvPr id="389" name="TextBox 389"/>
          <p:cNvSpPr txBox="1"/>
          <p:nvPr/>
        </p:nvSpPr>
        <p:spPr>
          <a:xfrm>
            <a:off x="6515100" y="6299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0.2919</a:t>
            </a:r>
          </a:p>
          <a:p>
            <a:pPr>
              <a:lnSpc>
                <a:spcPts val="1090"/>
              </a:lnSpc>
            </a:pPr>
            <a:endParaRPr lang="en-CA" sz="973">
              <a:solidFill>
                <a:srgbClr val="000000"/>
              </a:solidFill>
              <a:latin typeface="Arial"/>
              <a:cs typeface="Arial"/>
            </a:endParaRPr>
          </a:p>
        </p:txBody>
      </p:sp>
      <p:sp>
        <p:nvSpPr>
          <p:cNvPr id="390" name="TextBox 390"/>
          <p:cNvSpPr txBox="1"/>
          <p:nvPr/>
        </p:nvSpPr>
        <p:spPr>
          <a:xfrm>
            <a:off x="7124700" y="6299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0.3584</a:t>
            </a:r>
          </a:p>
          <a:p>
            <a:pPr>
              <a:lnSpc>
                <a:spcPts val="1090"/>
              </a:lnSpc>
            </a:pPr>
            <a:endParaRPr lang="en-CA" sz="973">
              <a:solidFill>
                <a:srgbClr val="000000"/>
              </a:solidFill>
              <a:latin typeface="Arial"/>
              <a:cs typeface="Arial"/>
            </a:endParaRPr>
          </a:p>
        </p:txBody>
      </p:sp>
      <p:sp>
        <p:nvSpPr>
          <p:cNvPr id="391" name="TextBox 391"/>
          <p:cNvSpPr txBox="1"/>
          <p:nvPr/>
        </p:nvSpPr>
        <p:spPr>
          <a:xfrm>
            <a:off x="7734300" y="6299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0.4150</a:t>
            </a:r>
          </a:p>
          <a:p>
            <a:pPr>
              <a:lnSpc>
                <a:spcPts val="1090"/>
              </a:lnSpc>
            </a:pPr>
            <a:endParaRPr lang="en-CA" sz="973">
              <a:solidFill>
                <a:srgbClr val="000000"/>
              </a:solidFill>
              <a:latin typeface="Arial"/>
              <a:cs typeface="Arial"/>
            </a:endParaRPr>
          </a:p>
        </p:txBody>
      </p:sp>
      <p:sp>
        <p:nvSpPr>
          <p:cNvPr id="392" name="TextBox 392"/>
          <p:cNvSpPr txBox="1"/>
          <p:nvPr/>
        </p:nvSpPr>
        <p:spPr>
          <a:xfrm>
            <a:off x="8343900" y="6299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0.4632</a:t>
            </a:r>
          </a:p>
          <a:p>
            <a:pPr>
              <a:lnSpc>
                <a:spcPts val="1090"/>
              </a:lnSpc>
            </a:pPr>
            <a:endParaRPr lang="en-CA" sz="973">
              <a:solidFill>
                <a:srgbClr val="000000"/>
              </a:solidFill>
              <a:latin typeface="Arial"/>
              <a:cs typeface="Arial"/>
            </a:endParaRPr>
          </a:p>
        </p:txBody>
      </p:sp>
      <p:sp>
        <p:nvSpPr>
          <p:cNvPr id="393" name="TextBox 393"/>
          <p:cNvSpPr txBox="1"/>
          <p:nvPr/>
        </p:nvSpPr>
        <p:spPr>
          <a:xfrm>
            <a:off x="8953500" y="6299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0.5046</a:t>
            </a:r>
          </a:p>
          <a:p>
            <a:pPr>
              <a:lnSpc>
                <a:spcPts val="1090"/>
              </a:lnSpc>
            </a:pPr>
            <a:endParaRPr lang="en-CA" sz="973">
              <a:solidFill>
                <a:srgbClr val="000000"/>
              </a:solidFill>
              <a:latin typeface="Arial"/>
              <a:cs typeface="Arial"/>
            </a:endParaRPr>
          </a:p>
        </p:txBody>
      </p:sp>
      <p:sp>
        <p:nvSpPr>
          <p:cNvPr id="394" name="TextBox 394"/>
          <p:cNvSpPr txBox="1"/>
          <p:nvPr/>
        </p:nvSpPr>
        <p:spPr>
          <a:xfrm>
            <a:off x="9550400" y="6299201"/>
            <a:ext cx="379912" cy="282129"/>
          </a:xfrm>
          <a:prstGeom prst="rect">
            <a:avLst/>
          </a:prstGeom>
          <a:noFill/>
        </p:spPr>
        <p:txBody>
          <a:bodyPr vert="horz" wrap="none" lIns="0" tIns="0" rIns="0" bIns="0" rtlCol="0">
            <a:spAutoFit/>
          </a:bodyPr>
          <a:lstStyle/>
          <a:p>
            <a:pPr>
              <a:lnSpc>
                <a:spcPts val="1090"/>
              </a:lnSpc>
            </a:pPr>
            <a:r>
              <a:rPr lang="en-CA" sz="973">
                <a:solidFill>
                  <a:srgbClr val="000000"/>
                </a:solidFill>
                <a:latin typeface="Arial"/>
                <a:cs typeface="Arial"/>
              </a:rPr>
              <a:t>0.5403</a:t>
            </a:r>
          </a:p>
          <a:p>
            <a:pPr>
              <a:lnSpc>
                <a:spcPts val="1090"/>
              </a:lnSpc>
            </a:pPr>
            <a:endParaRPr lang="en-CA" sz="973">
              <a:solidFill>
                <a:srgbClr val="000000"/>
              </a:solidFill>
              <a:latin typeface="Arial"/>
              <a:cs typeface="Arial"/>
            </a:endParaRPr>
          </a:p>
        </p:txBody>
      </p:sp>
      <p:sp>
        <p:nvSpPr>
          <p:cNvPr id="395" name="TextBox 395"/>
          <p:cNvSpPr txBox="1"/>
          <p:nvPr/>
        </p:nvSpPr>
        <p:spPr>
          <a:xfrm>
            <a:off x="8026400" y="6565901"/>
            <a:ext cx="2091022" cy="436017"/>
          </a:xfrm>
          <a:prstGeom prst="rect">
            <a:avLst/>
          </a:prstGeom>
          <a:noFill/>
        </p:spPr>
        <p:txBody>
          <a:bodyPr vert="horz" wrap="none" lIns="0" tIns="0" rIns="0" bIns="0" rtlCol="0">
            <a:spAutoFit/>
          </a:bodyPr>
          <a:lstStyle/>
          <a:p>
            <a:pPr>
              <a:lnSpc>
                <a:spcPts val="1665"/>
              </a:lnSpc>
            </a:pPr>
            <a:r>
              <a:rPr lang="en-CA">
                <a:solidFill>
                  <a:srgbClr val="000000"/>
                </a:solidFill>
                <a:latin typeface="Calibri"/>
                <a:cs typeface="Calibri"/>
              </a:rPr>
              <a:t>Generated by EXCEL</a:t>
            </a:r>
            <a:r>
              <a:rPr lang="en-CA" sz="1200">
                <a:solidFill>
                  <a:srgbClr val="000000"/>
                </a:solidFill>
                <a:latin typeface="Calibri"/>
                <a:cs typeface="Calibri"/>
              </a:rPr>
              <a:t>TM</a:t>
            </a:r>
          </a:p>
          <a:p>
            <a:pPr>
              <a:lnSpc>
                <a:spcPts val="1665"/>
              </a:lnSpc>
            </a:pPr>
            <a:endParaRPr lang="en-CA">
              <a:solidFill>
                <a:srgbClr val="000000"/>
              </a:solidFill>
            </a:endParaRPr>
          </a:p>
        </p:txBody>
      </p:sp>
    </p:spTree>
    <p:extLst>
      <p:ext uri="{BB962C8B-B14F-4D97-AF65-F5344CB8AC3E}">
        <p14:creationId xmlns:p14="http://schemas.microsoft.com/office/powerpoint/2010/main" val="2913666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
          <p:cNvSpPr txBox="1"/>
          <p:nvPr/>
        </p:nvSpPr>
        <p:spPr>
          <a:xfrm>
            <a:off x="457200" y="540714"/>
            <a:ext cx="9220986" cy="654025"/>
          </a:xfrm>
          <a:prstGeom prst="rect">
            <a:avLst/>
          </a:prstGeom>
          <a:noFill/>
        </p:spPr>
        <p:txBody>
          <a:bodyPr vert="horz" wrap="none" lIns="0" tIns="0" rIns="0" bIns="0" rtlCol="0">
            <a:spAutoFit/>
          </a:bodyPr>
          <a:lstStyle/>
          <a:p>
            <a:pPr>
              <a:lnSpc>
                <a:spcPts val="5060"/>
              </a:lnSpc>
            </a:pPr>
            <a:r>
              <a:rPr lang="en-CA" sz="4800" dirty="0">
                <a:latin typeface="+mj-lt"/>
                <a:cs typeface="Calibri Bold"/>
              </a:rPr>
              <a:t>Weibull Analysis &amp; the Reality of Data</a:t>
            </a:r>
          </a:p>
        </p:txBody>
      </p:sp>
      <p:sp>
        <p:nvSpPr>
          <p:cNvPr id="3" name="TextBox 3"/>
          <p:cNvSpPr txBox="1"/>
          <p:nvPr/>
        </p:nvSpPr>
        <p:spPr>
          <a:xfrm>
            <a:off x="391242" y="1326400"/>
            <a:ext cx="10810157" cy="6360716"/>
          </a:xfrm>
          <a:prstGeom prst="rect">
            <a:avLst/>
          </a:prstGeom>
          <a:noFill/>
        </p:spPr>
        <p:txBody>
          <a:bodyPr vert="horz" wrap="square" lIns="0" tIns="0" rIns="0" bIns="0" rtlCol="0">
            <a:spAutoFit/>
          </a:bodyPr>
          <a:lstStyle/>
          <a:p>
            <a:pPr>
              <a:lnSpc>
                <a:spcPts val="3105"/>
              </a:lnSpc>
            </a:pPr>
            <a:r>
              <a:rPr lang="en-CA" sz="2700" dirty="0">
                <a:solidFill>
                  <a:srgbClr val="000000"/>
                </a:solidFill>
                <a:latin typeface="Arial"/>
                <a:cs typeface="Arial"/>
              </a:rPr>
              <a:t>•</a:t>
            </a:r>
            <a:r>
              <a:rPr lang="en-CA" sz="2700" dirty="0">
                <a:solidFill>
                  <a:srgbClr val="000000"/>
                </a:solidFill>
                <a:latin typeface="Calibri"/>
                <a:cs typeface="Calibri"/>
              </a:rPr>
              <a:t> Failures only </a:t>
            </a:r>
            <a:r>
              <a:rPr lang="en-CA" sz="2700" dirty="0">
                <a:solidFill>
                  <a:srgbClr val="FF0000"/>
                </a:solidFill>
                <a:latin typeface="Calibri"/>
                <a:cs typeface="Calibri"/>
              </a:rPr>
              <a:t>(perfect data…not the usual case)</a:t>
            </a:r>
          </a:p>
          <a:p>
            <a:pPr>
              <a:lnSpc>
                <a:spcPts val="3105"/>
              </a:lnSpc>
            </a:pPr>
            <a:r>
              <a:rPr lang="en-CA" sz="2700" dirty="0">
                <a:solidFill>
                  <a:srgbClr val="000000"/>
                </a:solidFill>
                <a:latin typeface="Arial"/>
                <a:cs typeface="Arial"/>
              </a:rPr>
              <a:t>•</a:t>
            </a:r>
            <a:r>
              <a:rPr lang="en-CA" sz="2700" dirty="0">
                <a:solidFill>
                  <a:srgbClr val="000000"/>
                </a:solidFill>
                <a:cs typeface="Calibri"/>
              </a:rPr>
              <a:t> Censored </a:t>
            </a:r>
            <a:r>
              <a:rPr lang="en-CA" sz="2700" dirty="0">
                <a:solidFill>
                  <a:srgbClr val="FF0000"/>
                </a:solidFill>
                <a:cs typeface="Calibri"/>
              </a:rPr>
              <a:t>(</a:t>
            </a:r>
            <a:r>
              <a:rPr lang="en-CA" sz="2700" dirty="0" err="1">
                <a:solidFill>
                  <a:srgbClr val="FF0000"/>
                </a:solidFill>
                <a:cs typeface="Calibri"/>
              </a:rPr>
              <a:t>unfailed</a:t>
            </a:r>
            <a:r>
              <a:rPr lang="en-CA" sz="2700" dirty="0">
                <a:solidFill>
                  <a:srgbClr val="FF0000"/>
                </a:solidFill>
                <a:cs typeface="Calibri"/>
              </a:rPr>
              <a:t> data along with failures)</a:t>
            </a:r>
            <a:br>
              <a:rPr lang="en-CA" sz="2700" dirty="0">
                <a:solidFill>
                  <a:srgbClr val="000000"/>
                </a:solidFill>
                <a:latin typeface="Times New Roman"/>
              </a:rPr>
            </a:br>
            <a:r>
              <a:rPr lang="en-CA" sz="2700" dirty="0">
                <a:solidFill>
                  <a:srgbClr val="0000FF"/>
                </a:solidFill>
                <a:cs typeface="Calibri"/>
              </a:rPr>
              <a:t>“Dirty” data:</a:t>
            </a:r>
          </a:p>
          <a:p>
            <a:pPr marL="457200" indent="-457200">
              <a:lnSpc>
                <a:spcPts val="3105"/>
              </a:lnSpc>
              <a:buFontTx/>
              <a:buChar char="-"/>
            </a:pPr>
            <a:r>
              <a:rPr lang="en-CA" sz="2800" dirty="0">
                <a:solidFill>
                  <a:srgbClr val="000000"/>
                </a:solidFill>
                <a:cs typeface="Calibri"/>
              </a:rPr>
              <a:t>Mixtures of failure modes</a:t>
            </a:r>
          </a:p>
          <a:p>
            <a:pPr marL="457200" indent="-457200">
              <a:lnSpc>
                <a:spcPts val="3105"/>
              </a:lnSpc>
              <a:buFontTx/>
              <a:buChar char="-"/>
            </a:pPr>
            <a:r>
              <a:rPr lang="en-CA" sz="2800" dirty="0">
                <a:solidFill>
                  <a:srgbClr val="000000"/>
                </a:solidFill>
                <a:cs typeface="Calibri"/>
              </a:rPr>
              <a:t>Curved data on Weibull plot</a:t>
            </a:r>
          </a:p>
          <a:p>
            <a:pPr marL="457200" indent="-457200">
              <a:lnSpc>
                <a:spcPts val="3105"/>
              </a:lnSpc>
              <a:buFontTx/>
              <a:buChar char="-"/>
            </a:pPr>
            <a:r>
              <a:rPr lang="en-CA" sz="2800" dirty="0">
                <a:solidFill>
                  <a:srgbClr val="000000"/>
                </a:solidFill>
                <a:cs typeface="Calibri"/>
              </a:rPr>
              <a:t>Nonzero time origin</a:t>
            </a:r>
          </a:p>
          <a:p>
            <a:pPr marL="457200" indent="-457200">
              <a:lnSpc>
                <a:spcPts val="3105"/>
              </a:lnSpc>
              <a:buFontTx/>
              <a:buChar char="-"/>
            </a:pPr>
            <a:r>
              <a:rPr lang="en-CA" sz="2800" dirty="0">
                <a:solidFill>
                  <a:srgbClr val="000000"/>
                </a:solidFill>
                <a:cs typeface="Calibri"/>
              </a:rPr>
              <a:t>No failure data</a:t>
            </a:r>
          </a:p>
          <a:p>
            <a:pPr marL="457200" indent="-457200">
              <a:lnSpc>
                <a:spcPts val="3105"/>
              </a:lnSpc>
              <a:buFontTx/>
              <a:buChar char="-"/>
            </a:pPr>
            <a:r>
              <a:rPr lang="en-CA" sz="2800" dirty="0">
                <a:solidFill>
                  <a:srgbClr val="000000"/>
                </a:solidFill>
                <a:cs typeface="Calibri"/>
              </a:rPr>
              <a:t>Interval inspection data</a:t>
            </a:r>
          </a:p>
          <a:p>
            <a:pPr marL="457200" indent="-457200">
              <a:lnSpc>
                <a:spcPts val="3105"/>
              </a:lnSpc>
              <a:buFontTx/>
              <a:buChar char="-"/>
            </a:pPr>
            <a:r>
              <a:rPr lang="en-CA" sz="2800" dirty="0">
                <a:solidFill>
                  <a:srgbClr val="000000"/>
                </a:solidFill>
                <a:cs typeface="Calibri"/>
              </a:rPr>
              <a:t>Failed units not identified</a:t>
            </a:r>
          </a:p>
          <a:p>
            <a:pPr marL="457200" indent="-457200">
              <a:lnSpc>
                <a:spcPts val="3105"/>
              </a:lnSpc>
              <a:buFontTx/>
              <a:buChar char="-"/>
            </a:pPr>
            <a:r>
              <a:rPr lang="en-CA" sz="2800" dirty="0">
                <a:solidFill>
                  <a:srgbClr val="000000"/>
                </a:solidFill>
                <a:cs typeface="Calibri"/>
              </a:rPr>
              <a:t>Unknown ages for successful units</a:t>
            </a:r>
          </a:p>
          <a:p>
            <a:pPr marL="457200" indent="-457200">
              <a:lnSpc>
                <a:spcPts val="3105"/>
              </a:lnSpc>
              <a:buFontTx/>
              <a:buChar char="-"/>
            </a:pPr>
            <a:r>
              <a:rPr lang="en-CA" sz="2800" dirty="0">
                <a:solidFill>
                  <a:srgbClr val="000000"/>
                </a:solidFill>
                <a:cs typeface="Calibri"/>
              </a:rPr>
              <a:t>Extremely small samples (as small as one failure)</a:t>
            </a:r>
          </a:p>
          <a:p>
            <a:pPr marL="457200" indent="-457200">
              <a:lnSpc>
                <a:spcPts val="3105"/>
              </a:lnSpc>
              <a:buFontTx/>
              <a:buChar char="-"/>
            </a:pPr>
            <a:endParaRPr lang="en-CA" sz="2800" dirty="0">
              <a:solidFill>
                <a:srgbClr val="000000"/>
              </a:solidFill>
              <a:cs typeface="Calibri"/>
            </a:endParaRPr>
          </a:p>
          <a:p>
            <a:pPr marL="457200" indent="-457200">
              <a:lnSpc>
                <a:spcPts val="3105"/>
              </a:lnSpc>
              <a:buFontTx/>
              <a:buChar char="-"/>
            </a:pPr>
            <a:endParaRPr lang="en-CA" sz="2800" dirty="0">
              <a:solidFill>
                <a:srgbClr val="000000"/>
              </a:solidFill>
              <a:cs typeface="Calibri"/>
            </a:endParaRPr>
          </a:p>
          <a:p>
            <a:pPr>
              <a:lnSpc>
                <a:spcPts val="3105"/>
              </a:lnSpc>
            </a:pPr>
            <a:endParaRPr lang="en-CA" sz="2700" dirty="0">
              <a:solidFill>
                <a:srgbClr val="0000FF"/>
              </a:solidFill>
              <a:cs typeface="Calibri"/>
            </a:endParaRPr>
          </a:p>
          <a:p>
            <a:pPr>
              <a:lnSpc>
                <a:spcPts val="3105"/>
              </a:lnSpc>
            </a:pPr>
            <a:endParaRPr lang="en-CA" sz="2700" dirty="0">
              <a:solidFill>
                <a:srgbClr val="FF0000"/>
              </a:solidFill>
              <a:latin typeface="Calibri"/>
              <a:cs typeface="Calibri"/>
            </a:endParaRPr>
          </a:p>
          <a:p>
            <a:pPr>
              <a:lnSpc>
                <a:spcPts val="3105"/>
              </a:lnSpc>
            </a:pPr>
            <a:endParaRPr lang="en-CA" sz="2700" dirty="0">
              <a:solidFill>
                <a:srgbClr val="000000"/>
              </a:solidFill>
            </a:endParaRPr>
          </a:p>
        </p:txBody>
      </p:sp>
      <p:sp>
        <p:nvSpPr>
          <p:cNvPr id="7" name="TextBox 7"/>
          <p:cNvSpPr txBox="1"/>
          <p:nvPr/>
        </p:nvSpPr>
        <p:spPr>
          <a:xfrm>
            <a:off x="2527301" y="3886201"/>
            <a:ext cx="65" cy="718145"/>
          </a:xfrm>
          <a:prstGeom prst="rect">
            <a:avLst/>
          </a:prstGeom>
          <a:noFill/>
        </p:spPr>
        <p:txBody>
          <a:bodyPr vert="horz" wrap="none" lIns="0" tIns="0" rIns="0" bIns="0" rtlCol="0">
            <a:spAutoFit/>
          </a:bodyPr>
          <a:lstStyle/>
          <a:p>
            <a:pPr>
              <a:lnSpc>
                <a:spcPts val="2760"/>
              </a:lnSpc>
            </a:pPr>
            <a:endParaRPr lang="en-CA" sz="2400" dirty="0">
              <a:solidFill>
                <a:srgbClr val="000000"/>
              </a:solidFill>
              <a:latin typeface="Calibri"/>
              <a:cs typeface="Calibri"/>
            </a:endParaRPr>
          </a:p>
          <a:p>
            <a:pPr>
              <a:lnSpc>
                <a:spcPts val="2760"/>
              </a:lnSpc>
            </a:pPr>
            <a:endParaRPr lang="en-CA" sz="2400" dirty="0">
              <a:solidFill>
                <a:srgbClr val="000000"/>
              </a:solidFill>
            </a:endParaRPr>
          </a:p>
        </p:txBody>
      </p:sp>
      <p:sp>
        <p:nvSpPr>
          <p:cNvPr id="8" name="TextBox 8"/>
          <p:cNvSpPr txBox="1"/>
          <p:nvPr/>
        </p:nvSpPr>
        <p:spPr>
          <a:xfrm>
            <a:off x="2527300" y="4254501"/>
            <a:ext cx="65" cy="718145"/>
          </a:xfrm>
          <a:prstGeom prst="rect">
            <a:avLst/>
          </a:prstGeom>
          <a:noFill/>
        </p:spPr>
        <p:txBody>
          <a:bodyPr vert="horz" wrap="none" lIns="0" tIns="0" rIns="0" bIns="0" rtlCol="0">
            <a:spAutoFit/>
          </a:bodyPr>
          <a:lstStyle/>
          <a:p>
            <a:pPr>
              <a:lnSpc>
                <a:spcPts val="2760"/>
              </a:lnSpc>
            </a:pPr>
            <a:endParaRPr lang="en-CA" sz="2400" dirty="0">
              <a:solidFill>
                <a:srgbClr val="000000"/>
              </a:solidFill>
              <a:latin typeface="Calibri"/>
              <a:cs typeface="Calibri"/>
            </a:endParaRPr>
          </a:p>
          <a:p>
            <a:pPr>
              <a:lnSpc>
                <a:spcPts val="2760"/>
              </a:lnSpc>
            </a:pPr>
            <a:endParaRPr lang="en-CA" sz="2400" dirty="0">
              <a:solidFill>
                <a:srgbClr val="000000"/>
              </a:solidFill>
            </a:endParaRPr>
          </a:p>
        </p:txBody>
      </p:sp>
      <p:sp>
        <p:nvSpPr>
          <p:cNvPr id="9" name="TextBox 9"/>
          <p:cNvSpPr txBox="1"/>
          <p:nvPr/>
        </p:nvSpPr>
        <p:spPr>
          <a:xfrm>
            <a:off x="2527301" y="4622801"/>
            <a:ext cx="65" cy="718145"/>
          </a:xfrm>
          <a:prstGeom prst="rect">
            <a:avLst/>
          </a:prstGeom>
          <a:noFill/>
        </p:spPr>
        <p:txBody>
          <a:bodyPr vert="horz" wrap="none" lIns="0" tIns="0" rIns="0" bIns="0" rtlCol="0">
            <a:spAutoFit/>
          </a:bodyPr>
          <a:lstStyle/>
          <a:p>
            <a:pPr>
              <a:lnSpc>
                <a:spcPts val="2760"/>
              </a:lnSpc>
            </a:pPr>
            <a:endParaRPr lang="en-CA" sz="2400" dirty="0">
              <a:solidFill>
                <a:srgbClr val="000000"/>
              </a:solidFill>
              <a:latin typeface="Calibri"/>
              <a:cs typeface="Calibri"/>
            </a:endParaRPr>
          </a:p>
          <a:p>
            <a:pPr>
              <a:lnSpc>
                <a:spcPts val="2760"/>
              </a:lnSpc>
            </a:pPr>
            <a:endParaRPr lang="en-CA" sz="2400" dirty="0">
              <a:solidFill>
                <a:srgbClr val="000000"/>
              </a:solidFill>
            </a:endParaRPr>
          </a:p>
        </p:txBody>
      </p:sp>
      <p:sp>
        <p:nvSpPr>
          <p:cNvPr id="10" name="TextBox 10"/>
          <p:cNvSpPr txBox="1"/>
          <p:nvPr/>
        </p:nvSpPr>
        <p:spPr>
          <a:xfrm>
            <a:off x="2527300" y="4991101"/>
            <a:ext cx="65" cy="718145"/>
          </a:xfrm>
          <a:prstGeom prst="rect">
            <a:avLst/>
          </a:prstGeom>
          <a:noFill/>
        </p:spPr>
        <p:txBody>
          <a:bodyPr vert="horz" wrap="none" lIns="0" tIns="0" rIns="0" bIns="0" rtlCol="0">
            <a:spAutoFit/>
          </a:bodyPr>
          <a:lstStyle/>
          <a:p>
            <a:pPr>
              <a:lnSpc>
                <a:spcPts val="2760"/>
              </a:lnSpc>
            </a:pPr>
            <a:endParaRPr lang="en-CA" sz="2400" dirty="0">
              <a:solidFill>
                <a:srgbClr val="000000"/>
              </a:solidFill>
              <a:latin typeface="Calibri"/>
              <a:cs typeface="Calibri"/>
            </a:endParaRPr>
          </a:p>
          <a:p>
            <a:pPr>
              <a:lnSpc>
                <a:spcPts val="2760"/>
              </a:lnSpc>
            </a:pPr>
            <a:endParaRPr lang="en-CA" sz="2400" dirty="0">
              <a:solidFill>
                <a:srgbClr val="000000"/>
              </a:solidFill>
            </a:endParaRPr>
          </a:p>
        </p:txBody>
      </p:sp>
    </p:spTree>
    <p:extLst>
      <p:ext uri="{BB962C8B-B14F-4D97-AF65-F5344CB8AC3E}">
        <p14:creationId xmlns:p14="http://schemas.microsoft.com/office/powerpoint/2010/main" val="202740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1524000" y="0"/>
            <a:ext cx="9144000" cy="6845300"/>
          </a:xfrm>
          <a:prstGeom prst="rect">
            <a:avLst/>
          </a:prstGeom>
        </p:spPr>
      </p:pic>
      <p:sp>
        <p:nvSpPr>
          <p:cNvPr id="5" name="TextBox 2"/>
          <p:cNvSpPr txBox="1"/>
          <p:nvPr/>
        </p:nvSpPr>
        <p:spPr>
          <a:xfrm>
            <a:off x="6985001" y="3238501"/>
            <a:ext cx="2293641" cy="538609"/>
          </a:xfrm>
          <a:prstGeom prst="rect">
            <a:avLst/>
          </a:prstGeom>
          <a:noFill/>
        </p:spPr>
        <p:txBody>
          <a:bodyPr vert="horz" wrap="none" lIns="0" tIns="0" rIns="0" bIns="0" rtlCol="0">
            <a:spAutoFit/>
          </a:bodyPr>
          <a:lstStyle/>
          <a:p>
            <a:pPr>
              <a:lnSpc>
                <a:spcPts val="2070"/>
              </a:lnSpc>
            </a:pPr>
            <a:r>
              <a:rPr lang="en-CA" sz="1810" b="1">
                <a:solidFill>
                  <a:srgbClr val="0000FF"/>
                </a:solidFill>
                <a:latin typeface="Calibri Bold"/>
                <a:cs typeface="Calibri Bold"/>
              </a:rPr>
              <a:t>Bottom line: always use</a:t>
            </a:r>
          </a:p>
          <a:p>
            <a:pPr>
              <a:lnSpc>
                <a:spcPts val="2070"/>
              </a:lnSpc>
            </a:pPr>
            <a:endParaRPr lang="en-CA">
              <a:solidFill>
                <a:srgbClr val="000000"/>
              </a:solidFill>
            </a:endParaRPr>
          </a:p>
        </p:txBody>
      </p:sp>
      <p:sp>
        <p:nvSpPr>
          <p:cNvPr id="3" name="TextBox 3"/>
          <p:cNvSpPr txBox="1"/>
          <p:nvPr/>
        </p:nvSpPr>
        <p:spPr>
          <a:xfrm>
            <a:off x="6985001" y="3492500"/>
            <a:ext cx="2784993" cy="846386"/>
          </a:xfrm>
          <a:prstGeom prst="rect">
            <a:avLst/>
          </a:prstGeom>
          <a:noFill/>
        </p:spPr>
        <p:txBody>
          <a:bodyPr vert="horz" wrap="none" lIns="0" tIns="0" rIns="0" bIns="0" rtlCol="0">
            <a:spAutoFit/>
          </a:bodyPr>
          <a:lstStyle/>
          <a:p>
            <a:pPr>
              <a:lnSpc>
                <a:spcPts val="2200"/>
              </a:lnSpc>
            </a:pPr>
            <a:r>
              <a:rPr lang="en-CA" sz="1810" b="1">
                <a:solidFill>
                  <a:srgbClr val="0000FF"/>
                </a:solidFill>
                <a:latin typeface="Calibri Bold"/>
                <a:cs typeface="Calibri Bold"/>
              </a:rPr>
              <a:t>suspensions(censored times)</a:t>
            </a:r>
            <a:br>
              <a:rPr lang="en-CA">
                <a:solidFill>
                  <a:srgbClr val="000000"/>
                </a:solidFill>
                <a:latin typeface="Times New Roman"/>
              </a:rPr>
            </a:br>
            <a:r>
              <a:rPr lang="en-CA" sz="1810" b="1">
                <a:solidFill>
                  <a:srgbClr val="0000FF"/>
                </a:solidFill>
                <a:latin typeface="Calibri Bold"/>
                <a:cs typeface="Calibri Bold"/>
              </a:rPr>
              <a:t>if you have them!!</a:t>
            </a:r>
          </a:p>
          <a:p>
            <a:pPr>
              <a:lnSpc>
                <a:spcPts val="2200"/>
              </a:lnSpc>
            </a:pPr>
            <a:endParaRPr lang="en-CA">
              <a:solidFill>
                <a:srgbClr val="000000"/>
              </a:solidFill>
            </a:endParaRPr>
          </a:p>
        </p:txBody>
      </p:sp>
      <p:sp>
        <p:nvSpPr>
          <p:cNvPr id="4" name="TextBox 4"/>
          <p:cNvSpPr txBox="1"/>
          <p:nvPr/>
        </p:nvSpPr>
        <p:spPr>
          <a:xfrm>
            <a:off x="7721601" y="6527801"/>
            <a:ext cx="2833981" cy="538609"/>
          </a:xfrm>
          <a:prstGeom prst="rect">
            <a:avLst/>
          </a:prstGeom>
          <a:noFill/>
        </p:spPr>
        <p:txBody>
          <a:bodyPr vert="horz" wrap="none" lIns="0" tIns="0" rIns="0" bIns="0" rtlCol="0">
            <a:spAutoFit/>
          </a:bodyPr>
          <a:lstStyle/>
          <a:p>
            <a:pPr>
              <a:lnSpc>
                <a:spcPts val="2070"/>
              </a:lnSpc>
            </a:pPr>
            <a:r>
              <a:rPr lang="en-CA">
                <a:solidFill>
                  <a:srgbClr val="000000"/>
                </a:solidFill>
                <a:latin typeface="Calibri"/>
                <a:cs typeface="Calibri"/>
              </a:rPr>
              <a:t>Note: Weibull++8 Weibull plot</a:t>
            </a:r>
          </a:p>
          <a:p>
            <a:pPr>
              <a:lnSpc>
                <a:spcPts val="2070"/>
              </a:lnSpc>
            </a:pPr>
            <a:endParaRPr lang="en-CA">
              <a:solidFill>
                <a:srgbClr val="000000"/>
              </a:solidFill>
            </a:endParaRPr>
          </a:p>
        </p:txBody>
      </p:sp>
    </p:spTree>
    <p:extLst>
      <p:ext uri="{BB962C8B-B14F-4D97-AF65-F5344CB8AC3E}">
        <p14:creationId xmlns:p14="http://schemas.microsoft.com/office/powerpoint/2010/main" val="920711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1524000" y="0"/>
            <a:ext cx="9144000" cy="6845300"/>
          </a:xfrm>
          <a:prstGeom prst="rect">
            <a:avLst/>
          </a:prstGeom>
        </p:spPr>
      </p:pic>
      <p:sp>
        <p:nvSpPr>
          <p:cNvPr id="3" name="TextBox 2"/>
          <p:cNvSpPr txBox="1"/>
          <p:nvPr/>
        </p:nvSpPr>
        <p:spPr>
          <a:xfrm>
            <a:off x="7721600" y="6527801"/>
            <a:ext cx="2836802" cy="538609"/>
          </a:xfrm>
          <a:prstGeom prst="rect">
            <a:avLst/>
          </a:prstGeom>
          <a:noFill/>
        </p:spPr>
        <p:txBody>
          <a:bodyPr vert="horz" wrap="none" lIns="0" tIns="0" rIns="0" bIns="0" rtlCol="0">
            <a:spAutoFit/>
          </a:bodyPr>
          <a:lstStyle/>
          <a:p>
            <a:pPr>
              <a:lnSpc>
                <a:spcPts val="2070"/>
              </a:lnSpc>
            </a:pPr>
            <a:r>
              <a:rPr lang="en-CA">
                <a:solidFill>
                  <a:srgbClr val="000000"/>
                </a:solidFill>
                <a:latin typeface="Calibri"/>
                <a:cs typeface="Calibri"/>
              </a:rPr>
              <a:t>Note: Supersmith Weibull plot</a:t>
            </a:r>
          </a:p>
          <a:p>
            <a:pPr>
              <a:lnSpc>
                <a:spcPts val="2070"/>
              </a:lnSpc>
            </a:pPr>
            <a:endParaRPr lang="en-CA">
              <a:solidFill>
                <a:srgbClr val="000000"/>
              </a:solidFill>
            </a:endParaRPr>
          </a:p>
        </p:txBody>
      </p:sp>
    </p:spTree>
    <p:extLst>
      <p:ext uri="{BB962C8B-B14F-4D97-AF65-F5344CB8AC3E}">
        <p14:creationId xmlns:p14="http://schemas.microsoft.com/office/powerpoint/2010/main" val="314055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2"/>
          <p:cNvSpPr txBox="1"/>
          <p:nvPr/>
        </p:nvSpPr>
        <p:spPr>
          <a:xfrm>
            <a:off x="609600" y="578966"/>
            <a:ext cx="4573175" cy="654025"/>
          </a:xfrm>
          <a:prstGeom prst="rect">
            <a:avLst/>
          </a:prstGeom>
          <a:noFill/>
        </p:spPr>
        <p:txBody>
          <a:bodyPr vert="horz" wrap="none" lIns="0" tIns="0" rIns="0" bIns="0" rtlCol="0">
            <a:spAutoFit/>
          </a:bodyPr>
          <a:lstStyle/>
          <a:p>
            <a:pPr>
              <a:lnSpc>
                <a:spcPts val="5060"/>
              </a:lnSpc>
            </a:pPr>
            <a:r>
              <a:rPr lang="en-CA" sz="4800" dirty="0">
                <a:latin typeface="+mj-lt"/>
                <a:cs typeface="Calibri"/>
              </a:rPr>
              <a:t>Is Weibull for you?</a:t>
            </a:r>
          </a:p>
        </p:txBody>
      </p:sp>
      <p:sp>
        <p:nvSpPr>
          <p:cNvPr id="3" name="TextBox 3"/>
          <p:cNvSpPr txBox="1"/>
          <p:nvPr/>
        </p:nvSpPr>
        <p:spPr>
          <a:xfrm>
            <a:off x="401848" y="1435419"/>
            <a:ext cx="10799552" cy="4657685"/>
          </a:xfrm>
          <a:prstGeom prst="rect">
            <a:avLst/>
          </a:prstGeom>
          <a:noFill/>
        </p:spPr>
        <p:txBody>
          <a:bodyPr vert="horz" wrap="square" lIns="0" tIns="0" rIns="0" bIns="0" rtlCol="0">
            <a:spAutoFit/>
          </a:bodyPr>
          <a:lstStyle/>
          <a:p>
            <a:pPr indent="44577"/>
            <a:r>
              <a:rPr lang="en-CA" sz="2400" dirty="0">
                <a:cs typeface="Calibri"/>
              </a:rPr>
              <a:t>If you have lab or field failures that you need to</a:t>
            </a:r>
            <a:r>
              <a:rPr lang="en-CA" sz="2400" dirty="0"/>
              <a:t> </a:t>
            </a:r>
            <a:r>
              <a:rPr lang="en-CA" sz="2400" dirty="0">
                <a:cs typeface="Calibri"/>
              </a:rPr>
              <a:t>analytically determine:</a:t>
            </a:r>
          </a:p>
          <a:p>
            <a:pPr marL="514350" indent="-514350">
              <a:buAutoNum type="arabicPeriod"/>
            </a:pPr>
            <a:r>
              <a:rPr lang="en-CA" sz="2400" dirty="0">
                <a:cs typeface="Calibri"/>
              </a:rPr>
              <a:t>What type of failure mode is it?</a:t>
            </a:r>
          </a:p>
          <a:p>
            <a:pPr marL="514350" indent="-514350">
              <a:buAutoNum type="arabicPeriod" startAt="2"/>
            </a:pPr>
            <a:r>
              <a:rPr lang="en-CA" sz="2400" dirty="0">
                <a:cs typeface="Calibri"/>
              </a:rPr>
              <a:t>Are there more than one failure mode for this part?</a:t>
            </a:r>
          </a:p>
          <a:p>
            <a:pPr marL="514350" indent="-514350">
              <a:buAutoNum type="arabicPeriod" startAt="3"/>
            </a:pPr>
            <a:r>
              <a:rPr lang="en-CA" sz="2400" dirty="0">
                <a:cs typeface="Calibri"/>
              </a:rPr>
              <a:t>How many more will I have? Next year? Next 2 years…?</a:t>
            </a:r>
          </a:p>
          <a:p>
            <a:pPr marL="514350" indent="-514350">
              <a:buAutoNum type="arabicPeriod" startAt="4"/>
            </a:pPr>
            <a:r>
              <a:rPr lang="en-CA" sz="2400" dirty="0">
                <a:cs typeface="Calibri"/>
              </a:rPr>
              <a:t>How many of the new design should I test? For how</a:t>
            </a:r>
            <a:r>
              <a:rPr lang="en-CA" sz="2400" dirty="0"/>
              <a:t> </a:t>
            </a:r>
            <a:r>
              <a:rPr lang="en-CA" sz="2400" dirty="0">
                <a:cs typeface="Calibri"/>
              </a:rPr>
              <a:t>long?</a:t>
            </a:r>
          </a:p>
          <a:p>
            <a:pPr marL="514350" indent="-514350">
              <a:buAutoNum type="arabicPeriod" startAt="5"/>
            </a:pPr>
            <a:r>
              <a:rPr lang="en-CA" sz="2400" dirty="0">
                <a:cs typeface="Calibri"/>
              </a:rPr>
              <a:t>What happens if I wait to retrofit a new design until the</a:t>
            </a:r>
            <a:r>
              <a:rPr lang="en-CA" sz="2400" dirty="0"/>
              <a:t> </a:t>
            </a:r>
            <a:r>
              <a:rPr lang="en-CA" sz="2400" dirty="0">
                <a:cs typeface="Calibri"/>
              </a:rPr>
              <a:t>MOH? Force retrofit?</a:t>
            </a:r>
          </a:p>
          <a:p>
            <a:pPr marL="514350" indent="-514350">
              <a:buAutoNum type="arabicPeriod" startAt="6"/>
            </a:pPr>
            <a:r>
              <a:rPr lang="en-CA" sz="2400" dirty="0">
                <a:cs typeface="Calibri"/>
              </a:rPr>
              <a:t>How many spare parts do I need?</a:t>
            </a:r>
          </a:p>
          <a:p>
            <a:pPr marL="457200" indent="-457200">
              <a:buAutoNum type="arabicPeriod" startAt="7"/>
            </a:pPr>
            <a:r>
              <a:rPr lang="en-CA" sz="2400" dirty="0">
                <a:cs typeface="Calibri"/>
              </a:rPr>
              <a:t>How much is the warranty going to cost us?</a:t>
            </a:r>
          </a:p>
          <a:p>
            <a:endParaRPr lang="en-CA" sz="2400" dirty="0">
              <a:cs typeface="Calibri"/>
            </a:endParaRPr>
          </a:p>
          <a:p>
            <a:pPr marL="514350" indent="-514350">
              <a:lnSpc>
                <a:spcPts val="2600"/>
              </a:lnSpc>
              <a:buAutoNum type="arabicPeriod" startAt="6"/>
            </a:pPr>
            <a:endParaRPr lang="en-CA" sz="2800" dirty="0">
              <a:solidFill>
                <a:srgbClr val="000000"/>
              </a:solidFill>
              <a:cs typeface="Calibri"/>
            </a:endParaRPr>
          </a:p>
          <a:p>
            <a:pPr algn="ctr">
              <a:lnSpc>
                <a:spcPts val="2600"/>
              </a:lnSpc>
            </a:pPr>
            <a:r>
              <a:rPr lang="en-CA" sz="2400" b="1" dirty="0">
                <a:solidFill>
                  <a:srgbClr val="FF0000"/>
                </a:solidFill>
                <a:cs typeface="Calibri Bold"/>
              </a:rPr>
              <a:t>The answer is YES!</a:t>
            </a:r>
          </a:p>
          <a:p>
            <a:pPr algn="ctr">
              <a:lnSpc>
                <a:spcPts val="2600"/>
              </a:lnSpc>
            </a:pPr>
            <a:r>
              <a:rPr lang="en-CA" sz="2400" b="1" dirty="0">
                <a:solidFill>
                  <a:srgbClr val="FF0000"/>
                </a:solidFill>
                <a:cs typeface="Calibri Bold"/>
              </a:rPr>
              <a:t>You can use the Weibull to help answer these questions!</a:t>
            </a:r>
            <a:endParaRPr lang="en-CA" sz="2400" dirty="0">
              <a:solidFill>
                <a:srgbClr val="000000"/>
              </a:solidFill>
              <a:cs typeface="Calibri"/>
            </a:endParaRPr>
          </a:p>
          <a:p>
            <a:pPr>
              <a:lnSpc>
                <a:spcPts val="2600"/>
              </a:lnSpc>
            </a:pPr>
            <a:endParaRPr lang="en-CA" sz="2700" dirty="0">
              <a:solidFill>
                <a:srgbClr val="000000"/>
              </a:solidFill>
            </a:endParaRPr>
          </a:p>
        </p:txBody>
      </p:sp>
      <p:sp>
        <p:nvSpPr>
          <p:cNvPr id="4" name="TextBox 4"/>
          <p:cNvSpPr txBox="1"/>
          <p:nvPr/>
        </p:nvSpPr>
        <p:spPr>
          <a:xfrm>
            <a:off x="2527301" y="2133601"/>
            <a:ext cx="65" cy="718145"/>
          </a:xfrm>
          <a:prstGeom prst="rect">
            <a:avLst/>
          </a:prstGeom>
          <a:noFill/>
        </p:spPr>
        <p:txBody>
          <a:bodyPr vert="horz" wrap="none" lIns="0" tIns="0" rIns="0" bIns="0" rtlCol="0">
            <a:spAutoFit/>
          </a:bodyPr>
          <a:lstStyle/>
          <a:p>
            <a:pPr>
              <a:lnSpc>
                <a:spcPts val="2760"/>
              </a:lnSpc>
            </a:pPr>
            <a:endParaRPr lang="en-CA" sz="2400" dirty="0">
              <a:solidFill>
                <a:srgbClr val="000000"/>
              </a:solidFill>
              <a:latin typeface="Calibri"/>
              <a:cs typeface="Calibri"/>
            </a:endParaRPr>
          </a:p>
          <a:p>
            <a:pPr>
              <a:lnSpc>
                <a:spcPts val="2760"/>
              </a:lnSpc>
            </a:pPr>
            <a:endParaRPr lang="en-CA" sz="2400" dirty="0">
              <a:solidFill>
                <a:srgbClr val="000000"/>
              </a:solidFill>
            </a:endParaRPr>
          </a:p>
        </p:txBody>
      </p:sp>
      <p:sp>
        <p:nvSpPr>
          <p:cNvPr id="9" name="TextBox 9"/>
          <p:cNvSpPr txBox="1"/>
          <p:nvPr/>
        </p:nvSpPr>
        <p:spPr>
          <a:xfrm>
            <a:off x="2527301" y="4546601"/>
            <a:ext cx="65" cy="718145"/>
          </a:xfrm>
          <a:prstGeom prst="rect">
            <a:avLst/>
          </a:prstGeom>
          <a:noFill/>
        </p:spPr>
        <p:txBody>
          <a:bodyPr vert="horz" wrap="none" lIns="0" tIns="0" rIns="0" bIns="0" rtlCol="0">
            <a:spAutoFit/>
          </a:bodyPr>
          <a:lstStyle/>
          <a:p>
            <a:pPr>
              <a:lnSpc>
                <a:spcPts val="2760"/>
              </a:lnSpc>
            </a:pPr>
            <a:endParaRPr lang="en-CA" sz="2400" dirty="0">
              <a:solidFill>
                <a:srgbClr val="000000"/>
              </a:solidFill>
              <a:latin typeface="Calibri"/>
              <a:cs typeface="Calibri"/>
            </a:endParaRPr>
          </a:p>
          <a:p>
            <a:pPr>
              <a:lnSpc>
                <a:spcPts val="2760"/>
              </a:lnSpc>
            </a:pPr>
            <a:endParaRPr lang="en-CA" sz="2400" dirty="0">
              <a:solidFill>
                <a:srgbClr val="000000"/>
              </a:solidFill>
            </a:endParaRPr>
          </a:p>
        </p:txBody>
      </p:sp>
      <p:sp>
        <p:nvSpPr>
          <p:cNvPr id="11" name="TextBox 11"/>
          <p:cNvSpPr txBox="1"/>
          <p:nvPr/>
        </p:nvSpPr>
        <p:spPr>
          <a:xfrm>
            <a:off x="4889500" y="5537201"/>
            <a:ext cx="65" cy="718145"/>
          </a:xfrm>
          <a:prstGeom prst="rect">
            <a:avLst/>
          </a:prstGeom>
          <a:noFill/>
        </p:spPr>
        <p:txBody>
          <a:bodyPr vert="horz" wrap="none" lIns="0" tIns="0" rIns="0" bIns="0" rtlCol="0">
            <a:spAutoFit/>
          </a:bodyPr>
          <a:lstStyle/>
          <a:p>
            <a:pPr>
              <a:lnSpc>
                <a:spcPts val="2760"/>
              </a:lnSpc>
            </a:pPr>
            <a:endParaRPr lang="en-CA" sz="2410" b="1" dirty="0">
              <a:solidFill>
                <a:srgbClr val="FF0000"/>
              </a:solidFill>
              <a:latin typeface="Calibri Bold"/>
              <a:cs typeface="Calibri Bold"/>
            </a:endParaRPr>
          </a:p>
          <a:p>
            <a:pPr>
              <a:lnSpc>
                <a:spcPts val="2760"/>
              </a:lnSpc>
            </a:pPr>
            <a:endParaRPr lang="en-CA" sz="2400" dirty="0">
              <a:solidFill>
                <a:srgbClr val="000000"/>
              </a:solidFill>
            </a:endParaRPr>
          </a:p>
        </p:txBody>
      </p:sp>
      <p:sp>
        <p:nvSpPr>
          <p:cNvPr id="12" name="TextBox 12"/>
          <p:cNvSpPr txBox="1"/>
          <p:nvPr/>
        </p:nvSpPr>
        <p:spPr>
          <a:xfrm>
            <a:off x="2527300" y="5905501"/>
            <a:ext cx="65" cy="718145"/>
          </a:xfrm>
          <a:prstGeom prst="rect">
            <a:avLst/>
          </a:prstGeom>
          <a:noFill/>
        </p:spPr>
        <p:txBody>
          <a:bodyPr vert="horz" wrap="none" lIns="0" tIns="0" rIns="0" bIns="0" rtlCol="0">
            <a:spAutoFit/>
          </a:bodyPr>
          <a:lstStyle/>
          <a:p>
            <a:pPr>
              <a:lnSpc>
                <a:spcPts val="2760"/>
              </a:lnSpc>
            </a:pPr>
            <a:endParaRPr lang="en-CA" sz="2410" b="1" dirty="0">
              <a:solidFill>
                <a:srgbClr val="FF0000"/>
              </a:solidFill>
              <a:latin typeface="Calibri Bold"/>
              <a:cs typeface="Calibri Bold"/>
            </a:endParaRPr>
          </a:p>
          <a:p>
            <a:pPr>
              <a:lnSpc>
                <a:spcPts val="2760"/>
              </a:lnSpc>
            </a:pPr>
            <a:endParaRPr lang="en-CA" sz="2400" dirty="0">
              <a:solidFill>
                <a:srgbClr val="000000"/>
              </a:solidFill>
            </a:endParaRPr>
          </a:p>
        </p:txBody>
      </p:sp>
    </p:spTree>
    <p:extLst>
      <p:ext uri="{BB962C8B-B14F-4D97-AF65-F5344CB8AC3E}">
        <p14:creationId xmlns:p14="http://schemas.microsoft.com/office/powerpoint/2010/main" val="1608284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10927080" cy="861240"/>
          </a:xfrm>
        </p:spPr>
        <p:txBody>
          <a:bodyPr/>
          <a:lstStyle/>
          <a:p>
            <a:r>
              <a:rPr lang="en-IN" dirty="0"/>
              <a:t>Weibull in R</a:t>
            </a:r>
          </a:p>
        </p:txBody>
      </p:sp>
    </p:spTree>
    <p:extLst>
      <p:ext uri="{BB962C8B-B14F-4D97-AF65-F5344CB8AC3E}">
        <p14:creationId xmlns:p14="http://schemas.microsoft.com/office/powerpoint/2010/main" val="2831779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
          <p:cNvSpPr txBox="1"/>
          <p:nvPr/>
        </p:nvSpPr>
        <p:spPr>
          <a:xfrm>
            <a:off x="711682" y="599257"/>
            <a:ext cx="2716834" cy="1308050"/>
          </a:xfrm>
          <a:prstGeom prst="rect">
            <a:avLst/>
          </a:prstGeom>
          <a:noFill/>
        </p:spPr>
        <p:txBody>
          <a:bodyPr vert="horz" wrap="none" lIns="0" tIns="0" rIns="0" bIns="0" rtlCol="0">
            <a:spAutoFit/>
          </a:bodyPr>
          <a:lstStyle/>
          <a:p>
            <a:pPr>
              <a:lnSpc>
                <a:spcPts val="5060"/>
              </a:lnSpc>
            </a:pPr>
            <a:r>
              <a:rPr lang="en-CA" sz="4800" dirty="0">
                <a:latin typeface="+mj-lt"/>
                <a:cs typeface="Calibri"/>
              </a:rPr>
              <a:t>References</a:t>
            </a:r>
          </a:p>
          <a:p>
            <a:pPr>
              <a:lnSpc>
                <a:spcPts val="5060"/>
              </a:lnSpc>
            </a:pPr>
            <a:endParaRPr lang="en-CA" sz="4404" dirty="0">
              <a:solidFill>
                <a:srgbClr val="000000"/>
              </a:solidFill>
            </a:endParaRPr>
          </a:p>
        </p:txBody>
      </p:sp>
      <p:sp>
        <p:nvSpPr>
          <p:cNvPr id="3" name="TextBox 3"/>
          <p:cNvSpPr txBox="1"/>
          <p:nvPr/>
        </p:nvSpPr>
        <p:spPr>
          <a:xfrm>
            <a:off x="2070100" y="1549400"/>
            <a:ext cx="7856510" cy="897682"/>
          </a:xfrm>
          <a:prstGeom prst="rect">
            <a:avLst/>
          </a:prstGeom>
          <a:noFill/>
        </p:spPr>
        <p:txBody>
          <a:bodyPr vert="horz" wrap="none" lIns="0" tIns="0" rIns="0" bIns="0" rtlCol="0">
            <a:spAutoFit/>
          </a:bodyPr>
          <a:lstStyle/>
          <a:p>
            <a:pPr>
              <a:lnSpc>
                <a:spcPts val="3450"/>
              </a:lnSpc>
              <a:tabLst>
                <a:tab pos="508000" algn="l"/>
              </a:tabLst>
            </a:pPr>
            <a:r>
              <a:rPr lang="en-CA" sz="3000" dirty="0">
                <a:solidFill>
                  <a:srgbClr val="000000"/>
                </a:solidFill>
                <a:latin typeface="Calibri"/>
                <a:cs typeface="Calibri"/>
              </a:rPr>
              <a:t>1.	“USAF Weibull Analysis Handbook”, AFWAL-TR-</a:t>
            </a:r>
          </a:p>
          <a:p>
            <a:pPr>
              <a:lnSpc>
                <a:spcPts val="3450"/>
              </a:lnSpc>
            </a:pPr>
            <a:endParaRPr lang="en-CA" sz="3000" dirty="0">
              <a:solidFill>
                <a:srgbClr val="000000"/>
              </a:solidFill>
            </a:endParaRPr>
          </a:p>
        </p:txBody>
      </p:sp>
      <p:sp>
        <p:nvSpPr>
          <p:cNvPr id="4" name="TextBox 4"/>
          <p:cNvSpPr txBox="1"/>
          <p:nvPr/>
        </p:nvSpPr>
        <p:spPr>
          <a:xfrm>
            <a:off x="2578100" y="1993901"/>
            <a:ext cx="2353208" cy="718145"/>
          </a:xfrm>
          <a:prstGeom prst="rect">
            <a:avLst/>
          </a:prstGeom>
          <a:noFill/>
        </p:spPr>
        <p:txBody>
          <a:bodyPr vert="horz" wrap="none" lIns="0" tIns="0" rIns="0" bIns="0" rtlCol="0">
            <a:spAutoFit/>
          </a:bodyPr>
          <a:lstStyle/>
          <a:p>
            <a:pPr>
              <a:lnSpc>
                <a:spcPts val="2780"/>
              </a:lnSpc>
            </a:pPr>
            <a:r>
              <a:rPr lang="en-CA" sz="3000">
                <a:solidFill>
                  <a:srgbClr val="000000"/>
                </a:solidFill>
                <a:latin typeface="Calibri"/>
                <a:cs typeface="Calibri"/>
              </a:rPr>
              <a:t>83-2079, 1983.</a:t>
            </a:r>
          </a:p>
          <a:p>
            <a:pPr>
              <a:lnSpc>
                <a:spcPts val="2780"/>
              </a:lnSpc>
            </a:pPr>
            <a:endParaRPr lang="en-CA" sz="3000">
              <a:solidFill>
                <a:srgbClr val="000000"/>
              </a:solidFill>
            </a:endParaRPr>
          </a:p>
        </p:txBody>
      </p:sp>
      <p:sp>
        <p:nvSpPr>
          <p:cNvPr id="5" name="TextBox 5"/>
          <p:cNvSpPr txBox="1"/>
          <p:nvPr/>
        </p:nvSpPr>
        <p:spPr>
          <a:xfrm>
            <a:off x="2070101" y="2374900"/>
            <a:ext cx="7759625" cy="897682"/>
          </a:xfrm>
          <a:prstGeom prst="rect">
            <a:avLst/>
          </a:prstGeom>
          <a:noFill/>
        </p:spPr>
        <p:txBody>
          <a:bodyPr vert="horz" wrap="none" lIns="0" tIns="0" rIns="0" bIns="0" rtlCol="0">
            <a:spAutoFit/>
          </a:bodyPr>
          <a:lstStyle/>
          <a:p>
            <a:pPr>
              <a:lnSpc>
                <a:spcPts val="3450"/>
              </a:lnSpc>
              <a:tabLst>
                <a:tab pos="508000" algn="l"/>
              </a:tabLst>
            </a:pPr>
            <a:r>
              <a:rPr lang="en-CA" sz="3000">
                <a:solidFill>
                  <a:srgbClr val="000000"/>
                </a:solidFill>
                <a:latin typeface="Calibri"/>
                <a:cs typeface="Calibri"/>
              </a:rPr>
              <a:t>2.	“The New Weibull Handbook”, Bob Abernethy,</a:t>
            </a:r>
          </a:p>
          <a:p>
            <a:pPr>
              <a:lnSpc>
                <a:spcPts val="3450"/>
              </a:lnSpc>
            </a:pPr>
            <a:endParaRPr lang="en-CA" sz="3000">
              <a:solidFill>
                <a:srgbClr val="000000"/>
              </a:solidFill>
            </a:endParaRPr>
          </a:p>
        </p:txBody>
      </p:sp>
      <p:sp>
        <p:nvSpPr>
          <p:cNvPr id="6" name="TextBox 6"/>
          <p:cNvSpPr txBox="1"/>
          <p:nvPr/>
        </p:nvSpPr>
        <p:spPr>
          <a:xfrm>
            <a:off x="2578100" y="2819401"/>
            <a:ext cx="1279966" cy="692497"/>
          </a:xfrm>
          <a:prstGeom prst="rect">
            <a:avLst/>
          </a:prstGeom>
          <a:noFill/>
        </p:spPr>
        <p:txBody>
          <a:bodyPr vert="horz" wrap="none" lIns="0" tIns="0" rIns="0" bIns="0" rtlCol="0">
            <a:spAutoFit/>
          </a:bodyPr>
          <a:lstStyle/>
          <a:p>
            <a:pPr>
              <a:lnSpc>
                <a:spcPts val="2700"/>
              </a:lnSpc>
            </a:pPr>
            <a:r>
              <a:rPr lang="en-CA" sz="3000">
                <a:solidFill>
                  <a:srgbClr val="000000"/>
                </a:solidFill>
                <a:latin typeface="Calibri"/>
                <a:cs typeface="Calibri"/>
              </a:rPr>
              <a:t>Fifth Ed.</a:t>
            </a:r>
          </a:p>
          <a:p>
            <a:pPr>
              <a:lnSpc>
                <a:spcPts val="2700"/>
              </a:lnSpc>
            </a:pPr>
            <a:endParaRPr lang="en-CA" sz="3000">
              <a:solidFill>
                <a:srgbClr val="000000"/>
              </a:solidFill>
            </a:endParaRPr>
          </a:p>
        </p:txBody>
      </p:sp>
      <p:sp>
        <p:nvSpPr>
          <p:cNvPr id="7" name="TextBox 7"/>
          <p:cNvSpPr txBox="1"/>
          <p:nvPr/>
        </p:nvSpPr>
        <p:spPr>
          <a:xfrm>
            <a:off x="2070101" y="3187701"/>
            <a:ext cx="8262839" cy="1384995"/>
          </a:xfrm>
          <a:prstGeom prst="rect">
            <a:avLst/>
          </a:prstGeom>
          <a:noFill/>
        </p:spPr>
        <p:txBody>
          <a:bodyPr vert="horz" wrap="none" lIns="0" tIns="0" rIns="0" bIns="0" rtlCol="0">
            <a:spAutoFit/>
          </a:bodyPr>
          <a:lstStyle/>
          <a:p>
            <a:pPr>
              <a:lnSpc>
                <a:spcPts val="3600"/>
              </a:lnSpc>
              <a:tabLst>
                <a:tab pos="508000" algn="l"/>
              </a:tabLst>
            </a:pPr>
            <a:r>
              <a:rPr lang="en-CA" sz="3000">
                <a:solidFill>
                  <a:srgbClr val="000000"/>
                </a:solidFill>
                <a:latin typeface="Calibri"/>
                <a:cs typeface="Calibri"/>
              </a:rPr>
              <a:t>3.	“Weibull Analysis Primer”, James McLinn, ASQ-RD</a:t>
            </a:r>
            <a:br>
              <a:rPr lang="en-CA" sz="3000">
                <a:solidFill>
                  <a:srgbClr val="000000"/>
                </a:solidFill>
                <a:latin typeface="Times New Roman"/>
              </a:rPr>
            </a:br>
            <a:r>
              <a:rPr lang="en-CA" sz="3000">
                <a:solidFill>
                  <a:srgbClr val="000000"/>
                </a:solidFill>
                <a:latin typeface="Calibri"/>
                <a:cs typeface="Calibri"/>
              </a:rPr>
              <a:t>4.“A Statistical Distribution function of Wide</a:t>
            </a:r>
          </a:p>
          <a:p>
            <a:pPr>
              <a:lnSpc>
                <a:spcPts val="3600"/>
              </a:lnSpc>
            </a:pPr>
            <a:endParaRPr lang="en-CA" sz="3000">
              <a:solidFill>
                <a:srgbClr val="000000"/>
              </a:solidFill>
            </a:endParaRPr>
          </a:p>
        </p:txBody>
      </p:sp>
      <p:sp>
        <p:nvSpPr>
          <p:cNvPr id="8" name="TextBox 8"/>
          <p:cNvSpPr txBox="1"/>
          <p:nvPr/>
        </p:nvSpPr>
        <p:spPr>
          <a:xfrm>
            <a:off x="2578100" y="4076700"/>
            <a:ext cx="7143366" cy="1115690"/>
          </a:xfrm>
          <a:prstGeom prst="rect">
            <a:avLst/>
          </a:prstGeom>
          <a:noFill/>
        </p:spPr>
        <p:txBody>
          <a:bodyPr vert="horz" wrap="none" lIns="0" tIns="0" rIns="0" bIns="0" rtlCol="0">
            <a:spAutoFit/>
          </a:bodyPr>
          <a:lstStyle/>
          <a:p>
            <a:pPr>
              <a:lnSpc>
                <a:spcPts val="2900"/>
              </a:lnSpc>
            </a:pPr>
            <a:r>
              <a:rPr lang="en-CA" sz="3000" dirty="0">
                <a:solidFill>
                  <a:srgbClr val="000000"/>
                </a:solidFill>
                <a:latin typeface="Calibri"/>
                <a:cs typeface="Calibri"/>
              </a:rPr>
              <a:t>Applicability,” </a:t>
            </a:r>
            <a:r>
              <a:rPr lang="en-CA" sz="3000" dirty="0" err="1">
                <a:solidFill>
                  <a:srgbClr val="000000"/>
                </a:solidFill>
                <a:latin typeface="Calibri"/>
                <a:cs typeface="Calibri"/>
              </a:rPr>
              <a:t>Waloddi</a:t>
            </a:r>
            <a:r>
              <a:rPr lang="en-CA" sz="3000" dirty="0">
                <a:solidFill>
                  <a:srgbClr val="000000"/>
                </a:solidFill>
                <a:latin typeface="Calibri"/>
                <a:cs typeface="Calibri"/>
              </a:rPr>
              <a:t> Weibull, J. Appl. </a:t>
            </a:r>
            <a:r>
              <a:rPr lang="en-CA" sz="3000" dirty="0" err="1">
                <a:solidFill>
                  <a:srgbClr val="000000"/>
                </a:solidFill>
                <a:latin typeface="Calibri"/>
                <a:cs typeface="Calibri"/>
              </a:rPr>
              <a:t>Mech</a:t>
            </a:r>
            <a:r>
              <a:rPr lang="en-CA" sz="3000" dirty="0">
                <a:solidFill>
                  <a:srgbClr val="000000"/>
                </a:solidFill>
                <a:latin typeface="Calibri"/>
                <a:cs typeface="Calibri"/>
              </a:rPr>
              <a:t>,</a:t>
            </a:r>
            <a:br>
              <a:rPr lang="en-CA" sz="3000" dirty="0">
                <a:solidFill>
                  <a:srgbClr val="000000"/>
                </a:solidFill>
                <a:latin typeface="Times New Roman"/>
              </a:rPr>
            </a:br>
            <a:r>
              <a:rPr lang="en-CA" sz="3000" dirty="0">
                <a:solidFill>
                  <a:srgbClr val="000000"/>
                </a:solidFill>
                <a:latin typeface="Calibri"/>
                <a:cs typeface="Calibri"/>
              </a:rPr>
              <a:t>18:293-297, 1951</a:t>
            </a:r>
          </a:p>
          <a:p>
            <a:pPr>
              <a:lnSpc>
                <a:spcPts val="2900"/>
              </a:lnSpc>
            </a:pPr>
            <a:endParaRPr lang="en-CA" sz="3000" dirty="0">
              <a:solidFill>
                <a:srgbClr val="000000"/>
              </a:solidFill>
            </a:endParaRPr>
          </a:p>
        </p:txBody>
      </p:sp>
    </p:spTree>
    <p:extLst>
      <p:ext uri="{BB962C8B-B14F-4D97-AF65-F5344CB8AC3E}">
        <p14:creationId xmlns:p14="http://schemas.microsoft.com/office/powerpoint/2010/main" val="1391356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003280" cy="856395"/>
          </a:xfrm>
        </p:spPr>
        <p:txBody>
          <a:bodyPr/>
          <a:lstStyle/>
          <a:p>
            <a:r>
              <a:rPr lang="en-IN" dirty="0"/>
              <a:t>Design Thinking</a:t>
            </a:r>
          </a:p>
        </p:txBody>
      </p:sp>
      <p:sp>
        <p:nvSpPr>
          <p:cNvPr id="4" name="TextBox 3"/>
          <p:cNvSpPr txBox="1"/>
          <p:nvPr/>
        </p:nvSpPr>
        <p:spPr>
          <a:xfrm>
            <a:off x="381000" y="1676400"/>
            <a:ext cx="9753600" cy="369332"/>
          </a:xfrm>
          <a:prstGeom prst="rect">
            <a:avLst/>
          </a:prstGeom>
          <a:noFill/>
        </p:spPr>
        <p:txBody>
          <a:bodyPr wrap="square" rtlCol="0">
            <a:spAutoFit/>
          </a:bodyPr>
          <a:lstStyle/>
          <a:p>
            <a:r>
              <a:rPr lang="en-IN" dirty="0"/>
              <a:t>Ask the participants what kind of problems related to their industry can be solved using this concept.</a:t>
            </a:r>
          </a:p>
        </p:txBody>
      </p:sp>
    </p:spTree>
    <p:extLst>
      <p:ext uri="{BB962C8B-B14F-4D97-AF65-F5344CB8AC3E}">
        <p14:creationId xmlns:p14="http://schemas.microsoft.com/office/powerpoint/2010/main" val="216492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normAutofit/>
          </a:bodyPr>
          <a:lstStyle/>
          <a:p>
            <a:r>
              <a:rPr lang="en-IN" dirty="0"/>
              <a:t>An Overview of Basic Concepts</a:t>
            </a:r>
          </a:p>
        </p:txBody>
      </p:sp>
      <p:sp>
        <p:nvSpPr>
          <p:cNvPr id="3" name="Content Placeholder 2"/>
          <p:cNvSpPr>
            <a:spLocks noGrp="1"/>
          </p:cNvSpPr>
          <p:nvPr>
            <p:ph idx="1"/>
          </p:nvPr>
        </p:nvSpPr>
        <p:spPr/>
        <p:txBody>
          <a:bodyPr/>
          <a:lstStyle/>
          <a:p>
            <a:pPr>
              <a:buClrTx/>
              <a:buFont typeface="Wingdings" panose="05000000000000000000" pitchFamily="2" charset="2"/>
              <a:buChar char="q"/>
            </a:pPr>
            <a:r>
              <a:rPr lang="en-IN" sz="2400" dirty="0"/>
              <a:t> In life data analysis (also called "Weibull analysis"), the practitioner attempts to make predictions about the life of all products in the population.</a:t>
            </a:r>
          </a:p>
          <a:p>
            <a:pPr>
              <a:buClrTx/>
              <a:buFont typeface="Wingdings" panose="05000000000000000000" pitchFamily="2" charset="2"/>
              <a:buChar char="q"/>
            </a:pPr>
            <a:r>
              <a:rPr lang="en-IN" sz="2400" dirty="0"/>
              <a:t> The parameterized distribution for the data set can then be used to estimate important life characteristics of the product such as reliability or probability of failure at a specific time, the mean life and the failure rate. </a:t>
            </a:r>
          </a:p>
          <a:p>
            <a:pPr>
              <a:buClrTx/>
              <a:buFont typeface="Wingdings" panose="05000000000000000000" pitchFamily="2" charset="2"/>
              <a:buChar char="q"/>
            </a:pPr>
            <a:r>
              <a:rPr lang="en-IN" sz="2400" dirty="0"/>
              <a:t> Life data analysis requires the practitioner to:</a:t>
            </a:r>
          </a:p>
          <a:p>
            <a:pPr lvl="1">
              <a:buClrTx/>
              <a:buFont typeface="Wingdings" panose="05000000000000000000" pitchFamily="2" charset="2"/>
              <a:buChar char="§"/>
            </a:pPr>
            <a:r>
              <a:rPr lang="en-IN" sz="2400" dirty="0"/>
              <a:t> Gather life data for the product.</a:t>
            </a:r>
          </a:p>
          <a:p>
            <a:pPr lvl="1">
              <a:buClrTx/>
              <a:buFont typeface="Wingdings" panose="05000000000000000000" pitchFamily="2" charset="2"/>
              <a:buChar char="§"/>
            </a:pPr>
            <a:r>
              <a:rPr lang="en-IN" sz="2400" dirty="0"/>
              <a:t> Select a lifetime distribution that will fit the data and model the life of the product.</a:t>
            </a:r>
          </a:p>
          <a:p>
            <a:pPr lvl="1">
              <a:buClrTx/>
              <a:buFont typeface="Wingdings" panose="05000000000000000000" pitchFamily="2" charset="2"/>
              <a:buChar char="§"/>
            </a:pPr>
            <a:r>
              <a:rPr lang="en-IN" sz="2400" dirty="0"/>
              <a:t> Estimate the parameters that will fit the distribution to the data.</a:t>
            </a:r>
          </a:p>
          <a:p>
            <a:pPr lvl="1">
              <a:buClrTx/>
              <a:buFont typeface="Wingdings" panose="05000000000000000000" pitchFamily="2" charset="2"/>
              <a:buChar char="§"/>
            </a:pPr>
            <a:r>
              <a:rPr lang="en-IN" sz="2400" dirty="0"/>
              <a:t> Generate plots and results that estimate the life characteristics of the product, such as the reliability or mean life.</a:t>
            </a:r>
          </a:p>
          <a:p>
            <a:endParaRPr lang="en-IN" dirty="0"/>
          </a:p>
        </p:txBody>
      </p:sp>
    </p:spTree>
    <p:extLst>
      <p:ext uri="{BB962C8B-B14F-4D97-AF65-F5344CB8AC3E}">
        <p14:creationId xmlns:p14="http://schemas.microsoft.com/office/powerpoint/2010/main" val="938478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Question &amp; Answers</a:t>
            </a:r>
          </a:p>
        </p:txBody>
      </p:sp>
    </p:spTree>
    <p:extLst>
      <p:ext uri="{BB962C8B-B14F-4D97-AF65-F5344CB8AC3E}">
        <p14:creationId xmlns:p14="http://schemas.microsoft.com/office/powerpoint/2010/main" val="797394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THANK YOU</a:t>
            </a: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62318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57200" y="1524000"/>
            <a:ext cx="10896600" cy="4062651"/>
          </a:xfrm>
          <a:prstGeom prst="rect">
            <a:avLst/>
          </a:prstGeom>
          <a:noFill/>
        </p:spPr>
        <p:txBody>
          <a:bodyPr vert="horz" wrap="square" lIns="0" tIns="0" rIns="0" bIns="0" rtlCol="0">
            <a:spAutoFit/>
          </a:bodyPr>
          <a:lstStyle/>
          <a:p>
            <a:pPr marL="342900" indent="-342900">
              <a:buFont typeface="Wingdings" panose="05000000000000000000" pitchFamily="2" charset="2"/>
              <a:buChar char="q"/>
              <a:tabLst>
                <a:tab pos="342900" algn="l"/>
                <a:tab pos="342900" algn="l"/>
              </a:tabLst>
            </a:pPr>
            <a:r>
              <a:rPr lang="en-CA" sz="2400" dirty="0">
                <a:cs typeface="Calibri"/>
              </a:rPr>
              <a:t>The “Weibull “ refers to the Weibull statistical distribution,</a:t>
            </a:r>
            <a:r>
              <a:rPr lang="en-CA" sz="2400" dirty="0"/>
              <a:t> </a:t>
            </a:r>
            <a:r>
              <a:rPr lang="en-CA" sz="2400" dirty="0">
                <a:cs typeface="Calibri"/>
              </a:rPr>
              <a:t>named after its “rediscoverer”  </a:t>
            </a:r>
            <a:r>
              <a:rPr lang="en-CA" sz="2400" dirty="0" err="1">
                <a:cs typeface="Calibri"/>
              </a:rPr>
              <a:t>Waloddi</a:t>
            </a:r>
            <a:r>
              <a:rPr lang="en-CA" sz="2400" dirty="0">
                <a:cs typeface="Calibri"/>
              </a:rPr>
              <a:t> Weibull in the late</a:t>
            </a:r>
            <a:r>
              <a:rPr lang="en-CA" sz="2400" dirty="0"/>
              <a:t> </a:t>
            </a:r>
            <a:r>
              <a:rPr lang="en-CA" sz="2400" dirty="0">
                <a:cs typeface="Calibri"/>
              </a:rPr>
              <a:t>1940’s.</a:t>
            </a:r>
          </a:p>
          <a:p>
            <a:pPr marL="342900" indent="-342900">
              <a:buFont typeface="Wingdings" panose="05000000000000000000" pitchFamily="2" charset="2"/>
              <a:buChar char="q"/>
              <a:tabLst>
                <a:tab pos="342900" algn="l"/>
                <a:tab pos="342900" algn="l"/>
              </a:tabLst>
            </a:pPr>
            <a:r>
              <a:rPr lang="en-CA" sz="2400" dirty="0">
                <a:cs typeface="Calibri"/>
              </a:rPr>
              <a:t>It provides a graphical solution to reliability questions even</a:t>
            </a:r>
            <a:r>
              <a:rPr lang="en-CA" sz="2400" dirty="0"/>
              <a:t> </a:t>
            </a:r>
            <a:r>
              <a:rPr lang="en-CA" sz="2400" dirty="0">
                <a:cs typeface="Calibri"/>
              </a:rPr>
              <a:t>for small samples.</a:t>
            </a:r>
          </a:p>
          <a:p>
            <a:pPr marL="342900" indent="-342900">
              <a:buFont typeface="Wingdings" panose="05000000000000000000" pitchFamily="2" charset="2"/>
              <a:buChar char="q"/>
              <a:tabLst>
                <a:tab pos="342900" algn="l"/>
                <a:tab pos="342900" algn="l"/>
              </a:tabLst>
            </a:pPr>
            <a:r>
              <a:rPr lang="en-CA" sz="2400" dirty="0">
                <a:cs typeface="Calibri"/>
              </a:rPr>
              <a:t>The Weibull distribution is used extensively in reliability</a:t>
            </a:r>
            <a:r>
              <a:rPr lang="en-CA" sz="2400" dirty="0"/>
              <a:t> </a:t>
            </a:r>
            <a:r>
              <a:rPr lang="en-CA" sz="2400" dirty="0">
                <a:cs typeface="Calibri"/>
              </a:rPr>
              <a:t>engineering because of its ability to describe failure</a:t>
            </a:r>
            <a:r>
              <a:rPr lang="en-CA" sz="2400" dirty="0"/>
              <a:t> </a:t>
            </a:r>
            <a:r>
              <a:rPr lang="en-CA" sz="2400" dirty="0">
                <a:cs typeface="Calibri"/>
              </a:rPr>
              <a:t>distributions from Early Life(infant morality) to Useful</a:t>
            </a:r>
            <a:r>
              <a:rPr lang="en-CA" sz="2400" dirty="0"/>
              <a:t> </a:t>
            </a:r>
            <a:r>
              <a:rPr lang="en-CA" sz="2400" dirty="0">
                <a:cs typeface="Calibri"/>
              </a:rPr>
              <a:t>Life(random failures) to Wear out. </a:t>
            </a:r>
          </a:p>
          <a:p>
            <a:pPr marL="342900" indent="-342900">
              <a:buFont typeface="Wingdings" panose="05000000000000000000" pitchFamily="2" charset="2"/>
              <a:buChar char="q"/>
              <a:tabLst>
                <a:tab pos="342900" algn="l"/>
                <a:tab pos="342900" algn="l"/>
              </a:tabLst>
            </a:pPr>
            <a:r>
              <a:rPr lang="en-CA" sz="2400" dirty="0">
                <a:cs typeface="Calibri"/>
              </a:rPr>
              <a:t>Examples include:</a:t>
            </a:r>
          </a:p>
          <a:p>
            <a:pPr marL="800087" lvl="1" indent="-342900">
              <a:buFont typeface="Wingdings" panose="05000000000000000000" pitchFamily="2" charset="2"/>
              <a:buChar char="§"/>
              <a:tabLst>
                <a:tab pos="342900" algn="l"/>
                <a:tab pos="342900" algn="l"/>
              </a:tabLst>
            </a:pPr>
            <a:r>
              <a:rPr lang="en-CA" sz="2400" dirty="0">
                <a:cs typeface="Calibri"/>
              </a:rPr>
              <a:t>Early Life: Quality problems, assembly problems</a:t>
            </a:r>
          </a:p>
          <a:p>
            <a:pPr marL="800087" lvl="1" indent="-342900">
              <a:buFont typeface="Wingdings" panose="05000000000000000000" pitchFamily="2" charset="2"/>
              <a:buChar char="§"/>
              <a:tabLst>
                <a:tab pos="342900" algn="l"/>
                <a:tab pos="342900" algn="l"/>
              </a:tabLst>
            </a:pPr>
            <a:r>
              <a:rPr lang="en-CA" sz="2400" dirty="0">
                <a:cs typeface="Calibri"/>
              </a:rPr>
              <a:t>Useful Life: foreign object damage, human error, quality or</a:t>
            </a:r>
            <a:r>
              <a:rPr lang="en-CA" sz="2400" dirty="0"/>
              <a:t> </a:t>
            </a:r>
            <a:r>
              <a:rPr lang="en-CA" sz="2400" dirty="0">
                <a:cs typeface="Calibri"/>
              </a:rPr>
              <a:t>maintenance problems</a:t>
            </a:r>
          </a:p>
          <a:p>
            <a:pPr marL="800087" lvl="1" indent="-342900">
              <a:buFont typeface="Wingdings" panose="05000000000000000000" pitchFamily="2" charset="2"/>
              <a:buChar char="§"/>
              <a:tabLst>
                <a:tab pos="342900" algn="l"/>
                <a:tab pos="342900" algn="l"/>
              </a:tabLst>
            </a:pPr>
            <a:r>
              <a:rPr lang="en-CA" sz="2400" dirty="0">
                <a:cs typeface="Calibri"/>
              </a:rPr>
              <a:t>Wear out: Low cycle fatigue, stress-rupture, corrosion</a:t>
            </a:r>
          </a:p>
        </p:txBody>
      </p:sp>
      <p:sp>
        <p:nvSpPr>
          <p:cNvPr id="6" name="TextBox 6"/>
          <p:cNvSpPr txBox="1"/>
          <p:nvPr/>
        </p:nvSpPr>
        <p:spPr>
          <a:xfrm>
            <a:off x="2527301" y="4533901"/>
            <a:ext cx="65" cy="641201"/>
          </a:xfrm>
          <a:prstGeom prst="rect">
            <a:avLst/>
          </a:prstGeom>
          <a:noFill/>
        </p:spPr>
        <p:txBody>
          <a:bodyPr vert="horz" wrap="none" lIns="0" tIns="0" rIns="0" bIns="0" rtlCol="0">
            <a:spAutoFit/>
          </a:bodyPr>
          <a:lstStyle/>
          <a:p>
            <a:pPr>
              <a:lnSpc>
                <a:spcPts val="2530"/>
              </a:lnSpc>
            </a:pPr>
            <a:endParaRPr lang="en-CA" sz="2195" dirty="0">
              <a:solidFill>
                <a:srgbClr val="000000"/>
              </a:solidFill>
              <a:latin typeface="Calibri"/>
              <a:cs typeface="Calibri"/>
            </a:endParaRPr>
          </a:p>
          <a:p>
            <a:pPr>
              <a:lnSpc>
                <a:spcPts val="2530"/>
              </a:lnSpc>
            </a:pPr>
            <a:endParaRPr lang="en-CA" sz="2195" dirty="0">
              <a:solidFill>
                <a:srgbClr val="000000"/>
              </a:solidFill>
            </a:endParaRPr>
          </a:p>
        </p:txBody>
      </p:sp>
      <p:sp>
        <p:nvSpPr>
          <p:cNvPr id="10" name="TextBox 2"/>
          <p:cNvSpPr txBox="1"/>
          <p:nvPr/>
        </p:nvSpPr>
        <p:spPr>
          <a:xfrm>
            <a:off x="609600" y="566787"/>
            <a:ext cx="9747072" cy="654025"/>
          </a:xfrm>
          <a:prstGeom prst="rect">
            <a:avLst/>
          </a:prstGeom>
          <a:noFill/>
        </p:spPr>
        <p:txBody>
          <a:bodyPr vert="horz" wrap="square" lIns="0" tIns="0" rIns="0" bIns="0" rtlCol="0">
            <a:spAutoFit/>
          </a:bodyPr>
          <a:lstStyle/>
          <a:p>
            <a:pPr>
              <a:lnSpc>
                <a:spcPts val="5060"/>
              </a:lnSpc>
            </a:pPr>
            <a:r>
              <a:rPr lang="en-CA" sz="4800" dirty="0">
                <a:cs typeface="Calibri Bold"/>
              </a:rPr>
              <a:t>What’s the Weibull?- in English</a:t>
            </a:r>
          </a:p>
        </p:txBody>
      </p:sp>
    </p:spTree>
    <p:extLst>
      <p:ext uri="{BB962C8B-B14F-4D97-AF65-F5344CB8AC3E}">
        <p14:creationId xmlns:p14="http://schemas.microsoft.com/office/powerpoint/2010/main" val="170708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4346"/>
            <a:ext cx="11003280" cy="856395"/>
          </a:xfrm>
        </p:spPr>
        <p:txBody>
          <a:bodyPr>
            <a:normAutofit/>
          </a:bodyPr>
          <a:lstStyle/>
          <a:p>
            <a:r>
              <a:rPr lang="en-IN" dirty="0"/>
              <a:t>Lifetime Distributions </a:t>
            </a:r>
          </a:p>
        </p:txBody>
      </p:sp>
      <p:sp>
        <p:nvSpPr>
          <p:cNvPr id="3" name="Content Placeholder 2"/>
          <p:cNvSpPr>
            <a:spLocks noGrp="1"/>
          </p:cNvSpPr>
          <p:nvPr>
            <p:ph idx="1"/>
          </p:nvPr>
        </p:nvSpPr>
        <p:spPr>
          <a:xfrm>
            <a:off x="228600" y="1255488"/>
            <a:ext cx="10972800" cy="4840511"/>
          </a:xfrm>
        </p:spPr>
        <p:txBody>
          <a:bodyPr>
            <a:normAutofit lnSpcReduction="10000"/>
          </a:bodyPr>
          <a:lstStyle/>
          <a:p>
            <a:pPr>
              <a:buClrTx/>
              <a:buFont typeface="Wingdings" panose="05000000000000000000" pitchFamily="2" charset="2"/>
              <a:buChar char="q"/>
            </a:pPr>
            <a:r>
              <a:rPr lang="en-IN" dirty="0"/>
              <a:t> </a:t>
            </a:r>
            <a:r>
              <a:rPr lang="en-IN" sz="2400" dirty="0"/>
              <a:t>Statistical distributions have been formulated by statisticians, mathematicians and engineers to mathematically model or represent certain behaviour. The probability density function (</a:t>
            </a:r>
            <a:r>
              <a:rPr lang="en-IN" sz="2400" i="1" dirty="0"/>
              <a:t>pdf</a:t>
            </a:r>
            <a:r>
              <a:rPr lang="en-IN" sz="2400" dirty="0"/>
              <a:t>) is a mathematical function that describes the distribution.</a:t>
            </a:r>
          </a:p>
          <a:p>
            <a:pPr>
              <a:buClrTx/>
              <a:buFont typeface="Wingdings" panose="05000000000000000000" pitchFamily="2" charset="2"/>
              <a:buChar char="q"/>
            </a:pPr>
            <a:r>
              <a:rPr lang="en-IN" sz="2400" dirty="0"/>
              <a:t> The equation below gives the </a:t>
            </a:r>
            <a:r>
              <a:rPr lang="en-IN" sz="2400" i="1" dirty="0"/>
              <a:t>pdf</a:t>
            </a:r>
            <a:r>
              <a:rPr lang="en-IN" sz="2400" dirty="0"/>
              <a:t> for the 3-parameter Weibull distribution. </a:t>
            </a:r>
          </a:p>
          <a:p>
            <a:pPr>
              <a:buClrTx/>
              <a:buFont typeface="Wingdings" panose="05000000000000000000" pitchFamily="2" charset="2"/>
              <a:buChar char="q"/>
            </a:pPr>
            <a:endParaRPr lang="en-IN" sz="2400" dirty="0"/>
          </a:p>
          <a:p>
            <a:pPr>
              <a:buClrTx/>
              <a:buFont typeface="Wingdings" panose="05000000000000000000" pitchFamily="2" charset="2"/>
              <a:buChar char="q"/>
            </a:pPr>
            <a:endParaRPr lang="en-IN" sz="2400" dirty="0"/>
          </a:p>
          <a:p>
            <a:pPr>
              <a:buClrTx/>
              <a:buFont typeface="Wingdings" panose="05000000000000000000" pitchFamily="2" charset="2"/>
              <a:buChar char="q"/>
            </a:pPr>
            <a:endParaRPr lang="en-IN" sz="2400" dirty="0"/>
          </a:p>
          <a:p>
            <a:pPr>
              <a:buClrTx/>
              <a:buFont typeface="Wingdings" panose="05000000000000000000" pitchFamily="2" charset="2"/>
              <a:buChar char="q"/>
            </a:pPr>
            <a:r>
              <a:rPr lang="en-IN" sz="2400" dirty="0"/>
              <a:t> Some distributions, such as the Weibull and lognormal, tend to better represent life data and are commonly called "lifetime distributions" or "life distributions.“</a:t>
            </a:r>
          </a:p>
          <a:p>
            <a:pPr>
              <a:buClrTx/>
              <a:buFont typeface="Wingdings" panose="05000000000000000000" pitchFamily="2" charset="2"/>
              <a:buChar char="q"/>
            </a:pPr>
            <a:r>
              <a:rPr lang="en-IN" sz="2400" dirty="0"/>
              <a:t> Other commonly used life distributions include the exponential, lognormal and normal distributions. The analyst chooses the life distribution that is most appropriate to model each particular data set based on past experience and goodness-of-fit tests.</a:t>
            </a:r>
          </a:p>
        </p:txBody>
      </p:sp>
      <p:pic>
        <p:nvPicPr>
          <p:cNvPr id="1026" name="Picture 2" descr="3-parameter Weibull distribution probability density function (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0"/>
            <a:ext cx="392430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059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rotWithShape="1">
          <a:blip r:embed="rId2" cstate="print"/>
          <a:srcRect l="54987" t="13359" r="1" b="31009"/>
          <a:stretch/>
        </p:blipFill>
        <p:spPr>
          <a:xfrm>
            <a:off x="6974345" y="1524000"/>
            <a:ext cx="4767628" cy="3808215"/>
          </a:xfrm>
          <a:prstGeom prst="rect">
            <a:avLst/>
          </a:prstGeom>
        </p:spPr>
      </p:pic>
      <p:sp>
        <p:nvSpPr>
          <p:cNvPr id="35" name="TextBox 2"/>
          <p:cNvSpPr txBox="1"/>
          <p:nvPr/>
        </p:nvSpPr>
        <p:spPr>
          <a:xfrm>
            <a:off x="372616" y="629055"/>
            <a:ext cx="9005422" cy="1308050"/>
          </a:xfrm>
          <a:prstGeom prst="rect">
            <a:avLst/>
          </a:prstGeom>
          <a:noFill/>
        </p:spPr>
        <p:txBody>
          <a:bodyPr vert="horz" wrap="square" lIns="0" tIns="0" rIns="0" bIns="0" rtlCol="0">
            <a:spAutoFit/>
          </a:bodyPr>
          <a:lstStyle/>
          <a:p>
            <a:pPr>
              <a:lnSpc>
                <a:spcPts val="5060"/>
              </a:lnSpc>
            </a:pPr>
            <a:r>
              <a:rPr lang="en-CA" sz="4800" dirty="0">
                <a:cs typeface="Calibri"/>
              </a:rPr>
              <a:t>Weibull Definitions</a:t>
            </a:r>
          </a:p>
          <a:p>
            <a:pPr>
              <a:lnSpc>
                <a:spcPts val="5060"/>
              </a:lnSpc>
            </a:pPr>
            <a:endParaRPr lang="en-CA" sz="4404" dirty="0">
              <a:solidFill>
                <a:srgbClr val="000000"/>
              </a:solidFill>
            </a:endParaRPr>
          </a:p>
        </p:txBody>
      </p:sp>
      <p:sp>
        <p:nvSpPr>
          <p:cNvPr id="4" name="TextBox 4"/>
          <p:cNvSpPr txBox="1"/>
          <p:nvPr/>
        </p:nvSpPr>
        <p:spPr>
          <a:xfrm>
            <a:off x="7804409" y="1960542"/>
            <a:ext cx="286937" cy="179536"/>
          </a:xfrm>
          <a:prstGeom prst="rect">
            <a:avLst/>
          </a:prstGeom>
          <a:noFill/>
        </p:spPr>
        <p:txBody>
          <a:bodyPr vert="horz" wrap="square" lIns="0" tIns="0" rIns="0" bIns="0" rtlCol="0">
            <a:spAutoFit/>
          </a:bodyPr>
          <a:lstStyle/>
          <a:p>
            <a:pPr>
              <a:lnSpc>
                <a:spcPts val="745"/>
              </a:lnSpc>
            </a:pPr>
            <a:r>
              <a:rPr lang="en-CA" sz="673" dirty="0">
                <a:solidFill>
                  <a:srgbClr val="000000"/>
                </a:solidFill>
                <a:latin typeface="Tahoma"/>
                <a:cs typeface="Tahoma"/>
              </a:rPr>
              <a:t>80</a:t>
            </a:r>
          </a:p>
          <a:p>
            <a:pPr>
              <a:lnSpc>
                <a:spcPts val="745"/>
              </a:lnSpc>
            </a:pPr>
            <a:endParaRPr lang="en-CA" sz="673" dirty="0">
              <a:solidFill>
                <a:srgbClr val="000000"/>
              </a:solidFill>
            </a:endParaRPr>
          </a:p>
        </p:txBody>
      </p:sp>
      <p:sp>
        <p:nvSpPr>
          <p:cNvPr id="5" name="TextBox 5"/>
          <p:cNvSpPr txBox="1"/>
          <p:nvPr/>
        </p:nvSpPr>
        <p:spPr>
          <a:xfrm>
            <a:off x="334153" y="1209379"/>
            <a:ext cx="6886727" cy="7284045"/>
          </a:xfrm>
          <a:prstGeom prst="rect">
            <a:avLst/>
          </a:prstGeom>
          <a:noFill/>
        </p:spPr>
        <p:txBody>
          <a:bodyPr vert="horz" wrap="square" lIns="0" tIns="0" rIns="0" bIns="0" rtlCol="0">
            <a:spAutoFit/>
          </a:bodyPr>
          <a:lstStyle/>
          <a:p>
            <a:pPr marL="342900" indent="-342900">
              <a:lnSpc>
                <a:spcPts val="2700"/>
              </a:lnSpc>
              <a:buFont typeface="Wingdings" panose="05000000000000000000" pitchFamily="2" charset="2"/>
              <a:buChar char="q"/>
            </a:pPr>
            <a:r>
              <a:rPr lang="en-CA" sz="2400" dirty="0">
                <a:solidFill>
                  <a:srgbClr val="000000"/>
                </a:solidFill>
                <a:cs typeface="Calibri"/>
              </a:rPr>
              <a:t>η (Eta)= characteristic Life</a:t>
            </a:r>
          </a:p>
          <a:p>
            <a:pPr>
              <a:lnSpc>
                <a:spcPts val="2700"/>
              </a:lnSpc>
            </a:pPr>
            <a:r>
              <a:rPr lang="en-CA" sz="2400" dirty="0">
                <a:solidFill>
                  <a:srgbClr val="000000"/>
                </a:solidFill>
                <a:cs typeface="Calibri"/>
              </a:rPr>
              <a:t>                 ≈ mean time to failure</a:t>
            </a:r>
          </a:p>
          <a:p>
            <a:pPr marL="342900" indent="-342900">
              <a:lnSpc>
                <a:spcPts val="2700"/>
              </a:lnSpc>
              <a:buFont typeface="Wingdings" panose="05000000000000000000" pitchFamily="2" charset="2"/>
              <a:buChar char="q"/>
            </a:pPr>
            <a:r>
              <a:rPr lang="en-CA" sz="2400" dirty="0">
                <a:solidFill>
                  <a:srgbClr val="000000"/>
                </a:solidFill>
                <a:cs typeface="Calibri"/>
              </a:rPr>
              <a:t>β (Beta) = “slope” of line</a:t>
            </a:r>
          </a:p>
          <a:p>
            <a:pPr>
              <a:lnSpc>
                <a:spcPts val="2700"/>
              </a:lnSpc>
            </a:pPr>
            <a:r>
              <a:rPr lang="en-CA" sz="2400" dirty="0">
                <a:solidFill>
                  <a:srgbClr val="000000"/>
                </a:solidFill>
                <a:cs typeface="Calibri"/>
              </a:rPr>
              <a:t>                     ≈ failure mode type</a:t>
            </a:r>
          </a:p>
          <a:p>
            <a:pPr marL="342900" indent="-342900">
              <a:lnSpc>
                <a:spcPts val="2700"/>
              </a:lnSpc>
              <a:buFont typeface="Wingdings" panose="05000000000000000000" pitchFamily="2" charset="2"/>
              <a:buChar char="q"/>
            </a:pPr>
            <a:r>
              <a:rPr lang="en-CA" sz="2400" dirty="0">
                <a:solidFill>
                  <a:srgbClr val="000000"/>
                </a:solidFill>
                <a:cs typeface="Calibri"/>
              </a:rPr>
              <a:t>Weibull equation: </a:t>
            </a:r>
          </a:p>
          <a:p>
            <a:pPr>
              <a:lnSpc>
                <a:spcPts val="2700"/>
              </a:lnSpc>
            </a:pPr>
            <a:endParaRPr lang="en-CA" sz="2400" dirty="0">
              <a:solidFill>
                <a:srgbClr val="000000"/>
              </a:solidFill>
              <a:cs typeface="Calibri"/>
            </a:endParaRPr>
          </a:p>
          <a:p>
            <a:pPr>
              <a:lnSpc>
                <a:spcPts val="2700"/>
              </a:lnSpc>
            </a:pPr>
            <a:r>
              <a:rPr lang="en-CA" sz="2400" dirty="0">
                <a:solidFill>
                  <a:srgbClr val="000000"/>
                </a:solidFill>
                <a:cs typeface="Calibri"/>
              </a:rPr>
              <a:t> </a:t>
            </a:r>
            <a:r>
              <a:rPr lang="en-CA" sz="2400" i="1" dirty="0">
                <a:solidFill>
                  <a:srgbClr val="000000"/>
                </a:solidFill>
                <a:cs typeface="Times New Roman Italic"/>
              </a:rPr>
              <a:t>	Cumulative </a:t>
            </a:r>
            <a:r>
              <a:rPr lang="en-CA" sz="2400" dirty="0">
                <a:solidFill>
                  <a:srgbClr val="000000"/>
                </a:solidFill>
                <a:cs typeface="Times New Roman"/>
              </a:rPr>
              <a:t>%  </a:t>
            </a:r>
            <a:r>
              <a:rPr lang="en-CA" sz="2400" i="1" dirty="0">
                <a:solidFill>
                  <a:srgbClr val="000000"/>
                </a:solidFill>
                <a:cs typeface="Times New Roman Italic"/>
              </a:rPr>
              <a:t>failed </a:t>
            </a:r>
            <a:r>
              <a:rPr lang="en-CA" sz="2400" dirty="0">
                <a:solidFill>
                  <a:srgbClr val="000000"/>
                </a:solidFill>
                <a:cs typeface="Arial Unicode MS"/>
              </a:rPr>
              <a:t>=</a:t>
            </a:r>
            <a:endParaRPr lang="en-CA" sz="2400" dirty="0">
              <a:solidFill>
                <a:srgbClr val="000000"/>
              </a:solidFill>
              <a:cs typeface="Calibri"/>
            </a:endParaRPr>
          </a:p>
          <a:p>
            <a:pPr>
              <a:lnSpc>
                <a:spcPts val="2700"/>
              </a:lnSpc>
            </a:pPr>
            <a:endParaRPr lang="en-CA" sz="2400" dirty="0">
              <a:solidFill>
                <a:srgbClr val="000000"/>
              </a:solidFill>
              <a:cs typeface="Arial"/>
            </a:endParaRPr>
          </a:p>
          <a:p>
            <a:pPr marL="342900" indent="-342900">
              <a:lnSpc>
                <a:spcPts val="2700"/>
              </a:lnSpc>
              <a:buFont typeface="Wingdings" panose="05000000000000000000" pitchFamily="2" charset="2"/>
              <a:buChar char="q"/>
            </a:pPr>
            <a:r>
              <a:rPr lang="en-CA" sz="2400" dirty="0">
                <a:solidFill>
                  <a:srgbClr val="000000"/>
                </a:solidFill>
                <a:cs typeface="Calibri"/>
              </a:rPr>
              <a:t>If t=η:</a:t>
            </a:r>
          </a:p>
          <a:p>
            <a:pPr>
              <a:lnSpc>
                <a:spcPts val="2700"/>
              </a:lnSpc>
            </a:pPr>
            <a:endParaRPr lang="en-CA" sz="2400" dirty="0">
              <a:solidFill>
                <a:srgbClr val="000000"/>
              </a:solidFill>
              <a:cs typeface="Calibri"/>
            </a:endParaRPr>
          </a:p>
          <a:p>
            <a:pPr>
              <a:lnSpc>
                <a:spcPts val="2700"/>
              </a:lnSpc>
            </a:pPr>
            <a:r>
              <a:rPr lang="en-CA" sz="2400" i="1" dirty="0">
                <a:solidFill>
                  <a:srgbClr val="000000"/>
                </a:solidFill>
                <a:cs typeface="Times New Roman Italic"/>
              </a:rPr>
              <a:t>Cumulative</a:t>
            </a:r>
            <a:r>
              <a:rPr lang="en-CA" sz="2400" dirty="0">
                <a:solidFill>
                  <a:srgbClr val="000000"/>
                </a:solidFill>
                <a:cs typeface="Times New Roman"/>
              </a:rPr>
              <a:t> %</a:t>
            </a:r>
            <a:r>
              <a:rPr lang="en-CA" sz="2400" i="1" dirty="0">
                <a:solidFill>
                  <a:srgbClr val="000000"/>
                </a:solidFill>
                <a:cs typeface="Times New Roman Italic"/>
              </a:rPr>
              <a:t> failed</a:t>
            </a:r>
            <a:r>
              <a:rPr lang="en-CA" sz="2400" dirty="0">
                <a:solidFill>
                  <a:srgbClr val="000000"/>
                </a:solidFill>
                <a:cs typeface="Times New Roman"/>
              </a:rPr>
              <a:t> (</a:t>
            </a:r>
            <a:r>
              <a:rPr lang="en-CA" sz="2400" i="1" dirty="0">
                <a:solidFill>
                  <a:srgbClr val="000000"/>
                </a:solidFill>
                <a:cs typeface="Times New Roman Italic"/>
              </a:rPr>
              <a:t>at t</a:t>
            </a:r>
            <a:r>
              <a:rPr lang="en-CA" sz="2400" spc="-10" dirty="0">
                <a:solidFill>
                  <a:srgbClr val="000000"/>
                </a:solidFill>
                <a:cs typeface="Arial Unicode MS"/>
              </a:rPr>
              <a:t>=</a:t>
            </a:r>
            <a:r>
              <a:rPr lang="en-CA" sz="2400" dirty="0">
                <a:solidFill>
                  <a:srgbClr val="000000"/>
                </a:solidFill>
                <a:cs typeface="Arial Unicode MS"/>
              </a:rPr>
              <a:t>η</a:t>
            </a:r>
            <a:r>
              <a:rPr lang="en-CA" sz="2400" dirty="0">
                <a:solidFill>
                  <a:srgbClr val="000000"/>
                </a:solidFill>
                <a:cs typeface="Times New Roman"/>
              </a:rPr>
              <a:t>)</a:t>
            </a:r>
            <a:r>
              <a:rPr lang="en-CA" sz="2400" spc="-10" dirty="0">
                <a:solidFill>
                  <a:srgbClr val="000000"/>
                </a:solidFill>
                <a:cs typeface="Arial Unicode MS"/>
              </a:rPr>
              <a:t>=</a:t>
            </a:r>
            <a:r>
              <a:rPr lang="en-CA" sz="2400" spc="-10" dirty="0">
                <a:solidFill>
                  <a:srgbClr val="000000"/>
                </a:solidFill>
                <a:cs typeface="Times New Roman"/>
              </a:rPr>
              <a:t>(1</a:t>
            </a:r>
            <a:r>
              <a:rPr lang="en-CA" sz="2400" spc="-10" dirty="0">
                <a:solidFill>
                  <a:srgbClr val="000000"/>
                </a:solidFill>
                <a:cs typeface="Arial Unicode MS"/>
              </a:rPr>
              <a:t>−</a:t>
            </a:r>
            <a:r>
              <a:rPr lang="en-CA" sz="2400" u="sng" dirty="0">
                <a:solidFill>
                  <a:srgbClr val="000000"/>
                </a:solidFill>
                <a:cs typeface="Times New Roman"/>
              </a:rPr>
              <a:t>1 ) </a:t>
            </a:r>
            <a:r>
              <a:rPr lang="en-CA" sz="2400" i="1" dirty="0">
                <a:solidFill>
                  <a:srgbClr val="000000"/>
                </a:solidFill>
                <a:cs typeface="Times New Roman Italic"/>
              </a:rPr>
              <a:t>x</a:t>
            </a:r>
            <a:r>
              <a:rPr lang="en-CA" sz="2400" dirty="0">
                <a:solidFill>
                  <a:srgbClr val="000000"/>
                </a:solidFill>
                <a:cs typeface="Times New Roman"/>
              </a:rPr>
              <a:t>100%</a:t>
            </a:r>
            <a:r>
              <a:rPr lang="en-CA" sz="2400" spc="-10" dirty="0">
                <a:solidFill>
                  <a:srgbClr val="000000"/>
                </a:solidFill>
                <a:cs typeface="Arial Unicode MS"/>
              </a:rPr>
              <a:t>=</a:t>
            </a:r>
            <a:r>
              <a:rPr lang="en-CA" sz="2400" dirty="0">
                <a:solidFill>
                  <a:srgbClr val="000000"/>
                </a:solidFill>
                <a:cs typeface="Times New Roman"/>
              </a:rPr>
              <a:t>63.2%</a:t>
            </a:r>
          </a:p>
          <a:p>
            <a:pPr>
              <a:lnSpc>
                <a:spcPts val="2700"/>
              </a:lnSpc>
            </a:pPr>
            <a:r>
              <a:rPr lang="en-CA" sz="2400" i="1" spc="-10" dirty="0">
                <a:solidFill>
                  <a:srgbClr val="000000"/>
                </a:solidFill>
                <a:cs typeface="Times New Roman Italic"/>
              </a:rPr>
              <a:t>                                                            e</a:t>
            </a:r>
          </a:p>
          <a:p>
            <a:pPr marL="342900" indent="-342900">
              <a:lnSpc>
                <a:spcPts val="2700"/>
              </a:lnSpc>
              <a:buFont typeface="Wingdings" panose="05000000000000000000" pitchFamily="2" charset="2"/>
              <a:buChar char="q"/>
            </a:pPr>
            <a:r>
              <a:rPr lang="en-CA" sz="2400" dirty="0">
                <a:solidFill>
                  <a:srgbClr val="000000"/>
                </a:solidFill>
                <a:cs typeface="Calibri"/>
              </a:rPr>
              <a:t> </a:t>
            </a:r>
            <a:r>
              <a:rPr lang="en-CA" sz="2400" dirty="0" err="1">
                <a:solidFill>
                  <a:srgbClr val="000000"/>
                </a:solidFill>
                <a:cs typeface="Calibri"/>
              </a:rPr>
              <a:t>B</a:t>
            </a:r>
            <a:r>
              <a:rPr lang="en-CA" sz="2400" dirty="0" err="1">
                <a:solidFill>
                  <a:srgbClr val="0000FF"/>
                </a:solidFill>
                <a:cs typeface="Calibri"/>
              </a:rPr>
              <a:t>xx</a:t>
            </a:r>
            <a:r>
              <a:rPr lang="en-CA" sz="2400" dirty="0">
                <a:solidFill>
                  <a:srgbClr val="000000"/>
                </a:solidFill>
                <a:cs typeface="Calibri"/>
              </a:rPr>
              <a:t> life=age at which </a:t>
            </a:r>
            <a:r>
              <a:rPr lang="en-CA" sz="2400" dirty="0">
                <a:solidFill>
                  <a:srgbClr val="0000FF"/>
                </a:solidFill>
                <a:cs typeface="Calibri"/>
              </a:rPr>
              <a:t>xx</a:t>
            </a:r>
            <a:r>
              <a:rPr lang="en-CA" sz="2400" dirty="0">
                <a:solidFill>
                  <a:srgbClr val="000000"/>
                </a:solidFill>
                <a:cs typeface="Calibri"/>
              </a:rPr>
              <a:t>% of the fleet fail</a:t>
            </a:r>
          </a:p>
          <a:p>
            <a:pPr marL="342900" indent="-342900">
              <a:lnSpc>
                <a:spcPts val="2700"/>
              </a:lnSpc>
              <a:buFontTx/>
              <a:buChar char="-"/>
            </a:pPr>
            <a:r>
              <a:rPr lang="en-CA" sz="2400" dirty="0">
                <a:solidFill>
                  <a:srgbClr val="000000"/>
                </a:solidFill>
                <a:cs typeface="Calibri"/>
              </a:rPr>
              <a:t>B1 life= age at which 1% of the fleet fail</a:t>
            </a:r>
          </a:p>
          <a:p>
            <a:pPr marL="342900" indent="-342900">
              <a:lnSpc>
                <a:spcPts val="2700"/>
              </a:lnSpc>
              <a:buFontTx/>
              <a:buChar char="-"/>
            </a:pPr>
            <a:r>
              <a:rPr lang="en-CA" sz="2400" dirty="0">
                <a:solidFill>
                  <a:srgbClr val="000000"/>
                </a:solidFill>
                <a:cs typeface="Calibri"/>
              </a:rPr>
              <a:t>B10 life= age at which 10% of the fleet fail</a:t>
            </a:r>
          </a:p>
          <a:p>
            <a:pPr>
              <a:lnSpc>
                <a:spcPts val="2700"/>
              </a:lnSpc>
            </a:pPr>
            <a:endParaRPr lang="en-CA" sz="2400" dirty="0">
              <a:solidFill>
                <a:srgbClr val="000000"/>
              </a:solidFill>
              <a:cs typeface="Calibri"/>
            </a:endParaRPr>
          </a:p>
          <a:p>
            <a:pPr>
              <a:lnSpc>
                <a:spcPts val="2700"/>
              </a:lnSpc>
            </a:pPr>
            <a:endParaRPr lang="en-CA" sz="2400" dirty="0">
              <a:solidFill>
                <a:srgbClr val="000000"/>
              </a:solidFill>
              <a:latin typeface="Times New Roman"/>
              <a:cs typeface="Times New Roman"/>
            </a:endParaRPr>
          </a:p>
          <a:p>
            <a:pPr>
              <a:lnSpc>
                <a:spcPts val="2700"/>
              </a:lnSpc>
            </a:pPr>
            <a:endParaRPr lang="en-CA" sz="2400" dirty="0">
              <a:solidFill>
                <a:srgbClr val="000000"/>
              </a:solidFill>
              <a:cs typeface="Calibri"/>
            </a:endParaRPr>
          </a:p>
          <a:p>
            <a:pPr>
              <a:lnSpc>
                <a:spcPts val="2700"/>
              </a:lnSpc>
            </a:pPr>
            <a:endParaRPr lang="en-CA" sz="2400" dirty="0">
              <a:solidFill>
                <a:srgbClr val="000000"/>
              </a:solidFill>
              <a:cs typeface="Calibri"/>
            </a:endParaRPr>
          </a:p>
          <a:p>
            <a:pPr>
              <a:lnSpc>
                <a:spcPts val="2700"/>
              </a:lnSpc>
            </a:pPr>
            <a:endParaRPr lang="en-CA" sz="2400" dirty="0">
              <a:solidFill>
                <a:srgbClr val="000000"/>
              </a:solidFill>
              <a:latin typeface="Calibri"/>
              <a:cs typeface="Calibri"/>
            </a:endParaRPr>
          </a:p>
          <a:p>
            <a:pPr>
              <a:lnSpc>
                <a:spcPts val="2760"/>
              </a:lnSpc>
            </a:pPr>
            <a:endParaRPr lang="en-CA" sz="2400" dirty="0">
              <a:solidFill>
                <a:srgbClr val="000000"/>
              </a:solidFill>
            </a:endParaRPr>
          </a:p>
        </p:txBody>
      </p:sp>
      <p:sp>
        <p:nvSpPr>
          <p:cNvPr id="8" name="TextBox 8"/>
          <p:cNvSpPr txBox="1"/>
          <p:nvPr/>
        </p:nvSpPr>
        <p:spPr>
          <a:xfrm>
            <a:off x="1879601" y="2946401"/>
            <a:ext cx="65" cy="359073"/>
          </a:xfrm>
          <a:prstGeom prst="rect">
            <a:avLst/>
          </a:prstGeom>
          <a:noFill/>
        </p:spPr>
        <p:txBody>
          <a:bodyPr vert="horz" wrap="none" lIns="0" tIns="0" rIns="0" bIns="0" rtlCol="0">
            <a:spAutoFit/>
          </a:bodyPr>
          <a:lstStyle/>
          <a:p>
            <a:pPr>
              <a:lnSpc>
                <a:spcPts val="2760"/>
              </a:lnSpc>
            </a:pPr>
            <a:endParaRPr lang="en-CA" sz="2400" dirty="0">
              <a:solidFill>
                <a:srgbClr val="000000"/>
              </a:solidFill>
            </a:endParaRPr>
          </a:p>
        </p:txBody>
      </p:sp>
      <p:sp>
        <p:nvSpPr>
          <p:cNvPr id="10" name="TextBox 10"/>
          <p:cNvSpPr txBox="1"/>
          <p:nvPr/>
        </p:nvSpPr>
        <p:spPr>
          <a:xfrm>
            <a:off x="7363923" y="2479028"/>
            <a:ext cx="359073" cy="538609"/>
          </a:xfrm>
          <a:prstGeom prst="rect">
            <a:avLst/>
          </a:prstGeom>
          <a:noFill/>
        </p:spPr>
        <p:txBody>
          <a:bodyPr vert="horz" wrap="none" lIns="0" tIns="0" rIns="0" bIns="0" rtlCol="0">
            <a:spAutoFit/>
          </a:bodyPr>
          <a:lstStyle/>
          <a:p>
            <a:pPr>
              <a:lnSpc>
                <a:spcPts val="2100"/>
              </a:lnSpc>
            </a:pPr>
            <a:r>
              <a:rPr lang="en-CA" dirty="0">
                <a:solidFill>
                  <a:srgbClr val="0000FF"/>
                </a:solidFill>
                <a:latin typeface="Calibri"/>
                <a:cs typeface="Calibri"/>
              </a:rPr>
              <a:t>B10</a:t>
            </a:r>
          </a:p>
          <a:p>
            <a:pPr>
              <a:lnSpc>
                <a:spcPts val="2070"/>
              </a:lnSpc>
            </a:pPr>
            <a:endParaRPr lang="en-CA" dirty="0">
              <a:solidFill>
                <a:srgbClr val="000000"/>
              </a:solidFill>
            </a:endParaRPr>
          </a:p>
        </p:txBody>
      </p:sp>
      <p:sp>
        <p:nvSpPr>
          <p:cNvPr id="11" name="TextBox 11"/>
          <p:cNvSpPr txBox="1"/>
          <p:nvPr/>
        </p:nvSpPr>
        <p:spPr>
          <a:xfrm>
            <a:off x="7804409" y="2124051"/>
            <a:ext cx="226023" cy="179536"/>
          </a:xfrm>
          <a:prstGeom prst="rect">
            <a:avLst/>
          </a:prstGeom>
          <a:noFill/>
        </p:spPr>
        <p:txBody>
          <a:bodyPr vert="horz" wrap="square" lIns="0" tIns="0" rIns="0" bIns="0" rtlCol="0">
            <a:spAutoFit/>
          </a:bodyPr>
          <a:lstStyle/>
          <a:p>
            <a:pPr>
              <a:lnSpc>
                <a:spcPts val="700"/>
              </a:lnSpc>
            </a:pPr>
            <a:r>
              <a:rPr lang="en-CA" sz="673" dirty="0">
                <a:solidFill>
                  <a:srgbClr val="000000"/>
                </a:solidFill>
                <a:latin typeface="Tahoma"/>
                <a:cs typeface="Tahoma"/>
              </a:rPr>
              <a:t>50</a:t>
            </a:r>
          </a:p>
          <a:p>
            <a:pPr>
              <a:lnSpc>
                <a:spcPts val="745"/>
              </a:lnSpc>
            </a:pPr>
            <a:endParaRPr lang="en-CA" sz="673" dirty="0">
              <a:solidFill>
                <a:srgbClr val="000000"/>
              </a:solidFill>
            </a:endParaRPr>
          </a:p>
        </p:txBody>
      </p:sp>
      <p:sp>
        <p:nvSpPr>
          <p:cNvPr id="12" name="TextBox 12"/>
          <p:cNvSpPr txBox="1"/>
          <p:nvPr/>
        </p:nvSpPr>
        <p:spPr>
          <a:xfrm>
            <a:off x="7847919" y="2405475"/>
            <a:ext cx="286937" cy="179536"/>
          </a:xfrm>
          <a:prstGeom prst="rect">
            <a:avLst/>
          </a:prstGeom>
          <a:noFill/>
        </p:spPr>
        <p:txBody>
          <a:bodyPr vert="horz" wrap="square" lIns="0" tIns="0" rIns="0" bIns="0" rtlCol="0">
            <a:spAutoFit/>
          </a:bodyPr>
          <a:lstStyle/>
          <a:p>
            <a:pPr>
              <a:lnSpc>
                <a:spcPts val="700"/>
              </a:lnSpc>
            </a:pPr>
            <a:r>
              <a:rPr lang="en-CA" sz="673" dirty="0">
                <a:solidFill>
                  <a:srgbClr val="000000"/>
                </a:solidFill>
                <a:latin typeface="Tahoma"/>
                <a:cs typeface="Tahoma"/>
              </a:rPr>
              <a:t>20</a:t>
            </a:r>
          </a:p>
          <a:p>
            <a:pPr>
              <a:lnSpc>
                <a:spcPts val="745"/>
              </a:lnSpc>
            </a:pPr>
            <a:endParaRPr lang="en-CA" sz="673" dirty="0">
              <a:solidFill>
                <a:srgbClr val="000000"/>
              </a:solidFill>
            </a:endParaRPr>
          </a:p>
        </p:txBody>
      </p:sp>
      <p:sp>
        <p:nvSpPr>
          <p:cNvPr id="14" name="TextBox 14"/>
          <p:cNvSpPr txBox="1"/>
          <p:nvPr/>
        </p:nvSpPr>
        <p:spPr>
          <a:xfrm>
            <a:off x="7873320" y="2910479"/>
            <a:ext cx="175223" cy="179536"/>
          </a:xfrm>
          <a:prstGeom prst="rect">
            <a:avLst/>
          </a:prstGeom>
          <a:noFill/>
        </p:spPr>
        <p:txBody>
          <a:bodyPr vert="horz" wrap="square" lIns="0" tIns="0" rIns="0" bIns="0" rtlCol="0">
            <a:spAutoFit/>
          </a:bodyPr>
          <a:lstStyle/>
          <a:p>
            <a:pPr>
              <a:lnSpc>
                <a:spcPts val="700"/>
              </a:lnSpc>
            </a:pPr>
            <a:r>
              <a:rPr lang="en-CA" sz="673" dirty="0">
                <a:solidFill>
                  <a:srgbClr val="000000"/>
                </a:solidFill>
                <a:latin typeface="Tahoma"/>
                <a:cs typeface="Tahoma"/>
              </a:rPr>
              <a:t>2</a:t>
            </a:r>
          </a:p>
          <a:p>
            <a:pPr>
              <a:lnSpc>
                <a:spcPts val="745"/>
              </a:lnSpc>
            </a:pPr>
            <a:endParaRPr lang="en-CA" sz="673" dirty="0">
              <a:solidFill>
                <a:srgbClr val="000000"/>
              </a:solidFill>
            </a:endParaRPr>
          </a:p>
        </p:txBody>
      </p:sp>
      <p:sp>
        <p:nvSpPr>
          <p:cNvPr id="15" name="TextBox 15"/>
          <p:cNvSpPr txBox="1"/>
          <p:nvPr/>
        </p:nvSpPr>
        <p:spPr>
          <a:xfrm>
            <a:off x="7855210" y="3116144"/>
            <a:ext cx="236137" cy="179536"/>
          </a:xfrm>
          <a:prstGeom prst="rect">
            <a:avLst/>
          </a:prstGeom>
          <a:noFill/>
        </p:spPr>
        <p:txBody>
          <a:bodyPr vert="horz" wrap="square" lIns="0" tIns="0" rIns="0" bIns="0" rtlCol="0">
            <a:spAutoFit/>
          </a:bodyPr>
          <a:lstStyle/>
          <a:p>
            <a:pPr>
              <a:lnSpc>
                <a:spcPts val="700"/>
              </a:lnSpc>
            </a:pPr>
            <a:r>
              <a:rPr lang="en-CA" sz="673">
                <a:solidFill>
                  <a:srgbClr val="000000"/>
                </a:solidFill>
                <a:latin typeface="Tahoma"/>
                <a:cs typeface="Tahoma"/>
              </a:rPr>
              <a:t>1</a:t>
            </a:r>
          </a:p>
          <a:p>
            <a:pPr>
              <a:lnSpc>
                <a:spcPts val="745"/>
              </a:lnSpc>
            </a:pPr>
            <a:endParaRPr lang="en-CA" sz="673" dirty="0">
              <a:solidFill>
                <a:srgbClr val="000000"/>
              </a:solidFill>
            </a:endParaRPr>
          </a:p>
        </p:txBody>
      </p:sp>
      <p:sp>
        <p:nvSpPr>
          <p:cNvPr id="16" name="TextBox 16"/>
          <p:cNvSpPr txBox="1"/>
          <p:nvPr/>
        </p:nvSpPr>
        <p:spPr>
          <a:xfrm>
            <a:off x="9232511" y="3563113"/>
            <a:ext cx="229230" cy="538609"/>
          </a:xfrm>
          <a:prstGeom prst="rect">
            <a:avLst/>
          </a:prstGeom>
          <a:noFill/>
        </p:spPr>
        <p:txBody>
          <a:bodyPr vert="horz" wrap="none" lIns="0" tIns="0" rIns="0" bIns="0" rtlCol="0">
            <a:spAutoFit/>
          </a:bodyPr>
          <a:lstStyle/>
          <a:p>
            <a:pPr>
              <a:lnSpc>
                <a:spcPts val="2100"/>
              </a:lnSpc>
            </a:pPr>
            <a:r>
              <a:rPr lang="en-CA" dirty="0" err="1">
                <a:solidFill>
                  <a:srgbClr val="000000"/>
                </a:solidFill>
                <a:latin typeface="Calibri"/>
                <a:cs typeface="Calibri"/>
              </a:rPr>
              <a:t>Δx</a:t>
            </a:r>
            <a:endParaRPr lang="en-CA" dirty="0">
              <a:solidFill>
                <a:srgbClr val="000000"/>
              </a:solidFill>
              <a:latin typeface="Calibri"/>
              <a:cs typeface="Calibri"/>
            </a:endParaRPr>
          </a:p>
          <a:p>
            <a:pPr>
              <a:lnSpc>
                <a:spcPts val="2070"/>
              </a:lnSpc>
            </a:pPr>
            <a:endParaRPr lang="en-CA" dirty="0">
              <a:solidFill>
                <a:srgbClr val="000000"/>
              </a:solidFill>
            </a:endParaRPr>
          </a:p>
        </p:txBody>
      </p:sp>
      <p:sp>
        <p:nvSpPr>
          <p:cNvPr id="17" name="TextBox 17"/>
          <p:cNvSpPr txBox="1"/>
          <p:nvPr/>
        </p:nvSpPr>
        <p:spPr>
          <a:xfrm>
            <a:off x="9950102" y="3047319"/>
            <a:ext cx="234038" cy="538609"/>
          </a:xfrm>
          <a:prstGeom prst="rect">
            <a:avLst/>
          </a:prstGeom>
          <a:noFill/>
        </p:spPr>
        <p:txBody>
          <a:bodyPr vert="horz" wrap="square" lIns="0" tIns="0" rIns="0" bIns="0" rtlCol="0">
            <a:spAutoFit/>
          </a:bodyPr>
          <a:lstStyle/>
          <a:p>
            <a:pPr>
              <a:lnSpc>
                <a:spcPts val="2100"/>
              </a:lnSpc>
            </a:pPr>
            <a:r>
              <a:rPr lang="en-CA" dirty="0" err="1">
                <a:solidFill>
                  <a:srgbClr val="000000"/>
                </a:solidFill>
                <a:latin typeface="Calibri"/>
                <a:cs typeface="Calibri"/>
              </a:rPr>
              <a:t>Δy</a:t>
            </a:r>
            <a:endParaRPr lang="en-CA" dirty="0">
              <a:solidFill>
                <a:srgbClr val="000000"/>
              </a:solidFill>
              <a:latin typeface="Calibri"/>
              <a:cs typeface="Calibri"/>
            </a:endParaRPr>
          </a:p>
          <a:p>
            <a:pPr>
              <a:lnSpc>
                <a:spcPts val="2070"/>
              </a:lnSpc>
            </a:pPr>
            <a:endParaRPr lang="en-CA" dirty="0">
              <a:solidFill>
                <a:srgbClr val="000000"/>
              </a:solidFill>
            </a:endParaRPr>
          </a:p>
        </p:txBody>
      </p:sp>
      <p:sp>
        <p:nvSpPr>
          <p:cNvPr id="21" name="TextBox 21"/>
          <p:cNvSpPr txBox="1"/>
          <p:nvPr/>
        </p:nvSpPr>
        <p:spPr>
          <a:xfrm>
            <a:off x="1879600" y="3911601"/>
            <a:ext cx="65" cy="489045"/>
          </a:xfrm>
          <a:prstGeom prst="rect">
            <a:avLst/>
          </a:prstGeom>
          <a:noFill/>
        </p:spPr>
        <p:txBody>
          <a:bodyPr vert="horz" wrap="none" lIns="0" tIns="0" rIns="0" bIns="0" rtlCol="0">
            <a:spAutoFit/>
          </a:bodyPr>
          <a:lstStyle/>
          <a:p>
            <a:pPr>
              <a:lnSpc>
                <a:spcPts val="1900"/>
              </a:lnSpc>
              <a:tabLst>
                <a:tab pos="673100" algn="l"/>
              </a:tabLst>
            </a:pPr>
            <a:endParaRPr lang="en-CA" sz="1488" dirty="0">
              <a:solidFill>
                <a:srgbClr val="000000"/>
              </a:solidFill>
              <a:latin typeface="Arial Unicode MS"/>
              <a:cs typeface="Arial Unicode MS"/>
            </a:endParaRPr>
          </a:p>
          <a:p>
            <a:pPr>
              <a:lnSpc>
                <a:spcPts val="1920"/>
              </a:lnSpc>
            </a:pPr>
            <a:endParaRPr lang="en-CA" sz="1850" dirty="0">
              <a:solidFill>
                <a:srgbClr val="000000"/>
              </a:solidFill>
            </a:endParaRPr>
          </a:p>
        </p:txBody>
      </p:sp>
      <p:sp>
        <p:nvSpPr>
          <p:cNvPr id="23" name="TextBox 23"/>
          <p:cNvSpPr txBox="1"/>
          <p:nvPr/>
        </p:nvSpPr>
        <p:spPr>
          <a:xfrm>
            <a:off x="7738271" y="4063390"/>
            <a:ext cx="228600" cy="179536"/>
          </a:xfrm>
          <a:prstGeom prst="rect">
            <a:avLst/>
          </a:prstGeom>
          <a:noFill/>
        </p:spPr>
        <p:txBody>
          <a:bodyPr vert="horz" wrap="square" lIns="0" tIns="0" rIns="0" bIns="0" rtlCol="0">
            <a:spAutoFit/>
          </a:bodyPr>
          <a:lstStyle/>
          <a:p>
            <a:pPr>
              <a:lnSpc>
                <a:spcPts val="700"/>
              </a:lnSpc>
            </a:pPr>
            <a:r>
              <a:rPr lang="en-CA" sz="673" dirty="0">
                <a:solidFill>
                  <a:srgbClr val="000000"/>
                </a:solidFill>
                <a:latin typeface="Tahoma"/>
                <a:cs typeface="Tahoma"/>
              </a:rPr>
              <a:t>0.01</a:t>
            </a:r>
          </a:p>
          <a:p>
            <a:pPr>
              <a:lnSpc>
                <a:spcPts val="745"/>
              </a:lnSpc>
            </a:pPr>
            <a:endParaRPr lang="en-CA" sz="673" dirty="0">
              <a:solidFill>
                <a:srgbClr val="000000"/>
              </a:solidFill>
            </a:endParaRPr>
          </a:p>
        </p:txBody>
      </p:sp>
      <p:sp>
        <p:nvSpPr>
          <p:cNvPr id="24" name="TextBox 24"/>
          <p:cNvSpPr txBox="1"/>
          <p:nvPr/>
        </p:nvSpPr>
        <p:spPr>
          <a:xfrm>
            <a:off x="8030259" y="4183193"/>
            <a:ext cx="2633734" cy="256480"/>
          </a:xfrm>
          <a:prstGeom prst="rect">
            <a:avLst/>
          </a:prstGeom>
          <a:noFill/>
        </p:spPr>
        <p:txBody>
          <a:bodyPr vert="horz" wrap="none" lIns="0" tIns="0" rIns="0" bIns="0" rtlCol="0">
            <a:spAutoFit/>
          </a:bodyPr>
          <a:lstStyle/>
          <a:p>
            <a:pPr>
              <a:lnSpc>
                <a:spcPts val="1000"/>
              </a:lnSpc>
              <a:tabLst>
                <a:tab pos="1143000" algn="l"/>
                <a:tab pos="2298700" algn="l"/>
              </a:tabLst>
            </a:pPr>
            <a:r>
              <a:rPr lang="en-CA" sz="898" dirty="0">
                <a:solidFill>
                  <a:srgbClr val="000000"/>
                </a:solidFill>
                <a:latin typeface="Tahoma"/>
                <a:cs typeface="Tahoma"/>
              </a:rPr>
              <a:t>100	1000	10000</a:t>
            </a:r>
          </a:p>
          <a:p>
            <a:pPr>
              <a:lnSpc>
                <a:spcPts val="970"/>
              </a:lnSpc>
            </a:pPr>
            <a:endParaRPr lang="en-CA" sz="898" dirty="0">
              <a:solidFill>
                <a:srgbClr val="000000"/>
              </a:solidFill>
            </a:endParaRPr>
          </a:p>
        </p:txBody>
      </p:sp>
      <p:sp>
        <p:nvSpPr>
          <p:cNvPr id="25" name="TextBox 25"/>
          <p:cNvSpPr txBox="1"/>
          <p:nvPr/>
        </p:nvSpPr>
        <p:spPr>
          <a:xfrm>
            <a:off x="9208546" y="4332834"/>
            <a:ext cx="573875" cy="256480"/>
          </a:xfrm>
          <a:prstGeom prst="rect">
            <a:avLst/>
          </a:prstGeom>
          <a:noFill/>
        </p:spPr>
        <p:txBody>
          <a:bodyPr vert="horz" wrap="none" lIns="0" tIns="0" rIns="0" bIns="0" rtlCol="0">
            <a:spAutoFit/>
          </a:bodyPr>
          <a:lstStyle/>
          <a:p>
            <a:pPr>
              <a:lnSpc>
                <a:spcPts val="1000"/>
              </a:lnSpc>
            </a:pPr>
            <a:r>
              <a:rPr lang="en-CA" sz="908" b="1" dirty="0">
                <a:solidFill>
                  <a:srgbClr val="000000"/>
                </a:solidFill>
                <a:latin typeface="Tahoma Bold"/>
                <a:cs typeface="Tahoma Bold"/>
              </a:rPr>
              <a:t>Time(hrs)</a:t>
            </a:r>
          </a:p>
          <a:p>
            <a:pPr>
              <a:lnSpc>
                <a:spcPts val="1035"/>
              </a:lnSpc>
            </a:pPr>
            <a:endParaRPr lang="en-CA" sz="898" dirty="0">
              <a:solidFill>
                <a:srgbClr val="000000"/>
              </a:solidFill>
            </a:endParaRPr>
          </a:p>
        </p:txBody>
      </p:sp>
      <p:sp>
        <p:nvSpPr>
          <p:cNvPr id="28" name="TextBox 28"/>
          <p:cNvSpPr txBox="1"/>
          <p:nvPr/>
        </p:nvSpPr>
        <p:spPr>
          <a:xfrm>
            <a:off x="2552700" y="4686301"/>
            <a:ext cx="65" cy="512961"/>
          </a:xfrm>
          <a:prstGeom prst="rect">
            <a:avLst/>
          </a:prstGeom>
          <a:noFill/>
        </p:spPr>
        <p:txBody>
          <a:bodyPr vert="horz" wrap="none" lIns="0" tIns="0" rIns="0" bIns="0" rtlCol="0">
            <a:spAutoFit/>
          </a:bodyPr>
          <a:lstStyle/>
          <a:p>
            <a:pPr>
              <a:lnSpc>
                <a:spcPts val="2000"/>
              </a:lnSpc>
            </a:pPr>
            <a:endParaRPr lang="en-CA" sz="2394" spc="-10" dirty="0">
              <a:solidFill>
                <a:srgbClr val="000000"/>
              </a:solidFill>
              <a:latin typeface="Arial Unicode MS"/>
              <a:cs typeface="Arial Unicode MS"/>
            </a:endParaRPr>
          </a:p>
          <a:p>
            <a:pPr>
              <a:lnSpc>
                <a:spcPts val="2040"/>
              </a:lnSpc>
            </a:pPr>
            <a:endParaRPr lang="en-CA" sz="2574" dirty="0">
              <a:solidFill>
                <a:srgbClr val="000000"/>
              </a:solidFill>
            </a:endParaRPr>
          </a:p>
        </p:txBody>
      </p:sp>
      <p:sp>
        <p:nvSpPr>
          <p:cNvPr id="31" name="TextBox 31"/>
          <p:cNvSpPr txBox="1"/>
          <p:nvPr/>
        </p:nvSpPr>
        <p:spPr>
          <a:xfrm>
            <a:off x="2336801" y="5943601"/>
            <a:ext cx="65" cy="589905"/>
          </a:xfrm>
          <a:prstGeom prst="rect">
            <a:avLst/>
          </a:prstGeom>
          <a:noFill/>
        </p:spPr>
        <p:txBody>
          <a:bodyPr vert="horz" wrap="none" lIns="0" tIns="0" rIns="0" bIns="0" rtlCol="0">
            <a:spAutoFit/>
          </a:bodyPr>
          <a:lstStyle/>
          <a:p>
            <a:pPr>
              <a:lnSpc>
                <a:spcPts val="2300"/>
              </a:lnSpc>
            </a:pPr>
            <a:endParaRPr lang="en-CA" sz="2004" dirty="0">
              <a:solidFill>
                <a:srgbClr val="000000"/>
              </a:solidFill>
              <a:latin typeface="Calibri"/>
              <a:cs typeface="Calibri"/>
            </a:endParaRPr>
          </a:p>
          <a:p>
            <a:pPr>
              <a:lnSpc>
                <a:spcPts val="2300"/>
              </a:lnSpc>
            </a:pPr>
            <a:endParaRPr lang="en-CA" sz="2004" dirty="0">
              <a:solidFill>
                <a:srgbClr val="000000"/>
              </a:solidFill>
            </a:endParaRPr>
          </a:p>
        </p:txBody>
      </p:sp>
      <p:sp>
        <p:nvSpPr>
          <p:cNvPr id="32" name="TextBox 32"/>
          <p:cNvSpPr txBox="1"/>
          <p:nvPr/>
        </p:nvSpPr>
        <p:spPr>
          <a:xfrm>
            <a:off x="7366001" y="4851401"/>
            <a:ext cx="65" cy="743793"/>
          </a:xfrm>
          <a:prstGeom prst="rect">
            <a:avLst/>
          </a:prstGeom>
          <a:noFill/>
        </p:spPr>
        <p:txBody>
          <a:bodyPr vert="horz" wrap="none" lIns="0" tIns="0" rIns="0" bIns="0" rtlCol="0">
            <a:spAutoFit/>
          </a:bodyPr>
          <a:lstStyle/>
          <a:p>
            <a:pPr>
              <a:lnSpc>
                <a:spcPts val="2900"/>
              </a:lnSpc>
            </a:pPr>
            <a:endParaRPr lang="en-CA" sz="2446" i="1" spc="-10" dirty="0">
              <a:solidFill>
                <a:srgbClr val="000000"/>
              </a:solidFill>
              <a:latin typeface="Times New Roman Italic"/>
              <a:cs typeface="Times New Roman Italic"/>
            </a:endParaRPr>
          </a:p>
          <a:p>
            <a:pPr>
              <a:lnSpc>
                <a:spcPts val="2930"/>
              </a:lnSpc>
            </a:pPr>
            <a:endParaRPr lang="en-CA" sz="2574" dirty="0">
              <a:solidFill>
                <a:srgbClr val="000000"/>
              </a:solidFill>
            </a:endParaRPr>
          </a:p>
        </p:txBody>
      </p:sp>
      <mc:AlternateContent xmlns:mc="http://schemas.openxmlformats.org/markup-compatibility/2006" xmlns:a14="http://schemas.microsoft.com/office/drawing/2010/main">
        <mc:Choice Requires="a14">
          <p:sp>
            <p:nvSpPr>
              <p:cNvPr id="37" name="TextBox 36"/>
              <p:cNvSpPr txBox="1"/>
              <p:nvPr/>
            </p:nvSpPr>
            <p:spPr>
              <a:xfrm>
                <a:off x="4067435" y="3329427"/>
                <a:ext cx="1615784" cy="4673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dirty="0" smtClean="0">
                          <a:latin typeface="Cambria Math" panose="02040503050406030204" pitchFamily="18" charset="0"/>
                        </a:rPr>
                        <m:t>1</m:t>
                      </m:r>
                      <m:r>
                        <a:rPr lang="en-IN" i="0" dirty="0">
                          <a:latin typeface="Cambria Math" panose="02040503050406030204" pitchFamily="18" charset="0"/>
                        </a:rPr>
                        <m:t>−</m:t>
                      </m:r>
                      <m:sSup>
                        <m:sSupPr>
                          <m:ctrlPr>
                            <a:rPr lang="en-IN" i="1" dirty="0">
                              <a:latin typeface="Cambria Math" panose="02040503050406030204" pitchFamily="18" charset="0"/>
                            </a:rPr>
                          </m:ctrlPr>
                        </m:sSupPr>
                        <m:e>
                          <m:r>
                            <a:rPr lang="en-IN" i="0" dirty="0">
                              <a:latin typeface="Cambria Math" panose="02040503050406030204" pitchFamily="18" charset="0"/>
                            </a:rPr>
                            <m:t>ⅇ</m:t>
                          </m:r>
                        </m:e>
                        <m:sup>
                          <m:r>
                            <a:rPr lang="en-IN" i="0" dirty="0">
                              <a:latin typeface="Cambria Math" panose="02040503050406030204" pitchFamily="18" charset="0"/>
                            </a:rPr>
                            <m:t>−</m:t>
                          </m:r>
                          <m:sSup>
                            <m:sSupPr>
                              <m:ctrlPr>
                                <a:rPr lang="en-IN" i="1" dirty="0">
                                  <a:latin typeface="Cambria Math" panose="02040503050406030204" pitchFamily="18" charset="0"/>
                                </a:rPr>
                              </m:ctrlPr>
                            </m:sSupPr>
                            <m:e>
                              <m:d>
                                <m:dPr>
                                  <m:ctrlPr>
                                    <a:rPr lang="en-IN" i="1" dirty="0">
                                      <a:latin typeface="Cambria Math" panose="02040503050406030204" pitchFamily="18" charset="0"/>
                                    </a:rPr>
                                  </m:ctrlPr>
                                </m:dPr>
                                <m:e>
                                  <m:f>
                                    <m:fPr>
                                      <m:ctrlPr>
                                        <a:rPr lang="en-IN" i="1" dirty="0">
                                          <a:latin typeface="Cambria Math" panose="02040503050406030204" pitchFamily="18" charset="0"/>
                                        </a:rPr>
                                      </m:ctrlPr>
                                    </m:fPr>
                                    <m:num>
                                      <m:r>
                                        <a:rPr lang="en-IN" i="1" dirty="0">
                                          <a:latin typeface="Cambria Math" panose="02040503050406030204" pitchFamily="18" charset="0"/>
                                        </a:rPr>
                                        <m:t>𝑡</m:t>
                                      </m:r>
                                    </m:num>
                                    <m:den>
                                      <m:r>
                                        <a:rPr lang="en-IN" i="1" dirty="0">
                                          <a:latin typeface="Cambria Math" panose="02040503050406030204" pitchFamily="18" charset="0"/>
                                        </a:rPr>
                                        <m:t>𝑛</m:t>
                                      </m:r>
                                    </m:den>
                                  </m:f>
                                </m:e>
                              </m:d>
                            </m:e>
                            <m:sup>
                              <m:r>
                                <a:rPr lang="en-IN" i="1" dirty="0">
                                  <a:latin typeface="Cambria Math" panose="02040503050406030204" pitchFamily="18" charset="0"/>
                                </a:rPr>
                                <m:t>𝛽</m:t>
                              </m:r>
                            </m:sup>
                          </m:sSup>
                        </m:sup>
                      </m:sSup>
                    </m:oMath>
                  </m:oMathPara>
                </a14:m>
                <a:endParaRPr lang="en-IN" dirty="0"/>
              </a:p>
            </p:txBody>
          </p:sp>
        </mc:Choice>
        <mc:Fallback xmlns="">
          <p:sp>
            <p:nvSpPr>
              <p:cNvPr id="37" name="TextBox 36"/>
              <p:cNvSpPr txBox="1">
                <a:spLocks noRot="1" noChangeAspect="1" noMove="1" noResize="1" noEditPoints="1" noAdjustHandles="1" noChangeArrowheads="1" noChangeShapeType="1" noTextEdit="1"/>
              </p:cNvSpPr>
              <p:nvPr/>
            </p:nvSpPr>
            <p:spPr>
              <a:xfrm>
                <a:off x="4067435" y="3329427"/>
                <a:ext cx="1615784" cy="467372"/>
              </a:xfrm>
              <a:prstGeom prst="rect">
                <a:avLst/>
              </a:prstGeom>
              <a:blipFill>
                <a:blip r:embed="rId3"/>
                <a:stretch>
                  <a:fillRect/>
                </a:stretch>
              </a:blipFill>
            </p:spPr>
            <p:txBody>
              <a:bodyPr/>
              <a:lstStyle/>
              <a:p>
                <a:r>
                  <a:rPr lang="en-IN">
                    <a:noFill/>
                  </a:rPr>
                  <a:t> </a:t>
                </a:r>
              </a:p>
            </p:txBody>
          </p:sp>
        </mc:Fallback>
      </mc:AlternateContent>
      <p:sp>
        <p:nvSpPr>
          <p:cNvPr id="42" name="TextBox 26"/>
          <p:cNvSpPr txBox="1"/>
          <p:nvPr/>
        </p:nvSpPr>
        <p:spPr>
          <a:xfrm flipH="1">
            <a:off x="10591800" y="4589314"/>
            <a:ext cx="118473" cy="384721"/>
          </a:xfrm>
          <a:prstGeom prst="rect">
            <a:avLst/>
          </a:prstGeom>
          <a:noFill/>
        </p:spPr>
        <p:txBody>
          <a:bodyPr vert="horz" wrap="square" lIns="0" tIns="0" rIns="0" bIns="0" rtlCol="0">
            <a:spAutoFit/>
          </a:bodyPr>
          <a:lstStyle/>
          <a:p>
            <a:pPr>
              <a:lnSpc>
                <a:spcPts val="1500"/>
              </a:lnSpc>
            </a:pPr>
            <a:r>
              <a:rPr lang="en-CA" sz="1810" b="1" dirty="0">
                <a:solidFill>
                  <a:srgbClr val="0000FF"/>
                </a:solidFill>
                <a:latin typeface="Calibri Bold"/>
                <a:cs typeface="Calibri Bold"/>
              </a:rPr>
              <a:t>η</a:t>
            </a:r>
          </a:p>
          <a:p>
            <a:pPr>
              <a:lnSpc>
                <a:spcPts val="1495"/>
              </a:lnSpc>
            </a:pPr>
            <a:endParaRPr lang="en-CA" dirty="0">
              <a:solidFill>
                <a:srgbClr val="000000"/>
              </a:solidFill>
            </a:endParaRPr>
          </a:p>
        </p:txBody>
      </p:sp>
      <p:sp>
        <p:nvSpPr>
          <p:cNvPr id="43" name="TextBox 9"/>
          <p:cNvSpPr txBox="1"/>
          <p:nvPr/>
        </p:nvSpPr>
        <p:spPr>
          <a:xfrm>
            <a:off x="7152685" y="2116455"/>
            <a:ext cx="573875" cy="538609"/>
          </a:xfrm>
          <a:prstGeom prst="rect">
            <a:avLst/>
          </a:prstGeom>
          <a:noFill/>
        </p:spPr>
        <p:txBody>
          <a:bodyPr vert="horz" wrap="none" lIns="0" tIns="0" rIns="0" bIns="0" rtlCol="0">
            <a:spAutoFit/>
          </a:bodyPr>
          <a:lstStyle/>
          <a:p>
            <a:pPr>
              <a:lnSpc>
                <a:spcPts val="2100"/>
              </a:lnSpc>
            </a:pPr>
            <a:r>
              <a:rPr lang="en-CA" dirty="0">
                <a:solidFill>
                  <a:srgbClr val="0000FF"/>
                </a:solidFill>
                <a:latin typeface="Calibri"/>
                <a:cs typeface="Calibri"/>
              </a:rPr>
              <a:t>63.2%</a:t>
            </a:r>
          </a:p>
          <a:p>
            <a:pPr>
              <a:lnSpc>
                <a:spcPts val="2070"/>
              </a:lnSpc>
            </a:pPr>
            <a:endParaRPr lang="en-CA" dirty="0">
              <a:solidFill>
                <a:srgbClr val="000000"/>
              </a:solidFill>
            </a:endParaRPr>
          </a:p>
        </p:txBody>
      </p:sp>
      <p:sp>
        <p:nvSpPr>
          <p:cNvPr id="44" name="TextBox 3"/>
          <p:cNvSpPr txBox="1"/>
          <p:nvPr/>
        </p:nvSpPr>
        <p:spPr>
          <a:xfrm>
            <a:off x="7804410" y="1774495"/>
            <a:ext cx="286937" cy="179536"/>
          </a:xfrm>
          <a:prstGeom prst="rect">
            <a:avLst/>
          </a:prstGeom>
          <a:noFill/>
        </p:spPr>
        <p:txBody>
          <a:bodyPr vert="horz" wrap="square" lIns="0" tIns="0" rIns="0" bIns="0" rtlCol="0">
            <a:spAutoFit/>
          </a:bodyPr>
          <a:lstStyle/>
          <a:p>
            <a:pPr>
              <a:lnSpc>
                <a:spcPts val="745"/>
              </a:lnSpc>
            </a:pPr>
            <a:r>
              <a:rPr lang="en-CA" sz="673" dirty="0">
                <a:solidFill>
                  <a:srgbClr val="000000"/>
                </a:solidFill>
                <a:latin typeface="Tahoma"/>
                <a:cs typeface="Tahoma"/>
              </a:rPr>
              <a:t>95</a:t>
            </a:r>
          </a:p>
          <a:p>
            <a:pPr>
              <a:lnSpc>
                <a:spcPts val="745"/>
              </a:lnSpc>
            </a:pPr>
            <a:endParaRPr lang="en-CA" sz="673" dirty="0">
              <a:solidFill>
                <a:srgbClr val="000000"/>
              </a:solidFill>
            </a:endParaRPr>
          </a:p>
        </p:txBody>
      </p:sp>
      <p:sp>
        <p:nvSpPr>
          <p:cNvPr id="45" name="TextBox 13"/>
          <p:cNvSpPr txBox="1"/>
          <p:nvPr/>
        </p:nvSpPr>
        <p:spPr>
          <a:xfrm>
            <a:off x="7873320" y="2730943"/>
            <a:ext cx="236137" cy="179536"/>
          </a:xfrm>
          <a:prstGeom prst="rect">
            <a:avLst/>
          </a:prstGeom>
          <a:noFill/>
        </p:spPr>
        <p:txBody>
          <a:bodyPr vert="horz" wrap="square" lIns="0" tIns="0" rIns="0" bIns="0" rtlCol="0">
            <a:spAutoFit/>
          </a:bodyPr>
          <a:lstStyle/>
          <a:p>
            <a:pPr>
              <a:lnSpc>
                <a:spcPts val="700"/>
              </a:lnSpc>
            </a:pPr>
            <a:r>
              <a:rPr lang="en-CA" sz="673" dirty="0">
                <a:solidFill>
                  <a:srgbClr val="000000"/>
                </a:solidFill>
                <a:latin typeface="Tahoma"/>
                <a:cs typeface="Tahoma"/>
              </a:rPr>
              <a:t>5</a:t>
            </a:r>
          </a:p>
          <a:p>
            <a:pPr>
              <a:lnSpc>
                <a:spcPts val="745"/>
              </a:lnSpc>
            </a:pPr>
            <a:endParaRPr lang="en-CA" sz="673" dirty="0">
              <a:solidFill>
                <a:srgbClr val="000000"/>
              </a:solidFill>
            </a:endParaRPr>
          </a:p>
        </p:txBody>
      </p:sp>
    </p:spTree>
    <p:extLst>
      <p:ext uri="{BB962C8B-B14F-4D97-AF65-F5344CB8AC3E}">
        <p14:creationId xmlns:p14="http://schemas.microsoft.com/office/powerpoint/2010/main" val="114707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003280" cy="856395"/>
          </a:xfrm>
        </p:spPr>
        <p:txBody>
          <a:bodyPr/>
          <a:lstStyle/>
          <a:p>
            <a:r>
              <a:rPr lang="en-CA" dirty="0">
                <a:solidFill>
                  <a:schemeClr val="tx1"/>
                </a:solidFill>
                <a:cs typeface="Calibri Bold"/>
              </a:rPr>
              <a:t>β and η makes the Weibull work</a:t>
            </a:r>
            <a:endParaRPr lang="en-IN" dirty="0">
              <a:solidFill>
                <a:schemeClr val="tx1"/>
              </a:solidFill>
            </a:endParaRPr>
          </a:p>
        </p:txBody>
      </p:sp>
      <p:pic>
        <p:nvPicPr>
          <p:cNvPr id="4" name="Content Placeholder 3"/>
          <p:cNvPicPr>
            <a:picLocks noGrp="1"/>
          </p:cNvPicPr>
          <p:nvPr>
            <p:ph idx="1"/>
          </p:nvPr>
        </p:nvPicPr>
        <p:blipFill rotWithShape="1">
          <a:blip r:embed="rId2" cstate="print"/>
          <a:srcRect t="20339"/>
          <a:stretch/>
        </p:blipFill>
        <p:spPr>
          <a:xfrm>
            <a:off x="685800" y="1371600"/>
            <a:ext cx="10363200" cy="4572000"/>
          </a:xfrm>
          <a:prstGeom prst="rect">
            <a:avLst/>
          </a:prstGeom>
        </p:spPr>
      </p:pic>
      <p:sp>
        <p:nvSpPr>
          <p:cNvPr id="5" name="Rectangle 4"/>
          <p:cNvSpPr/>
          <p:nvPr/>
        </p:nvSpPr>
        <p:spPr>
          <a:xfrm>
            <a:off x="678426" y="1524000"/>
            <a:ext cx="4942379" cy="1118896"/>
          </a:xfrm>
          <a:prstGeom prst="rect">
            <a:avLst/>
          </a:prstGeom>
        </p:spPr>
        <p:txBody>
          <a:bodyPr wrap="none">
            <a:spAutoFit/>
          </a:bodyPr>
          <a:lstStyle/>
          <a:p>
            <a:r>
              <a:rPr lang="en-CA" dirty="0">
                <a:solidFill>
                  <a:srgbClr val="000000"/>
                </a:solidFill>
                <a:cs typeface="Calibri"/>
              </a:rPr>
              <a:t>The Weibull distribution is characterized by two</a:t>
            </a:r>
          </a:p>
          <a:p>
            <a:r>
              <a:rPr lang="en-CA" dirty="0">
                <a:solidFill>
                  <a:srgbClr val="000000"/>
                </a:solidFill>
                <a:cs typeface="Calibri"/>
              </a:rPr>
              <a:t>parameters, a shape parameter we refer to as beta</a:t>
            </a:r>
          </a:p>
          <a:p>
            <a:r>
              <a:rPr lang="en-CA" dirty="0">
                <a:solidFill>
                  <a:srgbClr val="000000"/>
                </a:solidFill>
                <a:cs typeface="Calibri"/>
              </a:rPr>
              <a:t>(</a:t>
            </a:r>
            <a:r>
              <a:rPr lang="en-CA" dirty="0">
                <a:solidFill>
                  <a:srgbClr val="000000"/>
                </a:solidFill>
                <a:cs typeface="Arial Unicode MS"/>
              </a:rPr>
              <a:t>β</a:t>
            </a:r>
            <a:r>
              <a:rPr lang="en-CA" dirty="0">
                <a:solidFill>
                  <a:srgbClr val="000000"/>
                </a:solidFill>
                <a:cs typeface="Calibri"/>
              </a:rPr>
              <a:t> ) and a scale parameter we refer to as eta (</a:t>
            </a:r>
            <a:r>
              <a:rPr lang="en-CA" dirty="0">
                <a:solidFill>
                  <a:srgbClr val="000000"/>
                </a:solidFill>
                <a:cs typeface="Arial Unicode MS"/>
              </a:rPr>
              <a:t>η</a:t>
            </a:r>
            <a:r>
              <a:rPr lang="en-CA" dirty="0">
                <a:solidFill>
                  <a:srgbClr val="000000"/>
                </a:solidFill>
                <a:cs typeface="Calibri"/>
              </a:rPr>
              <a:t> )</a:t>
            </a:r>
          </a:p>
          <a:p>
            <a:pPr>
              <a:lnSpc>
                <a:spcPts val="1380"/>
              </a:lnSpc>
            </a:pPr>
            <a:endParaRPr lang="en-CA" dirty="0">
              <a:solidFill>
                <a:srgbClr val="000000"/>
              </a:solidFill>
              <a:cs typeface="Calibri"/>
            </a:endParaRPr>
          </a:p>
        </p:txBody>
      </p:sp>
      <p:sp>
        <p:nvSpPr>
          <p:cNvPr id="6" name="Rectangle 5"/>
          <p:cNvSpPr/>
          <p:nvPr/>
        </p:nvSpPr>
        <p:spPr>
          <a:xfrm>
            <a:off x="2743200" y="3048000"/>
            <a:ext cx="1900905" cy="369332"/>
          </a:xfrm>
          <a:prstGeom prst="rect">
            <a:avLst/>
          </a:prstGeom>
        </p:spPr>
        <p:txBody>
          <a:bodyPr wrap="none">
            <a:spAutoFit/>
          </a:bodyPr>
          <a:lstStyle/>
          <a:p>
            <a:r>
              <a:rPr lang="en-CA" b="1" dirty="0">
                <a:solidFill>
                  <a:srgbClr val="000000"/>
                </a:solidFill>
                <a:cs typeface="Times New Roman Bold"/>
              </a:rPr>
              <a:t>Eta scales the PDF</a:t>
            </a:r>
            <a:endParaRPr lang="en-IN" dirty="0"/>
          </a:p>
        </p:txBody>
      </p:sp>
      <p:sp>
        <p:nvSpPr>
          <p:cNvPr id="7" name="Rectangle 6"/>
          <p:cNvSpPr/>
          <p:nvPr/>
        </p:nvSpPr>
        <p:spPr>
          <a:xfrm>
            <a:off x="7162800" y="1744573"/>
            <a:ext cx="3011017" cy="353943"/>
          </a:xfrm>
          <a:prstGeom prst="rect">
            <a:avLst/>
          </a:prstGeom>
        </p:spPr>
        <p:txBody>
          <a:bodyPr wrap="none">
            <a:spAutoFit/>
          </a:bodyPr>
          <a:lstStyle/>
          <a:p>
            <a:r>
              <a:rPr lang="en-CA" sz="1700" b="1" dirty="0">
                <a:solidFill>
                  <a:srgbClr val="000000"/>
                </a:solidFill>
                <a:cs typeface="Times New Roman Bold"/>
              </a:rPr>
              <a:t>Beta determines the PDF shape</a:t>
            </a:r>
            <a:endParaRPr lang="en-IN" sz="1700" dirty="0"/>
          </a:p>
        </p:txBody>
      </p:sp>
      <p:sp>
        <p:nvSpPr>
          <p:cNvPr id="8" name="TextBox 8"/>
          <p:cNvSpPr txBox="1"/>
          <p:nvPr/>
        </p:nvSpPr>
        <p:spPr>
          <a:xfrm>
            <a:off x="7162800" y="2248110"/>
            <a:ext cx="528991" cy="307777"/>
          </a:xfrm>
          <a:prstGeom prst="rect">
            <a:avLst/>
          </a:prstGeom>
          <a:noFill/>
        </p:spPr>
        <p:txBody>
          <a:bodyPr vert="horz" wrap="none" lIns="0" tIns="0" rIns="0" bIns="0" rtlCol="0">
            <a:spAutoFit/>
          </a:bodyPr>
          <a:lstStyle/>
          <a:p>
            <a:pPr>
              <a:lnSpc>
                <a:spcPts val="1150"/>
              </a:lnSpc>
            </a:pPr>
            <a:r>
              <a:rPr lang="en-CA" sz="996" dirty="0">
                <a:solidFill>
                  <a:srgbClr val="4F81BC"/>
                </a:solidFill>
                <a:latin typeface="Times New Roman"/>
                <a:cs typeface="Times New Roman"/>
              </a:rPr>
              <a:t>Beta =  . 5</a:t>
            </a:r>
          </a:p>
          <a:p>
            <a:pPr>
              <a:lnSpc>
                <a:spcPts val="1150"/>
              </a:lnSpc>
            </a:pPr>
            <a:endParaRPr lang="en-CA" sz="996" dirty="0">
              <a:solidFill>
                <a:srgbClr val="4F81BC"/>
              </a:solidFill>
              <a:latin typeface="Times New Roman"/>
              <a:cs typeface="Times New Roman"/>
            </a:endParaRPr>
          </a:p>
        </p:txBody>
      </p:sp>
      <p:sp>
        <p:nvSpPr>
          <p:cNvPr id="9" name="TextBox 9"/>
          <p:cNvSpPr txBox="1"/>
          <p:nvPr/>
        </p:nvSpPr>
        <p:spPr>
          <a:xfrm>
            <a:off x="8229600" y="2740223"/>
            <a:ext cx="432811" cy="307777"/>
          </a:xfrm>
          <a:prstGeom prst="rect">
            <a:avLst/>
          </a:prstGeom>
          <a:noFill/>
        </p:spPr>
        <p:txBody>
          <a:bodyPr vert="horz" wrap="none" lIns="0" tIns="0" rIns="0" bIns="0" rtlCol="0">
            <a:spAutoFit/>
          </a:bodyPr>
          <a:lstStyle/>
          <a:p>
            <a:pPr>
              <a:lnSpc>
                <a:spcPts val="1150"/>
              </a:lnSpc>
            </a:pPr>
            <a:r>
              <a:rPr lang="en-CA" sz="996" dirty="0">
                <a:solidFill>
                  <a:srgbClr val="0000FF"/>
                </a:solidFill>
                <a:latin typeface="Times New Roman"/>
                <a:cs typeface="Times New Roman"/>
              </a:rPr>
              <a:t>Beta = 3</a:t>
            </a:r>
          </a:p>
          <a:p>
            <a:pPr>
              <a:lnSpc>
                <a:spcPts val="1150"/>
              </a:lnSpc>
            </a:pPr>
            <a:endParaRPr lang="en-CA" sz="996" dirty="0">
              <a:solidFill>
                <a:srgbClr val="000000"/>
              </a:solidFill>
            </a:endParaRPr>
          </a:p>
        </p:txBody>
      </p:sp>
      <p:sp>
        <p:nvSpPr>
          <p:cNvPr id="10" name="TextBox 11"/>
          <p:cNvSpPr txBox="1"/>
          <p:nvPr/>
        </p:nvSpPr>
        <p:spPr>
          <a:xfrm>
            <a:off x="7796789" y="3267079"/>
            <a:ext cx="432811" cy="307777"/>
          </a:xfrm>
          <a:prstGeom prst="rect">
            <a:avLst/>
          </a:prstGeom>
          <a:noFill/>
        </p:spPr>
        <p:txBody>
          <a:bodyPr vert="horz" wrap="none" lIns="0" tIns="0" rIns="0" bIns="0" rtlCol="0">
            <a:spAutoFit/>
          </a:bodyPr>
          <a:lstStyle/>
          <a:p>
            <a:pPr>
              <a:lnSpc>
                <a:spcPts val="1150"/>
              </a:lnSpc>
            </a:pPr>
            <a:r>
              <a:rPr lang="en-CA" sz="996" dirty="0">
                <a:solidFill>
                  <a:srgbClr val="C0504D"/>
                </a:solidFill>
                <a:latin typeface="Times New Roman"/>
                <a:cs typeface="Times New Roman"/>
              </a:rPr>
              <a:t>Beta = 1</a:t>
            </a:r>
          </a:p>
          <a:p>
            <a:pPr>
              <a:lnSpc>
                <a:spcPts val="1150"/>
              </a:lnSpc>
            </a:pPr>
            <a:endParaRPr lang="en-CA" sz="996" dirty="0">
              <a:solidFill>
                <a:srgbClr val="000000"/>
              </a:solidFill>
            </a:endParaRPr>
          </a:p>
        </p:txBody>
      </p:sp>
      <p:sp>
        <p:nvSpPr>
          <p:cNvPr id="11" name="Rectangle 10"/>
          <p:cNvSpPr/>
          <p:nvPr/>
        </p:nvSpPr>
        <p:spPr>
          <a:xfrm>
            <a:off x="7106160" y="4648200"/>
            <a:ext cx="3748653" cy="710707"/>
          </a:xfrm>
          <a:prstGeom prst="rect">
            <a:avLst/>
          </a:prstGeom>
        </p:spPr>
        <p:txBody>
          <a:bodyPr wrap="square">
            <a:spAutoFit/>
          </a:bodyPr>
          <a:lstStyle/>
          <a:p>
            <a:pPr>
              <a:lnSpc>
                <a:spcPts val="1610"/>
              </a:lnSpc>
            </a:pPr>
            <a:r>
              <a:rPr lang="en-CA" sz="1600" dirty="0">
                <a:solidFill>
                  <a:srgbClr val="000000"/>
                </a:solidFill>
                <a:cs typeface="Times New Roman"/>
              </a:rPr>
              <a:t>Beta and Eta are calculated to best</a:t>
            </a:r>
          </a:p>
          <a:p>
            <a:pPr>
              <a:lnSpc>
                <a:spcPts val="1610"/>
              </a:lnSpc>
            </a:pPr>
            <a:r>
              <a:rPr lang="en-CA" sz="1600" dirty="0">
                <a:solidFill>
                  <a:srgbClr val="000000"/>
                </a:solidFill>
                <a:cs typeface="Times New Roman"/>
              </a:rPr>
              <a:t>match the frequency, or density of data</a:t>
            </a:r>
          </a:p>
          <a:p>
            <a:pPr>
              <a:lnSpc>
                <a:spcPts val="1610"/>
              </a:lnSpc>
            </a:pPr>
            <a:r>
              <a:rPr lang="en-CA" sz="1600" dirty="0">
                <a:solidFill>
                  <a:srgbClr val="000000"/>
                </a:solidFill>
                <a:cs typeface="Times New Roman"/>
              </a:rPr>
              <a:t>point occurrence along the x-axis</a:t>
            </a:r>
          </a:p>
        </p:txBody>
      </p:sp>
      <p:sp>
        <p:nvSpPr>
          <p:cNvPr id="12" name="Rectangle 11"/>
          <p:cNvSpPr/>
          <p:nvPr/>
        </p:nvSpPr>
        <p:spPr>
          <a:xfrm>
            <a:off x="4117258" y="3574856"/>
            <a:ext cx="3048000" cy="830997"/>
          </a:xfrm>
          <a:prstGeom prst="rect">
            <a:avLst/>
          </a:prstGeom>
        </p:spPr>
        <p:txBody>
          <a:bodyPr wrap="square">
            <a:spAutoFit/>
          </a:bodyPr>
          <a:lstStyle/>
          <a:p>
            <a:r>
              <a:rPr lang="en-CA" sz="1600" dirty="0">
                <a:cs typeface="Times New Roman"/>
              </a:rPr>
              <a:t>Multiplying Eta by 2 Stretches</a:t>
            </a:r>
            <a:br>
              <a:rPr lang="en-CA" sz="1600" dirty="0"/>
            </a:br>
            <a:r>
              <a:rPr lang="en-CA" sz="1600" dirty="0">
                <a:cs typeface="Times New Roman"/>
              </a:rPr>
              <a:t>the Scale by 2X But Keeps</a:t>
            </a:r>
            <a:br>
              <a:rPr lang="en-CA" sz="1600" dirty="0"/>
            </a:br>
            <a:r>
              <a:rPr lang="en-CA" sz="1600" dirty="0">
                <a:cs typeface="Times New Roman"/>
              </a:rPr>
              <a:t>Area Under Curve Equal to 1</a:t>
            </a:r>
          </a:p>
        </p:txBody>
      </p:sp>
    </p:spTree>
    <p:extLst>
      <p:ext uri="{BB962C8B-B14F-4D97-AF65-F5344CB8AC3E}">
        <p14:creationId xmlns:p14="http://schemas.microsoft.com/office/powerpoint/2010/main" val="138060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normAutofit/>
          </a:bodyPr>
          <a:lstStyle/>
          <a:p>
            <a:r>
              <a:rPr lang="en-IN" b="1" dirty="0"/>
              <a:t>Calculated Results and Plots</a:t>
            </a:r>
            <a:endParaRPr lang="en-IN" dirty="0"/>
          </a:p>
        </p:txBody>
      </p:sp>
      <p:sp>
        <p:nvSpPr>
          <p:cNvPr id="3" name="Content Placeholder 2"/>
          <p:cNvSpPr>
            <a:spLocks noGrp="1"/>
          </p:cNvSpPr>
          <p:nvPr>
            <p:ph idx="1"/>
          </p:nvPr>
        </p:nvSpPr>
        <p:spPr>
          <a:xfrm>
            <a:off x="302342" y="1301304"/>
            <a:ext cx="10820400" cy="4947095"/>
          </a:xfrm>
        </p:spPr>
        <p:txBody>
          <a:bodyPr>
            <a:normAutofit fontScale="92500"/>
          </a:bodyPr>
          <a:lstStyle/>
          <a:p>
            <a:pPr marL="0" indent="0">
              <a:buNone/>
            </a:pPr>
            <a:r>
              <a:rPr lang="en-IN" sz="2200" dirty="0"/>
              <a:t>	Once you have calculated the parameters to fit a life distribution to a particular data set, you can obtain a variety of plots and calculated results from the analysis, including:</a:t>
            </a:r>
          </a:p>
          <a:p>
            <a:pPr>
              <a:buClrTx/>
              <a:buFont typeface="Wingdings" panose="05000000000000000000" pitchFamily="2" charset="2"/>
              <a:buChar char="q"/>
            </a:pPr>
            <a:r>
              <a:rPr lang="en-IN" sz="2200" b="1" dirty="0"/>
              <a:t> Reliability Given Time:</a:t>
            </a:r>
            <a:r>
              <a:rPr lang="en-IN" sz="2200" dirty="0"/>
              <a:t> The probability that a unit will operate successfully at a particular point in time. For example, there is an 88% chance that the product will operate successfully after 3 years of operation.</a:t>
            </a:r>
          </a:p>
          <a:p>
            <a:pPr>
              <a:buClrTx/>
              <a:buFont typeface="Wingdings" panose="05000000000000000000" pitchFamily="2" charset="2"/>
              <a:buChar char="q"/>
            </a:pPr>
            <a:r>
              <a:rPr lang="en-IN" sz="2200" b="1" dirty="0"/>
              <a:t> Probability of Failure Given Time:</a:t>
            </a:r>
            <a:r>
              <a:rPr lang="en-IN" sz="2200" dirty="0"/>
              <a:t> The probability that a unit will be failed at a particular point in time. Probability of failure is also known as "unreliability" and it is the reciprocal of the reliability. For example, there is a 12% chance that the unit will be failed after 3 years of operation (probability of failure or unreliability) and an 88% chance that it will operate successfully (reliability). </a:t>
            </a:r>
          </a:p>
          <a:p>
            <a:pPr>
              <a:buClrTx/>
              <a:buFont typeface="Wingdings" panose="05000000000000000000" pitchFamily="2" charset="2"/>
              <a:buChar char="q"/>
            </a:pPr>
            <a:r>
              <a:rPr lang="en-IN" sz="2200" b="1" dirty="0"/>
              <a:t> Mean Life:</a:t>
            </a:r>
            <a:r>
              <a:rPr lang="en-IN" sz="2200" dirty="0"/>
              <a:t> The average time that the units in the population are expected to operate before failure. This metric is often referred to as "mean time to failure" (MTTF) or "mean time before failure" (MTBF). </a:t>
            </a:r>
          </a:p>
          <a:p>
            <a:pPr>
              <a:buClrTx/>
              <a:buFont typeface="Wingdings" panose="05000000000000000000" pitchFamily="2" charset="2"/>
              <a:buChar char="q"/>
            </a:pPr>
            <a:r>
              <a:rPr lang="en-IN" sz="2200" b="1" dirty="0"/>
              <a:t> Failure Rate:</a:t>
            </a:r>
            <a:r>
              <a:rPr lang="en-IN" sz="2200" dirty="0"/>
              <a:t> The number of failures per unit time that can be expected to occur for the product.</a:t>
            </a:r>
          </a:p>
          <a:p>
            <a:pPr>
              <a:buClrTx/>
              <a:buFont typeface="Wingdings" panose="05000000000000000000" pitchFamily="2" charset="2"/>
              <a:buChar char="q"/>
            </a:pPr>
            <a:r>
              <a:rPr lang="en-IN" sz="2200" b="1" dirty="0"/>
              <a:t>Reliable Life </a:t>
            </a:r>
            <a:r>
              <a:rPr lang="en-IN" sz="2200" dirty="0"/>
              <a:t>(warranty time). The estimated time when the reliability will be equal to a specified goal. For example, the estimated time of operation is 4 years for a reliability of 90%.</a:t>
            </a:r>
          </a:p>
          <a:p>
            <a:pPr>
              <a:buClrTx/>
              <a:buFont typeface="Wingdings" panose="05000000000000000000" pitchFamily="2" charset="2"/>
              <a:buChar char="q"/>
            </a:pPr>
            <a:endParaRPr lang="en-IN" dirty="0"/>
          </a:p>
          <a:p>
            <a:endParaRPr lang="en-IN" dirty="0"/>
          </a:p>
        </p:txBody>
      </p:sp>
    </p:spTree>
    <p:extLst>
      <p:ext uri="{BB962C8B-B14F-4D97-AF65-F5344CB8AC3E}">
        <p14:creationId xmlns:p14="http://schemas.microsoft.com/office/powerpoint/2010/main" val="1021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13594"/>
            <a:ext cx="10820400" cy="4934805"/>
          </a:xfrm>
        </p:spPr>
        <p:txBody>
          <a:bodyPr>
            <a:normAutofit lnSpcReduction="10000"/>
          </a:bodyPr>
          <a:lstStyle/>
          <a:p>
            <a:pPr>
              <a:buClrTx/>
              <a:buFont typeface="Wingdings" panose="05000000000000000000" pitchFamily="2" charset="2"/>
              <a:buChar char="q"/>
            </a:pPr>
            <a:r>
              <a:rPr lang="en-IN" sz="2200" b="1" dirty="0"/>
              <a:t> B(X) Life:</a:t>
            </a:r>
            <a:r>
              <a:rPr lang="en-IN" sz="2200" dirty="0"/>
              <a:t> The estimated time when the probability of failure will reach a specified point (X%). For example, if 10% of the products are expected to fail by 4 years of operation, then the B(10) life is 4 years. (Note that this is equivalent to a reliable life of 4 years for a 90% reliability.)</a:t>
            </a:r>
          </a:p>
          <a:p>
            <a:pPr>
              <a:buClrTx/>
              <a:buFont typeface="Wingdings" panose="05000000000000000000" pitchFamily="2" charset="2"/>
              <a:buChar char="q"/>
            </a:pPr>
            <a:r>
              <a:rPr lang="en-IN" sz="2200" b="1" dirty="0"/>
              <a:t> Probability Plot:</a:t>
            </a:r>
            <a:r>
              <a:rPr lang="en-IN" sz="2200" dirty="0"/>
              <a:t> A plot of the probability of failure over time. (Note that probability plots are based on the linearization of a specific distribution. Consequently, the form of a probability plot for one distribution will be different than the form for another. For example, an exponential distribution probability plot has different axes than those of a normal distribution probability plot.)</a:t>
            </a:r>
          </a:p>
          <a:p>
            <a:pPr>
              <a:buClrTx/>
              <a:buFont typeface="Wingdings" panose="05000000000000000000" pitchFamily="2" charset="2"/>
              <a:buChar char="q"/>
            </a:pPr>
            <a:r>
              <a:rPr lang="en-IN" sz="2200" b="1" dirty="0"/>
              <a:t> Reliability vs. Time Plot:</a:t>
            </a:r>
            <a:r>
              <a:rPr lang="en-IN" sz="2200" dirty="0"/>
              <a:t> A plot of the reliability over time.</a:t>
            </a:r>
          </a:p>
          <a:p>
            <a:pPr>
              <a:buClrTx/>
              <a:buFont typeface="Wingdings" panose="05000000000000000000" pitchFamily="2" charset="2"/>
              <a:buChar char="q"/>
            </a:pPr>
            <a:r>
              <a:rPr lang="en-IN" sz="2200" b="1" i="1" dirty="0"/>
              <a:t> pdf</a:t>
            </a:r>
            <a:r>
              <a:rPr lang="en-IN" sz="2200" b="1" dirty="0"/>
              <a:t> Plot:</a:t>
            </a:r>
            <a:r>
              <a:rPr lang="en-IN" sz="2200" dirty="0"/>
              <a:t> A plot of the probability density function (</a:t>
            </a:r>
            <a:r>
              <a:rPr lang="en-IN" sz="2200" i="1" dirty="0"/>
              <a:t>pdf</a:t>
            </a:r>
            <a:r>
              <a:rPr lang="en-IN" sz="2200" dirty="0"/>
              <a:t>).</a:t>
            </a:r>
          </a:p>
          <a:p>
            <a:pPr>
              <a:buClrTx/>
              <a:buFont typeface="Wingdings" panose="05000000000000000000" pitchFamily="2" charset="2"/>
              <a:buChar char="q"/>
            </a:pPr>
            <a:r>
              <a:rPr lang="en-IN" sz="2200" b="1" dirty="0"/>
              <a:t> Failure Rate vs. Time Plot: </a:t>
            </a:r>
            <a:r>
              <a:rPr lang="en-IN" sz="2200" dirty="0"/>
              <a:t>A plot of the failure rate over time.</a:t>
            </a:r>
          </a:p>
          <a:p>
            <a:pPr>
              <a:buClrTx/>
              <a:buFont typeface="Wingdings" panose="05000000000000000000" pitchFamily="2" charset="2"/>
              <a:buChar char="q"/>
            </a:pPr>
            <a:r>
              <a:rPr lang="en-IN" sz="2200" b="1" dirty="0"/>
              <a:t> Contour Plot:</a:t>
            </a:r>
            <a:r>
              <a:rPr lang="en-IN" sz="2200" dirty="0"/>
              <a:t> A graphical representation of the possible solutions to the likelihood ratio equation. This is employed to make comparisons between two different data sets.</a:t>
            </a:r>
          </a:p>
          <a:p>
            <a:endParaRPr lang="en-IN" dirty="0"/>
          </a:p>
        </p:txBody>
      </p:sp>
      <p:sp>
        <p:nvSpPr>
          <p:cNvPr id="4" name="Title 1"/>
          <p:cNvSpPr>
            <a:spLocks noGrp="1"/>
          </p:cNvSpPr>
          <p:nvPr>
            <p:ph type="title"/>
          </p:nvPr>
        </p:nvSpPr>
        <p:spPr>
          <a:xfrm>
            <a:off x="381000" y="457200"/>
            <a:ext cx="11003280" cy="856395"/>
          </a:xfrm>
        </p:spPr>
        <p:txBody>
          <a:bodyPr>
            <a:normAutofit/>
          </a:bodyPr>
          <a:lstStyle/>
          <a:p>
            <a:r>
              <a:rPr lang="en-IN" b="1" dirty="0"/>
              <a:t>Calculated Results and Plots</a:t>
            </a:r>
            <a:endParaRPr lang="en-IN" dirty="0"/>
          </a:p>
        </p:txBody>
      </p:sp>
    </p:spTree>
    <p:extLst>
      <p:ext uri="{BB962C8B-B14F-4D97-AF65-F5344CB8AC3E}">
        <p14:creationId xmlns:p14="http://schemas.microsoft.com/office/powerpoint/2010/main" val="1116643296"/>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11177</TotalTime>
  <Words>2279</Words>
  <Application>Microsoft Office PowerPoint</Application>
  <PresentationFormat>Widescreen</PresentationFormat>
  <Paragraphs>889</Paragraphs>
  <Slides>31</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31</vt:i4>
      </vt:variant>
    </vt:vector>
  </HeadingPairs>
  <TitlesOfParts>
    <vt:vector size="47" baseType="lpstr">
      <vt:lpstr>Arial</vt:lpstr>
      <vt:lpstr>Arial Bold</vt:lpstr>
      <vt:lpstr>Arial Unicode MS</vt:lpstr>
      <vt:lpstr>Calibri</vt:lpstr>
      <vt:lpstr>Calibri Bold</vt:lpstr>
      <vt:lpstr>Calibri Bold Italic</vt:lpstr>
      <vt:lpstr>Calibri Light</vt:lpstr>
      <vt:lpstr>Cambria Math</vt:lpstr>
      <vt:lpstr>DejaVu Serif</vt:lpstr>
      <vt:lpstr>Tahoma</vt:lpstr>
      <vt:lpstr>Tahoma Bold</vt:lpstr>
      <vt:lpstr>Times New Roman</vt:lpstr>
      <vt:lpstr>Times New Roman Bold</vt:lpstr>
      <vt:lpstr>Times New Roman Italic</vt:lpstr>
      <vt:lpstr>Wingdings</vt:lpstr>
      <vt:lpstr>Retrospect</vt:lpstr>
      <vt:lpstr>Maintenance Optimization</vt:lpstr>
      <vt:lpstr>Life Data Analysis</vt:lpstr>
      <vt:lpstr>An Overview of Basic Concepts</vt:lpstr>
      <vt:lpstr>PowerPoint Presentation</vt:lpstr>
      <vt:lpstr>Lifetime Distributions </vt:lpstr>
      <vt:lpstr>PowerPoint Presentation</vt:lpstr>
      <vt:lpstr>β and η makes the Weibull work</vt:lpstr>
      <vt:lpstr>Calculated Results and Plots</vt:lpstr>
      <vt:lpstr>Calculated Results and Plots</vt:lpstr>
      <vt:lpstr>Bathtub curve</vt:lpstr>
      <vt:lpstr>What Weibull β &amp; η looks like on a Weibull Plot</vt:lpstr>
      <vt:lpstr>How is a Weibull Analysis done?</vt:lpstr>
      <vt:lpstr>Confidence Bounds</vt:lpstr>
      <vt:lpstr>Example Weibull Analysis</vt:lpstr>
      <vt:lpstr>Examples</vt:lpstr>
      <vt:lpstr>PowerPoint Presentation</vt:lpstr>
      <vt:lpstr>Example Weibull Analysis</vt:lpstr>
      <vt:lpstr>Example Weibull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Weibull in R</vt:lpstr>
      <vt:lpstr>PowerPoint Presentation</vt:lpstr>
      <vt:lpstr>Design Thinking</vt:lpstr>
      <vt:lpstr>Question &amp;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1074</cp:revision>
  <dcterms:created xsi:type="dcterms:W3CDTF">2012-03-13T16:05:56Z</dcterms:created>
  <dcterms:modified xsi:type="dcterms:W3CDTF">2016-12-03T08:29:20Z</dcterms:modified>
</cp:coreProperties>
</file>