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14"/>
  </p:notesMasterIdLst>
  <p:sldIdLst>
    <p:sldId id="287" r:id="rId2"/>
    <p:sldId id="325" r:id="rId3"/>
    <p:sldId id="321" r:id="rId4"/>
    <p:sldId id="322" r:id="rId5"/>
    <p:sldId id="323" r:id="rId6"/>
    <p:sldId id="324" r:id="rId7"/>
    <p:sldId id="326" r:id="rId8"/>
    <p:sldId id="327" r:id="rId9"/>
    <p:sldId id="331" r:id="rId10"/>
    <p:sldId id="332" r:id="rId11"/>
    <p:sldId id="329" r:id="rId12"/>
    <p:sldId id="330" r:id="rId13"/>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0191" autoAdjust="0"/>
  </p:normalViewPr>
  <p:slideViewPr>
    <p:cSldViewPr showGuides="1">
      <p:cViewPr varScale="1">
        <p:scale>
          <a:sx n="65" d="100"/>
          <a:sy n="65" d="100"/>
        </p:scale>
        <p:origin x="954"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11/21/2016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a:t>
            </a:fld>
            <a:endParaRPr lang="en-US" dirty="0"/>
          </a:p>
        </p:txBody>
      </p:sp>
    </p:spTree>
    <p:extLst>
      <p:ext uri="{BB962C8B-B14F-4D97-AF65-F5344CB8AC3E}">
        <p14:creationId xmlns:p14="http://schemas.microsoft.com/office/powerpoint/2010/main" val="2097674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5081"/>
            <a:ext cx="12212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5" name="Footer Placeholder 4"/>
          <p:cNvSpPr>
            <a:spLocks noGrp="1"/>
          </p:cNvSpPr>
          <p:nvPr>
            <p:ph type="ftr" sz="quarter" idx="11"/>
          </p:nvPr>
        </p:nvSpPr>
        <p:spPr>
          <a:xfrm>
            <a:off x="2700870" y="6424286"/>
            <a:ext cx="3699930" cy="365125"/>
          </a:xfrm>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11/21/2016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8486"/>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46511"/>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11/21/2016</a:t>
            </a:fld>
            <a:endParaRPr lang="en-US" dirty="0"/>
          </a:p>
        </p:txBody>
      </p:sp>
      <p:sp>
        <p:nvSpPr>
          <p:cNvPr id="5" name="Footer Placeholder 4"/>
          <p:cNvSpPr>
            <a:spLocks noGrp="1"/>
          </p:cNvSpPr>
          <p:nvPr>
            <p:ph type="ftr" sz="quarter" idx="3"/>
          </p:nvPr>
        </p:nvSpPr>
        <p:spPr>
          <a:xfrm>
            <a:off x="2733107" y="6459530"/>
            <a:ext cx="7983513" cy="365125"/>
          </a:xfrm>
          <a:prstGeom prst="rect">
            <a:avLst/>
          </a:prstGeom>
        </p:spPr>
        <p:txBody>
          <a:bodyPr vert="horz" lIns="91440" tIns="45720" rIns="91440" bIns="45720" rtlCol="0" anchor="ctr"/>
          <a:lstStyle>
            <a:lvl1pPr algn="ctr">
              <a:defRPr sz="900" cap="all" baseline="0">
                <a:solidFill>
                  <a:schemeClr val="bg1"/>
                </a:solidFill>
                <a:latin typeface="DejaVu Serif" panose="02060603050605020204" pitchFamily="18" charset="0"/>
                <a:ea typeface="DejaVu Serif" panose="02060603050605020204" pitchFamily="18" charset="0"/>
              </a:defRPr>
            </a:lvl1pPr>
          </a:lstStyle>
          <a:p>
            <a:pPr defTabSz="914423"/>
            <a:r>
              <a:rPr lang="en-US" dirty="0"/>
              <a:t>© 2016  </a:t>
            </a:r>
            <a:r>
              <a:rPr lang="en-US" dirty="0" err="1"/>
              <a:t>Defour</a:t>
            </a:r>
            <a:r>
              <a:rPr lang="en-US" dirty="0"/>
              <a:t> Analytics 			 Passion for pattern</a:t>
            </a: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758952"/>
            <a:ext cx="11277601" cy="3566160"/>
          </a:xfrm>
        </p:spPr>
        <p:txBody>
          <a:bodyPr/>
          <a:lstStyle/>
          <a:p>
            <a:r>
              <a:rPr lang="en-US" dirty="0"/>
              <a:t>Maintenance Optimization</a:t>
            </a:r>
          </a:p>
        </p:txBody>
      </p:sp>
      <p:sp>
        <p:nvSpPr>
          <p:cNvPr id="4" name="Subtitle 3"/>
          <p:cNvSpPr>
            <a:spLocks noGrp="1"/>
          </p:cNvSpPr>
          <p:nvPr>
            <p:ph type="subTitle" idx="1"/>
          </p:nvPr>
        </p:nvSpPr>
        <p:spPr/>
        <p:txBody>
          <a:bodyPr/>
          <a:lstStyle/>
          <a:p>
            <a:r>
              <a:rPr lang="en-US" dirty="0"/>
              <a:t>U</a:t>
            </a:r>
            <a:r>
              <a:rPr lang="en-US" cap="none" dirty="0"/>
              <a:t>nderstanding Optimization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05"/>
            <a:ext cx="11003280" cy="856395"/>
          </a:xfrm>
        </p:spPr>
        <p:txBody>
          <a:bodyPr/>
          <a:lstStyle/>
          <a:p>
            <a:r>
              <a:rPr lang="en-IN" dirty="0"/>
              <a:t>Examples</a:t>
            </a:r>
            <a:endParaRPr lang="en-IN" dirty="0"/>
          </a:p>
        </p:txBody>
      </p:sp>
      <p:sp>
        <p:nvSpPr>
          <p:cNvPr id="3" name="Content Placeholder 2"/>
          <p:cNvSpPr>
            <a:spLocks noGrp="1"/>
          </p:cNvSpPr>
          <p:nvPr>
            <p:ph idx="1"/>
          </p:nvPr>
        </p:nvSpPr>
        <p:spPr>
          <a:xfrm>
            <a:off x="218342" y="1219200"/>
            <a:ext cx="10830365" cy="4495800"/>
          </a:xfrm>
        </p:spPr>
        <p:txBody>
          <a:bodyPr>
            <a:noAutofit/>
          </a:bodyPr>
          <a:lstStyle/>
          <a:p>
            <a:r>
              <a:rPr lang="en-IN" sz="1800" dirty="0"/>
              <a:t>The following are examples of engineering problems solved with Weibull analysis: </a:t>
            </a:r>
          </a:p>
          <a:p>
            <a:r>
              <a:rPr lang="en-IN" sz="1800" dirty="0"/>
              <a:t>• A project engineer reports three failures of a component in service operations during a three-month period. The Program Manager asks, "How many failures will we have in the next quarter, six months, and year?" What will it cost? What is the best corrective action to reduce the risk and losses? </a:t>
            </a:r>
          </a:p>
          <a:p>
            <a:r>
              <a:rPr lang="en-IN" sz="1800" dirty="0"/>
              <a:t>• To order spare parts and schedule maintenance </a:t>
            </a:r>
            <a:r>
              <a:rPr lang="en-IN" sz="1800" dirty="0" err="1"/>
              <a:t>labor</a:t>
            </a:r>
            <a:r>
              <a:rPr lang="en-IN" sz="1800" dirty="0"/>
              <a:t>, how many units will be returned to depot for overhaul for each failure mode month-by-month next year? The program manager wants to be 95% confident that he will have enough spare parts and </a:t>
            </a:r>
            <a:r>
              <a:rPr lang="en-IN" sz="1800" dirty="0" err="1"/>
              <a:t>labor</a:t>
            </a:r>
            <a:r>
              <a:rPr lang="en-IN" sz="1800" dirty="0"/>
              <a:t> available to support the overall program. </a:t>
            </a:r>
          </a:p>
          <a:p>
            <a:r>
              <a:rPr lang="en-IN" sz="1800" dirty="0"/>
              <a:t>• A state Air Resources Board requires a fleet recall when any part in the emissions system exceeds a 4% failure rate during the warranty period. Based on the warranty data, which parts will exceed the 4% rate and on what date? </a:t>
            </a:r>
          </a:p>
          <a:p>
            <a:r>
              <a:rPr lang="en-IN" sz="1800" dirty="0"/>
              <a:t>• After an engineering change, how many units must be tested for how long, without any failures, to verify that the old failure mode is eliminated, or significantly improved with 90% confidence? </a:t>
            </a:r>
          </a:p>
          <a:p>
            <a:r>
              <a:rPr lang="en-IN" sz="1800" dirty="0"/>
              <a:t>• An electric utility is plagued with outages from </a:t>
            </a:r>
            <a:r>
              <a:rPr lang="en-IN" sz="1800" dirty="0" err="1"/>
              <a:t>superheater</a:t>
            </a:r>
            <a:r>
              <a:rPr lang="en-IN" sz="1800" dirty="0"/>
              <a:t> tube failures. Based on inspection data forecast the life of the boiler based on plugging failed tubes. The boiler is replaced when 10% of the tubes have been plugged due to failure. </a:t>
            </a:r>
          </a:p>
          <a:p>
            <a:r>
              <a:rPr lang="en-IN" sz="1800" dirty="0"/>
              <a:t>• The cost of an unplanned failure for a component, subject to a wear out failure mode, is twenty times the cost of a planned replacement. What is the optimal replacement interval? </a:t>
            </a:r>
            <a:endParaRPr lang="en-IN" sz="1800" dirty="0"/>
          </a:p>
        </p:txBody>
      </p:sp>
    </p:spTree>
    <p:extLst>
      <p:ext uri="{BB962C8B-B14F-4D97-AF65-F5344CB8AC3E}">
        <p14:creationId xmlns:p14="http://schemas.microsoft.com/office/powerpoint/2010/main" val="333439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90" y="381000"/>
            <a:ext cx="11003280" cy="856395"/>
          </a:xfrm>
        </p:spPr>
        <p:txBody>
          <a:bodyPr>
            <a:normAutofit/>
          </a:bodyPr>
          <a:lstStyle/>
          <a:p>
            <a:r>
              <a:rPr lang="en-US" altLang="en-US" dirty="0">
                <a:solidFill>
                  <a:schemeClr val="tx1"/>
                </a:solidFill>
                <a:cs typeface="Calibri Light" panose="020F0302020204030204" pitchFamily="34" charset="0"/>
              </a:rPr>
              <a:t>The Weibull Distribution (3 Parameter)</a:t>
            </a:r>
            <a:endParaRPr lang="en-IN" dirty="0">
              <a:solidFill>
                <a:schemeClr val="tx1"/>
              </a:solidFill>
              <a:cs typeface="Calibri Light" panose="020F0302020204030204" pitchFamily="34" charset="0"/>
            </a:endParaRPr>
          </a:p>
        </p:txBody>
      </p:sp>
      <p:sp>
        <p:nvSpPr>
          <p:cNvPr id="5" name="Rectangle 1"/>
          <p:cNvSpPr>
            <a:spLocks noChangeArrowheads="1"/>
          </p:cNvSpPr>
          <p:nvPr/>
        </p:nvSpPr>
        <p:spPr bwMode="auto">
          <a:xfrm>
            <a:off x="240890" y="1191186"/>
            <a:ext cx="112014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mn-lt"/>
              </a:rPr>
              <a:t>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Times New Roman" panose="02020603050405020304" pitchFamily="18" charset="0"/>
              </a:rPr>
              <a:t>Density function, distribution function and quantile function for the Weibull</a:t>
            </a:r>
            <a:r>
              <a:rPr kumimoji="0" lang="en-US" altLang="en-US" sz="2400" b="0" i="0" u="none" strike="noStrike" cap="none" normalizeH="0" dirty="0">
                <a:ln>
                  <a:noFill/>
                </a:ln>
                <a:effectLst/>
                <a:latin typeface="+mn-lt"/>
                <a:cs typeface="Times New Roman" panose="02020603050405020304" pitchFamily="18" charset="0"/>
              </a:rPr>
              <a:t> </a:t>
            </a:r>
            <a:r>
              <a:rPr kumimoji="0" lang="en-US" altLang="en-US" sz="2400" b="0" i="0" u="none" strike="noStrike" cap="none" normalizeH="0" baseline="0" dirty="0">
                <a:ln>
                  <a:noFill/>
                </a:ln>
                <a:effectLst/>
                <a:latin typeface="+mn-lt"/>
                <a:cs typeface="Times New Roman" panose="02020603050405020304" pitchFamily="18" charset="0"/>
              </a:rPr>
              <a:t>distribution.</a:t>
            </a:r>
            <a:endParaRPr lang="en-US" altLang="en-US" sz="2400" b="1" dirty="0">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mn-lt"/>
                <a:cs typeface="Courier New" panose="02070309020205020404" pitchFamily="49" charset="0"/>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rPr>
              <a:t>dweibull3(x, shape, scale, threshold)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rPr>
              <a:t>pweibull3(q, shape, scale, threshold)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rPr>
              <a:t>qweibull3(p, shape, scale, threshold, ...) </a:t>
            </a:r>
          </a:p>
          <a:p>
            <a:pPr marL="0" marR="0" lvl="0" indent="0" algn="l" defTabSz="914400" rtl="0" eaLnBrk="0" fontAlgn="base" latinLnBrk="0" hangingPunct="0">
              <a:lnSpc>
                <a:spcPct val="100000"/>
              </a:lnSpc>
              <a:spcBef>
                <a:spcPct val="0"/>
              </a:spcBef>
              <a:spcAft>
                <a:spcPct val="0"/>
              </a:spcAft>
              <a:buClrTx/>
              <a:buSzTx/>
              <a:buFontTx/>
              <a:buNone/>
              <a:tabLst/>
            </a:pPr>
            <a:endParaRPr lang="en-IN" sz="2400" b="1" dirty="0">
              <a:latin typeface="+mn-lt"/>
            </a:endParaRPr>
          </a:p>
          <a:p>
            <a:pPr defTabSz="914400"/>
            <a:r>
              <a:rPr lang="en-IN" sz="2400" b="1" dirty="0">
                <a:latin typeface="+mn-lt"/>
              </a:rPr>
              <a:t>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666666"/>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666666"/>
              </a:solidFill>
              <a:effectLst/>
              <a:latin typeface="+mn-lt"/>
              <a:cs typeface="Courier New" panose="02070309020205020404" pitchFamily="49"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1366468170"/>
              </p:ext>
            </p:extLst>
          </p:nvPr>
        </p:nvGraphicFramePr>
        <p:xfrm>
          <a:off x="381000" y="4495800"/>
          <a:ext cx="9372600" cy="2195322"/>
        </p:xfrm>
        <a:graphic>
          <a:graphicData uri="http://schemas.openxmlformats.org/drawingml/2006/table">
            <a:tbl>
              <a:tblPr/>
              <a:tblGrid>
                <a:gridCol w="4686300">
                  <a:extLst>
                    <a:ext uri="{9D8B030D-6E8A-4147-A177-3AD203B41FA5}">
                      <a16:colId xmlns:a16="http://schemas.microsoft.com/office/drawing/2014/main" val="1804856457"/>
                    </a:ext>
                  </a:extLst>
                </a:gridCol>
                <a:gridCol w="4686300">
                  <a:extLst>
                    <a:ext uri="{9D8B030D-6E8A-4147-A177-3AD203B41FA5}">
                      <a16:colId xmlns:a16="http://schemas.microsoft.com/office/drawing/2014/main" val="3823484951"/>
                    </a:ext>
                  </a:extLst>
                </a:gridCol>
              </a:tblGrid>
              <a:tr h="330200">
                <a:tc>
                  <a:txBody>
                    <a:bodyPr/>
                    <a:lstStyle/>
                    <a:p>
                      <a:r>
                        <a:rPr lang="en-IN"/>
                        <a:t>x, q</a:t>
                      </a:r>
                    </a:p>
                  </a:txBody>
                  <a:tcPr>
                    <a:lnL>
                      <a:noFill/>
                    </a:lnL>
                    <a:lnR>
                      <a:noFill/>
                    </a:lnR>
                    <a:lnT>
                      <a:noFill/>
                    </a:lnT>
                    <a:lnB>
                      <a:noFill/>
                    </a:lnB>
                  </a:tcPr>
                </a:tc>
                <a:tc>
                  <a:txBody>
                    <a:bodyPr/>
                    <a:lstStyle/>
                    <a:p>
                      <a:r>
                        <a:rPr lang="en-IN"/>
                        <a:t>vector of quantiles</a:t>
                      </a:r>
                    </a:p>
                  </a:txBody>
                  <a:tcPr>
                    <a:lnL>
                      <a:noFill/>
                    </a:lnL>
                    <a:lnR>
                      <a:noFill/>
                    </a:lnR>
                    <a:lnT>
                      <a:noFill/>
                    </a:lnT>
                    <a:lnB>
                      <a:noFill/>
                    </a:lnB>
                  </a:tcPr>
                </a:tc>
                <a:extLst>
                  <a:ext uri="{0D108BD9-81ED-4DB2-BD59-A6C34878D82A}">
                    <a16:rowId xmlns:a16="http://schemas.microsoft.com/office/drawing/2014/main" val="4269552982"/>
                  </a:ext>
                </a:extLst>
              </a:tr>
              <a:tr h="330200">
                <a:tc>
                  <a:txBody>
                    <a:bodyPr/>
                    <a:lstStyle/>
                    <a:p>
                      <a:r>
                        <a:rPr lang="en-IN"/>
                        <a:t>p</a:t>
                      </a:r>
                    </a:p>
                  </a:txBody>
                  <a:tcPr>
                    <a:lnL>
                      <a:noFill/>
                    </a:lnL>
                    <a:lnR>
                      <a:noFill/>
                    </a:lnR>
                    <a:lnT>
                      <a:noFill/>
                    </a:lnT>
                    <a:lnB>
                      <a:noFill/>
                    </a:lnB>
                  </a:tcPr>
                </a:tc>
                <a:tc>
                  <a:txBody>
                    <a:bodyPr/>
                    <a:lstStyle/>
                    <a:p>
                      <a:r>
                        <a:rPr lang="en-IN"/>
                        <a:t>vector of probabilities</a:t>
                      </a:r>
                    </a:p>
                  </a:txBody>
                  <a:tcPr>
                    <a:lnL>
                      <a:noFill/>
                    </a:lnL>
                    <a:lnR>
                      <a:noFill/>
                    </a:lnR>
                    <a:lnT>
                      <a:noFill/>
                    </a:lnT>
                    <a:lnB>
                      <a:noFill/>
                    </a:lnB>
                  </a:tcPr>
                </a:tc>
                <a:extLst>
                  <a:ext uri="{0D108BD9-81ED-4DB2-BD59-A6C34878D82A}">
                    <a16:rowId xmlns:a16="http://schemas.microsoft.com/office/drawing/2014/main" val="18882854"/>
                  </a:ext>
                </a:extLst>
              </a:tr>
              <a:tr h="330200">
                <a:tc>
                  <a:txBody>
                    <a:bodyPr/>
                    <a:lstStyle/>
                    <a:p>
                      <a:r>
                        <a:rPr lang="en-IN"/>
                        <a:t>shape</a:t>
                      </a:r>
                    </a:p>
                  </a:txBody>
                  <a:tcPr>
                    <a:lnL>
                      <a:noFill/>
                    </a:lnL>
                    <a:lnR>
                      <a:noFill/>
                    </a:lnR>
                    <a:lnT>
                      <a:noFill/>
                    </a:lnT>
                    <a:lnB>
                      <a:noFill/>
                    </a:lnB>
                  </a:tcPr>
                </a:tc>
                <a:tc>
                  <a:txBody>
                    <a:bodyPr/>
                    <a:lstStyle/>
                    <a:p>
                      <a:r>
                        <a:rPr lang="en-IN" dirty="0"/>
                        <a:t>shape parameter by default 1</a:t>
                      </a:r>
                    </a:p>
                  </a:txBody>
                  <a:tcPr>
                    <a:lnL>
                      <a:noFill/>
                    </a:lnL>
                    <a:lnR>
                      <a:noFill/>
                    </a:lnR>
                    <a:lnT>
                      <a:noFill/>
                    </a:lnT>
                    <a:lnB>
                      <a:noFill/>
                    </a:lnB>
                  </a:tcPr>
                </a:tc>
                <a:extLst>
                  <a:ext uri="{0D108BD9-81ED-4DB2-BD59-A6C34878D82A}">
                    <a16:rowId xmlns:a16="http://schemas.microsoft.com/office/drawing/2014/main" val="1353698711"/>
                  </a:ext>
                </a:extLst>
              </a:tr>
              <a:tr h="330200">
                <a:tc>
                  <a:txBody>
                    <a:bodyPr/>
                    <a:lstStyle/>
                    <a:p>
                      <a:r>
                        <a:rPr lang="en-IN"/>
                        <a:t>scale</a:t>
                      </a:r>
                    </a:p>
                  </a:txBody>
                  <a:tcPr>
                    <a:lnL>
                      <a:noFill/>
                    </a:lnL>
                    <a:lnR>
                      <a:noFill/>
                    </a:lnR>
                    <a:lnT>
                      <a:noFill/>
                    </a:lnT>
                    <a:lnB>
                      <a:noFill/>
                    </a:lnB>
                  </a:tcPr>
                </a:tc>
                <a:tc>
                  <a:txBody>
                    <a:bodyPr/>
                    <a:lstStyle/>
                    <a:p>
                      <a:r>
                        <a:rPr lang="en-IN"/>
                        <a:t>scale parameter by default 1</a:t>
                      </a:r>
                    </a:p>
                  </a:txBody>
                  <a:tcPr>
                    <a:lnL>
                      <a:noFill/>
                    </a:lnL>
                    <a:lnR>
                      <a:noFill/>
                    </a:lnR>
                    <a:lnT>
                      <a:noFill/>
                    </a:lnT>
                    <a:lnB>
                      <a:noFill/>
                    </a:lnB>
                  </a:tcPr>
                </a:tc>
                <a:extLst>
                  <a:ext uri="{0D108BD9-81ED-4DB2-BD59-A6C34878D82A}">
                    <a16:rowId xmlns:a16="http://schemas.microsoft.com/office/drawing/2014/main" val="590612705"/>
                  </a:ext>
                </a:extLst>
              </a:tr>
              <a:tr h="330200">
                <a:tc>
                  <a:txBody>
                    <a:bodyPr/>
                    <a:lstStyle/>
                    <a:p>
                      <a:r>
                        <a:rPr lang="en-IN" dirty="0"/>
                        <a:t>threshold</a:t>
                      </a:r>
                    </a:p>
                  </a:txBody>
                  <a:tcPr>
                    <a:lnL>
                      <a:noFill/>
                    </a:lnL>
                    <a:lnR>
                      <a:noFill/>
                    </a:lnR>
                    <a:lnT>
                      <a:noFill/>
                    </a:lnT>
                    <a:lnB>
                      <a:noFill/>
                    </a:lnB>
                  </a:tcPr>
                </a:tc>
                <a:tc>
                  <a:txBody>
                    <a:bodyPr/>
                    <a:lstStyle/>
                    <a:p>
                      <a:r>
                        <a:rPr lang="en-IN" dirty="0"/>
                        <a:t>threshold parameter by default 0</a:t>
                      </a:r>
                    </a:p>
                  </a:txBody>
                  <a:tcPr>
                    <a:lnL>
                      <a:noFill/>
                    </a:lnL>
                    <a:lnR>
                      <a:noFill/>
                    </a:lnR>
                    <a:lnT>
                      <a:noFill/>
                    </a:lnT>
                    <a:lnB>
                      <a:noFill/>
                    </a:lnB>
                  </a:tcPr>
                </a:tc>
                <a:extLst>
                  <a:ext uri="{0D108BD9-81ED-4DB2-BD59-A6C34878D82A}">
                    <a16:rowId xmlns:a16="http://schemas.microsoft.com/office/drawing/2014/main" val="469650486"/>
                  </a:ext>
                </a:extLst>
              </a:tr>
              <a:tr h="330200">
                <a:tc>
                  <a:txBody>
                    <a:bodyPr/>
                    <a:lstStyle/>
                    <a:p>
                      <a:endParaRPr lang="en-IN" dirty="0"/>
                    </a:p>
                  </a:txBody>
                  <a:tcPr>
                    <a:lnL>
                      <a:noFill/>
                    </a:lnL>
                    <a:lnR>
                      <a:noFill/>
                    </a:lnR>
                    <a:lnT>
                      <a:noFill/>
                    </a:lnT>
                    <a:lnB>
                      <a:noFill/>
                    </a:lnB>
                  </a:tcPr>
                </a:tc>
                <a:tc>
                  <a:txBody>
                    <a:bodyPr/>
                    <a:lstStyle/>
                    <a:p>
                      <a:endParaRPr lang="en-IN" dirty="0"/>
                    </a:p>
                  </a:txBody>
                  <a:tcPr>
                    <a:lnL>
                      <a:noFill/>
                    </a:lnL>
                    <a:lnR>
                      <a:noFill/>
                    </a:lnR>
                    <a:lnT>
                      <a:noFill/>
                    </a:lnT>
                    <a:lnB>
                      <a:noFill/>
                    </a:lnB>
                  </a:tcPr>
                </a:tc>
                <a:extLst>
                  <a:ext uri="{0D108BD9-81ED-4DB2-BD59-A6C34878D82A}">
                    <a16:rowId xmlns:a16="http://schemas.microsoft.com/office/drawing/2014/main" val="3656738169"/>
                  </a:ext>
                </a:extLst>
              </a:tr>
            </a:tbl>
          </a:graphicData>
        </a:graphic>
      </p:graphicFrame>
    </p:spTree>
    <p:extLst>
      <p:ext uri="{BB962C8B-B14F-4D97-AF65-F5344CB8AC3E}">
        <p14:creationId xmlns:p14="http://schemas.microsoft.com/office/powerpoint/2010/main" val="334948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9350"/>
            <a:ext cx="10830366" cy="4902850"/>
          </a:xfrm>
        </p:spPr>
        <p:txBody>
          <a:bodyPr>
            <a:normAutofit fontScale="92500" lnSpcReduction="20000"/>
          </a:bodyPr>
          <a:lstStyle/>
          <a:p>
            <a:pPr marL="0" lvl="0" indent="0" defTabSz="914400" eaLnBrk="0" fontAlgn="base" hangingPunct="0">
              <a:lnSpc>
                <a:spcPct val="100000"/>
              </a:lnSpc>
              <a:spcBef>
                <a:spcPct val="0"/>
              </a:spcBef>
              <a:spcAft>
                <a:spcPct val="0"/>
              </a:spcAft>
              <a:buClrTx/>
              <a:buSzTx/>
              <a:buNone/>
            </a:pPr>
            <a:r>
              <a:rPr lang="en-US" altLang="en-US" sz="2600" b="1" dirty="0">
                <a:solidFill>
                  <a:schemeClr val="tx1"/>
                </a:solidFill>
                <a:cs typeface="Courier New" panose="02070309020205020404" pitchFamily="49" charset="0"/>
              </a:rPr>
              <a:t>Details</a:t>
            </a: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The Weibull distribution with ‘scale’ parameter alpha, ‘shape’ parameter c and ‘threshold’ parameter zeta has density given by</a:t>
            </a:r>
            <a:endParaRPr lang="en-US" altLang="en-US" sz="26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                             </a:t>
            </a: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                             f(x) = (c/alpha) (((x-zeta)/alpha)^(c-1)) </a:t>
            </a:r>
            <a:r>
              <a:rPr lang="en-US" altLang="en-US" sz="2600" dirty="0" err="1">
                <a:solidFill>
                  <a:schemeClr val="tx1"/>
                </a:solidFill>
                <a:cs typeface="Times New Roman" panose="02020603050405020304" pitchFamily="18" charset="0"/>
              </a:rPr>
              <a:t>exp</a:t>
            </a:r>
            <a:r>
              <a:rPr lang="en-US" altLang="en-US" sz="2600" dirty="0">
                <a:solidFill>
                  <a:schemeClr val="tx1"/>
                </a:solidFill>
                <a:cs typeface="Times New Roman" panose="02020603050405020304" pitchFamily="18" charset="0"/>
              </a:rPr>
              <a:t>(-((x-zeta)/alpha)^c)</a:t>
            </a:r>
          </a:p>
          <a:p>
            <a:pPr marL="0" lvl="0" indent="0" defTabSz="914400" eaLnBrk="0" fontAlgn="base" hangingPunct="0">
              <a:lnSpc>
                <a:spcPct val="100000"/>
              </a:lnSpc>
              <a:spcBef>
                <a:spcPct val="0"/>
              </a:spcBef>
              <a:spcAft>
                <a:spcPct val="0"/>
              </a:spcAft>
              <a:buClrTx/>
              <a:buSzTx/>
              <a:buNone/>
            </a:pPr>
            <a:endParaRPr lang="en-US" altLang="en-US" sz="26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The cumulative distribution function is given by</a:t>
            </a:r>
            <a:endParaRPr lang="en-US" altLang="en-US" sz="26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                             </a:t>
            </a: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                              F(x) = 1 - </a:t>
            </a:r>
            <a:r>
              <a:rPr lang="en-US" altLang="en-US" sz="2600" dirty="0" err="1">
                <a:solidFill>
                  <a:schemeClr val="tx1"/>
                </a:solidFill>
                <a:cs typeface="Times New Roman" panose="02020603050405020304" pitchFamily="18" charset="0"/>
              </a:rPr>
              <a:t>exp</a:t>
            </a:r>
            <a:r>
              <a:rPr lang="en-US" altLang="en-US" sz="2600" dirty="0">
                <a:solidFill>
                  <a:schemeClr val="tx1"/>
                </a:solidFill>
                <a:cs typeface="Times New Roman" panose="02020603050405020304" pitchFamily="18" charset="0"/>
              </a:rPr>
              <a:t>(-((x-zeta)/alpha)^c)</a:t>
            </a:r>
          </a:p>
          <a:p>
            <a:pPr marL="0" lvl="0" indent="0" defTabSz="914400" eaLnBrk="0" fontAlgn="base" hangingPunct="0">
              <a:lnSpc>
                <a:spcPct val="100000"/>
              </a:lnSpc>
              <a:spcBef>
                <a:spcPct val="0"/>
              </a:spcBef>
              <a:spcAft>
                <a:spcPct val="0"/>
              </a:spcAft>
              <a:buClrTx/>
              <a:buSzTx/>
              <a:buNone/>
            </a:pPr>
            <a:endParaRPr lang="en-US" altLang="en-US" sz="2600" b="1" dirty="0">
              <a:solidFill>
                <a:schemeClr val="tx1"/>
              </a:solidFill>
              <a:cs typeface="Courier New" panose="02070309020205020404" pitchFamily="49" charset="0"/>
            </a:endParaRPr>
          </a:p>
          <a:p>
            <a:pPr marL="0" lvl="0" indent="0" defTabSz="914400" eaLnBrk="0" fontAlgn="base" hangingPunct="0">
              <a:lnSpc>
                <a:spcPct val="100000"/>
              </a:lnSpc>
              <a:spcBef>
                <a:spcPct val="0"/>
              </a:spcBef>
              <a:spcAft>
                <a:spcPct val="0"/>
              </a:spcAft>
              <a:buClrTx/>
              <a:buSzTx/>
              <a:buNone/>
            </a:pPr>
            <a:r>
              <a:rPr lang="en-US" altLang="en-US" sz="2600" b="1" dirty="0">
                <a:solidFill>
                  <a:schemeClr val="tx1"/>
                </a:solidFill>
                <a:cs typeface="Courier New" panose="02070309020205020404" pitchFamily="49" charset="0"/>
              </a:rPr>
              <a:t>Value</a:t>
            </a: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dweibull3 gives the density</a:t>
            </a: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pweibull3 gives the distribution function</a:t>
            </a:r>
          </a:p>
          <a:p>
            <a:pPr marL="0" lvl="0" indent="0" defTabSz="914400" eaLnBrk="0" fontAlgn="base" hangingPunct="0">
              <a:lnSpc>
                <a:spcPct val="100000"/>
              </a:lnSpc>
              <a:spcBef>
                <a:spcPct val="0"/>
              </a:spcBef>
              <a:spcAft>
                <a:spcPct val="0"/>
              </a:spcAft>
              <a:buClrTx/>
              <a:buSzTx/>
              <a:buNone/>
            </a:pPr>
            <a:r>
              <a:rPr lang="en-US" altLang="en-US" sz="2600" dirty="0">
                <a:solidFill>
                  <a:schemeClr val="tx1"/>
                </a:solidFill>
                <a:cs typeface="Times New Roman" panose="02020603050405020304" pitchFamily="18" charset="0"/>
              </a:rPr>
              <a:t>qweibull3 gives the quantile function.</a:t>
            </a:r>
          </a:p>
          <a:p>
            <a:pPr marL="0" indent="0" defTabSz="914400" eaLnBrk="0" fontAlgn="base" hangingPunct="0">
              <a:lnSpc>
                <a:spcPct val="100000"/>
              </a:lnSpc>
              <a:spcBef>
                <a:spcPct val="0"/>
              </a:spcBef>
              <a:spcAft>
                <a:spcPct val="0"/>
              </a:spcAft>
              <a:buClrTx/>
              <a:buSzTx/>
              <a:buNone/>
            </a:pPr>
            <a:r>
              <a:rPr lang="en-US" altLang="en-US" sz="2600" dirty="0" err="1">
                <a:solidFill>
                  <a:srgbClr val="000000"/>
                </a:solidFill>
              </a:rPr>
              <a:t>rweibull</a:t>
            </a:r>
            <a:r>
              <a:rPr lang="en-US" altLang="en-US" sz="2600" dirty="0">
                <a:solidFill>
                  <a:srgbClr val="000000"/>
                </a:solidFill>
                <a:cs typeface="Times New Roman" panose="02020603050405020304" pitchFamily="18" charset="0"/>
              </a:rPr>
              <a:t> generates random deviates.</a:t>
            </a:r>
            <a:r>
              <a:rPr lang="en-US" altLang="en-US" sz="2600" dirty="0"/>
              <a:t> </a:t>
            </a:r>
          </a:p>
          <a:p>
            <a:pPr marL="0" lvl="0" indent="0" defTabSz="914400" eaLnBrk="0" fontAlgn="base" hangingPunct="0">
              <a:lnSpc>
                <a:spcPct val="100000"/>
              </a:lnSpc>
              <a:spcBef>
                <a:spcPct val="0"/>
              </a:spcBef>
              <a:spcAft>
                <a:spcPct val="0"/>
              </a:spcAft>
              <a:buClrTx/>
              <a:buSzTx/>
              <a:buNone/>
            </a:pPr>
            <a:endParaRPr lang="en-US" altLang="en-US" sz="2400" dirty="0">
              <a:solidFill>
                <a:schemeClr val="tx1"/>
              </a:solidFill>
            </a:endParaRPr>
          </a:p>
          <a:p>
            <a:endParaRPr lang="en-IN" dirty="0"/>
          </a:p>
        </p:txBody>
      </p:sp>
      <p:sp>
        <p:nvSpPr>
          <p:cNvPr id="4" name="Title 1"/>
          <p:cNvSpPr>
            <a:spLocks noGrp="1"/>
          </p:cNvSpPr>
          <p:nvPr>
            <p:ph type="title"/>
          </p:nvPr>
        </p:nvSpPr>
        <p:spPr>
          <a:xfrm>
            <a:off x="218343" y="381000"/>
            <a:ext cx="11003280" cy="856395"/>
          </a:xfrm>
        </p:spPr>
        <p:txBody>
          <a:bodyPr>
            <a:normAutofit/>
          </a:bodyPr>
          <a:lstStyle/>
          <a:p>
            <a:r>
              <a:rPr lang="en-US" altLang="en-US" dirty="0">
                <a:solidFill>
                  <a:schemeClr val="tx1"/>
                </a:solidFill>
                <a:cs typeface="Calibri Light" panose="020F0302020204030204" pitchFamily="34" charset="0"/>
              </a:rPr>
              <a:t>The Weibull Distribution (3 Parameter)</a:t>
            </a:r>
            <a:endParaRPr lang="en-IN" dirty="0">
              <a:solidFill>
                <a:schemeClr val="tx1"/>
              </a:solidFill>
              <a:cs typeface="Calibri Light" panose="020F0302020204030204" pitchFamily="34" charset="0"/>
            </a:endParaRPr>
          </a:p>
        </p:txBody>
      </p:sp>
    </p:spTree>
    <p:extLst>
      <p:ext uri="{BB962C8B-B14F-4D97-AF65-F5344CB8AC3E}">
        <p14:creationId xmlns:p14="http://schemas.microsoft.com/office/powerpoint/2010/main" val="245693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758952"/>
            <a:ext cx="11277601" cy="3566160"/>
          </a:xfrm>
        </p:spPr>
        <p:txBody>
          <a:bodyPr/>
          <a:lstStyle/>
          <a:p>
            <a:r>
              <a:rPr lang="en-IN" dirty="0"/>
              <a:t>Life Data Analysis</a:t>
            </a:r>
            <a:endParaRPr lang="en-US" dirty="0"/>
          </a:p>
        </p:txBody>
      </p:sp>
      <p:sp>
        <p:nvSpPr>
          <p:cNvPr id="4" name="Subtitle 3"/>
          <p:cNvSpPr>
            <a:spLocks noGrp="1"/>
          </p:cNvSpPr>
          <p:nvPr>
            <p:ph type="subTitle" idx="1"/>
          </p:nvPr>
        </p:nvSpPr>
        <p:spPr/>
        <p:txBody>
          <a:bodyPr/>
          <a:lstStyle/>
          <a:p>
            <a:r>
              <a:rPr lang="en-IN" dirty="0"/>
              <a:t>U</a:t>
            </a:r>
            <a:r>
              <a:rPr lang="en-IN" cap="none" dirty="0"/>
              <a:t>nderstanding</a:t>
            </a:r>
            <a:r>
              <a:rPr lang="en-IN" dirty="0"/>
              <a:t> W</a:t>
            </a:r>
            <a:r>
              <a:rPr lang="en-IN" cap="none" dirty="0"/>
              <a:t>eibull Analysis</a:t>
            </a:r>
            <a:endParaRPr lang="en-US" dirty="0"/>
          </a:p>
        </p:txBody>
      </p:sp>
    </p:spTree>
    <p:extLst>
      <p:ext uri="{BB962C8B-B14F-4D97-AF65-F5344CB8AC3E}">
        <p14:creationId xmlns:p14="http://schemas.microsoft.com/office/powerpoint/2010/main" val="246699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An Overview of Basic Concepts</a:t>
            </a:r>
          </a:p>
        </p:txBody>
      </p:sp>
      <p:sp>
        <p:nvSpPr>
          <p:cNvPr id="3" name="Content Placeholder 2"/>
          <p:cNvSpPr>
            <a:spLocks noGrp="1"/>
          </p:cNvSpPr>
          <p:nvPr>
            <p:ph idx="1"/>
          </p:nvPr>
        </p:nvSpPr>
        <p:spPr/>
        <p:txBody>
          <a:bodyPr/>
          <a:lstStyle/>
          <a:p>
            <a:pPr>
              <a:buClrTx/>
              <a:buFont typeface="Wingdings" panose="05000000000000000000" pitchFamily="2" charset="2"/>
              <a:buChar char="q"/>
            </a:pPr>
            <a:r>
              <a:rPr lang="en-IN" sz="2400" dirty="0"/>
              <a:t> In life data analysis (also called "Weibull analysis"), the practitioner attempts to make predictions about the life of all products in the population.</a:t>
            </a:r>
          </a:p>
          <a:p>
            <a:pPr>
              <a:buClrTx/>
              <a:buFont typeface="Wingdings" panose="05000000000000000000" pitchFamily="2" charset="2"/>
              <a:buChar char="q"/>
            </a:pPr>
            <a:r>
              <a:rPr lang="en-IN" sz="2400" dirty="0"/>
              <a:t> The parameterized distribution for the data set can then be used to estimate important life characteristics of the product such as reliability or probability of failure at a specific time, the mean life and the failure rate. </a:t>
            </a:r>
          </a:p>
          <a:p>
            <a:pPr>
              <a:buClrTx/>
              <a:buFont typeface="Wingdings" panose="05000000000000000000" pitchFamily="2" charset="2"/>
              <a:buChar char="q"/>
            </a:pPr>
            <a:r>
              <a:rPr lang="en-IN" sz="2400" dirty="0"/>
              <a:t> Life data analysis requires the practitioner to:</a:t>
            </a:r>
          </a:p>
          <a:p>
            <a:pPr lvl="1">
              <a:buClrTx/>
              <a:buFont typeface="Wingdings" panose="05000000000000000000" pitchFamily="2" charset="2"/>
              <a:buChar char="§"/>
            </a:pPr>
            <a:r>
              <a:rPr lang="en-IN" sz="2400" dirty="0"/>
              <a:t> Gather life data for the product.</a:t>
            </a:r>
          </a:p>
          <a:p>
            <a:pPr lvl="1">
              <a:buClrTx/>
              <a:buFont typeface="Wingdings" panose="05000000000000000000" pitchFamily="2" charset="2"/>
              <a:buChar char="§"/>
            </a:pPr>
            <a:r>
              <a:rPr lang="en-IN" sz="2400" dirty="0"/>
              <a:t> Select a lifetime distribution that will fit the data and model the life of the product.</a:t>
            </a:r>
          </a:p>
          <a:p>
            <a:pPr lvl="1">
              <a:buClrTx/>
              <a:buFont typeface="Wingdings" panose="05000000000000000000" pitchFamily="2" charset="2"/>
              <a:buChar char="§"/>
            </a:pPr>
            <a:r>
              <a:rPr lang="en-IN" sz="2400" dirty="0"/>
              <a:t> Estimate the parameters that will fit the distribution to the data.</a:t>
            </a:r>
          </a:p>
          <a:p>
            <a:pPr lvl="1">
              <a:buClrTx/>
              <a:buFont typeface="Wingdings" panose="05000000000000000000" pitchFamily="2" charset="2"/>
              <a:buChar char="§"/>
            </a:pPr>
            <a:r>
              <a:rPr lang="en-IN" sz="2400" dirty="0"/>
              <a:t> Generate plots and results that estimate the life characteristics of the product, such as the reliability or mean life.</a:t>
            </a:r>
          </a:p>
          <a:p>
            <a:endParaRPr lang="en-IN" dirty="0"/>
          </a:p>
        </p:txBody>
      </p:sp>
    </p:spTree>
    <p:extLst>
      <p:ext uri="{BB962C8B-B14F-4D97-AF65-F5344CB8AC3E}">
        <p14:creationId xmlns:p14="http://schemas.microsoft.com/office/powerpoint/2010/main" val="93847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4346"/>
            <a:ext cx="11003280" cy="856395"/>
          </a:xfrm>
        </p:spPr>
        <p:txBody>
          <a:bodyPr>
            <a:normAutofit/>
          </a:bodyPr>
          <a:lstStyle/>
          <a:p>
            <a:r>
              <a:rPr lang="en-IN" dirty="0"/>
              <a:t>Lifetime Distributions </a:t>
            </a:r>
          </a:p>
        </p:txBody>
      </p:sp>
      <p:sp>
        <p:nvSpPr>
          <p:cNvPr id="3" name="Content Placeholder 2"/>
          <p:cNvSpPr>
            <a:spLocks noGrp="1"/>
          </p:cNvSpPr>
          <p:nvPr>
            <p:ph idx="1"/>
          </p:nvPr>
        </p:nvSpPr>
        <p:spPr>
          <a:xfrm>
            <a:off x="228600" y="1255488"/>
            <a:ext cx="10972800" cy="4840511"/>
          </a:xfrm>
        </p:spPr>
        <p:txBody>
          <a:bodyPr>
            <a:normAutofit lnSpcReduction="10000"/>
          </a:bodyPr>
          <a:lstStyle/>
          <a:p>
            <a:pPr>
              <a:buClrTx/>
              <a:buFont typeface="Wingdings" panose="05000000000000000000" pitchFamily="2" charset="2"/>
              <a:buChar char="q"/>
            </a:pPr>
            <a:r>
              <a:rPr lang="en-IN" dirty="0"/>
              <a:t> </a:t>
            </a:r>
            <a:r>
              <a:rPr lang="en-IN" sz="2400" dirty="0"/>
              <a:t>Statistical distributions have been formulated by statisticians, mathematicians and engineers to mathematically model or represent certain behaviour. The probability density function (</a:t>
            </a:r>
            <a:r>
              <a:rPr lang="en-IN" sz="2400" i="1" dirty="0"/>
              <a:t>pdf</a:t>
            </a:r>
            <a:r>
              <a:rPr lang="en-IN" sz="2400" dirty="0"/>
              <a:t>) is a mathematical function that describes the distribution.</a:t>
            </a:r>
          </a:p>
          <a:p>
            <a:pPr>
              <a:buClrTx/>
              <a:buFont typeface="Wingdings" panose="05000000000000000000" pitchFamily="2" charset="2"/>
              <a:buChar char="q"/>
            </a:pPr>
            <a:r>
              <a:rPr lang="en-IN" sz="2400" dirty="0"/>
              <a:t> The equation below gives the </a:t>
            </a:r>
            <a:r>
              <a:rPr lang="en-IN" sz="2400" i="1" dirty="0"/>
              <a:t>pdf</a:t>
            </a:r>
            <a:r>
              <a:rPr lang="en-IN" sz="2400" dirty="0"/>
              <a:t> for the 3-parameter Weibull distribution. </a:t>
            </a:r>
          </a:p>
          <a:p>
            <a:pPr>
              <a:buClrTx/>
              <a:buFont typeface="Wingdings" panose="05000000000000000000" pitchFamily="2" charset="2"/>
              <a:buChar char="q"/>
            </a:pPr>
            <a:endParaRPr lang="en-IN" sz="2400" dirty="0"/>
          </a:p>
          <a:p>
            <a:pPr>
              <a:buClrTx/>
              <a:buFont typeface="Wingdings" panose="05000000000000000000" pitchFamily="2" charset="2"/>
              <a:buChar char="q"/>
            </a:pPr>
            <a:endParaRPr lang="en-IN" sz="2400" dirty="0"/>
          </a:p>
          <a:p>
            <a:pPr>
              <a:buClrTx/>
              <a:buFont typeface="Wingdings" panose="05000000000000000000" pitchFamily="2" charset="2"/>
              <a:buChar char="q"/>
            </a:pPr>
            <a:endParaRPr lang="en-IN" sz="2400" dirty="0"/>
          </a:p>
          <a:p>
            <a:pPr>
              <a:buClrTx/>
              <a:buFont typeface="Wingdings" panose="05000000000000000000" pitchFamily="2" charset="2"/>
              <a:buChar char="q"/>
            </a:pPr>
            <a:r>
              <a:rPr lang="en-IN" sz="2400" dirty="0"/>
              <a:t> Some distributions, such as the Weibull and lognormal, tend to better represent life data and are commonly called "lifetime distributions" or "life distributions.“</a:t>
            </a:r>
          </a:p>
          <a:p>
            <a:pPr>
              <a:buClrTx/>
              <a:buFont typeface="Wingdings" panose="05000000000000000000" pitchFamily="2" charset="2"/>
              <a:buChar char="q"/>
            </a:pPr>
            <a:r>
              <a:rPr lang="en-IN" sz="2400" dirty="0"/>
              <a:t> Other commonly used life distributions include the exponential, lognormal and normal distributions. The analyst chooses the life distribution that is most appropriate to model each particular data set based on past experience and goodness-of-fit tests.</a:t>
            </a:r>
          </a:p>
        </p:txBody>
      </p:sp>
      <p:pic>
        <p:nvPicPr>
          <p:cNvPr id="1026" name="Picture 2" descr="3-parameter Weibull distribution probability density function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39243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05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11003280" cy="856395"/>
          </a:xfrm>
        </p:spPr>
        <p:txBody>
          <a:bodyPr>
            <a:normAutofit/>
          </a:bodyPr>
          <a:lstStyle/>
          <a:p>
            <a:r>
              <a:rPr lang="en-IN" dirty="0"/>
              <a:t>Parameter Estimation</a:t>
            </a:r>
          </a:p>
        </p:txBody>
      </p:sp>
      <p:sp>
        <p:nvSpPr>
          <p:cNvPr id="3" name="Content Placeholder 2"/>
          <p:cNvSpPr>
            <a:spLocks noGrp="1"/>
          </p:cNvSpPr>
          <p:nvPr>
            <p:ph idx="1"/>
          </p:nvPr>
        </p:nvSpPr>
        <p:spPr>
          <a:xfrm>
            <a:off x="381000" y="1313595"/>
            <a:ext cx="10972800" cy="5315805"/>
          </a:xfrm>
        </p:spPr>
        <p:txBody>
          <a:bodyPr>
            <a:noAutofit/>
          </a:bodyPr>
          <a:lstStyle/>
          <a:p>
            <a:pPr>
              <a:buClrTx/>
              <a:buFont typeface="Wingdings" panose="05000000000000000000" pitchFamily="2" charset="2"/>
              <a:buChar char="q"/>
            </a:pPr>
            <a:r>
              <a:rPr lang="en-IN" sz="1800" dirty="0"/>
              <a:t> In order to fit a statistical model to a life data set, the analyst estimates the parameters of the life distribution that will make the function most closely fit the data. </a:t>
            </a:r>
          </a:p>
          <a:p>
            <a:pPr>
              <a:buClrTx/>
              <a:buFont typeface="Wingdings" panose="05000000000000000000" pitchFamily="2" charset="2"/>
              <a:buChar char="q"/>
            </a:pPr>
            <a:r>
              <a:rPr lang="en-IN" sz="1800" dirty="0"/>
              <a:t> The parameters control the scale, shape and location of the </a:t>
            </a:r>
            <a:r>
              <a:rPr lang="en-IN" sz="1800" i="1" dirty="0"/>
              <a:t>pdf</a:t>
            </a:r>
            <a:r>
              <a:rPr lang="en-IN" sz="1800" dirty="0"/>
              <a:t> function. </a:t>
            </a:r>
          </a:p>
          <a:p>
            <a:pPr lvl="1">
              <a:buClrTx/>
              <a:buFont typeface="Wingdings" panose="05000000000000000000" pitchFamily="2" charset="2"/>
              <a:buChar char="§"/>
            </a:pPr>
            <a:r>
              <a:rPr lang="en-IN" sz="1800" dirty="0"/>
              <a:t> For example, in the 3-parameter Weibull model </a:t>
            </a:r>
          </a:p>
          <a:p>
            <a:pPr lvl="2">
              <a:buClrTx/>
              <a:buFont typeface="Courier New" panose="02070309020205020404" pitchFamily="49" charset="0"/>
              <a:buChar char="o"/>
            </a:pPr>
            <a:r>
              <a:rPr lang="en-IN" sz="1800" dirty="0"/>
              <a:t> The scale parameter, η, defines where the bulk of the distribution lies. </a:t>
            </a:r>
          </a:p>
          <a:p>
            <a:pPr lvl="2">
              <a:buClrTx/>
              <a:buFont typeface="Courier New" panose="02070309020205020404" pitchFamily="49" charset="0"/>
              <a:buChar char="o"/>
            </a:pPr>
            <a:r>
              <a:rPr lang="en-IN" sz="1800" dirty="0"/>
              <a:t> The shape parameter, β, defines the shape of the distribution.</a:t>
            </a:r>
          </a:p>
          <a:p>
            <a:pPr lvl="2">
              <a:buClrTx/>
              <a:buFont typeface="Courier New" panose="02070309020205020404" pitchFamily="49" charset="0"/>
              <a:buChar char="o"/>
            </a:pPr>
            <a:r>
              <a:rPr lang="en-IN" sz="1800" dirty="0"/>
              <a:t> The location parameter, γ, defines the location of the distribution in time.</a:t>
            </a:r>
          </a:p>
          <a:p>
            <a:pPr>
              <a:buClrTx/>
              <a:buFont typeface="Wingdings" panose="05000000000000000000" pitchFamily="2" charset="2"/>
              <a:buChar char="q"/>
            </a:pPr>
            <a:r>
              <a:rPr lang="en-IN" sz="1800" dirty="0"/>
              <a:t> Several methods have been devised to estimate the parameters that will fit a lifetime distribution to a particular data set. </a:t>
            </a:r>
          </a:p>
          <a:p>
            <a:pPr>
              <a:buClrTx/>
              <a:buFont typeface="Wingdings" panose="05000000000000000000" pitchFamily="2" charset="2"/>
              <a:buChar char="q"/>
            </a:pPr>
            <a:r>
              <a:rPr lang="en-IN" sz="1800" dirty="0"/>
              <a:t> Some available parameter estimation methods include </a:t>
            </a:r>
          </a:p>
          <a:p>
            <a:pPr lvl="1">
              <a:buClrTx/>
              <a:buFont typeface="Wingdings" panose="05000000000000000000" pitchFamily="2" charset="2"/>
              <a:buChar char="§"/>
            </a:pPr>
            <a:r>
              <a:rPr lang="en-IN" sz="1800" dirty="0"/>
              <a:t> probability plotting, </a:t>
            </a:r>
          </a:p>
          <a:p>
            <a:pPr lvl="1">
              <a:buClrTx/>
              <a:buFont typeface="Wingdings" panose="05000000000000000000" pitchFamily="2" charset="2"/>
              <a:buChar char="§"/>
            </a:pPr>
            <a:r>
              <a:rPr lang="en-IN" sz="1800" dirty="0"/>
              <a:t> rank regression on x (RRX), rank regression on y (RRY) and </a:t>
            </a:r>
          </a:p>
          <a:p>
            <a:pPr lvl="1">
              <a:buClrTx/>
              <a:buFont typeface="Wingdings" panose="05000000000000000000" pitchFamily="2" charset="2"/>
              <a:buChar char="§"/>
            </a:pPr>
            <a:r>
              <a:rPr lang="en-IN" sz="1800" dirty="0"/>
              <a:t> maximum likelihood estimation (MLE). </a:t>
            </a:r>
          </a:p>
          <a:p>
            <a:pPr>
              <a:buClrTx/>
              <a:buFont typeface="Wingdings" panose="05000000000000000000" pitchFamily="2" charset="2"/>
              <a:buChar char="q"/>
            </a:pPr>
            <a:r>
              <a:rPr lang="en-IN" sz="1800" dirty="0"/>
              <a:t> The appropriate analysis method will vary depending on the data set and, in some cases, on the life distribution selected.</a:t>
            </a:r>
          </a:p>
        </p:txBody>
      </p:sp>
    </p:spTree>
    <p:extLst>
      <p:ext uri="{BB962C8B-B14F-4D97-AF65-F5344CB8AC3E}">
        <p14:creationId xmlns:p14="http://schemas.microsoft.com/office/powerpoint/2010/main" val="200146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normAutofit/>
          </a:bodyPr>
          <a:lstStyle/>
          <a:p>
            <a:r>
              <a:rPr lang="en-IN" b="1" dirty="0"/>
              <a:t>Calculated Results and Plots</a:t>
            </a:r>
            <a:endParaRPr lang="en-IN" dirty="0"/>
          </a:p>
        </p:txBody>
      </p:sp>
      <p:sp>
        <p:nvSpPr>
          <p:cNvPr id="3" name="Content Placeholder 2"/>
          <p:cNvSpPr>
            <a:spLocks noGrp="1"/>
          </p:cNvSpPr>
          <p:nvPr>
            <p:ph idx="1"/>
          </p:nvPr>
        </p:nvSpPr>
        <p:spPr>
          <a:xfrm>
            <a:off x="302342" y="1301304"/>
            <a:ext cx="10820400" cy="4947095"/>
          </a:xfrm>
        </p:spPr>
        <p:txBody>
          <a:bodyPr>
            <a:normAutofit fontScale="92500"/>
          </a:bodyPr>
          <a:lstStyle/>
          <a:p>
            <a:pPr marL="0" indent="0">
              <a:buNone/>
            </a:pPr>
            <a:r>
              <a:rPr lang="en-IN" sz="2200" dirty="0"/>
              <a:t>	Once you have calculated the parameters to fit a life distribution to a particular data set, you can obtain a variety of plots and calculated results from the analysis, including:</a:t>
            </a:r>
          </a:p>
          <a:p>
            <a:pPr>
              <a:buClrTx/>
              <a:buFont typeface="Wingdings" panose="05000000000000000000" pitchFamily="2" charset="2"/>
              <a:buChar char="q"/>
            </a:pPr>
            <a:r>
              <a:rPr lang="en-IN" sz="2200" b="1" dirty="0"/>
              <a:t> Reliability Given Time:</a:t>
            </a:r>
            <a:r>
              <a:rPr lang="en-IN" sz="2200" dirty="0"/>
              <a:t> The probability that a unit will operate successfully at a particular point in time. For example, there is an 88% chance that the product will operate successfully after 3 years of operation.</a:t>
            </a:r>
          </a:p>
          <a:p>
            <a:pPr>
              <a:buClrTx/>
              <a:buFont typeface="Wingdings" panose="05000000000000000000" pitchFamily="2" charset="2"/>
              <a:buChar char="q"/>
            </a:pPr>
            <a:r>
              <a:rPr lang="en-IN" sz="2200" b="1" dirty="0"/>
              <a:t> Probability of Failure Given Time:</a:t>
            </a:r>
            <a:r>
              <a:rPr lang="en-IN" sz="2200" dirty="0"/>
              <a:t> The probability that a unit will be failed at a particular point in time. Probability of failure is also known as "unreliability" and it is the reciprocal of the reliability. For example, there is a 12% chance that the unit will be failed after 3 years of operation (probability of failure or unreliability) and an 88% chance that it will operate successfully (reliability). </a:t>
            </a:r>
          </a:p>
          <a:p>
            <a:pPr>
              <a:buClrTx/>
              <a:buFont typeface="Wingdings" panose="05000000000000000000" pitchFamily="2" charset="2"/>
              <a:buChar char="q"/>
            </a:pPr>
            <a:r>
              <a:rPr lang="en-IN" sz="2200" b="1" dirty="0"/>
              <a:t> Mean Life:</a:t>
            </a:r>
            <a:r>
              <a:rPr lang="en-IN" sz="2200" dirty="0"/>
              <a:t> The average time that the units in the population are expected to operate before failure. This metric is often referred to as "mean time to failure" (MTTF) or "mean time before failure" (MTBF). </a:t>
            </a:r>
          </a:p>
          <a:p>
            <a:pPr>
              <a:buClrTx/>
              <a:buFont typeface="Wingdings" panose="05000000000000000000" pitchFamily="2" charset="2"/>
              <a:buChar char="q"/>
            </a:pPr>
            <a:r>
              <a:rPr lang="en-IN" sz="2200" b="1" dirty="0"/>
              <a:t> Failure Rate:</a:t>
            </a:r>
            <a:r>
              <a:rPr lang="en-IN" sz="2200" dirty="0"/>
              <a:t> The number of failures per unit time that can be expected to occur for the product.</a:t>
            </a:r>
          </a:p>
          <a:p>
            <a:pPr>
              <a:buClrTx/>
              <a:buFont typeface="Wingdings" panose="05000000000000000000" pitchFamily="2" charset="2"/>
              <a:buChar char="q"/>
            </a:pPr>
            <a:r>
              <a:rPr lang="en-IN" sz="2200" b="1" dirty="0"/>
              <a:t>Reliable Life </a:t>
            </a:r>
            <a:r>
              <a:rPr lang="en-IN" sz="2200" dirty="0"/>
              <a:t>(warranty time). The estimated time when the reliability will be equal to a specified goal. For example, the estimated time of operation is 4 years for a reliability of 90%.</a:t>
            </a:r>
          </a:p>
          <a:p>
            <a:pPr>
              <a:buClrTx/>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1021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13594"/>
            <a:ext cx="10820400" cy="4934805"/>
          </a:xfrm>
        </p:spPr>
        <p:txBody>
          <a:bodyPr>
            <a:normAutofit lnSpcReduction="10000"/>
          </a:bodyPr>
          <a:lstStyle/>
          <a:p>
            <a:pPr>
              <a:buClrTx/>
              <a:buFont typeface="Wingdings" panose="05000000000000000000" pitchFamily="2" charset="2"/>
              <a:buChar char="q"/>
            </a:pPr>
            <a:r>
              <a:rPr lang="en-IN" sz="2200" b="1" dirty="0"/>
              <a:t> B(X) Life:</a:t>
            </a:r>
            <a:r>
              <a:rPr lang="en-IN" sz="2200" dirty="0"/>
              <a:t> The estimated time when the probability of failure will reach a specified point (X%). For example, if 10% of the products are expected to fail by 4 years of operation, then the B(10) life is 4 years. (Note that this is equivalent to a reliable life of 4 years for a 90% reliability.)</a:t>
            </a:r>
          </a:p>
          <a:p>
            <a:pPr>
              <a:buClrTx/>
              <a:buFont typeface="Wingdings" panose="05000000000000000000" pitchFamily="2" charset="2"/>
              <a:buChar char="q"/>
            </a:pPr>
            <a:r>
              <a:rPr lang="en-IN" sz="2200" b="1" dirty="0"/>
              <a:t> Probability Plot:</a:t>
            </a:r>
            <a:r>
              <a:rPr lang="en-IN" sz="2200" dirty="0"/>
              <a:t> A plot of the probability of failure over time. (Note that probability plots are based on the linearization of a specific distribution. Consequently, the form of a probability plot for one distribution will be different than the form for another. For example, an exponential distribution probability plot has different axes than those of a normal distribution probability plot.)</a:t>
            </a:r>
          </a:p>
          <a:p>
            <a:pPr>
              <a:buClrTx/>
              <a:buFont typeface="Wingdings" panose="05000000000000000000" pitchFamily="2" charset="2"/>
              <a:buChar char="q"/>
            </a:pPr>
            <a:r>
              <a:rPr lang="en-IN" sz="2200" b="1" dirty="0"/>
              <a:t> Reliability vs. Time Plot:</a:t>
            </a:r>
            <a:r>
              <a:rPr lang="en-IN" sz="2200" dirty="0"/>
              <a:t> A plot of the reliability over time.</a:t>
            </a:r>
          </a:p>
          <a:p>
            <a:pPr>
              <a:buClrTx/>
              <a:buFont typeface="Wingdings" panose="05000000000000000000" pitchFamily="2" charset="2"/>
              <a:buChar char="q"/>
            </a:pPr>
            <a:r>
              <a:rPr lang="en-IN" sz="2200" b="1" i="1" dirty="0"/>
              <a:t> pdf</a:t>
            </a:r>
            <a:r>
              <a:rPr lang="en-IN" sz="2200" b="1" dirty="0"/>
              <a:t> Plot:</a:t>
            </a:r>
            <a:r>
              <a:rPr lang="en-IN" sz="2200" dirty="0"/>
              <a:t> A plot of the probability density function (</a:t>
            </a:r>
            <a:r>
              <a:rPr lang="en-IN" sz="2200" i="1" dirty="0"/>
              <a:t>pdf</a:t>
            </a:r>
            <a:r>
              <a:rPr lang="en-IN" sz="2200" dirty="0"/>
              <a:t>).</a:t>
            </a:r>
          </a:p>
          <a:p>
            <a:pPr>
              <a:buClrTx/>
              <a:buFont typeface="Wingdings" panose="05000000000000000000" pitchFamily="2" charset="2"/>
              <a:buChar char="q"/>
            </a:pPr>
            <a:r>
              <a:rPr lang="en-IN" sz="2200" b="1" dirty="0"/>
              <a:t> Failure Rate vs. Time Plot: </a:t>
            </a:r>
            <a:r>
              <a:rPr lang="en-IN" sz="2200" dirty="0"/>
              <a:t>A plot of the failure rate over time.</a:t>
            </a:r>
          </a:p>
          <a:p>
            <a:pPr>
              <a:buClrTx/>
              <a:buFont typeface="Wingdings" panose="05000000000000000000" pitchFamily="2" charset="2"/>
              <a:buChar char="q"/>
            </a:pPr>
            <a:r>
              <a:rPr lang="en-IN" sz="2200" b="1" dirty="0"/>
              <a:t> Contour Plot:</a:t>
            </a:r>
            <a:r>
              <a:rPr lang="en-IN" sz="2200" dirty="0"/>
              <a:t> A graphical representation of the possible solutions to the likelihood ratio equation. This is employed to make comparisons between two different data sets.</a:t>
            </a:r>
          </a:p>
          <a:p>
            <a:endParaRPr lang="en-IN" dirty="0"/>
          </a:p>
        </p:txBody>
      </p:sp>
      <p:sp>
        <p:nvSpPr>
          <p:cNvPr id="4" name="Title 1"/>
          <p:cNvSpPr>
            <a:spLocks noGrp="1"/>
          </p:cNvSpPr>
          <p:nvPr>
            <p:ph type="title"/>
          </p:nvPr>
        </p:nvSpPr>
        <p:spPr>
          <a:xfrm>
            <a:off x="381000" y="457200"/>
            <a:ext cx="11003280" cy="856395"/>
          </a:xfrm>
        </p:spPr>
        <p:txBody>
          <a:bodyPr>
            <a:normAutofit/>
          </a:bodyPr>
          <a:lstStyle/>
          <a:p>
            <a:r>
              <a:rPr lang="en-IN" b="1" dirty="0"/>
              <a:t>Calculated Results and Plots</a:t>
            </a:r>
            <a:endParaRPr lang="en-IN" dirty="0"/>
          </a:p>
        </p:txBody>
      </p:sp>
    </p:spTree>
    <p:extLst>
      <p:ext uri="{BB962C8B-B14F-4D97-AF65-F5344CB8AC3E}">
        <p14:creationId xmlns:p14="http://schemas.microsoft.com/office/powerpoint/2010/main" val="111664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61" y="476980"/>
            <a:ext cx="11003280" cy="856395"/>
          </a:xfrm>
        </p:spPr>
        <p:txBody>
          <a:bodyPr>
            <a:normAutofit/>
          </a:bodyPr>
          <a:lstStyle/>
          <a:p>
            <a:r>
              <a:rPr lang="en-IN" b="1" dirty="0"/>
              <a:t>Confidence Bounds</a:t>
            </a:r>
            <a:endParaRPr lang="en-IN" dirty="0"/>
          </a:p>
        </p:txBody>
      </p:sp>
      <p:sp>
        <p:nvSpPr>
          <p:cNvPr id="3" name="Content Placeholder 2"/>
          <p:cNvSpPr>
            <a:spLocks noGrp="1"/>
          </p:cNvSpPr>
          <p:nvPr>
            <p:ph idx="1"/>
          </p:nvPr>
        </p:nvSpPr>
        <p:spPr>
          <a:xfrm>
            <a:off x="274761" y="1209675"/>
            <a:ext cx="10825991" cy="1457325"/>
          </a:xfrm>
        </p:spPr>
        <p:txBody>
          <a:bodyPr/>
          <a:lstStyle/>
          <a:p>
            <a:pPr>
              <a:buClrTx/>
              <a:buFont typeface="Wingdings" panose="05000000000000000000" pitchFamily="2" charset="2"/>
              <a:buChar char="q"/>
            </a:pPr>
            <a:r>
              <a:rPr lang="en-IN" dirty="0"/>
              <a:t> Because life data analysis results are estimates based on the observed lifetimes of a sampling of units, there is uncertainty in the results due to the limited sample sizes. </a:t>
            </a:r>
          </a:p>
          <a:p>
            <a:pPr>
              <a:buClrTx/>
              <a:buFont typeface="Wingdings" panose="05000000000000000000" pitchFamily="2" charset="2"/>
              <a:buChar char="q"/>
            </a:pPr>
            <a:r>
              <a:rPr lang="en-IN" dirty="0"/>
              <a:t> "Confidence bounds" (also called "confidence intervals") are used to quantify this uncertainty due to sampling error by expressing the confidence that a specific interval contains the quantity of interest.</a:t>
            </a:r>
          </a:p>
          <a:p>
            <a:endParaRPr lang="en-IN" dirty="0"/>
          </a:p>
        </p:txBody>
      </p:sp>
      <p:pic>
        <p:nvPicPr>
          <p:cNvPr id="2050" name="Picture 2" descr="Two-Sided Confidence Bou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6" y="3250902"/>
            <a:ext cx="3714750" cy="18889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300773" y="3136491"/>
            <a:ext cx="2951256" cy="1888907"/>
          </a:xfrm>
          <a:prstGeom prst="rect">
            <a:avLst/>
          </a:prstGeom>
        </p:spPr>
      </p:pic>
      <p:pic>
        <p:nvPicPr>
          <p:cNvPr id="2052" name="Picture 4" descr="Upper One-Sided Confidence Boun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1835" y="3124200"/>
            <a:ext cx="3143250"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666" y="5139810"/>
            <a:ext cx="3578737" cy="369332"/>
          </a:xfrm>
          <a:prstGeom prst="rect">
            <a:avLst/>
          </a:prstGeom>
        </p:spPr>
        <p:txBody>
          <a:bodyPr wrap="none">
            <a:spAutoFit/>
          </a:bodyPr>
          <a:lstStyle/>
          <a:p>
            <a:r>
              <a:rPr lang="en-IN" b="1" dirty="0">
                <a:solidFill>
                  <a:srgbClr val="000000"/>
                </a:solidFill>
                <a:latin typeface="Arial" panose="020B0604020202020204" pitchFamily="34" charset="0"/>
              </a:rPr>
              <a:t>Two-Sided Confidence Bounds</a:t>
            </a:r>
            <a:endParaRPr lang="en-IN" dirty="0"/>
          </a:p>
        </p:txBody>
      </p:sp>
      <p:sp>
        <p:nvSpPr>
          <p:cNvPr id="7" name="Rectangle 6"/>
          <p:cNvSpPr/>
          <p:nvPr/>
        </p:nvSpPr>
        <p:spPr>
          <a:xfrm>
            <a:off x="3612988" y="5125557"/>
            <a:ext cx="4326826" cy="369332"/>
          </a:xfrm>
          <a:prstGeom prst="rect">
            <a:avLst/>
          </a:prstGeom>
        </p:spPr>
        <p:txBody>
          <a:bodyPr wrap="none">
            <a:spAutoFit/>
          </a:bodyPr>
          <a:lstStyle/>
          <a:p>
            <a:r>
              <a:rPr lang="en-IN" b="1" dirty="0">
                <a:solidFill>
                  <a:srgbClr val="000000"/>
                </a:solidFill>
                <a:latin typeface="Arial" panose="020B0604020202020204" pitchFamily="34" charset="0"/>
              </a:rPr>
              <a:t>Lower One-Sided Confidence Bounds</a:t>
            </a:r>
            <a:endParaRPr lang="en-IN" dirty="0"/>
          </a:p>
        </p:txBody>
      </p:sp>
      <p:sp>
        <p:nvSpPr>
          <p:cNvPr id="8" name="Rectangle 7"/>
          <p:cNvSpPr/>
          <p:nvPr/>
        </p:nvSpPr>
        <p:spPr>
          <a:xfrm>
            <a:off x="8058866" y="5125557"/>
            <a:ext cx="4314001" cy="369332"/>
          </a:xfrm>
          <a:prstGeom prst="rect">
            <a:avLst/>
          </a:prstGeom>
        </p:spPr>
        <p:txBody>
          <a:bodyPr wrap="none">
            <a:spAutoFit/>
          </a:bodyPr>
          <a:lstStyle/>
          <a:p>
            <a:r>
              <a:rPr lang="en-IN" b="1" dirty="0">
                <a:solidFill>
                  <a:srgbClr val="000000"/>
                </a:solidFill>
                <a:latin typeface="Arial" panose="020B0604020202020204" pitchFamily="34" charset="0"/>
              </a:rPr>
              <a:t>Upper One-Sided Confidence Bounds</a:t>
            </a:r>
            <a:endParaRPr lang="en-IN" dirty="0"/>
          </a:p>
        </p:txBody>
      </p:sp>
    </p:spTree>
    <p:extLst>
      <p:ext uri="{BB962C8B-B14F-4D97-AF65-F5344CB8AC3E}">
        <p14:creationId xmlns:p14="http://schemas.microsoft.com/office/powerpoint/2010/main" val="209145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Scope</a:t>
            </a:r>
            <a:endParaRPr lang="en-IN" dirty="0"/>
          </a:p>
        </p:txBody>
      </p:sp>
      <p:sp>
        <p:nvSpPr>
          <p:cNvPr id="3" name="Content Placeholder 2"/>
          <p:cNvSpPr>
            <a:spLocks noGrp="1"/>
          </p:cNvSpPr>
          <p:nvPr>
            <p:ph idx="1"/>
          </p:nvPr>
        </p:nvSpPr>
        <p:spPr>
          <a:xfrm>
            <a:off x="152400" y="1269350"/>
            <a:ext cx="11353799" cy="2464450"/>
          </a:xfrm>
        </p:spPr>
        <p:txBody>
          <a:bodyPr numCol="2">
            <a:noAutofit/>
          </a:bodyPr>
          <a:lstStyle/>
          <a:p>
            <a:pPr>
              <a:buClrTx/>
              <a:buFont typeface="Wingdings" panose="05000000000000000000" pitchFamily="2" charset="2"/>
              <a:buChar char="q"/>
            </a:pPr>
            <a:r>
              <a:rPr lang="en-IN" dirty="0"/>
              <a:t> Weibull analysis includes: </a:t>
            </a:r>
          </a:p>
          <a:p>
            <a:r>
              <a:rPr lang="en-IN" dirty="0"/>
              <a:t>• Plotting the data and interpreting the plot </a:t>
            </a:r>
          </a:p>
          <a:p>
            <a:r>
              <a:rPr lang="en-IN" dirty="0"/>
              <a:t>• Failure forecasting and prediction </a:t>
            </a:r>
          </a:p>
          <a:p>
            <a:r>
              <a:rPr lang="en-IN" dirty="0"/>
              <a:t>• Evaluating corrective action plans </a:t>
            </a:r>
          </a:p>
          <a:p>
            <a:r>
              <a:rPr lang="en-IN" dirty="0"/>
              <a:t>• Test substantiation for new designs with minimum cost </a:t>
            </a:r>
          </a:p>
          <a:p>
            <a:r>
              <a:rPr lang="en-IN" dirty="0"/>
              <a:t>• Maintenance planning and cost effective replacement strategies </a:t>
            </a:r>
          </a:p>
          <a:p>
            <a:r>
              <a:rPr lang="en-IN" dirty="0"/>
              <a:t>• Spare parts forecasting </a:t>
            </a:r>
          </a:p>
          <a:p>
            <a:r>
              <a:rPr lang="en-IN" dirty="0"/>
              <a:t>• Warranty analysis and support cost predictions </a:t>
            </a:r>
          </a:p>
          <a:p>
            <a:r>
              <a:rPr lang="en-IN" dirty="0"/>
              <a:t>• Controlling production processes </a:t>
            </a:r>
          </a:p>
          <a:p>
            <a:r>
              <a:rPr lang="en-IN" dirty="0"/>
              <a:t>• Calibration of complex design systems, i.e., CAD\CAM, finite analysis, etc. </a:t>
            </a:r>
          </a:p>
          <a:p>
            <a:r>
              <a:rPr lang="en-IN" dirty="0"/>
              <a:t>• Recommendations to management in response to service problems </a:t>
            </a:r>
          </a:p>
        </p:txBody>
      </p:sp>
      <p:sp>
        <p:nvSpPr>
          <p:cNvPr id="5" name="Rectangle 4"/>
          <p:cNvSpPr/>
          <p:nvPr/>
        </p:nvSpPr>
        <p:spPr>
          <a:xfrm>
            <a:off x="135195" y="4572000"/>
            <a:ext cx="11643851" cy="1692771"/>
          </a:xfrm>
          <a:prstGeom prst="rect">
            <a:avLst/>
          </a:prstGeom>
        </p:spPr>
        <p:txBody>
          <a:bodyPr wrap="square" numCol="2">
            <a:spAutoFit/>
          </a:bodyPr>
          <a:lstStyle/>
          <a:p>
            <a:pPr marL="342900" indent="-342900">
              <a:buClrTx/>
              <a:buFont typeface="Wingdings" panose="05000000000000000000" pitchFamily="2" charset="2"/>
              <a:buChar char="q"/>
            </a:pPr>
            <a:r>
              <a:rPr lang="en-IN" sz="2000" dirty="0"/>
              <a:t>Data problems and deficiencies include: </a:t>
            </a:r>
          </a:p>
          <a:p>
            <a:pPr>
              <a:buClrTx/>
            </a:pPr>
            <a:r>
              <a:rPr lang="en-IN" sz="2000" dirty="0"/>
              <a:t>• Censored or suspended data </a:t>
            </a:r>
          </a:p>
          <a:p>
            <a:pPr>
              <a:buClrTx/>
            </a:pPr>
            <a:r>
              <a:rPr lang="en-IN" sz="2000" dirty="0"/>
              <a:t>• Mixtures of failure modes </a:t>
            </a:r>
          </a:p>
          <a:p>
            <a:pPr>
              <a:buClrTx/>
            </a:pPr>
            <a:r>
              <a:rPr lang="en-IN" sz="2000" dirty="0"/>
              <a:t>• Nonzero time origin </a:t>
            </a:r>
          </a:p>
          <a:p>
            <a:pPr>
              <a:buClrTx/>
            </a:pPr>
            <a:r>
              <a:rPr lang="en-IN" sz="2000" dirty="0"/>
              <a:t>• Unknown ages for successful units </a:t>
            </a:r>
          </a:p>
          <a:p>
            <a:pPr>
              <a:buClrTx/>
            </a:pPr>
            <a:r>
              <a:rPr lang="en-IN" sz="2000" dirty="0"/>
              <a:t>• Extremely small samples (as small as one failure) </a:t>
            </a:r>
          </a:p>
          <a:p>
            <a:pPr>
              <a:buClrTx/>
            </a:pPr>
            <a:r>
              <a:rPr lang="en-IN" sz="2000" dirty="0"/>
              <a:t>• No failure data </a:t>
            </a:r>
          </a:p>
          <a:p>
            <a:pPr>
              <a:buClrTx/>
            </a:pPr>
            <a:r>
              <a:rPr lang="en-IN" sz="2000" dirty="0"/>
              <a:t>• Early data missing </a:t>
            </a:r>
          </a:p>
          <a:p>
            <a:pPr>
              <a:buClrTx/>
            </a:pPr>
            <a:r>
              <a:rPr lang="en-IN" sz="2000" dirty="0"/>
              <a:t>• Inspection data, both interval and </a:t>
            </a:r>
            <a:r>
              <a:rPr lang="en-IN" sz="2000" dirty="0" err="1"/>
              <a:t>probit</a:t>
            </a:r>
            <a:endParaRPr lang="en-IN" sz="2000" dirty="0"/>
          </a:p>
        </p:txBody>
      </p:sp>
    </p:spTree>
    <p:extLst>
      <p:ext uri="{BB962C8B-B14F-4D97-AF65-F5344CB8AC3E}">
        <p14:creationId xmlns:p14="http://schemas.microsoft.com/office/powerpoint/2010/main" val="20106380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10929</TotalTime>
  <Words>853</Words>
  <Application>Microsoft Office PowerPoint</Application>
  <PresentationFormat>Widescreen</PresentationFormat>
  <Paragraphs>119</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DejaVu Serif</vt:lpstr>
      <vt:lpstr>Times New Roman</vt:lpstr>
      <vt:lpstr>Wingdings</vt:lpstr>
      <vt:lpstr>Retrospect</vt:lpstr>
      <vt:lpstr>Maintenance Optimization</vt:lpstr>
      <vt:lpstr>Life Data Analysis</vt:lpstr>
      <vt:lpstr>An Overview of Basic Concepts</vt:lpstr>
      <vt:lpstr>Lifetime Distributions </vt:lpstr>
      <vt:lpstr>Parameter Estimation</vt:lpstr>
      <vt:lpstr>Calculated Results and Plots</vt:lpstr>
      <vt:lpstr>Calculated Results and Plots</vt:lpstr>
      <vt:lpstr>Confidence Bounds</vt:lpstr>
      <vt:lpstr>Scope</vt:lpstr>
      <vt:lpstr>Examples</vt:lpstr>
      <vt:lpstr>The Weibull Distribution (3 Parameter)</vt:lpstr>
      <vt:lpstr>The Weibull Distribution (3 Parameter)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1045</cp:revision>
  <dcterms:created xsi:type="dcterms:W3CDTF">2012-03-13T16:05:56Z</dcterms:created>
  <dcterms:modified xsi:type="dcterms:W3CDTF">2016-11-21T06:56:59Z</dcterms:modified>
</cp:coreProperties>
</file>