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71"/>
  </p:notesMasterIdLst>
  <p:sldIdLst>
    <p:sldId id="287"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0191" autoAdjust="0"/>
  </p:normalViewPr>
  <p:slideViewPr>
    <p:cSldViewPr showGuides="1">
      <p:cViewPr varScale="1">
        <p:scale>
          <a:sx n="65" d="100"/>
          <a:sy n="65" d="100"/>
        </p:scale>
        <p:origin x="954"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Se&#353;it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rAngAx val="0"/>
    </c:view3D>
    <c:floor>
      <c:thickness val="0"/>
      <c:spPr>
        <a:solidFill>
          <a:schemeClr val="accent2">
            <a:tint val="20000"/>
          </a:schemeClr>
        </a:solidFill>
        <a:ln w="12700" cap="flat" cmpd="sng" algn="ctr">
          <a:solidFill>
            <a:schemeClr val="dk1">
              <a:tint val="75000"/>
            </a:schemeClr>
          </a:solidFill>
          <a:prstDash val="solid"/>
          <a:round/>
        </a:ln>
        <a:effectLst/>
        <a:sp3d contourW="12700">
          <a:contourClr>
            <a:schemeClr val="dk1">
              <a:tint val="75000"/>
            </a:schemeClr>
          </a:contourClr>
        </a:sp3d>
      </c:spPr>
    </c:floor>
    <c:sideWall>
      <c:thickness val="0"/>
      <c:spPr>
        <a:solidFill>
          <a:schemeClr val="accent2">
            <a:tint val="20000"/>
          </a:schemeClr>
        </a:solidFill>
        <a:ln>
          <a:noFill/>
        </a:ln>
        <a:effectLst/>
        <a:sp3d/>
      </c:spPr>
    </c:sideWall>
    <c:backWall>
      <c:thickness val="0"/>
      <c:spPr>
        <a:solidFill>
          <a:schemeClr val="accent2">
            <a:tint val="20000"/>
          </a:schemeClr>
        </a:solidFill>
        <a:ln>
          <a:noFill/>
        </a:ln>
        <a:effectLst/>
        <a:sp3d/>
      </c:spPr>
    </c:backWall>
    <c:plotArea>
      <c:layout>
        <c:manualLayout>
          <c:layoutTarget val="inner"/>
          <c:xMode val="edge"/>
          <c:yMode val="edge"/>
          <c:x val="2.3277958078764618E-2"/>
          <c:y val="4.0277933312802709E-2"/>
          <c:w val="0.6281130275419029"/>
          <c:h val="0.94660443710320019"/>
        </c:manualLayout>
      </c:layout>
      <c:pie3DChart>
        <c:varyColors val="1"/>
        <c:ser>
          <c:idx val="0"/>
          <c:order val="0"/>
          <c:explosion val="25"/>
          <c:dPt>
            <c:idx val="0"/>
            <c:bubble3D val="0"/>
            <c:spPr>
              <a:solidFill>
                <a:schemeClr val="accent2"/>
              </a:solidFill>
              <a:ln w="12700" cap="flat" cmpd="sng" algn="ctr">
                <a:solidFill>
                  <a:schemeClr val="accent2">
                    <a:shade val="50000"/>
                  </a:schemeClr>
                </a:solidFill>
                <a:prstDash val="solid"/>
                <a:round/>
              </a:ln>
              <a:effectLst/>
              <a:sp3d contourW="12700">
                <a:contourClr>
                  <a:schemeClr val="accent2">
                    <a:shade val="50000"/>
                  </a:schemeClr>
                </a:contourClr>
              </a:sp3d>
            </c:spPr>
            <c:extLst>
              <c:ext xmlns:c16="http://schemas.microsoft.com/office/drawing/2014/chart" uri="{C3380CC4-5D6E-409C-BE32-E72D297353CC}">
                <c16:uniqueId val="{00000001-BB9C-4CEC-9697-FFA74DB65D5D}"/>
              </c:ext>
            </c:extLst>
          </c:dPt>
          <c:dPt>
            <c:idx val="1"/>
            <c:bubble3D val="0"/>
            <c:spPr>
              <a:solidFill>
                <a:schemeClr val="accent4"/>
              </a:solidFill>
              <a:ln w="12700" cap="flat" cmpd="sng" algn="ctr">
                <a:solidFill>
                  <a:schemeClr val="accent2">
                    <a:shade val="50000"/>
                  </a:schemeClr>
                </a:solidFill>
                <a:prstDash val="solid"/>
                <a:round/>
              </a:ln>
              <a:effectLst/>
              <a:sp3d contourW="12700">
                <a:contourClr>
                  <a:schemeClr val="accent2">
                    <a:shade val="50000"/>
                  </a:schemeClr>
                </a:contourClr>
              </a:sp3d>
            </c:spPr>
            <c:extLst>
              <c:ext xmlns:c16="http://schemas.microsoft.com/office/drawing/2014/chart" uri="{C3380CC4-5D6E-409C-BE32-E72D297353CC}">
                <c16:uniqueId val="{00000003-BB9C-4CEC-9697-FFA74DB65D5D}"/>
              </c:ext>
            </c:extLst>
          </c:dPt>
          <c:dPt>
            <c:idx val="2"/>
            <c:bubble3D val="0"/>
            <c:spPr>
              <a:solidFill>
                <a:schemeClr val="accent6"/>
              </a:solidFill>
              <a:ln w="12700" cap="flat" cmpd="sng" algn="ctr">
                <a:solidFill>
                  <a:schemeClr val="accent2">
                    <a:shade val="50000"/>
                  </a:schemeClr>
                </a:solidFill>
                <a:prstDash val="solid"/>
                <a:round/>
              </a:ln>
              <a:effectLst/>
              <a:sp3d contourW="12700">
                <a:contourClr>
                  <a:schemeClr val="accent2">
                    <a:shade val="50000"/>
                  </a:schemeClr>
                </a:contourClr>
              </a:sp3d>
            </c:spPr>
            <c:extLst>
              <c:ext xmlns:c16="http://schemas.microsoft.com/office/drawing/2014/chart" uri="{C3380CC4-5D6E-409C-BE32-E72D297353CC}">
                <c16:uniqueId val="{00000005-BB9C-4CEC-9697-FFA74DB65D5D}"/>
              </c:ext>
            </c:extLst>
          </c:dPt>
          <c:dPt>
            <c:idx val="3"/>
            <c:bubble3D val="0"/>
            <c:spPr>
              <a:solidFill>
                <a:schemeClr val="accent2">
                  <a:lumMod val="60000"/>
                </a:schemeClr>
              </a:solidFill>
              <a:ln w="12700" cap="flat" cmpd="sng" algn="ctr">
                <a:solidFill>
                  <a:schemeClr val="accent2">
                    <a:shade val="50000"/>
                  </a:schemeClr>
                </a:solidFill>
                <a:prstDash val="solid"/>
                <a:round/>
              </a:ln>
              <a:effectLst/>
              <a:sp3d contourW="12700">
                <a:contourClr>
                  <a:schemeClr val="accent2">
                    <a:shade val="50000"/>
                  </a:schemeClr>
                </a:contourClr>
              </a:sp3d>
            </c:spPr>
            <c:extLst>
              <c:ext xmlns:c16="http://schemas.microsoft.com/office/drawing/2014/chart" uri="{C3380CC4-5D6E-409C-BE32-E72D297353CC}">
                <c16:uniqueId val="{00000007-BB9C-4CEC-9697-FFA74DB65D5D}"/>
              </c:ext>
            </c:extLst>
          </c:dPt>
          <c:dPt>
            <c:idx val="4"/>
            <c:bubble3D val="0"/>
            <c:spPr>
              <a:solidFill>
                <a:schemeClr val="accent4">
                  <a:lumMod val="60000"/>
                </a:schemeClr>
              </a:solidFill>
              <a:ln w="12700" cap="flat" cmpd="sng" algn="ctr">
                <a:solidFill>
                  <a:schemeClr val="accent2">
                    <a:shade val="50000"/>
                  </a:schemeClr>
                </a:solidFill>
                <a:prstDash val="solid"/>
                <a:round/>
              </a:ln>
              <a:effectLst/>
              <a:sp3d contourW="12700">
                <a:contourClr>
                  <a:schemeClr val="accent2">
                    <a:shade val="50000"/>
                  </a:schemeClr>
                </a:contourClr>
              </a:sp3d>
            </c:spPr>
            <c:extLst>
              <c:ext xmlns:c16="http://schemas.microsoft.com/office/drawing/2014/chart" uri="{C3380CC4-5D6E-409C-BE32-E72D297353CC}">
                <c16:uniqueId val="{00000009-BB9C-4CEC-9697-FFA74DB65D5D}"/>
              </c:ext>
            </c:extLst>
          </c:dPt>
          <c:dPt>
            <c:idx val="5"/>
            <c:bubble3D val="0"/>
            <c:spPr>
              <a:solidFill>
                <a:schemeClr val="accent6">
                  <a:lumMod val="60000"/>
                </a:schemeClr>
              </a:solidFill>
              <a:ln w="12700" cap="flat" cmpd="sng" algn="ctr">
                <a:solidFill>
                  <a:schemeClr val="accent2">
                    <a:shade val="50000"/>
                  </a:schemeClr>
                </a:solidFill>
                <a:prstDash val="solid"/>
                <a:round/>
              </a:ln>
              <a:effectLst/>
              <a:sp3d contourW="12700">
                <a:contourClr>
                  <a:schemeClr val="accent2">
                    <a:shade val="50000"/>
                  </a:schemeClr>
                </a:contourClr>
              </a:sp3d>
            </c:spPr>
            <c:extLst>
              <c:ext xmlns:c16="http://schemas.microsoft.com/office/drawing/2014/chart" uri="{C3380CC4-5D6E-409C-BE32-E72D297353CC}">
                <c16:uniqueId val="{0000000B-BB9C-4CEC-9697-FFA74DB65D5D}"/>
              </c:ext>
            </c:extLst>
          </c:dPt>
          <c:dPt>
            <c:idx val="6"/>
            <c:bubble3D val="0"/>
            <c:explosion val="11"/>
            <c:spPr>
              <a:solidFill>
                <a:schemeClr val="accent2">
                  <a:lumMod val="80000"/>
                  <a:lumOff val="20000"/>
                </a:schemeClr>
              </a:solidFill>
              <a:ln w="12700" cap="flat" cmpd="sng" algn="ctr">
                <a:solidFill>
                  <a:schemeClr val="accent2">
                    <a:shade val="50000"/>
                  </a:schemeClr>
                </a:solidFill>
                <a:prstDash val="solid"/>
                <a:round/>
              </a:ln>
              <a:effectLst/>
              <a:sp3d contourW="12700">
                <a:contourClr>
                  <a:schemeClr val="accent2">
                    <a:shade val="50000"/>
                  </a:schemeClr>
                </a:contourClr>
              </a:sp3d>
            </c:spPr>
            <c:extLst>
              <c:ext xmlns:c16="http://schemas.microsoft.com/office/drawing/2014/chart" uri="{C3380CC4-5D6E-409C-BE32-E72D297353CC}">
                <c16:uniqueId val="{0000000D-BB9C-4CEC-9697-FFA74DB65D5D}"/>
              </c:ext>
            </c:extLst>
          </c:dPt>
          <c:dLbls>
            <c:dLbl>
              <c:idx val="0"/>
              <c:layout>
                <c:manualLayout>
                  <c:x val="-2.6912373905069287E-2"/>
                  <c:y val="8.833149250009032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B9C-4CEC-9697-FFA74DB65D5D}"/>
                </c:ext>
              </c:extLst>
            </c:dLbl>
            <c:dLbl>
              <c:idx val="2"/>
              <c:layout>
                <c:manualLayout>
                  <c:x val="-9.1088764506846347E-4"/>
                  <c:y val="-2.72887495397916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B9C-4CEC-9697-FFA74DB65D5D}"/>
                </c:ext>
              </c:extLst>
            </c:dLbl>
            <c:dLbl>
              <c:idx val="3"/>
              <c:layout>
                <c:manualLayout>
                  <c:x val="-1.8084938177908485E-3"/>
                  <c:y val="4.506597308820580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B9C-4CEC-9697-FFA74DB65D5D}"/>
                </c:ext>
              </c:extLst>
            </c:dLbl>
            <c:dLbl>
              <c:idx val="4"/>
              <c:layout>
                <c:manualLayout>
                  <c:x val="1.3234038516269803E-2"/>
                  <c:y val="3.057445873564447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B9C-4CEC-9697-FFA74DB65D5D}"/>
                </c:ext>
              </c:extLst>
            </c:dLbl>
            <c:dLbl>
              <c:idx val="5"/>
              <c:layout>
                <c:manualLayout>
                  <c:x val="7.5302785946938138E-3"/>
                  <c:y val="-4.69210579446799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B9C-4CEC-9697-FFA74DB65D5D}"/>
                </c:ext>
              </c:extLst>
            </c:dLbl>
            <c:dLbl>
              <c:idx val="6"/>
              <c:layout>
                <c:manualLayout>
                  <c:x val="-3.3611611801536857E-2"/>
                  <c:y val="1.27960475528793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B9C-4CEC-9697-FFA74DB65D5D}"/>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List1!$L$46:$L$52</c:f>
              <c:strCache>
                <c:ptCount val="7"/>
                <c:pt idx="0">
                  <c:v>Konstantní model</c:v>
                </c:pt>
                <c:pt idx="1">
                  <c:v>Regresní model</c:v>
                </c:pt>
                <c:pt idx="2">
                  <c:v>Holtovo exp. vyrovnání</c:v>
                </c:pt>
                <c:pt idx="3">
                  <c:v>Jednoduché exp. vyrovnání</c:v>
                </c:pt>
                <c:pt idx="4">
                  <c:v>Klouzavý průměr</c:v>
                </c:pt>
                <c:pt idx="5">
                  <c:v>Winters</c:v>
                </c:pt>
                <c:pt idx="6">
                  <c:v>Forecasting není možný</c:v>
                </c:pt>
              </c:strCache>
            </c:strRef>
          </c:cat>
          <c:val>
            <c:numRef>
              <c:f>List1!$M$46:$M$52</c:f>
              <c:numCache>
                <c:formatCode>0%</c:formatCode>
                <c:ptCount val="7"/>
                <c:pt idx="0">
                  <c:v>6.8562210123009138E-3</c:v>
                </c:pt>
                <c:pt idx="1">
                  <c:v>7.0578745714861869E-3</c:v>
                </c:pt>
                <c:pt idx="2">
                  <c:v>2.4198427102238171E-2</c:v>
                </c:pt>
                <c:pt idx="3">
                  <c:v>3.2264569469651151E-2</c:v>
                </c:pt>
                <c:pt idx="4">
                  <c:v>4.8396854204476834E-2</c:v>
                </c:pt>
                <c:pt idx="5">
                  <c:v>8.8727566041541361E-2</c:v>
                </c:pt>
                <c:pt idx="6">
                  <c:v>0.78644888082274556</c:v>
                </c:pt>
              </c:numCache>
            </c:numRef>
          </c:val>
          <c:extLst>
            <c:ext xmlns:c16="http://schemas.microsoft.com/office/drawing/2014/chart" uri="{C3380CC4-5D6E-409C-BE32-E72D297353CC}">
              <c16:uniqueId val="{0000000E-BB9C-4CEC-9697-FFA74DB65D5D}"/>
            </c:ext>
          </c:extLst>
        </c:ser>
        <c:dLbls>
          <c:showLegendKey val="0"/>
          <c:showVal val="0"/>
          <c:showCatName val="0"/>
          <c:showSerName val="0"/>
          <c:showPercent val="0"/>
          <c:showBubbleSize val="0"/>
          <c:showLeaderLines val="0"/>
        </c:dLbls>
      </c:pie3DChart>
      <c:spPr>
        <a:noFill/>
        <a:ln>
          <a:noFill/>
        </a:ln>
        <a:effectLst/>
      </c:spPr>
    </c:plotArea>
    <c:legend>
      <c:legendPos val="r"/>
      <c:layout>
        <c:manualLayout>
          <c:xMode val="edge"/>
          <c:yMode val="edge"/>
          <c:x val="0.66020327370853327"/>
          <c:y val="0.10994706818045302"/>
          <c:w val="0.33818087805193336"/>
          <c:h val="0.7801058636390939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noFill/>
      <a:prstDash val="solid"/>
      <a:round/>
    </a:ln>
    <a:effectLst/>
  </c:spPr>
  <c:txPr>
    <a:bodyPr/>
    <a:lstStyle/>
    <a:p>
      <a:pPr>
        <a:defRPr sz="180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35">
  <cs:axisTitle>
    <cs:lnRef idx="0"/>
    <cs:fillRef idx="0"/>
    <cs:effectRef idx="0"/>
    <cs:fontRef idx="minor">
      <a:schemeClr val="dk1"/>
    </cs:fontRef>
    <cs:defRPr sz="1000" b="1" kern="1200"/>
  </cs:axisTitle>
  <cs:categoryAxis>
    <cs:lnRef idx="1">
      <a:schemeClr val="dk1">
        <a:tint val="75000"/>
      </a:schemeClr>
    </cs:lnRef>
    <cs:fillRef idx="0"/>
    <cs:effectRef idx="0"/>
    <cs:fontRef idx="minor">
      <a:schemeClr val="dk1"/>
    </cs:fontRef>
    <cs:spPr>
      <a:ln>
        <a:round/>
      </a:ln>
    </cs:spPr>
    <cs:defRPr sz="1000" kern="1200"/>
  </cs:categoryAxis>
  <cs:chartArea>
    <cs:lnRef idx="1">
      <a:schemeClr val="dk1">
        <a:tint val="75000"/>
      </a:schemeClr>
    </cs:lnRef>
    <cs:fillRef idx="1">
      <a:schemeClr val="lt1"/>
    </cs:fillRef>
    <cs:effectRef idx="0"/>
    <cs:fontRef idx="minor">
      <a:schemeClr val="dk1"/>
    </cs:fontRef>
    <cs:spPr>
      <a:ln>
        <a:round/>
      </a:ln>
    </cs:spPr>
    <cs:defRPr sz="1000" kern="1200"/>
  </cs:chartArea>
  <cs:dataLabel>
    <cs:lnRef idx="0"/>
    <cs:fillRef idx="0"/>
    <cs:effectRef idx="0"/>
    <cs:fontRef idx="minor">
      <a:schemeClr val="dk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mods="ignoreCSTransforms">
      <cs:styleClr val="0">
        <a:shade val="50000"/>
      </cs:styleClr>
    </cs:lnRef>
    <cs:fillRef idx="1">
      <cs:styleClr val="auto"/>
    </cs:fillRef>
    <cs:effectRef idx="0"/>
    <cs:fontRef idx="minor">
      <a:schemeClr val="dk1"/>
    </cs:fontRef>
    <cs:spPr>
      <a:ln>
        <a:round/>
      </a:ln>
    </cs:spPr>
  </cs:dataPoint>
  <cs:dataPoint3D>
    <cs:lnRef idx="1" mods="ignoreCSTransforms">
      <cs:styleClr val="0">
        <a:shade val="50000"/>
      </cs:styleClr>
    </cs:lnRef>
    <cs:fillRef idx="1">
      <cs:styleClr val="auto"/>
    </cs:fillRef>
    <cs:effectRef idx="0"/>
    <cs:fontRef idx="minor">
      <a:schemeClr val="dk1"/>
    </cs:fontRef>
    <cs:spPr>
      <a:ln>
        <a:round/>
      </a:ln>
    </cs:spPr>
  </cs:dataPoint3D>
  <cs:dataPointLine>
    <cs:lnRef idx="1">
      <cs:styleClr val="auto"/>
    </cs:lnRef>
    <cs:lineWidthScale>5</cs:lineWidthScale>
    <cs:fillRef idx="0"/>
    <cs:effectRef idx="0"/>
    <cs:fontRef idx="minor">
      <a:schemeClr val="dk1"/>
    </cs:fontRef>
    <cs:spPr>
      <a:ln cap="rnd">
        <a:round/>
      </a:ln>
    </cs:spPr>
  </cs:dataPointLine>
  <cs:dataPointMarker>
    <cs:lnRef idx="1">
      <cs:styleClr val="auto"/>
    </cs:lnRef>
    <cs:fillRef idx="1">
      <cs:styleClr val="auto"/>
    </cs:fillRef>
    <cs:effectRef idx="0"/>
    <cs:fontRef idx="minor">
      <a:schemeClr val="dk1"/>
    </cs:fontRef>
    <cs:spPr>
      <a:ln>
        <a:round/>
      </a:ln>
    </cs:spPr>
  </cs:dataPointMarker>
  <cs:dataPointMarkerLayout/>
  <cs:dataPointWireframe>
    <cs:lnRef idx="1">
      <cs:styleClr val="auto"/>
    </cs:lnRef>
    <cs:fillRef idx="0"/>
    <cs:effectRef idx="0"/>
    <cs:fontRef idx="minor">
      <a:schemeClr val="dk1"/>
    </cs:fontRef>
    <cs:spPr>
      <a:ln>
        <a:round/>
      </a:ln>
    </cs:spPr>
  </cs:dataPointWireframe>
  <cs:dataTable>
    <cs:lnRef idx="1">
      <a:schemeClr val="dk1">
        <a:tint val="75000"/>
      </a:schemeClr>
    </cs:lnRef>
    <cs:fillRef idx="0"/>
    <cs:effectRef idx="0"/>
    <cs:fontRef idx="minor">
      <a:schemeClr val="dk1"/>
    </cs:fontRef>
    <cs:spPr>
      <a:ln>
        <a:round/>
      </a:ln>
    </cs:spPr>
    <cs:defRPr sz="1000" kern="1200"/>
  </cs:dataTable>
  <cs:downBar>
    <cs:lnRef idx="1" mods="ignoreCSTransforms">
      <cs:styleClr val="0">
        <a:shade val="25000"/>
      </cs:styleClr>
    </cs:lnRef>
    <cs:fillRef idx="1" mods="ignoreCSTransforms">
      <cs:styleClr val="0">
        <a:shade val="25000"/>
      </cs:styleClr>
    </cs:fillRef>
    <cs:effectRef idx="0"/>
    <cs:fontRef idx="minor">
      <a:schemeClr val="dk1"/>
    </cs:fontRef>
    <cs:spPr>
      <a:ln>
        <a:round/>
      </a:ln>
    </cs:spPr>
  </cs:downBar>
  <cs:dropLine>
    <cs:lnRef idx="1">
      <a:schemeClr val="dk1"/>
    </cs:lnRef>
    <cs:fillRef idx="0"/>
    <cs:effectRef idx="0"/>
    <cs:fontRef idx="minor">
      <a:schemeClr val="dk1"/>
    </cs:fontRef>
    <cs:spPr>
      <a:ln>
        <a:round/>
      </a:ln>
    </cs:spPr>
  </cs:dropLine>
  <cs:errorBar>
    <cs:lnRef idx="1">
      <a:schemeClr val="dk1"/>
    </cs:lnRef>
    <cs:fillRef idx="1">
      <a:schemeClr val="dk1"/>
    </cs:fillRef>
    <cs:effectRef idx="0"/>
    <cs:fontRef idx="minor">
      <a:schemeClr val="dk1"/>
    </cs:fontRef>
    <cs:spPr>
      <a:ln>
        <a:round/>
      </a:ln>
    </cs:spPr>
  </cs:errorBar>
  <cs:floor>
    <cs:lnRef idx="1">
      <a:schemeClr val="dk1">
        <a:tint val="75000"/>
      </a:schemeClr>
    </cs:lnRef>
    <cs:fillRef idx="1" mods="ignoreCSTransforms">
      <cs:styleClr val="0">
        <a:tint val="20000"/>
      </cs:styleClr>
    </cs:fillRef>
    <cs:effectRef idx="0"/>
    <cs:fontRef idx="minor">
      <a:schemeClr val="dk1"/>
    </cs:fontRef>
    <cs:spPr>
      <a:ln>
        <a:round/>
      </a:ln>
    </cs:spPr>
  </cs:floor>
  <cs:gridlineMajor>
    <cs:lnRef idx="1">
      <a:schemeClr val="dk1">
        <a:tint val="75000"/>
      </a:schemeClr>
    </cs:lnRef>
    <cs:fillRef idx="0"/>
    <cs:effectRef idx="0"/>
    <cs:fontRef idx="minor">
      <a:schemeClr val="dk1"/>
    </cs:fontRef>
    <cs:spPr>
      <a:ln>
        <a:round/>
      </a:ln>
    </cs:spPr>
  </cs:gridlineMajor>
  <cs:gridlineMinor>
    <cs:lnRef idx="1">
      <a:schemeClr val="dk1">
        <a:tint val="50000"/>
      </a:schemeClr>
    </cs:lnRef>
    <cs:fillRef idx="0"/>
    <cs:effectRef idx="0"/>
    <cs:fontRef idx="minor">
      <a:schemeClr val="dk1"/>
    </cs:fontRef>
    <cs:spPr>
      <a:ln>
        <a:round/>
      </a:ln>
    </cs:spPr>
  </cs:gridlineMinor>
  <cs:hiLoLine>
    <cs:lnRef idx="1">
      <a:schemeClr val="dk1"/>
    </cs:lnRef>
    <cs:fillRef idx="0"/>
    <cs:effectRef idx="0"/>
    <cs:fontRef idx="minor">
      <a:schemeClr val="dk1"/>
    </cs:fontRef>
    <cs:spPr>
      <a:ln>
        <a:round/>
      </a:ln>
    </cs:spPr>
  </cs:hiLoLine>
  <cs:leaderLine>
    <cs:lnRef idx="1">
      <a:schemeClr val="dk1"/>
    </cs:lnRef>
    <cs:fillRef idx="0"/>
    <cs:effectRef idx="0"/>
    <cs:fontRef idx="minor">
      <a:schemeClr val="dk1"/>
    </cs:fontRef>
    <cs:spPr>
      <a:ln>
        <a:round/>
      </a:ln>
    </cs:spPr>
  </cs:leaderLine>
  <cs:legend>
    <cs:lnRef idx="0"/>
    <cs:fillRef idx="0"/>
    <cs:effectRef idx="0"/>
    <cs:fontRef idx="minor">
      <a:schemeClr val="dk1"/>
    </cs:fontRef>
    <cs:defRPr sz="1000" kern="1200"/>
  </cs:legend>
  <cs:plotArea>
    <cs:lnRef idx="0"/>
    <cs:fillRef idx="1" mods="ignoreCSTransforms">
      <cs:styleClr val="0">
        <a:tint val="20000"/>
      </cs:styleClr>
    </cs:fillRef>
    <cs:effectRef idx="0"/>
    <cs:fontRef idx="minor">
      <a:schemeClr val="dk1"/>
    </cs:fontRef>
  </cs:plotArea>
  <cs:plotArea3D>
    <cs:lnRef idx="0"/>
    <cs:fillRef idx="0"/>
    <cs:effectRef idx="0"/>
    <cs:fontRef idx="minor">
      <a:schemeClr val="dk1"/>
    </cs:fontRef>
  </cs:plotArea3D>
  <cs:seriesAxis>
    <cs:lnRef idx="1">
      <a:schemeClr val="dk1">
        <a:tint val="75000"/>
      </a:schemeClr>
    </cs:lnRef>
    <cs:fillRef idx="0"/>
    <cs:effectRef idx="0"/>
    <cs:fontRef idx="minor">
      <a:schemeClr val="dk1"/>
    </cs:fontRef>
    <cs:spPr>
      <a:ln>
        <a:round/>
      </a:ln>
    </cs:spPr>
    <cs:defRPr sz="1000" kern="1200"/>
  </cs:seriesAxis>
  <cs:seriesLine>
    <cs:lnRef idx="1">
      <a:schemeClr val="dk1"/>
    </cs:lnRef>
    <cs:fillRef idx="0"/>
    <cs:effectRef idx="0"/>
    <cs:fontRef idx="minor">
      <a:schemeClr val="dk1"/>
    </cs:fontRef>
    <cs:spPr>
      <a:ln>
        <a:round/>
      </a:ln>
    </cs:spPr>
  </cs:seriesLine>
  <cs:title>
    <cs:lnRef idx="0"/>
    <cs:fillRef idx="0"/>
    <cs:effectRef idx="0"/>
    <cs:fontRef idx="minor">
      <a:schemeClr val="dk1"/>
    </cs:fontRef>
    <cs:defRPr sz="1800" b="1" kern="1200"/>
  </cs:title>
  <cs:trendline>
    <cs:lnRef idx="1">
      <a:schemeClr val="dk1"/>
    </cs:lnRef>
    <cs:fillRef idx="0"/>
    <cs:effectRef idx="0"/>
    <cs:fontRef idx="minor">
      <a:schemeClr val="dk1"/>
    </cs:fontRef>
    <cs:spPr>
      <a:ln cap="rnd">
        <a:round/>
      </a:ln>
    </cs:spPr>
  </cs:trendline>
  <cs:trendlineLabel>
    <cs:lnRef idx="0"/>
    <cs:fillRef idx="0"/>
    <cs:effectRef idx="0"/>
    <cs:fontRef idx="minor">
      <a:schemeClr val="dk1"/>
    </cs:fontRef>
    <cs:defRPr sz="1000" kern="1200"/>
  </cs:trendlineLabel>
  <cs:upBar>
    <cs:lnRef idx="1" mods="ignoreCSTransforms">
      <cs:styleClr val="0">
        <a:shade val="25000"/>
      </cs:styleClr>
    </cs:lnRef>
    <cs:fillRef idx="1">
      <a:schemeClr val="lt1"/>
    </cs:fillRef>
    <cs:effectRef idx="0"/>
    <cs:fontRef idx="minor">
      <a:schemeClr val="dk1"/>
    </cs:fontRef>
    <cs:spPr>
      <a:ln>
        <a:round/>
      </a:ln>
    </cs:spPr>
  </cs:upBar>
  <cs:valueAxis>
    <cs:lnRef idx="1">
      <a:schemeClr val="dk1">
        <a:tint val="75000"/>
      </a:schemeClr>
    </cs:lnRef>
    <cs:fillRef idx="0"/>
    <cs:effectRef idx="0"/>
    <cs:fontRef idx="minor">
      <a:schemeClr val="dk1"/>
    </cs:fontRef>
    <cs:spPr>
      <a:ln>
        <a:round/>
      </a:ln>
    </cs:spPr>
    <cs:defRPr sz="1000" kern="1200"/>
  </cs:valueAxis>
  <cs:wall>
    <cs:lnRef idx="0"/>
    <cs:fillRef idx="1" mods="ignoreCSTransforms">
      <cs:styleClr val="0">
        <a:tint val="20000"/>
      </cs:styleClr>
    </cs:fillRef>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0.6999</cdr:x>
      <cdr:y>0.08862</cdr:y>
    </cdr:from>
    <cdr:to>
      <cdr:x>1</cdr:x>
      <cdr:y>0.84511</cdr:y>
    </cdr:to>
    <cdr:sp macro="" textlink="">
      <cdr:nvSpPr>
        <cdr:cNvPr id="2" name="TextovéPole 4"/>
        <cdr:cNvSpPr txBox="1"/>
      </cdr:nvSpPr>
      <cdr:spPr>
        <a:xfrm xmlns:a="http://schemas.openxmlformats.org/drawingml/2006/main">
          <a:off x="5500958" y="410159"/>
          <a:ext cx="2358691" cy="3501215"/>
        </a:xfrm>
        <a:prstGeom xmlns:a="http://schemas.openxmlformats.org/drawingml/2006/main" prst="rect">
          <a:avLst/>
        </a:prstGeom>
        <a:solidFill xmlns:a="http://schemas.openxmlformats.org/drawingml/2006/main">
          <a:schemeClr val="bg1"/>
        </a:solidFill>
      </cdr:spPr>
      <cdr:txBody>
        <a:bodyPr xmlns:a="http://schemas.openxmlformats.org/drawingml/2006/main" wrap="square">
          <a:spAutoFit/>
        </a:bodyPr>
        <a:lstStyle xmlns:a="http://schemas.openxmlformats.org/drawingml/2006/main">
          <a:defPPr>
            <a:defRPr lang="cs-CZ"/>
          </a:defPPr>
          <a:lvl1pPr algn="l" rtl="0" fontAlgn="base">
            <a:spcBef>
              <a:spcPct val="0"/>
            </a:spcBef>
            <a:spcAft>
              <a:spcPct val="0"/>
            </a:spcAft>
            <a:defRPr sz="2100" kern="1200">
              <a:solidFill>
                <a:schemeClr val="tx1"/>
              </a:solidFill>
              <a:latin typeface="Arial" charset="0"/>
              <a:ea typeface="+mn-ea"/>
              <a:cs typeface="+mn-cs"/>
            </a:defRPr>
          </a:lvl1pPr>
          <a:lvl2pPr marL="455613" indent="1588" algn="l" rtl="0" fontAlgn="base">
            <a:spcBef>
              <a:spcPct val="0"/>
            </a:spcBef>
            <a:spcAft>
              <a:spcPct val="0"/>
            </a:spcAft>
            <a:defRPr sz="2100" kern="1200">
              <a:solidFill>
                <a:schemeClr val="tx1"/>
              </a:solidFill>
              <a:latin typeface="Arial" charset="0"/>
              <a:ea typeface="+mn-ea"/>
              <a:cs typeface="+mn-cs"/>
            </a:defRPr>
          </a:lvl2pPr>
          <a:lvl3pPr marL="912813" indent="1588" algn="l" rtl="0" fontAlgn="base">
            <a:spcBef>
              <a:spcPct val="0"/>
            </a:spcBef>
            <a:spcAft>
              <a:spcPct val="0"/>
            </a:spcAft>
            <a:defRPr sz="2100" kern="1200">
              <a:solidFill>
                <a:schemeClr val="tx1"/>
              </a:solidFill>
              <a:latin typeface="Arial" charset="0"/>
              <a:ea typeface="+mn-ea"/>
              <a:cs typeface="+mn-cs"/>
            </a:defRPr>
          </a:lvl3pPr>
          <a:lvl4pPr marL="1370013" indent="1588" algn="l" rtl="0" fontAlgn="base">
            <a:spcBef>
              <a:spcPct val="0"/>
            </a:spcBef>
            <a:spcAft>
              <a:spcPct val="0"/>
            </a:spcAft>
            <a:defRPr sz="2100" kern="1200">
              <a:solidFill>
                <a:schemeClr val="tx1"/>
              </a:solidFill>
              <a:latin typeface="Arial" charset="0"/>
              <a:ea typeface="+mn-ea"/>
              <a:cs typeface="+mn-cs"/>
            </a:defRPr>
          </a:lvl4pPr>
          <a:lvl5pPr marL="1827213" indent="1588"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a:lstStyle>
        <a:p xmlns:a="http://schemas.openxmlformats.org/drawingml/2006/main">
          <a:pPr>
            <a:defRPr/>
          </a:pPr>
          <a:r>
            <a:rPr lang="cs-CZ" sz="1600" b="1" dirty="0" err="1">
              <a:latin typeface="+mn-lt"/>
            </a:rPr>
            <a:t>Constant</a:t>
          </a:r>
          <a:r>
            <a:rPr lang="cs-CZ" sz="1600" b="1" dirty="0">
              <a:latin typeface="+mn-lt"/>
            </a:rPr>
            <a:t> model</a:t>
          </a:r>
        </a:p>
        <a:p xmlns:a="http://schemas.openxmlformats.org/drawingml/2006/main">
          <a:pPr>
            <a:defRPr/>
          </a:pPr>
          <a:endParaRPr lang="cs-CZ" sz="1600" b="1" dirty="0">
            <a:latin typeface="+mn-lt"/>
          </a:endParaRPr>
        </a:p>
        <a:p xmlns:a="http://schemas.openxmlformats.org/drawingml/2006/main">
          <a:pPr>
            <a:defRPr/>
          </a:pPr>
          <a:r>
            <a:rPr lang="cs-CZ" sz="1600" b="1" dirty="0" err="1">
              <a:latin typeface="+mn-lt"/>
            </a:rPr>
            <a:t>Regression</a:t>
          </a:r>
          <a:r>
            <a:rPr lang="cs-CZ" sz="1600" b="1" dirty="0">
              <a:latin typeface="+mn-lt"/>
            </a:rPr>
            <a:t> model</a:t>
          </a:r>
        </a:p>
        <a:p xmlns:a="http://schemas.openxmlformats.org/drawingml/2006/main">
          <a:pPr>
            <a:defRPr/>
          </a:pPr>
          <a:endParaRPr lang="cs-CZ" sz="1600" b="1" dirty="0">
            <a:latin typeface="+mn-lt"/>
          </a:endParaRPr>
        </a:p>
        <a:p xmlns:a="http://schemas.openxmlformats.org/drawingml/2006/main">
          <a:pPr>
            <a:lnSpc>
              <a:spcPct val="150000"/>
            </a:lnSpc>
            <a:defRPr/>
          </a:pPr>
          <a:r>
            <a:rPr lang="cs-CZ" sz="1600" b="1" dirty="0">
              <a:latin typeface="+mn-lt"/>
            </a:rPr>
            <a:t>Holt</a:t>
          </a:r>
          <a:r>
            <a:rPr lang="en-US" sz="1600" b="1" dirty="0">
              <a:latin typeface="+mn-lt"/>
            </a:rPr>
            <a:t>’s </a:t>
          </a:r>
          <a:r>
            <a:rPr lang="en-US" sz="1600" b="1" dirty="0" err="1">
              <a:latin typeface="+mn-lt"/>
            </a:rPr>
            <a:t>exp</a:t>
          </a:r>
          <a:r>
            <a:rPr lang="cs-CZ" sz="1600" b="1" dirty="0">
              <a:latin typeface="+mn-lt"/>
            </a:rPr>
            <a:t>.</a:t>
          </a:r>
          <a:r>
            <a:rPr lang="en-US" sz="1600" b="1" dirty="0">
              <a:latin typeface="+mn-lt"/>
            </a:rPr>
            <a:t> smoothing</a:t>
          </a:r>
          <a:endParaRPr lang="cs-CZ" sz="1600" b="1" dirty="0">
            <a:latin typeface="+mn-lt"/>
          </a:endParaRPr>
        </a:p>
        <a:p xmlns:a="http://schemas.openxmlformats.org/drawingml/2006/main">
          <a:pPr>
            <a:defRPr/>
          </a:pPr>
          <a:endParaRPr lang="en-US" sz="1600" b="1" dirty="0">
            <a:latin typeface="+mn-lt"/>
          </a:endParaRPr>
        </a:p>
        <a:p xmlns:a="http://schemas.openxmlformats.org/drawingml/2006/main">
          <a:pPr>
            <a:defRPr/>
          </a:pPr>
          <a:r>
            <a:rPr lang="en-US" sz="1600" b="1" dirty="0">
              <a:latin typeface="+mn-lt"/>
            </a:rPr>
            <a:t>Simple </a:t>
          </a:r>
          <a:r>
            <a:rPr lang="en-US" sz="1600" b="1" dirty="0" err="1">
              <a:latin typeface="+mn-lt"/>
            </a:rPr>
            <a:t>exp</a:t>
          </a:r>
          <a:r>
            <a:rPr lang="cs-CZ" sz="1600" b="1" dirty="0">
              <a:latin typeface="+mn-lt"/>
            </a:rPr>
            <a:t>.</a:t>
          </a:r>
          <a:r>
            <a:rPr lang="en-US" sz="1600" b="1" dirty="0">
              <a:latin typeface="+mn-lt"/>
            </a:rPr>
            <a:t> </a:t>
          </a:r>
          <a:r>
            <a:rPr lang="cs-CZ" sz="1600" b="1" dirty="0">
              <a:latin typeface="+mn-lt"/>
            </a:rPr>
            <a:t>s</a:t>
          </a:r>
          <a:r>
            <a:rPr lang="en-US" sz="1600" b="1" dirty="0" err="1">
              <a:latin typeface="+mn-lt"/>
            </a:rPr>
            <a:t>moothing</a:t>
          </a:r>
          <a:endParaRPr lang="cs-CZ" sz="1600" b="1" dirty="0">
            <a:latin typeface="+mn-lt"/>
          </a:endParaRPr>
        </a:p>
        <a:p xmlns:a="http://schemas.openxmlformats.org/drawingml/2006/main">
          <a:pPr>
            <a:defRPr/>
          </a:pPr>
          <a:endParaRPr lang="en-US" sz="1600" b="1" dirty="0">
            <a:latin typeface="+mn-lt"/>
          </a:endParaRPr>
        </a:p>
        <a:p xmlns:a="http://schemas.openxmlformats.org/drawingml/2006/main">
          <a:pPr>
            <a:defRPr/>
          </a:pPr>
          <a:r>
            <a:rPr lang="en-US" sz="1600" b="1" dirty="0">
              <a:latin typeface="+mn-lt"/>
            </a:rPr>
            <a:t>Moving average</a:t>
          </a:r>
          <a:endParaRPr lang="cs-CZ" sz="1600" b="1" dirty="0">
            <a:latin typeface="+mn-lt"/>
          </a:endParaRPr>
        </a:p>
        <a:p xmlns:a="http://schemas.openxmlformats.org/drawingml/2006/main">
          <a:pPr>
            <a:defRPr/>
          </a:pPr>
          <a:endParaRPr lang="en-US" sz="1600" b="1" dirty="0">
            <a:latin typeface="+mn-lt"/>
          </a:endParaRPr>
        </a:p>
        <a:p xmlns:a="http://schemas.openxmlformats.org/drawingml/2006/main">
          <a:pPr>
            <a:defRPr/>
          </a:pPr>
          <a:r>
            <a:rPr lang="en-US" sz="1600" b="1" dirty="0">
              <a:latin typeface="+mn-lt"/>
            </a:rPr>
            <a:t>Winters</a:t>
          </a:r>
          <a:endParaRPr lang="cs-CZ" sz="1600" b="1" dirty="0">
            <a:latin typeface="+mn-lt"/>
          </a:endParaRPr>
        </a:p>
        <a:p xmlns:a="http://schemas.openxmlformats.org/drawingml/2006/main">
          <a:pPr>
            <a:defRPr/>
          </a:pPr>
          <a:endParaRPr lang="en-US" sz="1600" b="1" dirty="0">
            <a:latin typeface="+mn-lt"/>
          </a:endParaRPr>
        </a:p>
        <a:p xmlns:a="http://schemas.openxmlformats.org/drawingml/2006/main">
          <a:pPr>
            <a:lnSpc>
              <a:spcPct val="150000"/>
            </a:lnSpc>
            <a:defRPr/>
          </a:pPr>
          <a:r>
            <a:rPr lang="en-US" sz="1600" b="1" dirty="0">
              <a:latin typeface="+mn-lt"/>
            </a:rPr>
            <a:t>Forecasting impossible</a:t>
          </a:r>
          <a:endParaRPr lang="cs-CZ" sz="1600" b="1" dirty="0">
            <a:latin typeface="+mn-lt"/>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Zástupný symbol pro obrázek snímku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96260"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D9DFDEE-3467-4A27-8259-DC6864D71BC5}" type="slidenum">
              <a:rPr lang="cs-CZ" altLang="cs-CZ" sz="1200" smtClean="0">
                <a:solidFill>
                  <a:srgbClr val="000000"/>
                </a:solidFill>
              </a:rPr>
              <a:pPr eaLnBrk="1" hangingPunct="1"/>
              <a:t>31</a:t>
            </a:fld>
            <a:endParaRPr lang="cs-CZ" altLang="cs-CZ" sz="1200">
              <a:solidFill>
                <a:srgbClr val="000000"/>
              </a:solidFill>
            </a:endParaRPr>
          </a:p>
        </p:txBody>
      </p:sp>
    </p:spTree>
    <p:extLst>
      <p:ext uri="{BB962C8B-B14F-4D97-AF65-F5344CB8AC3E}">
        <p14:creationId xmlns:p14="http://schemas.microsoft.com/office/powerpoint/2010/main" val="194246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Zástupný symbol pro obrázek snímku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cs-CZ" altLang="cs-CZ"/>
          </a:p>
        </p:txBody>
      </p:sp>
      <p:sp>
        <p:nvSpPr>
          <p:cNvPr id="102404"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CA92756-A185-4BED-B757-B08D20E78ABC}" type="slidenum">
              <a:rPr lang="cs-CZ" altLang="cs-CZ" sz="1200" smtClean="0"/>
              <a:pPr eaLnBrk="1" hangingPunct="1"/>
              <a:t>32</a:t>
            </a:fld>
            <a:endParaRPr lang="cs-CZ" altLang="cs-CZ" sz="1200"/>
          </a:p>
        </p:txBody>
      </p:sp>
    </p:spTree>
    <p:extLst>
      <p:ext uri="{BB962C8B-B14F-4D97-AF65-F5344CB8AC3E}">
        <p14:creationId xmlns:p14="http://schemas.microsoft.com/office/powerpoint/2010/main" val="184945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Zástupný symbol pro obrázek snímku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04452"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BD41C49-C6F3-410E-91B7-1B39AA6B0FE4}" type="slidenum">
              <a:rPr lang="cs-CZ" altLang="cs-CZ" sz="1200" smtClean="0">
                <a:solidFill>
                  <a:srgbClr val="000000"/>
                </a:solidFill>
              </a:rPr>
              <a:pPr eaLnBrk="1" hangingPunct="1"/>
              <a:t>33</a:t>
            </a:fld>
            <a:endParaRPr lang="cs-CZ" altLang="cs-CZ" sz="1200">
              <a:solidFill>
                <a:srgbClr val="000000"/>
              </a:solidFill>
            </a:endParaRPr>
          </a:p>
        </p:txBody>
      </p:sp>
    </p:spTree>
    <p:extLst>
      <p:ext uri="{BB962C8B-B14F-4D97-AF65-F5344CB8AC3E}">
        <p14:creationId xmlns:p14="http://schemas.microsoft.com/office/powerpoint/2010/main" val="1569560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cs-CZ" altLang="cs-CZ"/>
          </a:p>
        </p:txBody>
      </p:sp>
      <p:sp>
        <p:nvSpPr>
          <p:cNvPr id="106500"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5DDD1BC-710F-41E3-BE84-4925A85E9B2F}" type="slidenum">
              <a:rPr lang="cs-CZ" altLang="cs-CZ" sz="1200" smtClean="0">
                <a:solidFill>
                  <a:srgbClr val="000000"/>
                </a:solidFill>
                <a:ea typeface="MS PGothic" pitchFamily="34" charset="-128"/>
              </a:rPr>
              <a:pPr eaLnBrk="1" hangingPunct="1"/>
              <a:t>34</a:t>
            </a:fld>
            <a:endParaRPr lang="cs-CZ" altLang="cs-CZ" sz="1200">
              <a:solidFill>
                <a:srgbClr val="000000"/>
              </a:solidFill>
              <a:ea typeface="MS PGothic" pitchFamily="34" charset="-128"/>
            </a:endParaRPr>
          </a:p>
        </p:txBody>
      </p:sp>
    </p:spTree>
    <p:extLst>
      <p:ext uri="{BB962C8B-B14F-4D97-AF65-F5344CB8AC3E}">
        <p14:creationId xmlns:p14="http://schemas.microsoft.com/office/powerpoint/2010/main" val="395174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cs-CZ" altLang="cs-CZ"/>
          </a:p>
        </p:txBody>
      </p:sp>
      <p:sp>
        <p:nvSpPr>
          <p:cNvPr id="105476"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DF9F381-727E-4647-B169-D726E2AEEC9D}" type="slidenum">
              <a:rPr lang="cs-CZ" altLang="cs-CZ" sz="1200" smtClean="0">
                <a:solidFill>
                  <a:srgbClr val="000000"/>
                </a:solidFill>
                <a:ea typeface="MS PGothic" pitchFamily="34" charset="-128"/>
              </a:rPr>
              <a:pPr eaLnBrk="1" hangingPunct="1"/>
              <a:t>35</a:t>
            </a:fld>
            <a:endParaRPr lang="cs-CZ" altLang="cs-CZ" sz="1200">
              <a:solidFill>
                <a:srgbClr val="000000"/>
              </a:solidFill>
              <a:ea typeface="MS PGothic" pitchFamily="34" charset="-128"/>
            </a:endParaRPr>
          </a:p>
        </p:txBody>
      </p:sp>
    </p:spTree>
    <p:extLst>
      <p:ext uri="{BB962C8B-B14F-4D97-AF65-F5344CB8AC3E}">
        <p14:creationId xmlns:p14="http://schemas.microsoft.com/office/powerpoint/2010/main" val="1843292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Zástupný symbol pro obrázek snímku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12644"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66109BA-C507-4987-AE0B-8B9FB11644AB}" type="slidenum">
              <a:rPr lang="cs-CZ" altLang="cs-CZ" sz="1200" smtClean="0">
                <a:solidFill>
                  <a:srgbClr val="000000"/>
                </a:solidFill>
              </a:rPr>
              <a:pPr eaLnBrk="1" hangingPunct="1"/>
              <a:t>36</a:t>
            </a:fld>
            <a:endParaRPr lang="cs-CZ" altLang="cs-CZ" sz="1200">
              <a:solidFill>
                <a:srgbClr val="000000"/>
              </a:solidFill>
            </a:endParaRPr>
          </a:p>
        </p:txBody>
      </p:sp>
    </p:spTree>
    <p:extLst>
      <p:ext uri="{BB962C8B-B14F-4D97-AF65-F5344CB8AC3E}">
        <p14:creationId xmlns:p14="http://schemas.microsoft.com/office/powerpoint/2010/main" val="2775309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cs-CZ" altLang="cs-CZ"/>
          </a:p>
        </p:txBody>
      </p:sp>
      <p:sp>
        <p:nvSpPr>
          <p:cNvPr id="113668"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D256E1D-2356-4825-8732-9BB2F84B5DCF}" type="slidenum">
              <a:rPr lang="cs-CZ" altLang="cs-CZ" sz="1200" smtClean="0"/>
              <a:pPr eaLnBrk="1" hangingPunct="1"/>
              <a:t>37</a:t>
            </a:fld>
            <a:endParaRPr lang="cs-CZ" altLang="cs-CZ" sz="1200"/>
          </a:p>
        </p:txBody>
      </p:sp>
    </p:spTree>
    <p:extLst>
      <p:ext uri="{BB962C8B-B14F-4D97-AF65-F5344CB8AC3E}">
        <p14:creationId xmlns:p14="http://schemas.microsoft.com/office/powerpoint/2010/main" val="298269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cs-CZ" altLang="cs-CZ"/>
          </a:p>
        </p:txBody>
      </p:sp>
      <p:sp>
        <p:nvSpPr>
          <p:cNvPr id="114692"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58F9FFA-41C2-42F5-A616-BA1D9A53F65B}" type="slidenum">
              <a:rPr lang="cs-CZ" altLang="cs-CZ" sz="1200" smtClean="0"/>
              <a:pPr eaLnBrk="1" hangingPunct="1"/>
              <a:t>38</a:t>
            </a:fld>
            <a:endParaRPr lang="cs-CZ" altLang="cs-CZ" sz="1200"/>
          </a:p>
        </p:txBody>
      </p:sp>
    </p:spTree>
    <p:extLst>
      <p:ext uri="{BB962C8B-B14F-4D97-AF65-F5344CB8AC3E}">
        <p14:creationId xmlns:p14="http://schemas.microsoft.com/office/powerpoint/2010/main" val="2958617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779DCAC-6A71-4AC9-9D70-7CD457F769C7}" type="slidenum">
              <a:rPr lang="cs-CZ" altLang="cs-CZ" sz="1200" smtClean="0"/>
              <a:pPr eaLnBrk="1" hangingPunct="1"/>
              <a:t>39</a:t>
            </a:fld>
            <a:endParaRPr lang="cs-CZ" altLang="cs-CZ" sz="1200"/>
          </a:p>
        </p:txBody>
      </p:sp>
      <p:sp>
        <p:nvSpPr>
          <p:cNvPr id="115715" name="Rectangle 7"/>
          <p:cNvSpPr txBox="1">
            <a:spLocks noGrp="1" noChangeArrowheads="1"/>
          </p:cNvSpPr>
          <p:nvPr/>
        </p:nvSpPr>
        <p:spPr bwMode="auto">
          <a:xfrm>
            <a:off x="3883852" y="8683438"/>
            <a:ext cx="2972547" cy="4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4" tIns="45642" rIns="91284" bIns="45642" anchor="b"/>
          <a:lstStyle>
            <a:lvl1pPr defTabSz="912813" eaLnBrk="0" hangingPunct="0">
              <a:defRPr sz="2100">
                <a:solidFill>
                  <a:schemeClr val="tx1"/>
                </a:solidFill>
                <a:latin typeface="Arial" charset="0"/>
              </a:defRPr>
            </a:lvl1pPr>
            <a:lvl2pPr marL="742950" indent="-285750" defTabSz="912813" eaLnBrk="0" hangingPunct="0">
              <a:defRPr sz="2100">
                <a:solidFill>
                  <a:schemeClr val="tx1"/>
                </a:solidFill>
                <a:latin typeface="Arial" charset="0"/>
              </a:defRPr>
            </a:lvl2pPr>
            <a:lvl3pPr marL="1143000" indent="-228600" defTabSz="912813" eaLnBrk="0" hangingPunct="0">
              <a:defRPr sz="2100">
                <a:solidFill>
                  <a:schemeClr val="tx1"/>
                </a:solidFill>
                <a:latin typeface="Arial" charset="0"/>
              </a:defRPr>
            </a:lvl3pPr>
            <a:lvl4pPr marL="1600200" indent="-228600" defTabSz="912813" eaLnBrk="0" hangingPunct="0">
              <a:defRPr sz="2100">
                <a:solidFill>
                  <a:schemeClr val="tx1"/>
                </a:solidFill>
                <a:latin typeface="Arial" charset="0"/>
              </a:defRPr>
            </a:lvl4pPr>
            <a:lvl5pPr marL="2057400" indent="-228600" defTabSz="912813" eaLnBrk="0" hangingPunct="0">
              <a:defRPr sz="2100">
                <a:solidFill>
                  <a:schemeClr val="tx1"/>
                </a:solidFill>
                <a:latin typeface="Arial" charset="0"/>
              </a:defRPr>
            </a:lvl5pPr>
            <a:lvl6pPr marL="2514600" indent="-228600" defTabSz="912813" eaLnBrk="0" fontAlgn="base" hangingPunct="0">
              <a:spcBef>
                <a:spcPct val="0"/>
              </a:spcBef>
              <a:spcAft>
                <a:spcPct val="0"/>
              </a:spcAft>
              <a:defRPr sz="2100">
                <a:solidFill>
                  <a:schemeClr val="tx1"/>
                </a:solidFill>
                <a:latin typeface="Arial" charset="0"/>
              </a:defRPr>
            </a:lvl6pPr>
            <a:lvl7pPr marL="2971800" indent="-228600" defTabSz="912813" eaLnBrk="0" fontAlgn="base" hangingPunct="0">
              <a:spcBef>
                <a:spcPct val="0"/>
              </a:spcBef>
              <a:spcAft>
                <a:spcPct val="0"/>
              </a:spcAft>
              <a:defRPr sz="2100">
                <a:solidFill>
                  <a:schemeClr val="tx1"/>
                </a:solidFill>
                <a:latin typeface="Arial" charset="0"/>
              </a:defRPr>
            </a:lvl7pPr>
            <a:lvl8pPr marL="3429000" indent="-228600" defTabSz="912813" eaLnBrk="0" fontAlgn="base" hangingPunct="0">
              <a:spcBef>
                <a:spcPct val="0"/>
              </a:spcBef>
              <a:spcAft>
                <a:spcPct val="0"/>
              </a:spcAft>
              <a:defRPr sz="2100">
                <a:solidFill>
                  <a:schemeClr val="tx1"/>
                </a:solidFill>
                <a:latin typeface="Arial" charset="0"/>
              </a:defRPr>
            </a:lvl8pPr>
            <a:lvl9pPr marL="3886200" indent="-228600" defTabSz="912813" eaLnBrk="0" fontAlgn="base" hangingPunct="0">
              <a:spcBef>
                <a:spcPct val="0"/>
              </a:spcBef>
              <a:spcAft>
                <a:spcPct val="0"/>
              </a:spcAft>
              <a:defRPr sz="2100">
                <a:solidFill>
                  <a:schemeClr val="tx1"/>
                </a:solidFill>
                <a:latin typeface="Arial" charset="0"/>
              </a:defRPr>
            </a:lvl9pPr>
          </a:lstStyle>
          <a:p>
            <a:pPr algn="r" eaLnBrk="1" hangingPunct="1"/>
            <a:fld id="{D697499E-4378-4434-B841-FCBF4521FA95}" type="slidenum">
              <a:rPr lang="cs-CZ" altLang="cs-CZ" sz="1200"/>
              <a:pPr algn="r" eaLnBrk="1" hangingPunct="1"/>
              <a:t>39</a:t>
            </a:fld>
            <a:endParaRPr lang="cs-CZ" altLang="cs-CZ" sz="1200"/>
          </a:p>
        </p:txBody>
      </p:sp>
      <p:sp>
        <p:nvSpPr>
          <p:cNvPr id="115716"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4" tIns="45642" rIns="91284" bIns="45642" numCol="1" anchor="t" anchorCtr="0" compatLnSpc="1">
            <a:prstTxWarp prst="textNoShape">
              <a:avLst/>
            </a:prstTxWarp>
          </a:bodyPr>
          <a:lstStyle/>
          <a:p>
            <a:pPr eaLnBrk="1" hangingPunct="1">
              <a:spcBef>
                <a:spcPct val="0"/>
              </a:spcBef>
            </a:pPr>
            <a:endParaRPr lang="en-US" altLang="cs-CZ"/>
          </a:p>
        </p:txBody>
      </p:sp>
    </p:spTree>
    <p:extLst>
      <p:ext uri="{BB962C8B-B14F-4D97-AF65-F5344CB8AC3E}">
        <p14:creationId xmlns:p14="http://schemas.microsoft.com/office/powerpoint/2010/main" val="154402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6BB5B3E-27BE-4922-BFD4-62CEA8898146}" type="slidenum">
              <a:rPr lang="cs-CZ" altLang="cs-CZ" sz="1200" smtClean="0"/>
              <a:pPr eaLnBrk="1" hangingPunct="1"/>
              <a:t>40</a:t>
            </a:fld>
            <a:endParaRPr lang="cs-CZ" altLang="cs-CZ" sz="1200"/>
          </a:p>
        </p:txBody>
      </p:sp>
      <p:sp>
        <p:nvSpPr>
          <p:cNvPr id="120835" name="Rectangle 7"/>
          <p:cNvSpPr txBox="1">
            <a:spLocks noGrp="1" noChangeArrowheads="1"/>
          </p:cNvSpPr>
          <p:nvPr/>
        </p:nvSpPr>
        <p:spPr bwMode="auto">
          <a:xfrm>
            <a:off x="3883852" y="8683438"/>
            <a:ext cx="2972547" cy="4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4" tIns="45642" rIns="91284" bIns="45642" anchor="b"/>
          <a:lstStyle>
            <a:lvl1pPr defTabSz="912813" eaLnBrk="0" hangingPunct="0">
              <a:defRPr sz="2100">
                <a:solidFill>
                  <a:schemeClr val="tx1"/>
                </a:solidFill>
                <a:latin typeface="Arial" charset="0"/>
              </a:defRPr>
            </a:lvl1pPr>
            <a:lvl2pPr marL="742950" indent="-285750" defTabSz="912813" eaLnBrk="0" hangingPunct="0">
              <a:defRPr sz="2100">
                <a:solidFill>
                  <a:schemeClr val="tx1"/>
                </a:solidFill>
                <a:latin typeface="Arial" charset="0"/>
              </a:defRPr>
            </a:lvl2pPr>
            <a:lvl3pPr marL="1143000" indent="-228600" defTabSz="912813" eaLnBrk="0" hangingPunct="0">
              <a:defRPr sz="2100">
                <a:solidFill>
                  <a:schemeClr val="tx1"/>
                </a:solidFill>
                <a:latin typeface="Arial" charset="0"/>
              </a:defRPr>
            </a:lvl3pPr>
            <a:lvl4pPr marL="1600200" indent="-228600" defTabSz="912813" eaLnBrk="0" hangingPunct="0">
              <a:defRPr sz="2100">
                <a:solidFill>
                  <a:schemeClr val="tx1"/>
                </a:solidFill>
                <a:latin typeface="Arial" charset="0"/>
              </a:defRPr>
            </a:lvl4pPr>
            <a:lvl5pPr marL="2057400" indent="-228600" defTabSz="912813" eaLnBrk="0" hangingPunct="0">
              <a:defRPr sz="2100">
                <a:solidFill>
                  <a:schemeClr val="tx1"/>
                </a:solidFill>
                <a:latin typeface="Arial" charset="0"/>
              </a:defRPr>
            </a:lvl5pPr>
            <a:lvl6pPr marL="2514600" indent="-228600" defTabSz="912813" eaLnBrk="0" fontAlgn="base" hangingPunct="0">
              <a:spcBef>
                <a:spcPct val="0"/>
              </a:spcBef>
              <a:spcAft>
                <a:spcPct val="0"/>
              </a:spcAft>
              <a:defRPr sz="2100">
                <a:solidFill>
                  <a:schemeClr val="tx1"/>
                </a:solidFill>
                <a:latin typeface="Arial" charset="0"/>
              </a:defRPr>
            </a:lvl6pPr>
            <a:lvl7pPr marL="2971800" indent="-228600" defTabSz="912813" eaLnBrk="0" fontAlgn="base" hangingPunct="0">
              <a:spcBef>
                <a:spcPct val="0"/>
              </a:spcBef>
              <a:spcAft>
                <a:spcPct val="0"/>
              </a:spcAft>
              <a:defRPr sz="2100">
                <a:solidFill>
                  <a:schemeClr val="tx1"/>
                </a:solidFill>
                <a:latin typeface="Arial" charset="0"/>
              </a:defRPr>
            </a:lvl7pPr>
            <a:lvl8pPr marL="3429000" indent="-228600" defTabSz="912813" eaLnBrk="0" fontAlgn="base" hangingPunct="0">
              <a:spcBef>
                <a:spcPct val="0"/>
              </a:spcBef>
              <a:spcAft>
                <a:spcPct val="0"/>
              </a:spcAft>
              <a:defRPr sz="2100">
                <a:solidFill>
                  <a:schemeClr val="tx1"/>
                </a:solidFill>
                <a:latin typeface="Arial" charset="0"/>
              </a:defRPr>
            </a:lvl8pPr>
            <a:lvl9pPr marL="3886200" indent="-228600" defTabSz="912813" eaLnBrk="0" fontAlgn="base" hangingPunct="0">
              <a:spcBef>
                <a:spcPct val="0"/>
              </a:spcBef>
              <a:spcAft>
                <a:spcPct val="0"/>
              </a:spcAft>
              <a:defRPr sz="2100">
                <a:solidFill>
                  <a:schemeClr val="tx1"/>
                </a:solidFill>
                <a:latin typeface="Arial" charset="0"/>
              </a:defRPr>
            </a:lvl9pPr>
          </a:lstStyle>
          <a:p>
            <a:pPr algn="r" eaLnBrk="1" hangingPunct="1"/>
            <a:fld id="{37A63D6A-F3B4-4F15-A5B7-97EEB5448DB7}" type="slidenum">
              <a:rPr lang="cs-CZ" altLang="cs-CZ" sz="1200"/>
              <a:pPr algn="r" eaLnBrk="1" hangingPunct="1"/>
              <a:t>40</a:t>
            </a:fld>
            <a:endParaRPr lang="cs-CZ" altLang="cs-CZ" sz="1200"/>
          </a:p>
        </p:txBody>
      </p:sp>
      <p:sp>
        <p:nvSpPr>
          <p:cNvPr id="120836"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4" tIns="45642" rIns="91284" bIns="45642" numCol="1" anchor="t" anchorCtr="0" compatLnSpc="1">
            <a:prstTxWarp prst="textNoShape">
              <a:avLst/>
            </a:prstTxWarp>
          </a:bodyPr>
          <a:lstStyle/>
          <a:p>
            <a:pPr eaLnBrk="1" hangingPunct="1">
              <a:spcBef>
                <a:spcPct val="0"/>
              </a:spcBef>
            </a:pPr>
            <a:endParaRPr lang="en-US" altLang="cs-CZ"/>
          </a:p>
        </p:txBody>
      </p:sp>
    </p:spTree>
    <p:extLst>
      <p:ext uri="{BB962C8B-B14F-4D97-AF65-F5344CB8AC3E}">
        <p14:creationId xmlns:p14="http://schemas.microsoft.com/office/powerpoint/2010/main" val="309666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dirty="0"/>
          </a:p>
        </p:txBody>
      </p:sp>
      <p:sp>
        <p:nvSpPr>
          <p:cNvPr id="86020"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F1BC16D-3097-427E-9D43-CDA10DDD3CAC}" type="slidenum">
              <a:rPr lang="cs-CZ" altLang="cs-CZ" sz="1200" smtClean="0">
                <a:solidFill>
                  <a:srgbClr val="000000"/>
                </a:solidFill>
              </a:rPr>
              <a:pPr eaLnBrk="1" hangingPunct="1"/>
              <a:t>17</a:t>
            </a:fld>
            <a:endParaRPr lang="cs-CZ" altLang="cs-CZ" sz="1200" dirty="0">
              <a:solidFill>
                <a:srgbClr val="000000"/>
              </a:solidFill>
            </a:endParaRPr>
          </a:p>
        </p:txBody>
      </p:sp>
    </p:spTree>
    <p:extLst>
      <p:ext uri="{BB962C8B-B14F-4D97-AF65-F5344CB8AC3E}">
        <p14:creationId xmlns:p14="http://schemas.microsoft.com/office/powerpoint/2010/main" val="219838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21860"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C64D017-89C7-4292-8BB5-551E5669449F}" type="slidenum">
              <a:rPr lang="cs-CZ" altLang="cs-CZ" sz="1200" smtClean="0">
                <a:solidFill>
                  <a:srgbClr val="000000"/>
                </a:solidFill>
              </a:rPr>
              <a:pPr eaLnBrk="1" hangingPunct="1"/>
              <a:t>41</a:t>
            </a:fld>
            <a:endParaRPr lang="cs-CZ" altLang="cs-CZ" sz="1200">
              <a:solidFill>
                <a:srgbClr val="000000"/>
              </a:solidFill>
            </a:endParaRPr>
          </a:p>
        </p:txBody>
      </p:sp>
    </p:spTree>
    <p:extLst>
      <p:ext uri="{BB962C8B-B14F-4D97-AF65-F5344CB8AC3E}">
        <p14:creationId xmlns:p14="http://schemas.microsoft.com/office/powerpoint/2010/main" val="1301023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23908"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DA89CB0-BF29-4A82-A73F-26F84067AE44}" type="slidenum">
              <a:rPr lang="cs-CZ" altLang="cs-CZ" sz="1200" smtClean="0"/>
              <a:pPr eaLnBrk="1" hangingPunct="1"/>
              <a:t>42</a:t>
            </a:fld>
            <a:endParaRPr lang="cs-CZ" altLang="cs-CZ" sz="1200"/>
          </a:p>
        </p:txBody>
      </p:sp>
    </p:spTree>
    <p:extLst>
      <p:ext uri="{BB962C8B-B14F-4D97-AF65-F5344CB8AC3E}">
        <p14:creationId xmlns:p14="http://schemas.microsoft.com/office/powerpoint/2010/main" val="2733360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24932"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22374B2-C204-46EA-B8B1-783B59A10C52}" type="slidenum">
              <a:rPr lang="cs-CZ" altLang="cs-CZ" sz="1200" smtClean="0"/>
              <a:pPr eaLnBrk="1" hangingPunct="1"/>
              <a:t>43</a:t>
            </a:fld>
            <a:endParaRPr lang="cs-CZ" altLang="cs-CZ" sz="1200"/>
          </a:p>
        </p:txBody>
      </p:sp>
    </p:spTree>
    <p:extLst>
      <p:ext uri="{BB962C8B-B14F-4D97-AF65-F5344CB8AC3E}">
        <p14:creationId xmlns:p14="http://schemas.microsoft.com/office/powerpoint/2010/main" val="450259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25956"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6C023B2-98E0-468B-9C08-96FAC2DCD799}" type="slidenum">
              <a:rPr lang="cs-CZ" altLang="cs-CZ" sz="1200" smtClean="0"/>
              <a:pPr eaLnBrk="1" hangingPunct="1"/>
              <a:t>44</a:t>
            </a:fld>
            <a:endParaRPr lang="cs-CZ" altLang="cs-CZ" sz="1200"/>
          </a:p>
        </p:txBody>
      </p:sp>
    </p:spTree>
    <p:extLst>
      <p:ext uri="{BB962C8B-B14F-4D97-AF65-F5344CB8AC3E}">
        <p14:creationId xmlns:p14="http://schemas.microsoft.com/office/powerpoint/2010/main" val="39662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26980"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246DBD0-7A60-446F-ADBE-19ED7AB95C31}" type="slidenum">
              <a:rPr lang="cs-CZ" altLang="cs-CZ" sz="1200" smtClean="0"/>
              <a:pPr eaLnBrk="1" hangingPunct="1"/>
              <a:t>45</a:t>
            </a:fld>
            <a:endParaRPr lang="cs-CZ" altLang="cs-CZ" sz="1200"/>
          </a:p>
        </p:txBody>
      </p:sp>
    </p:spTree>
    <p:extLst>
      <p:ext uri="{BB962C8B-B14F-4D97-AF65-F5344CB8AC3E}">
        <p14:creationId xmlns:p14="http://schemas.microsoft.com/office/powerpoint/2010/main" val="1855128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28004"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9F71DA8-C117-4AEE-9E42-155F8BCEE233}" type="slidenum">
              <a:rPr lang="cs-CZ" altLang="cs-CZ" sz="1200" smtClean="0"/>
              <a:pPr eaLnBrk="1" hangingPunct="1"/>
              <a:t>46</a:t>
            </a:fld>
            <a:endParaRPr lang="cs-CZ" altLang="cs-CZ" sz="1200"/>
          </a:p>
        </p:txBody>
      </p:sp>
    </p:spTree>
    <p:extLst>
      <p:ext uri="{BB962C8B-B14F-4D97-AF65-F5344CB8AC3E}">
        <p14:creationId xmlns:p14="http://schemas.microsoft.com/office/powerpoint/2010/main" val="200974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29028"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1D35E8A-3078-44E1-81EC-C5F01BF8C1C5}" type="slidenum">
              <a:rPr lang="cs-CZ" altLang="cs-CZ" sz="1200" smtClean="0"/>
              <a:pPr eaLnBrk="1" hangingPunct="1"/>
              <a:t>47</a:t>
            </a:fld>
            <a:endParaRPr lang="cs-CZ" altLang="cs-CZ" sz="1200"/>
          </a:p>
        </p:txBody>
      </p:sp>
    </p:spTree>
    <p:extLst>
      <p:ext uri="{BB962C8B-B14F-4D97-AF65-F5344CB8AC3E}">
        <p14:creationId xmlns:p14="http://schemas.microsoft.com/office/powerpoint/2010/main" val="3842126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6E69629-5541-4450-BC1E-226EF1D92BE1}" type="slidenum">
              <a:rPr lang="cs-CZ" altLang="cs-CZ" sz="1200" smtClean="0"/>
              <a:pPr eaLnBrk="1" hangingPunct="1"/>
              <a:t>48</a:t>
            </a:fld>
            <a:endParaRPr lang="cs-CZ" altLang="cs-CZ" sz="1200"/>
          </a:p>
        </p:txBody>
      </p:sp>
      <p:sp>
        <p:nvSpPr>
          <p:cNvPr id="13005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cs-CZ"/>
          </a:p>
        </p:txBody>
      </p:sp>
    </p:spTree>
    <p:extLst>
      <p:ext uri="{BB962C8B-B14F-4D97-AF65-F5344CB8AC3E}">
        <p14:creationId xmlns:p14="http://schemas.microsoft.com/office/powerpoint/2010/main" val="4184805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A9E3BD9-4DCE-4CD4-B809-4A5DCECE5F8E}" type="slidenum">
              <a:rPr lang="cs-CZ" altLang="cs-CZ" sz="1200" smtClean="0">
                <a:solidFill>
                  <a:srgbClr val="000000"/>
                </a:solidFill>
              </a:rPr>
              <a:pPr eaLnBrk="1" hangingPunct="1"/>
              <a:t>53</a:t>
            </a:fld>
            <a:endParaRPr lang="cs-CZ" altLang="cs-CZ" sz="1200">
              <a:solidFill>
                <a:srgbClr val="000000"/>
              </a:solidFill>
            </a:endParaRPr>
          </a:p>
        </p:txBody>
      </p:sp>
      <p:sp>
        <p:nvSpPr>
          <p:cNvPr id="778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Tree>
    <p:extLst>
      <p:ext uri="{BB962C8B-B14F-4D97-AF65-F5344CB8AC3E}">
        <p14:creationId xmlns:p14="http://schemas.microsoft.com/office/powerpoint/2010/main" val="869051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8EF18B5-2BDB-4ED3-A235-32B65442FC63}" type="slidenum">
              <a:rPr lang="cs-CZ" altLang="cs-CZ" sz="1200" smtClean="0">
                <a:solidFill>
                  <a:srgbClr val="000000"/>
                </a:solidFill>
              </a:rPr>
              <a:pPr eaLnBrk="1" hangingPunct="1"/>
              <a:t>54</a:t>
            </a:fld>
            <a:endParaRPr lang="cs-CZ" altLang="cs-CZ" sz="1200">
              <a:solidFill>
                <a:srgbClr val="000000"/>
              </a:solidFill>
            </a:endParaRPr>
          </a:p>
        </p:txBody>
      </p:sp>
      <p:sp>
        <p:nvSpPr>
          <p:cNvPr id="7885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Tree>
    <p:extLst>
      <p:ext uri="{BB962C8B-B14F-4D97-AF65-F5344CB8AC3E}">
        <p14:creationId xmlns:p14="http://schemas.microsoft.com/office/powerpoint/2010/main" val="21808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cs-CZ" altLang="cs-CZ" dirty="0"/>
          </a:p>
        </p:txBody>
      </p:sp>
      <p:sp>
        <p:nvSpPr>
          <p:cNvPr id="87044"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F3AC91B-3B7B-4384-835A-66E4F597DC93}" type="slidenum">
              <a:rPr lang="cs-CZ" altLang="cs-CZ" sz="1200" smtClean="0">
                <a:solidFill>
                  <a:srgbClr val="000000"/>
                </a:solidFill>
              </a:rPr>
              <a:pPr eaLnBrk="1" hangingPunct="1"/>
              <a:t>18</a:t>
            </a:fld>
            <a:endParaRPr lang="cs-CZ" altLang="cs-CZ" sz="1200" dirty="0">
              <a:solidFill>
                <a:srgbClr val="000000"/>
              </a:solidFill>
            </a:endParaRPr>
          </a:p>
        </p:txBody>
      </p:sp>
    </p:spTree>
    <p:extLst>
      <p:ext uri="{BB962C8B-B14F-4D97-AF65-F5344CB8AC3E}">
        <p14:creationId xmlns:p14="http://schemas.microsoft.com/office/powerpoint/2010/main" val="1463497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A9E3BD9-4DCE-4CD4-B809-4A5DCECE5F8E}" type="slidenum">
              <a:rPr lang="cs-CZ" altLang="cs-CZ" sz="1200" smtClean="0">
                <a:solidFill>
                  <a:srgbClr val="000000"/>
                </a:solidFill>
              </a:rPr>
              <a:pPr eaLnBrk="1" hangingPunct="1"/>
              <a:t>55</a:t>
            </a:fld>
            <a:endParaRPr lang="cs-CZ" altLang="cs-CZ" sz="1200">
              <a:solidFill>
                <a:srgbClr val="000000"/>
              </a:solidFill>
            </a:endParaRPr>
          </a:p>
        </p:txBody>
      </p:sp>
      <p:sp>
        <p:nvSpPr>
          <p:cNvPr id="778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Tree>
    <p:extLst>
      <p:ext uri="{BB962C8B-B14F-4D97-AF65-F5344CB8AC3E}">
        <p14:creationId xmlns:p14="http://schemas.microsoft.com/office/powerpoint/2010/main" val="3074893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Zástupný symbol pro obrázek snímku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131076"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D95E490-AF15-41DC-B4C0-B656C7C3908E}" type="slidenum">
              <a:rPr lang="cs-CZ" altLang="cs-CZ" sz="1200" smtClean="0">
                <a:solidFill>
                  <a:srgbClr val="000000"/>
                </a:solidFill>
              </a:rPr>
              <a:pPr eaLnBrk="1" hangingPunct="1"/>
              <a:t>56</a:t>
            </a:fld>
            <a:endParaRPr lang="cs-CZ" altLang="cs-CZ" sz="1200">
              <a:solidFill>
                <a:srgbClr val="000000"/>
              </a:solidFill>
            </a:endParaRPr>
          </a:p>
        </p:txBody>
      </p:sp>
    </p:spTree>
    <p:extLst>
      <p:ext uri="{BB962C8B-B14F-4D97-AF65-F5344CB8AC3E}">
        <p14:creationId xmlns:p14="http://schemas.microsoft.com/office/powerpoint/2010/main" val="2301041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BC24270-A685-4406-B5E9-295E578C1A9D}" type="slidenum">
              <a:rPr lang="cs-CZ" altLang="cs-CZ" sz="1200" smtClean="0"/>
              <a:pPr eaLnBrk="1" hangingPunct="1"/>
              <a:t>57</a:t>
            </a:fld>
            <a:endParaRPr lang="cs-CZ" altLang="cs-CZ" sz="1200"/>
          </a:p>
        </p:txBody>
      </p:sp>
      <p:sp>
        <p:nvSpPr>
          <p:cNvPr id="132099" name="Rectangle 7"/>
          <p:cNvSpPr txBox="1">
            <a:spLocks noGrp="1" noChangeArrowheads="1"/>
          </p:cNvSpPr>
          <p:nvPr/>
        </p:nvSpPr>
        <p:spPr bwMode="auto">
          <a:xfrm>
            <a:off x="3883852" y="8683438"/>
            <a:ext cx="2972547" cy="4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4" tIns="45642" rIns="91284" bIns="45642" anchor="b"/>
          <a:lstStyle>
            <a:lvl1pPr defTabSz="912813" eaLnBrk="0" hangingPunct="0">
              <a:defRPr sz="2100">
                <a:solidFill>
                  <a:schemeClr val="tx1"/>
                </a:solidFill>
                <a:latin typeface="Arial" charset="0"/>
              </a:defRPr>
            </a:lvl1pPr>
            <a:lvl2pPr marL="742950" indent="-285750" defTabSz="912813" eaLnBrk="0" hangingPunct="0">
              <a:defRPr sz="2100">
                <a:solidFill>
                  <a:schemeClr val="tx1"/>
                </a:solidFill>
                <a:latin typeface="Arial" charset="0"/>
              </a:defRPr>
            </a:lvl2pPr>
            <a:lvl3pPr marL="1143000" indent="-228600" defTabSz="912813" eaLnBrk="0" hangingPunct="0">
              <a:defRPr sz="2100">
                <a:solidFill>
                  <a:schemeClr val="tx1"/>
                </a:solidFill>
                <a:latin typeface="Arial" charset="0"/>
              </a:defRPr>
            </a:lvl3pPr>
            <a:lvl4pPr marL="1600200" indent="-228600" defTabSz="912813" eaLnBrk="0" hangingPunct="0">
              <a:defRPr sz="2100">
                <a:solidFill>
                  <a:schemeClr val="tx1"/>
                </a:solidFill>
                <a:latin typeface="Arial" charset="0"/>
              </a:defRPr>
            </a:lvl4pPr>
            <a:lvl5pPr marL="2057400" indent="-228600" defTabSz="912813" eaLnBrk="0" hangingPunct="0">
              <a:defRPr sz="2100">
                <a:solidFill>
                  <a:schemeClr val="tx1"/>
                </a:solidFill>
                <a:latin typeface="Arial" charset="0"/>
              </a:defRPr>
            </a:lvl5pPr>
            <a:lvl6pPr marL="2514600" indent="-228600" defTabSz="912813" eaLnBrk="0" fontAlgn="base" hangingPunct="0">
              <a:spcBef>
                <a:spcPct val="0"/>
              </a:spcBef>
              <a:spcAft>
                <a:spcPct val="0"/>
              </a:spcAft>
              <a:defRPr sz="2100">
                <a:solidFill>
                  <a:schemeClr val="tx1"/>
                </a:solidFill>
                <a:latin typeface="Arial" charset="0"/>
              </a:defRPr>
            </a:lvl6pPr>
            <a:lvl7pPr marL="2971800" indent="-228600" defTabSz="912813" eaLnBrk="0" fontAlgn="base" hangingPunct="0">
              <a:spcBef>
                <a:spcPct val="0"/>
              </a:spcBef>
              <a:spcAft>
                <a:spcPct val="0"/>
              </a:spcAft>
              <a:defRPr sz="2100">
                <a:solidFill>
                  <a:schemeClr val="tx1"/>
                </a:solidFill>
                <a:latin typeface="Arial" charset="0"/>
              </a:defRPr>
            </a:lvl7pPr>
            <a:lvl8pPr marL="3429000" indent="-228600" defTabSz="912813" eaLnBrk="0" fontAlgn="base" hangingPunct="0">
              <a:spcBef>
                <a:spcPct val="0"/>
              </a:spcBef>
              <a:spcAft>
                <a:spcPct val="0"/>
              </a:spcAft>
              <a:defRPr sz="2100">
                <a:solidFill>
                  <a:schemeClr val="tx1"/>
                </a:solidFill>
                <a:latin typeface="Arial" charset="0"/>
              </a:defRPr>
            </a:lvl8pPr>
            <a:lvl9pPr marL="3886200" indent="-228600" defTabSz="912813" eaLnBrk="0" fontAlgn="base" hangingPunct="0">
              <a:spcBef>
                <a:spcPct val="0"/>
              </a:spcBef>
              <a:spcAft>
                <a:spcPct val="0"/>
              </a:spcAft>
              <a:defRPr sz="2100">
                <a:solidFill>
                  <a:schemeClr val="tx1"/>
                </a:solidFill>
                <a:latin typeface="Arial" charset="0"/>
              </a:defRPr>
            </a:lvl9pPr>
          </a:lstStyle>
          <a:p>
            <a:pPr algn="r" eaLnBrk="1" hangingPunct="1"/>
            <a:fld id="{CBB01D68-1CB9-4B86-AA3D-96A13266F958}" type="slidenum">
              <a:rPr lang="cs-CZ" altLang="cs-CZ" sz="1200"/>
              <a:pPr algn="r" eaLnBrk="1" hangingPunct="1"/>
              <a:t>57</a:t>
            </a:fld>
            <a:endParaRPr lang="cs-CZ" altLang="cs-CZ" sz="1200"/>
          </a:p>
        </p:txBody>
      </p:sp>
      <p:sp>
        <p:nvSpPr>
          <p:cNvPr id="132100"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84" tIns="45642" rIns="91284" bIns="45642" numCol="1" anchor="t" anchorCtr="0" compatLnSpc="1">
            <a:prstTxWarp prst="textNoShape">
              <a:avLst/>
            </a:prstTxWarp>
          </a:bodyPr>
          <a:lstStyle/>
          <a:p>
            <a:pPr eaLnBrk="1" hangingPunct="1">
              <a:spcBef>
                <a:spcPct val="0"/>
              </a:spcBef>
            </a:pPr>
            <a:endParaRPr lang="en-US" altLang="cs-CZ"/>
          </a:p>
        </p:txBody>
      </p:sp>
    </p:spTree>
    <p:extLst>
      <p:ext uri="{BB962C8B-B14F-4D97-AF65-F5344CB8AC3E}">
        <p14:creationId xmlns:p14="http://schemas.microsoft.com/office/powerpoint/2010/main" val="2115726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cs-CZ" altLang="cs-CZ"/>
          </a:p>
        </p:txBody>
      </p:sp>
      <p:sp>
        <p:nvSpPr>
          <p:cNvPr id="133124"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68F89F8-D31C-4C01-9032-5D3E8CB87A38}" type="slidenum">
              <a:rPr lang="cs-CZ" altLang="cs-CZ" sz="1200" smtClean="0"/>
              <a:pPr eaLnBrk="1" hangingPunct="1"/>
              <a:t>58</a:t>
            </a:fld>
            <a:endParaRPr lang="cs-CZ" altLang="cs-CZ" sz="1200"/>
          </a:p>
        </p:txBody>
      </p:sp>
    </p:spTree>
    <p:extLst>
      <p:ext uri="{BB962C8B-B14F-4D97-AF65-F5344CB8AC3E}">
        <p14:creationId xmlns:p14="http://schemas.microsoft.com/office/powerpoint/2010/main" val="113795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88068"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2CF5DA6-5696-4308-969D-707C66EF2668}" type="slidenum">
              <a:rPr lang="cs-CZ" altLang="cs-CZ" sz="1200" smtClean="0"/>
              <a:pPr eaLnBrk="1" hangingPunct="1"/>
              <a:t>19</a:t>
            </a:fld>
            <a:endParaRPr lang="cs-CZ" altLang="cs-CZ" sz="1200"/>
          </a:p>
        </p:txBody>
      </p:sp>
    </p:spTree>
    <p:extLst>
      <p:ext uri="{BB962C8B-B14F-4D97-AF65-F5344CB8AC3E}">
        <p14:creationId xmlns:p14="http://schemas.microsoft.com/office/powerpoint/2010/main" val="163221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89092"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384523C-2A44-46C6-BDED-7C5064FFFD22}" type="slidenum">
              <a:rPr lang="cs-CZ" altLang="cs-CZ" sz="1200" smtClean="0">
                <a:solidFill>
                  <a:srgbClr val="000000"/>
                </a:solidFill>
              </a:rPr>
              <a:pPr eaLnBrk="1" hangingPunct="1"/>
              <a:t>20</a:t>
            </a:fld>
            <a:endParaRPr lang="cs-CZ" altLang="cs-CZ" sz="1200">
              <a:solidFill>
                <a:srgbClr val="000000"/>
              </a:solidFill>
            </a:endParaRPr>
          </a:p>
        </p:txBody>
      </p:sp>
    </p:spTree>
    <p:extLst>
      <p:ext uri="{BB962C8B-B14F-4D97-AF65-F5344CB8AC3E}">
        <p14:creationId xmlns:p14="http://schemas.microsoft.com/office/powerpoint/2010/main" val="24120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90116"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CED41F1-0C7D-4542-BA9C-F88B63C7E102}" type="slidenum">
              <a:rPr lang="cs-CZ" altLang="cs-CZ" sz="1200" smtClean="0"/>
              <a:pPr eaLnBrk="1" hangingPunct="1"/>
              <a:t>21</a:t>
            </a:fld>
            <a:endParaRPr lang="cs-CZ" altLang="cs-CZ" sz="1200"/>
          </a:p>
        </p:txBody>
      </p:sp>
    </p:spTree>
    <p:extLst>
      <p:ext uri="{BB962C8B-B14F-4D97-AF65-F5344CB8AC3E}">
        <p14:creationId xmlns:p14="http://schemas.microsoft.com/office/powerpoint/2010/main" val="163939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91140"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DE73C70-DC72-4E19-91AF-9327315F0FFF}" type="slidenum">
              <a:rPr lang="cs-CZ" altLang="cs-CZ" sz="1200" smtClean="0"/>
              <a:pPr eaLnBrk="1" hangingPunct="1"/>
              <a:t>22</a:t>
            </a:fld>
            <a:endParaRPr lang="cs-CZ" altLang="cs-CZ" sz="1200"/>
          </a:p>
        </p:txBody>
      </p:sp>
    </p:spTree>
    <p:extLst>
      <p:ext uri="{BB962C8B-B14F-4D97-AF65-F5344CB8AC3E}">
        <p14:creationId xmlns:p14="http://schemas.microsoft.com/office/powerpoint/2010/main" val="92423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92164"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9B9B2BE-EC65-401C-B54C-EBA881A12073}" type="slidenum">
              <a:rPr lang="cs-CZ" altLang="cs-CZ" sz="1200" smtClean="0"/>
              <a:pPr eaLnBrk="1" hangingPunct="1"/>
              <a:t>23</a:t>
            </a:fld>
            <a:endParaRPr lang="cs-CZ" altLang="cs-CZ" sz="1200"/>
          </a:p>
        </p:txBody>
      </p:sp>
    </p:spTree>
    <p:extLst>
      <p:ext uri="{BB962C8B-B14F-4D97-AF65-F5344CB8AC3E}">
        <p14:creationId xmlns:p14="http://schemas.microsoft.com/office/powerpoint/2010/main" val="99370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Zástupný symbol pro obrázek snímku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Zástupný symbol pro poznámky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cs-CZ" altLang="cs-CZ"/>
          </a:p>
        </p:txBody>
      </p:sp>
      <p:sp>
        <p:nvSpPr>
          <p:cNvPr id="93188" name="Zástupný symbol pro číslo snímk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9D1978E-55F9-4BCE-B6B4-364119FE520D}" type="slidenum">
              <a:rPr lang="cs-CZ" altLang="cs-CZ" sz="1200" smtClean="0"/>
              <a:pPr eaLnBrk="1" hangingPunct="1"/>
              <a:t>30</a:t>
            </a:fld>
            <a:endParaRPr lang="cs-CZ" altLang="cs-CZ" sz="1200"/>
          </a:p>
        </p:txBody>
      </p:sp>
    </p:spTree>
    <p:extLst>
      <p:ext uri="{BB962C8B-B14F-4D97-AF65-F5344CB8AC3E}">
        <p14:creationId xmlns:p14="http://schemas.microsoft.com/office/powerpoint/2010/main" val="3262417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5081"/>
            <a:ext cx="12212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a:xfrm>
            <a:off x="2700870" y="6424286"/>
            <a:ext cx="3699930" cy="365125"/>
          </a:xfrm>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f presentation">
    <p:spTree>
      <p:nvGrpSpPr>
        <p:cNvPr id="1" name=""/>
        <p:cNvGrpSpPr/>
        <p:nvPr/>
      </p:nvGrpSpPr>
      <p:grpSpPr>
        <a:xfrm>
          <a:off x="0" y="0"/>
          <a:ext cx="0" cy="0"/>
          <a:chOff x="0" y="0"/>
          <a:chExt cx="0" cy="0"/>
        </a:xfrm>
      </p:grpSpPr>
      <p:sp>
        <p:nvSpPr>
          <p:cNvPr id="2" name="Title 1"/>
          <p:cNvSpPr>
            <a:spLocks noGrp="1"/>
          </p:cNvSpPr>
          <p:nvPr>
            <p:ph type="ctrTitle"/>
          </p:nvPr>
        </p:nvSpPr>
        <p:spPr>
          <a:xfrm>
            <a:off x="632165" y="4964514"/>
            <a:ext cx="10363200" cy="1470025"/>
          </a:xfrm>
          <a:prstGeom prst="rect">
            <a:avLst/>
          </a:prstGeom>
        </p:spPr>
        <p:txBody>
          <a:bodyPr anchor="b"/>
          <a:lstStyle>
            <a:lvl1pPr algn="l">
              <a:lnSpc>
                <a:spcPct val="90000"/>
              </a:lnSpc>
              <a:defRPr sz="8000" b="0" i="0">
                <a:latin typeface="+mn-lt"/>
                <a:cs typeface="Klavika Light"/>
              </a:defRPr>
            </a:lvl1pPr>
          </a:lstStyle>
          <a:p>
            <a:r>
              <a:rPr lang="en-AU" dirty="0"/>
              <a:t>Click to edit Master title style</a:t>
            </a:r>
            <a:endParaRPr lang="en-US" dirty="0"/>
          </a:p>
        </p:txBody>
      </p:sp>
    </p:spTree>
    <p:extLst>
      <p:ext uri="{BB962C8B-B14F-4D97-AF65-F5344CB8AC3E}">
        <p14:creationId xmlns:p14="http://schemas.microsoft.com/office/powerpoint/2010/main" val="21821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line, 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478368" y="1057275"/>
            <a:ext cx="11216217" cy="4867275"/>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Title 13"/>
          <p:cNvSpPr>
            <a:spLocks noGrp="1"/>
          </p:cNvSpPr>
          <p:nvPr>
            <p:ph type="title" hasCustomPrompt="1"/>
          </p:nvPr>
        </p:nvSpPr>
        <p:spPr>
          <a:xfrm>
            <a:off x="479340" y="189500"/>
            <a:ext cx="11215725" cy="622531"/>
          </a:xfrm>
          <a:prstGeom prst="rect">
            <a:avLst/>
          </a:prstGeom>
        </p:spPr>
        <p:txBody>
          <a:bodyPr anchor="t"/>
          <a:lstStyle>
            <a:lvl1pPr marL="0" marR="0" indent="0" algn="l" defTabSz="457200" rtl="0" eaLnBrk="1" fontAlgn="auto" latinLnBrk="0" hangingPunct="1">
              <a:lnSpc>
                <a:spcPct val="100000"/>
              </a:lnSpc>
              <a:spcBef>
                <a:spcPct val="0"/>
              </a:spcBef>
              <a:spcAft>
                <a:spcPts val="0"/>
              </a:spcAft>
              <a:buClrTx/>
              <a:buSzTx/>
              <a:buFontTx/>
              <a:buNone/>
              <a:tabLst/>
              <a:defRPr sz="4000" b="1">
                <a:solidFill>
                  <a:srgbClr val="000000"/>
                </a:solidFill>
                <a:latin typeface="Calibri"/>
                <a:cs typeface="Calibri"/>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263674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een">
    <p:spTree>
      <p:nvGrpSpPr>
        <p:cNvPr id="1" name=""/>
        <p:cNvGrpSpPr/>
        <p:nvPr/>
      </p:nvGrpSpPr>
      <p:grpSpPr>
        <a:xfrm>
          <a:off x="0" y="0"/>
          <a:ext cx="0" cy="0"/>
          <a:chOff x="0" y="0"/>
          <a:chExt cx="0" cy="0"/>
        </a:xfrm>
      </p:grpSpPr>
      <p:sp>
        <p:nvSpPr>
          <p:cNvPr id="3" name="Rectangle 2"/>
          <p:cNvSpPr/>
          <p:nvPr userDrawn="1"/>
        </p:nvSpPr>
        <p:spPr>
          <a:xfrm>
            <a:off x="-48694" y="0"/>
            <a:ext cx="12289391" cy="6858000"/>
          </a:xfrm>
          <a:prstGeom prst="rect">
            <a:avLst/>
          </a:prstGeom>
          <a:solidFill>
            <a:srgbClr val="72A8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endParaRPr>
          </a:p>
        </p:txBody>
      </p:sp>
    </p:spTree>
    <p:extLst>
      <p:ext uri="{BB962C8B-B14F-4D97-AF65-F5344CB8AC3E}">
        <p14:creationId xmlns:p14="http://schemas.microsoft.com/office/powerpoint/2010/main" val="1383691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Pouze nadpi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765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Green Line">
    <p:spTree>
      <p:nvGrpSpPr>
        <p:cNvPr id="1" name=""/>
        <p:cNvGrpSpPr/>
        <p:nvPr/>
      </p:nvGrpSpPr>
      <p:grpSpPr>
        <a:xfrm>
          <a:off x="0" y="0"/>
          <a:ext cx="0" cy="0"/>
          <a:chOff x="0" y="0"/>
          <a:chExt cx="0" cy="0"/>
        </a:xfrm>
      </p:grpSpPr>
      <p:sp>
        <p:nvSpPr>
          <p:cNvPr id="3" name="Rectangle 2"/>
          <p:cNvSpPr/>
          <p:nvPr userDrawn="1"/>
        </p:nvSpPr>
        <p:spPr>
          <a:xfrm>
            <a:off x="-1" y="1"/>
            <a:ext cx="12234196" cy="84507"/>
          </a:xfrm>
          <a:prstGeom prst="rect">
            <a:avLst/>
          </a:prstGeom>
          <a:solidFill>
            <a:srgbClr val="95C11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Tree>
    <p:extLst>
      <p:ext uri="{BB962C8B-B14F-4D97-AF65-F5344CB8AC3E}">
        <p14:creationId xmlns:p14="http://schemas.microsoft.com/office/powerpoint/2010/main" val="283570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12/3/2016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88486"/>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46511"/>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12/3/2016</a:t>
            </a:fld>
            <a:endParaRPr lang="en-US" dirty="0"/>
          </a:p>
        </p:txBody>
      </p:sp>
      <p:sp>
        <p:nvSpPr>
          <p:cNvPr id="5" name="Footer Placeholder 4"/>
          <p:cNvSpPr>
            <a:spLocks noGrp="1"/>
          </p:cNvSpPr>
          <p:nvPr>
            <p:ph type="ftr" sz="quarter" idx="3"/>
          </p:nvPr>
        </p:nvSpPr>
        <p:spPr>
          <a:xfrm>
            <a:off x="2733107" y="6459530"/>
            <a:ext cx="7983513" cy="365125"/>
          </a:xfrm>
          <a:prstGeom prst="rect">
            <a:avLst/>
          </a:prstGeom>
        </p:spPr>
        <p:txBody>
          <a:bodyPr vert="horz" lIns="91440" tIns="45720" rIns="91440" bIns="45720" rtlCol="0" anchor="ctr"/>
          <a:lstStyle>
            <a:lvl1pPr algn="ctr">
              <a:defRPr sz="900" cap="all" baseline="0">
                <a:solidFill>
                  <a:schemeClr val="bg1"/>
                </a:solidFill>
                <a:latin typeface="DejaVu Serif" panose="02060603050605020204" pitchFamily="18" charset="0"/>
                <a:ea typeface="DejaVu Serif" panose="02060603050605020204" pitchFamily="18" charset="0"/>
              </a:defRPr>
            </a:lvl1pPr>
          </a:lstStyle>
          <a:p>
            <a:pPr defTabSz="914423"/>
            <a:r>
              <a:rPr lang="en-US" dirty="0"/>
              <a:t>© 2016  </a:t>
            </a:r>
            <a:r>
              <a:rPr lang="en-US" dirty="0" err="1"/>
              <a:t>Defour</a:t>
            </a:r>
            <a:r>
              <a:rPr lang="en-US" dirty="0"/>
              <a:t> Analytics 			 Passion for pattern</a:t>
            </a: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Analytics</a:t>
            </a:r>
          </a:p>
        </p:txBody>
      </p:sp>
      <p:sp>
        <p:nvSpPr>
          <p:cNvPr id="4" name="Subtitle 3"/>
          <p:cNvSpPr>
            <a:spLocks noGrp="1"/>
          </p:cNvSpPr>
          <p:nvPr>
            <p:ph type="subTitle" idx="1"/>
          </p:nvPr>
        </p:nvSpPr>
        <p:spPr/>
        <p:txBody>
          <a:bodyPr/>
          <a:lstStyle/>
          <a:p>
            <a:r>
              <a:rPr lang="en-US" dirty="0"/>
              <a:t>Spare part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1672" y="704242"/>
            <a:ext cx="8382000" cy="487362"/>
          </a:xfrm>
          <a:prstGeom prst="rect">
            <a:avLst/>
          </a:prstGeom>
        </p:spPr>
        <p:txBody>
          <a:bodyPr vert="horz" lIns="91440" tIns="45720" rIns="91440" bIns="45720" rtlCol="0" anchor="ctr">
            <a:noAutofit/>
          </a:bodyPr>
          <a:lstStyle/>
          <a:p>
            <a:pPr defTabSz="914400">
              <a:spcBef>
                <a:spcPct val="0"/>
              </a:spcBef>
              <a:defRPr/>
            </a:pPr>
            <a:r>
              <a:rPr lang="en-US" sz="3200" dirty="0">
                <a:latin typeface="Copperplate Gothic Bold" pitchFamily="34" charset="0"/>
                <a:ea typeface="+mj-ea"/>
                <a:cs typeface="+mj-cs"/>
              </a:rPr>
              <a:t>4. Consumables  </a:t>
            </a:r>
            <a:endParaRPr lang="en-US" sz="3200" dirty="0">
              <a:ea typeface="+mj-ea"/>
              <a:cs typeface="+mj-cs"/>
            </a:endParaRPr>
          </a:p>
        </p:txBody>
      </p:sp>
      <p:sp>
        <p:nvSpPr>
          <p:cNvPr id="4" name="TextBox 3"/>
          <p:cNvSpPr txBox="1"/>
          <p:nvPr/>
        </p:nvSpPr>
        <p:spPr>
          <a:xfrm>
            <a:off x="159326" y="1178365"/>
            <a:ext cx="10356273" cy="2308324"/>
          </a:xfrm>
          <a:prstGeom prst="rect">
            <a:avLst/>
          </a:prstGeom>
          <a:noFill/>
        </p:spPr>
        <p:txBody>
          <a:bodyPr wrap="square" rtlCol="0">
            <a:spAutoFit/>
          </a:bodyPr>
          <a:lstStyle/>
          <a:p>
            <a:pPr>
              <a:buFont typeface="Wingdings" pitchFamily="2" charset="2"/>
              <a:buChar char="q"/>
            </a:pPr>
            <a:r>
              <a:rPr lang="en-US" dirty="0"/>
              <a:t> This materials are required for reconditioning / repair / operation of various  machine /equipments . </a:t>
            </a:r>
          </a:p>
          <a:p>
            <a:pPr>
              <a:buFont typeface="Wingdings" pitchFamily="2" charset="2"/>
              <a:buChar char="q"/>
            </a:pPr>
            <a:r>
              <a:rPr lang="en-US" dirty="0"/>
              <a:t> Example : Gaskets, Hardwires ,  Lubricants , fuse , contractor, chemical items, gas etc.</a:t>
            </a:r>
          </a:p>
          <a:p>
            <a:pPr>
              <a:buFont typeface="Wingdings" pitchFamily="2" charset="2"/>
              <a:buChar char="q"/>
            </a:pPr>
            <a:r>
              <a:rPr lang="en-US" dirty="0"/>
              <a:t>All these items comes under important categories </a:t>
            </a:r>
          </a:p>
          <a:p>
            <a:pPr>
              <a:buFont typeface="Wingdings" pitchFamily="2" charset="2"/>
              <a:buChar char="q"/>
            </a:pPr>
            <a:r>
              <a:rPr lang="en-US" dirty="0"/>
              <a:t>Consumption rate is very high</a:t>
            </a:r>
          </a:p>
          <a:p>
            <a:pPr>
              <a:buFont typeface="Wingdings" pitchFamily="2" charset="2"/>
              <a:buChar char="q"/>
            </a:pPr>
            <a:r>
              <a:rPr lang="en-US" dirty="0"/>
              <a:t> Disposal is not assigned with these materials. </a:t>
            </a:r>
          </a:p>
          <a:p>
            <a:pPr>
              <a:buFont typeface="Wingdings" pitchFamily="2" charset="2"/>
              <a:buChar char="q"/>
            </a:pPr>
            <a:r>
              <a:rPr lang="en-US" dirty="0"/>
              <a:t>Procurement through revenue budget at a fixed interval </a:t>
            </a:r>
          </a:p>
          <a:p>
            <a:pPr algn="just">
              <a:buFont typeface="Wingdings" pitchFamily="2" charset="2"/>
              <a:buChar char="q"/>
            </a:pPr>
            <a:r>
              <a:rPr lang="en-US" dirty="0"/>
              <a:t>Stocks are decided based on Consumption rate  and Lead time for procurement </a:t>
            </a:r>
          </a:p>
          <a:p>
            <a:pPr algn="just">
              <a:buFont typeface="Wingdings" pitchFamily="2" charset="2"/>
              <a:buChar char="q"/>
            </a:pPr>
            <a:r>
              <a:rPr lang="en-US" dirty="0"/>
              <a:t> Procurement is controlled through Maxima- Minima basis </a:t>
            </a:r>
          </a:p>
        </p:txBody>
      </p:sp>
      <p:cxnSp>
        <p:nvCxnSpPr>
          <p:cNvPr id="6" name="Straight Arrow Connector 5"/>
          <p:cNvCxnSpPr/>
          <p:nvPr/>
        </p:nvCxnSpPr>
        <p:spPr>
          <a:xfrm>
            <a:off x="3048000" y="5791200"/>
            <a:ext cx="5334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flipH="1" flipV="1">
            <a:off x="2133600" y="48768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6200000" flipH="1">
            <a:off x="3048000" y="3962400"/>
            <a:ext cx="1371600" cy="1371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flipH="1" flipV="1">
            <a:off x="3505200" y="48768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16200000" flipH="1">
            <a:off x="4419600" y="3962400"/>
            <a:ext cx="1371600" cy="13716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flipH="1" flipV="1">
            <a:off x="4876800" y="4876006"/>
            <a:ext cx="1828006" cy="79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16200000" flipH="1">
            <a:off x="5791200" y="3962401"/>
            <a:ext cx="1371600" cy="13716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flipH="1" flipV="1">
            <a:off x="5943600" y="51054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048000" y="5334000"/>
            <a:ext cx="5334000" cy="158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3048000" y="3960812"/>
            <a:ext cx="5334000" cy="158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30" name="Freeform 29"/>
          <p:cNvSpPr/>
          <p:nvPr/>
        </p:nvSpPr>
        <p:spPr>
          <a:xfrm>
            <a:off x="3041073" y="3962401"/>
            <a:ext cx="1385454" cy="1385455"/>
          </a:xfrm>
          <a:custGeom>
            <a:avLst/>
            <a:gdLst>
              <a:gd name="connsiteX0" fmla="*/ 0 w 1385454"/>
              <a:gd name="connsiteY0" fmla="*/ 1385455 h 1385455"/>
              <a:gd name="connsiteX1" fmla="*/ 0 w 1385454"/>
              <a:gd name="connsiteY1" fmla="*/ 0 h 1385455"/>
              <a:gd name="connsiteX2" fmla="*/ 1385454 w 1385454"/>
              <a:gd name="connsiteY2" fmla="*/ 1371600 h 1385455"/>
              <a:gd name="connsiteX3" fmla="*/ 0 w 1385454"/>
              <a:gd name="connsiteY3" fmla="*/ 1385455 h 1385455"/>
            </a:gdLst>
            <a:ahLst/>
            <a:cxnLst>
              <a:cxn ang="0">
                <a:pos x="connsiteX0" y="connsiteY0"/>
              </a:cxn>
              <a:cxn ang="0">
                <a:pos x="connsiteX1" y="connsiteY1"/>
              </a:cxn>
              <a:cxn ang="0">
                <a:pos x="connsiteX2" y="connsiteY2"/>
              </a:cxn>
              <a:cxn ang="0">
                <a:pos x="connsiteX3" y="connsiteY3"/>
              </a:cxn>
            </a:cxnLst>
            <a:rect l="l" t="t" r="r" b="b"/>
            <a:pathLst>
              <a:path w="1385454" h="1385455">
                <a:moveTo>
                  <a:pt x="0" y="1385455"/>
                </a:moveTo>
                <a:lnTo>
                  <a:pt x="0" y="0"/>
                </a:lnTo>
                <a:lnTo>
                  <a:pt x="1385454" y="1371600"/>
                </a:lnTo>
                <a:lnTo>
                  <a:pt x="0" y="1385455"/>
                </a:lnTo>
                <a:close/>
              </a:path>
            </a:pathLst>
          </a:custGeom>
          <a:solidFill>
            <a:srgbClr val="92D05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419600" y="3962401"/>
            <a:ext cx="1385454" cy="1385455"/>
          </a:xfrm>
          <a:custGeom>
            <a:avLst/>
            <a:gdLst>
              <a:gd name="connsiteX0" fmla="*/ 0 w 1385454"/>
              <a:gd name="connsiteY0" fmla="*/ 1385455 h 1385455"/>
              <a:gd name="connsiteX1" fmla="*/ 0 w 1385454"/>
              <a:gd name="connsiteY1" fmla="*/ 0 h 1385455"/>
              <a:gd name="connsiteX2" fmla="*/ 1385454 w 1385454"/>
              <a:gd name="connsiteY2" fmla="*/ 1371600 h 1385455"/>
              <a:gd name="connsiteX3" fmla="*/ 0 w 1385454"/>
              <a:gd name="connsiteY3" fmla="*/ 1385455 h 1385455"/>
            </a:gdLst>
            <a:ahLst/>
            <a:cxnLst>
              <a:cxn ang="0">
                <a:pos x="connsiteX0" y="connsiteY0"/>
              </a:cxn>
              <a:cxn ang="0">
                <a:pos x="connsiteX1" y="connsiteY1"/>
              </a:cxn>
              <a:cxn ang="0">
                <a:pos x="connsiteX2" y="connsiteY2"/>
              </a:cxn>
              <a:cxn ang="0">
                <a:pos x="connsiteX3" y="connsiteY3"/>
              </a:cxn>
            </a:cxnLst>
            <a:rect l="l" t="t" r="r" b="b"/>
            <a:pathLst>
              <a:path w="1385454" h="1385455">
                <a:moveTo>
                  <a:pt x="0" y="1385455"/>
                </a:moveTo>
                <a:lnTo>
                  <a:pt x="0" y="0"/>
                </a:lnTo>
                <a:lnTo>
                  <a:pt x="1385454" y="1371600"/>
                </a:lnTo>
                <a:lnTo>
                  <a:pt x="0" y="138545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791200" y="3962401"/>
            <a:ext cx="1385454" cy="1385455"/>
          </a:xfrm>
          <a:custGeom>
            <a:avLst/>
            <a:gdLst>
              <a:gd name="connsiteX0" fmla="*/ 0 w 1385454"/>
              <a:gd name="connsiteY0" fmla="*/ 1385455 h 1385455"/>
              <a:gd name="connsiteX1" fmla="*/ 0 w 1385454"/>
              <a:gd name="connsiteY1" fmla="*/ 0 h 1385455"/>
              <a:gd name="connsiteX2" fmla="*/ 1385454 w 1385454"/>
              <a:gd name="connsiteY2" fmla="*/ 1371600 h 1385455"/>
              <a:gd name="connsiteX3" fmla="*/ 0 w 1385454"/>
              <a:gd name="connsiteY3" fmla="*/ 1385455 h 1385455"/>
            </a:gdLst>
            <a:ahLst/>
            <a:cxnLst>
              <a:cxn ang="0">
                <a:pos x="connsiteX0" y="connsiteY0"/>
              </a:cxn>
              <a:cxn ang="0">
                <a:pos x="connsiteX1" y="connsiteY1"/>
              </a:cxn>
              <a:cxn ang="0">
                <a:pos x="connsiteX2" y="connsiteY2"/>
              </a:cxn>
              <a:cxn ang="0">
                <a:pos x="connsiteX3" y="connsiteY3"/>
              </a:cxn>
            </a:cxnLst>
            <a:rect l="l" t="t" r="r" b="b"/>
            <a:pathLst>
              <a:path w="1385454" h="1385455">
                <a:moveTo>
                  <a:pt x="0" y="1385455"/>
                </a:moveTo>
                <a:lnTo>
                  <a:pt x="0" y="0"/>
                </a:lnTo>
                <a:lnTo>
                  <a:pt x="1385454" y="1371600"/>
                </a:lnTo>
                <a:lnTo>
                  <a:pt x="0" y="1385455"/>
                </a:ln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Process 33"/>
          <p:cNvSpPr/>
          <p:nvPr/>
        </p:nvSpPr>
        <p:spPr>
          <a:xfrm>
            <a:off x="3048000" y="5334000"/>
            <a:ext cx="1371600" cy="457200"/>
          </a:xfrm>
          <a:prstGeom prst="flowChartProcess">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Process 34"/>
          <p:cNvSpPr/>
          <p:nvPr/>
        </p:nvSpPr>
        <p:spPr>
          <a:xfrm>
            <a:off x="4419600" y="5334000"/>
            <a:ext cx="1371600" cy="457200"/>
          </a:xfrm>
          <a:prstGeom prst="flowChartProcess">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Process 35"/>
          <p:cNvSpPr/>
          <p:nvPr/>
        </p:nvSpPr>
        <p:spPr>
          <a:xfrm>
            <a:off x="5791200" y="5334000"/>
            <a:ext cx="1371600" cy="457200"/>
          </a:xfrm>
          <a:prstGeom prst="flowChartProcess">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458200" y="3810000"/>
            <a:ext cx="1447800" cy="381000"/>
          </a:xfrm>
          <a:prstGeom prst="rect">
            <a:avLst/>
          </a:prstGeom>
          <a:noFill/>
        </p:spPr>
        <p:txBody>
          <a:bodyPr wrap="square" rtlCol="0">
            <a:spAutoFit/>
          </a:bodyPr>
          <a:lstStyle/>
          <a:p>
            <a:r>
              <a:rPr lang="en-US" dirty="0"/>
              <a:t>Maxima</a:t>
            </a:r>
          </a:p>
        </p:txBody>
      </p:sp>
      <p:sp>
        <p:nvSpPr>
          <p:cNvPr id="39" name="TextBox 38"/>
          <p:cNvSpPr txBox="1"/>
          <p:nvPr/>
        </p:nvSpPr>
        <p:spPr>
          <a:xfrm>
            <a:off x="8382000" y="5105400"/>
            <a:ext cx="1066800" cy="381000"/>
          </a:xfrm>
          <a:prstGeom prst="rect">
            <a:avLst/>
          </a:prstGeom>
          <a:noFill/>
        </p:spPr>
        <p:txBody>
          <a:bodyPr wrap="square" rtlCol="0">
            <a:spAutoFit/>
          </a:bodyPr>
          <a:lstStyle/>
          <a:p>
            <a:r>
              <a:rPr lang="en-US" dirty="0"/>
              <a:t>Minima</a:t>
            </a:r>
          </a:p>
        </p:txBody>
      </p:sp>
      <p:cxnSp>
        <p:nvCxnSpPr>
          <p:cNvPr id="41" name="Straight Connector 40"/>
          <p:cNvCxnSpPr>
            <a:stCxn id="30" idx="1"/>
          </p:cNvCxnSpPr>
          <p:nvPr/>
        </p:nvCxnSpPr>
        <p:spPr>
          <a:xfrm>
            <a:off x="3041074" y="3962400"/>
            <a:ext cx="6927" cy="2438400"/>
          </a:xfrm>
          <a:prstGeom prst="line">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124200" y="5791200"/>
            <a:ext cx="1143000" cy="523220"/>
          </a:xfrm>
          <a:prstGeom prst="rect">
            <a:avLst/>
          </a:prstGeom>
          <a:noFill/>
        </p:spPr>
        <p:txBody>
          <a:bodyPr wrap="square" rtlCol="0">
            <a:spAutoFit/>
          </a:bodyPr>
          <a:lstStyle/>
          <a:p>
            <a:r>
              <a:rPr lang="en-US" sz="1400" dirty="0"/>
              <a:t>Interval for procurement </a:t>
            </a:r>
          </a:p>
        </p:txBody>
      </p:sp>
      <p:cxnSp>
        <p:nvCxnSpPr>
          <p:cNvPr id="45" name="Straight Connector 44"/>
          <p:cNvCxnSpPr/>
          <p:nvPr/>
        </p:nvCxnSpPr>
        <p:spPr>
          <a:xfrm rot="16200000" flipH="1">
            <a:off x="3235036" y="5140037"/>
            <a:ext cx="2362200" cy="69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4610100" y="5143500"/>
            <a:ext cx="2362200" cy="1588"/>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4495800" y="5791200"/>
            <a:ext cx="1143000" cy="523220"/>
          </a:xfrm>
          <a:prstGeom prst="rect">
            <a:avLst/>
          </a:prstGeom>
          <a:noFill/>
        </p:spPr>
        <p:txBody>
          <a:bodyPr wrap="square" rtlCol="0">
            <a:spAutoFit/>
          </a:bodyPr>
          <a:lstStyle/>
          <a:p>
            <a:r>
              <a:rPr lang="en-US" sz="1400" dirty="0"/>
              <a:t>Interval for procurement </a:t>
            </a:r>
          </a:p>
        </p:txBody>
      </p:sp>
      <p:sp>
        <p:nvSpPr>
          <p:cNvPr id="48" name="TextBox 47"/>
          <p:cNvSpPr txBox="1"/>
          <p:nvPr/>
        </p:nvSpPr>
        <p:spPr>
          <a:xfrm>
            <a:off x="5943600" y="5791200"/>
            <a:ext cx="1143000" cy="523220"/>
          </a:xfrm>
          <a:prstGeom prst="rect">
            <a:avLst/>
          </a:prstGeom>
          <a:noFill/>
        </p:spPr>
        <p:txBody>
          <a:bodyPr wrap="square" rtlCol="0">
            <a:spAutoFit/>
          </a:bodyPr>
          <a:lstStyle/>
          <a:p>
            <a:r>
              <a:rPr lang="en-US" sz="1400" dirty="0"/>
              <a:t>Interval for procurement </a:t>
            </a:r>
          </a:p>
        </p:txBody>
      </p:sp>
      <p:sp>
        <p:nvSpPr>
          <p:cNvPr id="49" name="TextBox 48"/>
          <p:cNvSpPr txBox="1"/>
          <p:nvPr/>
        </p:nvSpPr>
        <p:spPr>
          <a:xfrm>
            <a:off x="8458200" y="5650468"/>
            <a:ext cx="1066800" cy="369332"/>
          </a:xfrm>
          <a:prstGeom prst="rect">
            <a:avLst/>
          </a:prstGeom>
          <a:noFill/>
        </p:spPr>
        <p:txBody>
          <a:bodyPr wrap="square" rtlCol="0">
            <a:spAutoFit/>
          </a:bodyPr>
          <a:lstStyle/>
          <a:p>
            <a:r>
              <a:rPr lang="en-US" dirty="0"/>
              <a:t>Time</a:t>
            </a:r>
          </a:p>
        </p:txBody>
      </p:sp>
      <p:cxnSp>
        <p:nvCxnSpPr>
          <p:cNvPr id="55" name="Straight Connector 54"/>
          <p:cNvCxnSpPr/>
          <p:nvPr/>
        </p:nvCxnSpPr>
        <p:spPr>
          <a:xfrm>
            <a:off x="3155769" y="6267543"/>
            <a:ext cx="1143000" cy="1588"/>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95800" y="6273177"/>
            <a:ext cx="1143000" cy="1588"/>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867400" y="6269131"/>
            <a:ext cx="1143000" cy="1588"/>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2760000">
            <a:off x="3054761" y="4399566"/>
            <a:ext cx="1600200" cy="307777"/>
          </a:xfrm>
          <a:prstGeom prst="rect">
            <a:avLst/>
          </a:prstGeom>
          <a:noFill/>
        </p:spPr>
        <p:txBody>
          <a:bodyPr wrap="square" lIns="182880" rtlCol="0">
            <a:spAutoFit/>
          </a:bodyPr>
          <a:lstStyle/>
          <a:p>
            <a:r>
              <a:rPr lang="en-US" sz="1400" dirty="0"/>
              <a:t>Consumption rate</a:t>
            </a:r>
          </a:p>
        </p:txBody>
      </p:sp>
      <p:sp>
        <p:nvSpPr>
          <p:cNvPr id="60" name="TextBox 59"/>
          <p:cNvSpPr txBox="1"/>
          <p:nvPr/>
        </p:nvSpPr>
        <p:spPr>
          <a:xfrm rot="2760000">
            <a:off x="4426361" y="4403137"/>
            <a:ext cx="1600200" cy="307777"/>
          </a:xfrm>
          <a:prstGeom prst="rect">
            <a:avLst/>
          </a:prstGeom>
          <a:noFill/>
        </p:spPr>
        <p:txBody>
          <a:bodyPr wrap="square" lIns="182880" rtlCol="0">
            <a:spAutoFit/>
          </a:bodyPr>
          <a:lstStyle/>
          <a:p>
            <a:r>
              <a:rPr lang="en-US" sz="1400" dirty="0"/>
              <a:t>Consumption rate</a:t>
            </a:r>
          </a:p>
        </p:txBody>
      </p:sp>
      <p:sp>
        <p:nvSpPr>
          <p:cNvPr id="61" name="TextBox 60"/>
          <p:cNvSpPr txBox="1"/>
          <p:nvPr/>
        </p:nvSpPr>
        <p:spPr>
          <a:xfrm rot="2760000">
            <a:off x="5797961" y="4403137"/>
            <a:ext cx="1600200" cy="307777"/>
          </a:xfrm>
          <a:prstGeom prst="rect">
            <a:avLst/>
          </a:prstGeom>
          <a:noFill/>
        </p:spPr>
        <p:txBody>
          <a:bodyPr wrap="square" lIns="182880" rtlCol="0">
            <a:spAutoFit/>
          </a:bodyPr>
          <a:lstStyle/>
          <a:p>
            <a:r>
              <a:rPr lang="en-US" sz="1400" dirty="0"/>
              <a:t>Consumption rate</a:t>
            </a:r>
          </a:p>
        </p:txBody>
      </p:sp>
    </p:spTree>
    <p:extLst>
      <p:ext uri="{BB962C8B-B14F-4D97-AF65-F5344CB8AC3E}">
        <p14:creationId xmlns:p14="http://schemas.microsoft.com/office/powerpoint/2010/main" val="7769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604809"/>
            <a:ext cx="8229600" cy="639762"/>
          </a:xfrm>
        </p:spPr>
        <p:txBody>
          <a:bodyPr>
            <a:normAutofit/>
          </a:bodyPr>
          <a:lstStyle/>
          <a:p>
            <a:r>
              <a:rPr lang="en-US" sz="3200" dirty="0">
                <a:latin typeface="Copperplate Gothic Bold" pitchFamily="34" charset="0"/>
              </a:rPr>
              <a:t>5. Capital items</a:t>
            </a:r>
            <a:endParaRPr lang="en-US" sz="3200" dirty="0"/>
          </a:p>
        </p:txBody>
      </p:sp>
      <p:sp>
        <p:nvSpPr>
          <p:cNvPr id="3" name="TextBox 2"/>
          <p:cNvSpPr txBox="1"/>
          <p:nvPr/>
        </p:nvSpPr>
        <p:spPr>
          <a:xfrm>
            <a:off x="76200" y="1153290"/>
            <a:ext cx="10972800" cy="3139321"/>
          </a:xfrm>
          <a:prstGeom prst="rect">
            <a:avLst/>
          </a:prstGeom>
          <a:noFill/>
        </p:spPr>
        <p:txBody>
          <a:bodyPr wrap="square" rtlCol="0">
            <a:spAutoFit/>
          </a:bodyPr>
          <a:lstStyle/>
          <a:p>
            <a:pPr>
              <a:buFont typeface="Wingdings" pitchFamily="2" charset="2"/>
              <a:buChar char="q"/>
            </a:pPr>
            <a:r>
              <a:rPr lang="en-US" dirty="0"/>
              <a:t> The Equipment , Machine, Tools &amp; tackles, Instrument etc  which are procured for setting up the plant and are directly or indirectly used for the production of the plant, are  known as capital items. </a:t>
            </a:r>
          </a:p>
          <a:p>
            <a:pPr>
              <a:buFont typeface="Wingdings" pitchFamily="2" charset="2"/>
              <a:buChar char="q"/>
            </a:pPr>
            <a:r>
              <a:rPr lang="en-US" dirty="0"/>
              <a:t> It comes under plant &amp; equipment category and the investment is capitalized.  </a:t>
            </a:r>
          </a:p>
          <a:p>
            <a:pPr>
              <a:buFont typeface="Wingdings" pitchFamily="2" charset="2"/>
              <a:buChar char="q"/>
            </a:pPr>
            <a:r>
              <a:rPr lang="en-US" dirty="0"/>
              <a:t>All these items have asset number , fixed life and depreciation</a:t>
            </a:r>
          </a:p>
          <a:p>
            <a:pPr>
              <a:buFont typeface="Wingdings" pitchFamily="2" charset="2"/>
              <a:buChar char="q"/>
            </a:pPr>
            <a:r>
              <a:rPr lang="en-US" dirty="0"/>
              <a:t> During service life depreciation amount is collected and kept aside for the procurement of new item at the end of life.</a:t>
            </a:r>
          </a:p>
          <a:p>
            <a:pPr>
              <a:buFont typeface="Wingdings" pitchFamily="2" charset="2"/>
              <a:buChar char="q"/>
            </a:pPr>
            <a:r>
              <a:rPr lang="en-US" dirty="0"/>
              <a:t>At the end of life, it is disposed (survey reported) at residual ( salvage ) value.</a:t>
            </a:r>
          </a:p>
          <a:p>
            <a:pPr>
              <a:buFont typeface="Wingdings" pitchFamily="2" charset="2"/>
              <a:buChar char="q"/>
            </a:pPr>
            <a:r>
              <a:rPr lang="en-US" dirty="0"/>
              <a:t> New item is procured from the depreciation fund against the disposal of the old items.</a:t>
            </a:r>
          </a:p>
          <a:p>
            <a:pPr>
              <a:buFont typeface="Wingdings" pitchFamily="2" charset="2"/>
              <a:buChar char="q"/>
            </a:pPr>
            <a:r>
              <a:rPr lang="en-US" dirty="0"/>
              <a:t>Since procuring of new item is done from the depreciation fund it is considered as the  reinvestment of the capital fund and therefore it can not be capitalized</a:t>
            </a:r>
          </a:p>
          <a:p>
            <a:pPr>
              <a:buFont typeface="Wingdings" pitchFamily="2" charset="2"/>
              <a:buChar char="q"/>
            </a:pPr>
            <a:r>
              <a:rPr lang="en-US" dirty="0"/>
              <a:t>Procurement is through depreciation fund under capital budget and is done at the end of service life . </a:t>
            </a:r>
          </a:p>
        </p:txBody>
      </p:sp>
      <p:cxnSp>
        <p:nvCxnSpPr>
          <p:cNvPr id="5" name="Straight Connector 4"/>
          <p:cNvCxnSpPr/>
          <p:nvPr/>
        </p:nvCxnSpPr>
        <p:spPr>
          <a:xfrm>
            <a:off x="3048000" y="5257800"/>
            <a:ext cx="3505200" cy="1588"/>
          </a:xfrm>
          <a:prstGeom prst="line">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2857500" y="4991101"/>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29000" y="4419601"/>
            <a:ext cx="13716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3200400" y="4267201"/>
            <a:ext cx="2590800" cy="1066800"/>
          </a:xfrm>
          <a:custGeom>
            <a:avLst/>
            <a:gdLst>
              <a:gd name="connsiteX0" fmla="*/ 0 w 1385455"/>
              <a:gd name="connsiteY0" fmla="*/ 900546 h 900546"/>
              <a:gd name="connsiteX1" fmla="*/ 13855 w 1385455"/>
              <a:gd name="connsiteY1" fmla="*/ 0 h 900546"/>
              <a:gd name="connsiteX2" fmla="*/ 1385455 w 1385455"/>
              <a:gd name="connsiteY2" fmla="*/ 886691 h 900546"/>
              <a:gd name="connsiteX3" fmla="*/ 0 w 1385455"/>
              <a:gd name="connsiteY3" fmla="*/ 900546 h 900546"/>
            </a:gdLst>
            <a:ahLst/>
            <a:cxnLst>
              <a:cxn ang="0">
                <a:pos x="connsiteX0" y="connsiteY0"/>
              </a:cxn>
              <a:cxn ang="0">
                <a:pos x="connsiteX1" y="connsiteY1"/>
              </a:cxn>
              <a:cxn ang="0">
                <a:pos x="connsiteX2" y="connsiteY2"/>
              </a:cxn>
              <a:cxn ang="0">
                <a:pos x="connsiteX3" y="connsiteY3"/>
              </a:cxn>
            </a:cxnLst>
            <a:rect l="l" t="t" r="r" b="b"/>
            <a:pathLst>
              <a:path w="1385455" h="900546">
                <a:moveTo>
                  <a:pt x="0" y="900546"/>
                </a:moveTo>
                <a:lnTo>
                  <a:pt x="13855" y="0"/>
                </a:lnTo>
                <a:lnTo>
                  <a:pt x="1385455" y="886691"/>
                </a:lnTo>
                <a:lnTo>
                  <a:pt x="0" y="900546"/>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00400" y="5257802"/>
            <a:ext cx="2590800" cy="3047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00400" y="4843046"/>
            <a:ext cx="1524000" cy="338554"/>
          </a:xfrm>
          <a:prstGeom prst="rect">
            <a:avLst/>
          </a:prstGeom>
          <a:noFill/>
        </p:spPr>
        <p:txBody>
          <a:bodyPr wrap="square" rtlCol="0">
            <a:spAutoFit/>
          </a:bodyPr>
          <a:lstStyle/>
          <a:p>
            <a:pPr algn="ctr"/>
            <a:r>
              <a:rPr lang="en-US" sz="1600" dirty="0"/>
              <a:t>Residual  value</a:t>
            </a:r>
          </a:p>
        </p:txBody>
      </p:sp>
      <p:sp>
        <p:nvSpPr>
          <p:cNvPr id="13" name="TextBox 12"/>
          <p:cNvSpPr txBox="1"/>
          <p:nvPr/>
        </p:nvSpPr>
        <p:spPr>
          <a:xfrm>
            <a:off x="3581400" y="5224047"/>
            <a:ext cx="1981200" cy="338554"/>
          </a:xfrm>
          <a:prstGeom prst="rect">
            <a:avLst/>
          </a:prstGeom>
          <a:noFill/>
        </p:spPr>
        <p:txBody>
          <a:bodyPr wrap="square" rtlCol="0">
            <a:spAutoFit/>
          </a:bodyPr>
          <a:lstStyle/>
          <a:p>
            <a:pPr algn="ctr"/>
            <a:r>
              <a:rPr lang="en-US" sz="1600" dirty="0"/>
              <a:t>Salvage value (10%)</a:t>
            </a:r>
          </a:p>
        </p:txBody>
      </p:sp>
      <p:sp>
        <p:nvSpPr>
          <p:cNvPr id="15" name="Freeform 14"/>
          <p:cNvSpPr/>
          <p:nvPr/>
        </p:nvSpPr>
        <p:spPr>
          <a:xfrm>
            <a:off x="3200400" y="5555674"/>
            <a:ext cx="2590800" cy="1149927"/>
          </a:xfrm>
          <a:custGeom>
            <a:avLst/>
            <a:gdLst>
              <a:gd name="connsiteX0" fmla="*/ 0 w 2355272"/>
              <a:gd name="connsiteY0" fmla="*/ 0 h 872836"/>
              <a:gd name="connsiteX1" fmla="*/ 2355272 w 2355272"/>
              <a:gd name="connsiteY1" fmla="*/ 0 h 872836"/>
              <a:gd name="connsiteX2" fmla="*/ 2341418 w 2355272"/>
              <a:gd name="connsiteY2" fmla="*/ 872836 h 872836"/>
              <a:gd name="connsiteX3" fmla="*/ 0 w 2355272"/>
              <a:gd name="connsiteY3" fmla="*/ 0 h 872836"/>
            </a:gdLst>
            <a:ahLst/>
            <a:cxnLst>
              <a:cxn ang="0">
                <a:pos x="connsiteX0" y="connsiteY0"/>
              </a:cxn>
              <a:cxn ang="0">
                <a:pos x="connsiteX1" y="connsiteY1"/>
              </a:cxn>
              <a:cxn ang="0">
                <a:pos x="connsiteX2" y="connsiteY2"/>
              </a:cxn>
              <a:cxn ang="0">
                <a:pos x="connsiteX3" y="connsiteY3"/>
              </a:cxn>
            </a:cxnLst>
            <a:rect l="l" t="t" r="r" b="b"/>
            <a:pathLst>
              <a:path w="2355272" h="872836">
                <a:moveTo>
                  <a:pt x="0" y="0"/>
                </a:moveTo>
                <a:lnTo>
                  <a:pt x="2355272" y="0"/>
                </a:lnTo>
                <a:lnTo>
                  <a:pt x="2341418" y="872836"/>
                </a:lnTo>
                <a:lnTo>
                  <a:pt x="0" y="0"/>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62400" y="5511226"/>
            <a:ext cx="1828800" cy="584775"/>
          </a:xfrm>
          <a:prstGeom prst="rect">
            <a:avLst/>
          </a:prstGeom>
          <a:noFill/>
        </p:spPr>
        <p:txBody>
          <a:bodyPr wrap="square" rtlCol="0">
            <a:spAutoFit/>
          </a:bodyPr>
          <a:lstStyle/>
          <a:p>
            <a:pPr algn="ctr"/>
            <a:r>
              <a:rPr lang="en-US" sz="1600" dirty="0"/>
              <a:t>Depreciation fund (NV – SV)</a:t>
            </a:r>
          </a:p>
        </p:txBody>
      </p:sp>
      <p:sp>
        <p:nvSpPr>
          <p:cNvPr id="21" name="TextBox 20"/>
          <p:cNvSpPr txBox="1"/>
          <p:nvPr/>
        </p:nvSpPr>
        <p:spPr>
          <a:xfrm>
            <a:off x="6705600" y="5029200"/>
            <a:ext cx="1828800" cy="369332"/>
          </a:xfrm>
          <a:prstGeom prst="rect">
            <a:avLst/>
          </a:prstGeom>
          <a:noFill/>
        </p:spPr>
        <p:txBody>
          <a:bodyPr wrap="square" rtlCol="0">
            <a:spAutoFit/>
          </a:bodyPr>
          <a:lstStyle/>
          <a:p>
            <a:r>
              <a:rPr lang="en-US" dirty="0"/>
              <a:t>Asset life in years</a:t>
            </a:r>
          </a:p>
        </p:txBody>
      </p:sp>
      <p:sp>
        <p:nvSpPr>
          <p:cNvPr id="23" name="TextBox 22"/>
          <p:cNvSpPr txBox="1"/>
          <p:nvPr/>
        </p:nvSpPr>
        <p:spPr>
          <a:xfrm>
            <a:off x="5791200" y="5257800"/>
            <a:ext cx="457200" cy="369332"/>
          </a:xfrm>
          <a:prstGeom prst="rect">
            <a:avLst/>
          </a:prstGeom>
          <a:noFill/>
        </p:spPr>
        <p:txBody>
          <a:bodyPr wrap="square" rtlCol="0">
            <a:spAutoFit/>
          </a:bodyPr>
          <a:lstStyle/>
          <a:p>
            <a:r>
              <a:rPr lang="en-US" dirty="0"/>
              <a:t>15</a:t>
            </a:r>
          </a:p>
        </p:txBody>
      </p:sp>
      <p:sp>
        <p:nvSpPr>
          <p:cNvPr id="24" name="TextBox 23"/>
          <p:cNvSpPr txBox="1"/>
          <p:nvPr/>
        </p:nvSpPr>
        <p:spPr>
          <a:xfrm>
            <a:off x="2895600" y="5269468"/>
            <a:ext cx="381000" cy="369332"/>
          </a:xfrm>
          <a:prstGeom prst="rect">
            <a:avLst/>
          </a:prstGeom>
          <a:noFill/>
        </p:spPr>
        <p:txBody>
          <a:bodyPr wrap="square" rtlCol="0">
            <a:spAutoFit/>
          </a:bodyPr>
          <a:lstStyle/>
          <a:p>
            <a:r>
              <a:rPr lang="en-US" dirty="0"/>
              <a:t>0</a:t>
            </a:r>
          </a:p>
        </p:txBody>
      </p:sp>
      <p:sp>
        <p:nvSpPr>
          <p:cNvPr id="25" name="Right Arrow 24"/>
          <p:cNvSpPr/>
          <p:nvPr/>
        </p:nvSpPr>
        <p:spPr>
          <a:xfrm>
            <a:off x="6019800" y="5638800"/>
            <a:ext cx="2971800" cy="7620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19800" y="5833646"/>
            <a:ext cx="2667000" cy="338554"/>
          </a:xfrm>
          <a:prstGeom prst="rect">
            <a:avLst/>
          </a:prstGeom>
          <a:noFill/>
        </p:spPr>
        <p:txBody>
          <a:bodyPr wrap="square" rtlCol="0">
            <a:spAutoFit/>
          </a:bodyPr>
          <a:lstStyle/>
          <a:p>
            <a:r>
              <a:rPr lang="en-US" sz="1600" dirty="0"/>
              <a:t>Fund is used  for procurement </a:t>
            </a:r>
          </a:p>
        </p:txBody>
      </p:sp>
      <p:sp>
        <p:nvSpPr>
          <p:cNvPr id="28" name="Rectangle 27"/>
          <p:cNvSpPr/>
          <p:nvPr/>
        </p:nvSpPr>
        <p:spPr>
          <a:xfrm>
            <a:off x="8991600" y="4191000"/>
            <a:ext cx="1066800" cy="2133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144000" y="4992470"/>
            <a:ext cx="762000" cy="646331"/>
          </a:xfrm>
          <a:prstGeom prst="rect">
            <a:avLst/>
          </a:prstGeom>
          <a:noFill/>
        </p:spPr>
        <p:txBody>
          <a:bodyPr wrap="square" rtlCol="0">
            <a:spAutoFit/>
          </a:bodyPr>
          <a:lstStyle/>
          <a:p>
            <a:r>
              <a:rPr lang="en-US" dirty="0"/>
              <a:t>New Items</a:t>
            </a:r>
          </a:p>
        </p:txBody>
      </p:sp>
      <p:sp>
        <p:nvSpPr>
          <p:cNvPr id="30" name="Left Arrow 29"/>
          <p:cNvSpPr/>
          <p:nvPr/>
        </p:nvSpPr>
        <p:spPr>
          <a:xfrm>
            <a:off x="5715000" y="4267200"/>
            <a:ext cx="3276600" cy="7620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791200" y="4495800"/>
            <a:ext cx="3200400" cy="338554"/>
          </a:xfrm>
          <a:prstGeom prst="rect">
            <a:avLst/>
          </a:prstGeom>
          <a:noFill/>
        </p:spPr>
        <p:txBody>
          <a:bodyPr wrap="square" rtlCol="0">
            <a:spAutoFit/>
          </a:bodyPr>
          <a:lstStyle/>
          <a:p>
            <a:r>
              <a:rPr lang="en-US" sz="1600" dirty="0"/>
              <a:t>Installation after disposing old items </a:t>
            </a:r>
          </a:p>
        </p:txBody>
      </p:sp>
    </p:spTree>
    <p:extLst>
      <p:ext uri="{BB962C8B-B14F-4D97-AF65-F5344CB8AC3E}">
        <p14:creationId xmlns:p14="http://schemas.microsoft.com/office/powerpoint/2010/main" val="19898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8679"/>
            <a:ext cx="8229600" cy="715962"/>
          </a:xfrm>
        </p:spPr>
        <p:txBody>
          <a:bodyPr>
            <a:normAutofit/>
          </a:bodyPr>
          <a:lstStyle/>
          <a:p>
            <a:r>
              <a:rPr lang="en-US" sz="3200" dirty="0">
                <a:latin typeface="Copperplate Gothic Bold" pitchFamily="34" charset="0"/>
              </a:rPr>
              <a:t>Inventory controlling methods</a:t>
            </a:r>
          </a:p>
        </p:txBody>
      </p:sp>
      <p:sp>
        <p:nvSpPr>
          <p:cNvPr id="4" name="Rectangle 3"/>
          <p:cNvSpPr/>
          <p:nvPr/>
        </p:nvSpPr>
        <p:spPr>
          <a:xfrm>
            <a:off x="1075403" y="2658070"/>
            <a:ext cx="1600200" cy="1752600"/>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3886200" y="1743670"/>
            <a:ext cx="16002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0" y="174367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05800" y="1743670"/>
            <a:ext cx="1600200"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258270"/>
            <a:ext cx="16002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425827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05800" y="4258270"/>
            <a:ext cx="1600200"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00" y="1972270"/>
            <a:ext cx="304800" cy="523220"/>
          </a:xfrm>
          <a:prstGeom prst="rect">
            <a:avLst/>
          </a:prstGeom>
          <a:noFill/>
        </p:spPr>
        <p:txBody>
          <a:bodyPr wrap="square" rtlCol="0">
            <a:spAutoFit/>
          </a:bodyPr>
          <a:lstStyle/>
          <a:p>
            <a:r>
              <a:rPr lang="en-US" sz="2800" dirty="0"/>
              <a:t>×</a:t>
            </a:r>
          </a:p>
        </p:txBody>
      </p:sp>
      <p:sp>
        <p:nvSpPr>
          <p:cNvPr id="12" name="TextBox 11"/>
          <p:cNvSpPr txBox="1"/>
          <p:nvPr/>
        </p:nvSpPr>
        <p:spPr>
          <a:xfrm>
            <a:off x="7848600" y="1972270"/>
            <a:ext cx="304800" cy="523220"/>
          </a:xfrm>
          <a:prstGeom prst="rect">
            <a:avLst/>
          </a:prstGeom>
          <a:noFill/>
        </p:spPr>
        <p:txBody>
          <a:bodyPr wrap="square" rtlCol="0">
            <a:spAutoFit/>
          </a:bodyPr>
          <a:lstStyle/>
          <a:p>
            <a:r>
              <a:rPr lang="en-US" sz="2800" dirty="0"/>
              <a:t>=</a:t>
            </a:r>
          </a:p>
        </p:txBody>
      </p:sp>
      <p:sp>
        <p:nvSpPr>
          <p:cNvPr id="13" name="TextBox 12"/>
          <p:cNvSpPr txBox="1"/>
          <p:nvPr/>
        </p:nvSpPr>
        <p:spPr>
          <a:xfrm>
            <a:off x="5638800" y="4420850"/>
            <a:ext cx="304800" cy="523220"/>
          </a:xfrm>
          <a:prstGeom prst="rect">
            <a:avLst/>
          </a:prstGeom>
          <a:noFill/>
        </p:spPr>
        <p:txBody>
          <a:bodyPr wrap="square" rtlCol="0">
            <a:spAutoFit/>
          </a:bodyPr>
          <a:lstStyle/>
          <a:p>
            <a:r>
              <a:rPr lang="en-US" sz="2800" dirty="0"/>
              <a:t>×</a:t>
            </a:r>
          </a:p>
        </p:txBody>
      </p:sp>
      <p:sp>
        <p:nvSpPr>
          <p:cNvPr id="14" name="TextBox 13"/>
          <p:cNvSpPr txBox="1"/>
          <p:nvPr/>
        </p:nvSpPr>
        <p:spPr>
          <a:xfrm>
            <a:off x="7848600" y="4420850"/>
            <a:ext cx="304800" cy="523220"/>
          </a:xfrm>
          <a:prstGeom prst="rect">
            <a:avLst/>
          </a:prstGeom>
          <a:noFill/>
        </p:spPr>
        <p:txBody>
          <a:bodyPr wrap="square" rtlCol="0">
            <a:spAutoFit/>
          </a:bodyPr>
          <a:lstStyle/>
          <a:p>
            <a:r>
              <a:rPr lang="en-US" sz="2800" dirty="0"/>
              <a:t>=</a:t>
            </a:r>
          </a:p>
        </p:txBody>
      </p:sp>
      <p:sp>
        <p:nvSpPr>
          <p:cNvPr id="15" name="TextBox 14"/>
          <p:cNvSpPr txBox="1"/>
          <p:nvPr/>
        </p:nvSpPr>
        <p:spPr>
          <a:xfrm>
            <a:off x="4191000" y="1859340"/>
            <a:ext cx="990600" cy="646331"/>
          </a:xfrm>
          <a:prstGeom prst="rect">
            <a:avLst/>
          </a:prstGeom>
          <a:noFill/>
        </p:spPr>
        <p:txBody>
          <a:bodyPr wrap="square" rtlCol="0">
            <a:spAutoFit/>
          </a:bodyPr>
          <a:lstStyle/>
          <a:p>
            <a:pPr algn="ctr"/>
            <a:r>
              <a:rPr lang="en-US" dirty="0"/>
              <a:t>High Value</a:t>
            </a:r>
          </a:p>
        </p:txBody>
      </p:sp>
      <p:sp>
        <p:nvSpPr>
          <p:cNvPr id="16" name="TextBox 15"/>
          <p:cNvSpPr txBox="1"/>
          <p:nvPr/>
        </p:nvSpPr>
        <p:spPr>
          <a:xfrm>
            <a:off x="6096000" y="1743670"/>
            <a:ext cx="1600200" cy="923330"/>
          </a:xfrm>
          <a:prstGeom prst="rect">
            <a:avLst/>
          </a:prstGeom>
          <a:solidFill>
            <a:srgbClr val="92D050"/>
          </a:solidFill>
        </p:spPr>
        <p:txBody>
          <a:bodyPr wrap="square" rtlCol="0">
            <a:spAutoFit/>
          </a:bodyPr>
          <a:lstStyle/>
          <a:p>
            <a:pPr algn="ctr"/>
            <a:r>
              <a:rPr lang="en-US" dirty="0"/>
              <a:t>Low consumption rate </a:t>
            </a:r>
          </a:p>
        </p:txBody>
      </p:sp>
      <p:sp>
        <p:nvSpPr>
          <p:cNvPr id="17" name="TextBox 16"/>
          <p:cNvSpPr txBox="1"/>
          <p:nvPr/>
        </p:nvSpPr>
        <p:spPr>
          <a:xfrm>
            <a:off x="8305800" y="1743670"/>
            <a:ext cx="1524000" cy="923330"/>
          </a:xfrm>
          <a:prstGeom prst="rect">
            <a:avLst/>
          </a:prstGeom>
          <a:noFill/>
        </p:spPr>
        <p:txBody>
          <a:bodyPr wrap="square" rtlCol="0">
            <a:spAutoFit/>
          </a:bodyPr>
          <a:lstStyle/>
          <a:p>
            <a:pPr algn="ctr"/>
            <a:r>
              <a:rPr lang="en-US" dirty="0"/>
              <a:t>Economic order Quantity </a:t>
            </a:r>
          </a:p>
        </p:txBody>
      </p:sp>
      <p:sp>
        <p:nvSpPr>
          <p:cNvPr id="18" name="TextBox 17"/>
          <p:cNvSpPr txBox="1"/>
          <p:nvPr/>
        </p:nvSpPr>
        <p:spPr>
          <a:xfrm>
            <a:off x="4038600" y="4410671"/>
            <a:ext cx="990600" cy="646331"/>
          </a:xfrm>
          <a:prstGeom prst="rect">
            <a:avLst/>
          </a:prstGeom>
          <a:noFill/>
        </p:spPr>
        <p:txBody>
          <a:bodyPr wrap="square" rtlCol="0">
            <a:spAutoFit/>
          </a:bodyPr>
          <a:lstStyle/>
          <a:p>
            <a:pPr algn="ctr"/>
            <a:r>
              <a:rPr lang="en-US" dirty="0"/>
              <a:t>Low Value</a:t>
            </a:r>
          </a:p>
        </p:txBody>
      </p:sp>
      <p:sp>
        <p:nvSpPr>
          <p:cNvPr id="19" name="TextBox 18"/>
          <p:cNvSpPr txBox="1"/>
          <p:nvPr/>
        </p:nvSpPr>
        <p:spPr>
          <a:xfrm>
            <a:off x="6096000" y="4258270"/>
            <a:ext cx="1600200" cy="923330"/>
          </a:xfrm>
          <a:prstGeom prst="rect">
            <a:avLst/>
          </a:prstGeom>
          <a:solidFill>
            <a:srgbClr val="FF0000"/>
          </a:solidFill>
        </p:spPr>
        <p:txBody>
          <a:bodyPr wrap="square" rtlCol="0">
            <a:spAutoFit/>
          </a:bodyPr>
          <a:lstStyle/>
          <a:p>
            <a:pPr algn="ctr"/>
            <a:r>
              <a:rPr lang="en-US" dirty="0"/>
              <a:t>High consumption rate </a:t>
            </a:r>
          </a:p>
        </p:txBody>
      </p:sp>
      <p:sp>
        <p:nvSpPr>
          <p:cNvPr id="20" name="TextBox 19"/>
          <p:cNvSpPr txBox="1"/>
          <p:nvPr/>
        </p:nvSpPr>
        <p:spPr>
          <a:xfrm>
            <a:off x="8305800" y="4410671"/>
            <a:ext cx="1524000" cy="646331"/>
          </a:xfrm>
          <a:prstGeom prst="rect">
            <a:avLst/>
          </a:prstGeom>
          <a:noFill/>
        </p:spPr>
        <p:txBody>
          <a:bodyPr wrap="square" rtlCol="0">
            <a:spAutoFit/>
          </a:bodyPr>
          <a:lstStyle/>
          <a:p>
            <a:pPr algn="ctr"/>
            <a:r>
              <a:rPr lang="en-US" dirty="0"/>
              <a:t>Maxima Minima</a:t>
            </a:r>
          </a:p>
        </p:txBody>
      </p:sp>
      <p:sp>
        <p:nvSpPr>
          <p:cNvPr id="21" name="TextBox 20"/>
          <p:cNvSpPr txBox="1"/>
          <p:nvPr/>
        </p:nvSpPr>
        <p:spPr>
          <a:xfrm>
            <a:off x="1075403" y="2895302"/>
            <a:ext cx="1600200" cy="1077218"/>
          </a:xfrm>
          <a:prstGeom prst="rect">
            <a:avLst/>
          </a:prstGeom>
          <a:noFill/>
        </p:spPr>
        <p:txBody>
          <a:bodyPr wrap="square" rtlCol="0">
            <a:spAutoFit/>
          </a:bodyPr>
          <a:lstStyle/>
          <a:p>
            <a:pPr algn="ctr"/>
            <a:r>
              <a:rPr lang="en-US" dirty="0"/>
              <a:t>Materials (</a:t>
            </a:r>
            <a:r>
              <a:rPr lang="en-US" sz="1400" dirty="0"/>
              <a:t>Reconditioning  spares  &amp;  consumable items)</a:t>
            </a:r>
          </a:p>
        </p:txBody>
      </p:sp>
      <p:cxnSp>
        <p:nvCxnSpPr>
          <p:cNvPr id="26" name="Straight Arrow Connector 25"/>
          <p:cNvCxnSpPr>
            <a:stCxn id="4" idx="3"/>
            <a:endCxn id="5" idx="1"/>
          </p:cNvCxnSpPr>
          <p:nvPr/>
        </p:nvCxnSpPr>
        <p:spPr>
          <a:xfrm flipV="1">
            <a:off x="2675603" y="2200870"/>
            <a:ext cx="1210597" cy="13335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3"/>
            <a:endCxn id="8" idx="1"/>
          </p:cNvCxnSpPr>
          <p:nvPr/>
        </p:nvCxnSpPr>
        <p:spPr>
          <a:xfrm>
            <a:off x="2675603" y="3534370"/>
            <a:ext cx="1134397" cy="11811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545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1" y="427901"/>
            <a:ext cx="8229600" cy="792162"/>
          </a:xfrm>
        </p:spPr>
        <p:txBody>
          <a:bodyPr>
            <a:normAutofit/>
          </a:bodyPr>
          <a:lstStyle/>
          <a:p>
            <a:r>
              <a:rPr lang="en-US" sz="3200" dirty="0">
                <a:latin typeface="Copperplate Gothic Bold" pitchFamily="34" charset="0"/>
              </a:rPr>
              <a:t>Economic order quantity (EOQ)</a:t>
            </a:r>
          </a:p>
        </p:txBody>
      </p:sp>
      <p:sp>
        <p:nvSpPr>
          <p:cNvPr id="3" name="Rectangle 4"/>
          <p:cNvSpPr>
            <a:spLocks noChangeArrowheads="1"/>
          </p:cNvSpPr>
          <p:nvPr/>
        </p:nvSpPr>
        <p:spPr bwMode="auto">
          <a:xfrm>
            <a:off x="1828800" y="1371600"/>
            <a:ext cx="8686800" cy="677108"/>
          </a:xfrm>
          <a:prstGeom prst="rect">
            <a:avLst/>
          </a:prstGeom>
          <a:noFill/>
          <a:ln w="28575">
            <a:solidFill>
              <a:schemeClr val="tx1"/>
            </a:solidFill>
            <a:miter lim="800000"/>
            <a:headEnd/>
            <a:tailEnd/>
          </a:ln>
        </p:spPr>
        <p:txBody>
          <a:bodyPr wrap="square" anchor="ctr">
            <a:spAutoFit/>
          </a:bodyPr>
          <a:lstStyle/>
          <a:p>
            <a:r>
              <a:rPr lang="en-US" sz="2000" b="1" dirty="0">
                <a:solidFill>
                  <a:srgbClr val="00B0F0"/>
                </a:solidFill>
              </a:rPr>
              <a:t>Economic Order  Quantity ( EOQ)  =</a:t>
            </a:r>
          </a:p>
          <a:p>
            <a:r>
              <a:rPr lang="en-US" b="1" dirty="0">
                <a:solidFill>
                  <a:srgbClr val="FF0000"/>
                </a:solidFill>
              </a:rPr>
              <a:t> (Average yearly Consumption X Lead Time [in years] ) + Emergency Stock – Stock on hand</a:t>
            </a:r>
          </a:p>
        </p:txBody>
      </p:sp>
      <p:sp>
        <p:nvSpPr>
          <p:cNvPr id="4" name="TextBox 3"/>
          <p:cNvSpPr txBox="1"/>
          <p:nvPr/>
        </p:nvSpPr>
        <p:spPr>
          <a:xfrm>
            <a:off x="1828800" y="2438400"/>
            <a:ext cx="4191000" cy="1754326"/>
          </a:xfrm>
          <a:prstGeom prst="rect">
            <a:avLst/>
          </a:prstGeom>
          <a:noFill/>
          <a:ln w="28575">
            <a:solidFill>
              <a:schemeClr val="tx1"/>
            </a:solidFill>
          </a:ln>
        </p:spPr>
        <p:txBody>
          <a:bodyPr wrap="square" rtlCol="0">
            <a:spAutoFit/>
          </a:bodyPr>
          <a:lstStyle/>
          <a:p>
            <a:pPr algn="ctr"/>
            <a:r>
              <a:rPr lang="en-US" b="1" u="sng" dirty="0"/>
              <a:t>Transformer oil </a:t>
            </a:r>
            <a:endParaRPr lang="en-US" u="sng" dirty="0"/>
          </a:p>
          <a:p>
            <a:r>
              <a:rPr lang="en-US" dirty="0"/>
              <a:t>1. Average yearly consumption = 80KL</a:t>
            </a:r>
          </a:p>
          <a:p>
            <a:r>
              <a:rPr lang="en-US" dirty="0"/>
              <a:t>2. Lead time for procurement = 1 year</a:t>
            </a:r>
          </a:p>
          <a:p>
            <a:r>
              <a:rPr lang="en-US" dirty="0"/>
              <a:t>3. Emergency stock = 80 KL </a:t>
            </a:r>
          </a:p>
          <a:p>
            <a:r>
              <a:rPr lang="en-US" dirty="0"/>
              <a:t>4. Stock in hand = 100 KL</a:t>
            </a:r>
          </a:p>
          <a:p>
            <a:r>
              <a:rPr lang="en-US" dirty="0"/>
              <a:t>5. EOQ = (80 x 1) + 80 -100 = 60 KL </a:t>
            </a:r>
          </a:p>
        </p:txBody>
      </p:sp>
      <p:sp>
        <p:nvSpPr>
          <p:cNvPr id="5" name="TextBox 4"/>
          <p:cNvSpPr txBox="1"/>
          <p:nvPr/>
        </p:nvSpPr>
        <p:spPr>
          <a:xfrm>
            <a:off x="6248400" y="2438400"/>
            <a:ext cx="4191000" cy="1754326"/>
          </a:xfrm>
          <a:prstGeom prst="rect">
            <a:avLst/>
          </a:prstGeom>
          <a:noFill/>
          <a:ln w="28575">
            <a:solidFill>
              <a:schemeClr val="tx1"/>
            </a:solidFill>
          </a:ln>
        </p:spPr>
        <p:txBody>
          <a:bodyPr wrap="square" rtlCol="0">
            <a:spAutoFit/>
          </a:bodyPr>
          <a:lstStyle/>
          <a:p>
            <a:pPr algn="ctr"/>
            <a:r>
              <a:rPr lang="en-US" b="1" u="sng" dirty="0"/>
              <a:t>16 mm</a:t>
            </a:r>
            <a:r>
              <a:rPr lang="en-US" b="1" u="sng" baseline="30000" dirty="0"/>
              <a:t>2</a:t>
            </a:r>
            <a:r>
              <a:rPr lang="en-US" b="1" u="sng" dirty="0"/>
              <a:t> copper cable </a:t>
            </a:r>
            <a:endParaRPr lang="en-US" u="sng" dirty="0"/>
          </a:p>
          <a:p>
            <a:r>
              <a:rPr lang="en-US" dirty="0"/>
              <a:t>1. Average yearly consumption = 1000 </a:t>
            </a:r>
            <a:r>
              <a:rPr lang="en-US" dirty="0" err="1"/>
              <a:t>Mtr</a:t>
            </a:r>
            <a:endParaRPr lang="en-US" dirty="0"/>
          </a:p>
          <a:p>
            <a:r>
              <a:rPr lang="en-US" dirty="0"/>
              <a:t>2. Lead time for procurement = 1 year</a:t>
            </a:r>
          </a:p>
          <a:p>
            <a:r>
              <a:rPr lang="en-US" dirty="0"/>
              <a:t>3. Emergency stock = 100 </a:t>
            </a:r>
            <a:r>
              <a:rPr lang="en-US" dirty="0" err="1"/>
              <a:t>Mtr</a:t>
            </a:r>
            <a:endParaRPr lang="en-US" dirty="0"/>
          </a:p>
          <a:p>
            <a:r>
              <a:rPr lang="en-US" dirty="0"/>
              <a:t>4. Stock in hand = 20 </a:t>
            </a:r>
            <a:r>
              <a:rPr lang="en-US" dirty="0" err="1"/>
              <a:t>Mtr</a:t>
            </a:r>
            <a:endParaRPr lang="en-US" dirty="0"/>
          </a:p>
          <a:p>
            <a:r>
              <a:rPr lang="en-US" dirty="0"/>
              <a:t>5. EOQ = (1000 x 1) + 100 -20 = 1080 </a:t>
            </a:r>
            <a:r>
              <a:rPr lang="en-US" dirty="0" err="1"/>
              <a:t>Mtr</a:t>
            </a:r>
            <a:r>
              <a:rPr lang="en-US" dirty="0"/>
              <a:t> </a:t>
            </a:r>
          </a:p>
        </p:txBody>
      </p:sp>
      <p:sp>
        <p:nvSpPr>
          <p:cNvPr id="6" name="TextBox 5"/>
          <p:cNvSpPr txBox="1"/>
          <p:nvPr/>
        </p:nvSpPr>
        <p:spPr>
          <a:xfrm>
            <a:off x="1828800" y="4495800"/>
            <a:ext cx="4191000" cy="1754326"/>
          </a:xfrm>
          <a:prstGeom prst="rect">
            <a:avLst/>
          </a:prstGeom>
          <a:noFill/>
          <a:ln w="28575">
            <a:solidFill>
              <a:schemeClr val="tx1"/>
            </a:solidFill>
          </a:ln>
        </p:spPr>
        <p:txBody>
          <a:bodyPr wrap="square" rtlCol="0">
            <a:spAutoFit/>
          </a:bodyPr>
          <a:lstStyle/>
          <a:p>
            <a:pPr algn="ctr"/>
            <a:r>
              <a:rPr lang="en-US" b="1" u="sng" dirty="0"/>
              <a:t>Conveyor roller  </a:t>
            </a:r>
            <a:endParaRPr lang="en-US" u="sng" dirty="0"/>
          </a:p>
          <a:p>
            <a:r>
              <a:rPr lang="en-US" dirty="0"/>
              <a:t>1. Average yearly consumption = 300 </a:t>
            </a:r>
            <a:r>
              <a:rPr lang="en-US" dirty="0" err="1"/>
              <a:t>Nos</a:t>
            </a:r>
            <a:endParaRPr lang="en-US" dirty="0"/>
          </a:p>
          <a:p>
            <a:r>
              <a:rPr lang="en-US" dirty="0"/>
              <a:t>2. Lead time for procurement = 1 year</a:t>
            </a:r>
          </a:p>
          <a:p>
            <a:r>
              <a:rPr lang="en-US" dirty="0"/>
              <a:t>3. Emergency stock = 50 </a:t>
            </a:r>
            <a:r>
              <a:rPr lang="en-US" dirty="0" err="1"/>
              <a:t>Nos</a:t>
            </a:r>
            <a:endParaRPr lang="en-US" dirty="0"/>
          </a:p>
          <a:p>
            <a:r>
              <a:rPr lang="en-US" dirty="0"/>
              <a:t>4. Stock in hand = 10 </a:t>
            </a:r>
            <a:r>
              <a:rPr lang="en-US" dirty="0" err="1"/>
              <a:t>Nos</a:t>
            </a:r>
            <a:endParaRPr lang="en-US" dirty="0"/>
          </a:p>
          <a:p>
            <a:r>
              <a:rPr lang="en-US" dirty="0"/>
              <a:t>5. EOQ = (300 x 1) + 50 -10 = 340 </a:t>
            </a:r>
            <a:r>
              <a:rPr lang="en-US" dirty="0" err="1"/>
              <a:t>Nos</a:t>
            </a:r>
            <a:r>
              <a:rPr lang="en-US" dirty="0"/>
              <a:t> </a:t>
            </a:r>
          </a:p>
        </p:txBody>
      </p:sp>
      <p:sp>
        <p:nvSpPr>
          <p:cNvPr id="7" name="TextBox 6"/>
          <p:cNvSpPr txBox="1"/>
          <p:nvPr/>
        </p:nvSpPr>
        <p:spPr>
          <a:xfrm>
            <a:off x="6248400" y="4495800"/>
            <a:ext cx="4191000" cy="1754326"/>
          </a:xfrm>
          <a:prstGeom prst="rect">
            <a:avLst/>
          </a:prstGeom>
          <a:noFill/>
          <a:ln w="28575">
            <a:solidFill>
              <a:schemeClr val="tx1"/>
            </a:solidFill>
          </a:ln>
        </p:spPr>
        <p:txBody>
          <a:bodyPr wrap="square" rtlCol="0">
            <a:spAutoFit/>
          </a:bodyPr>
          <a:lstStyle/>
          <a:p>
            <a:pPr algn="ctr"/>
            <a:r>
              <a:rPr lang="en-US" b="1" u="sng" dirty="0"/>
              <a:t>Roller Bearing ( NU320) </a:t>
            </a:r>
            <a:endParaRPr lang="en-US" u="sng" dirty="0"/>
          </a:p>
          <a:p>
            <a:r>
              <a:rPr lang="en-US" dirty="0"/>
              <a:t>1. Average yearly consumption = 20 </a:t>
            </a:r>
            <a:r>
              <a:rPr lang="en-US" dirty="0" err="1"/>
              <a:t>Nos</a:t>
            </a:r>
            <a:endParaRPr lang="en-US" dirty="0"/>
          </a:p>
          <a:p>
            <a:r>
              <a:rPr lang="en-US" dirty="0"/>
              <a:t>2. Lead time for procurement = 1 year</a:t>
            </a:r>
          </a:p>
          <a:p>
            <a:r>
              <a:rPr lang="en-US" dirty="0"/>
              <a:t>3. Emergency stock = 6 </a:t>
            </a:r>
            <a:r>
              <a:rPr lang="en-US" dirty="0" err="1"/>
              <a:t>Nos</a:t>
            </a:r>
            <a:endParaRPr lang="en-US" dirty="0"/>
          </a:p>
          <a:p>
            <a:r>
              <a:rPr lang="en-US" dirty="0"/>
              <a:t>4. Stock in hand = 10 </a:t>
            </a:r>
            <a:r>
              <a:rPr lang="en-US" dirty="0" err="1"/>
              <a:t>Nos</a:t>
            </a:r>
            <a:endParaRPr lang="en-US" dirty="0"/>
          </a:p>
          <a:p>
            <a:r>
              <a:rPr lang="en-US" dirty="0"/>
              <a:t>5. EOQ = (20 x 1) + 6 -10 = 16 </a:t>
            </a:r>
            <a:r>
              <a:rPr lang="en-US" dirty="0" err="1"/>
              <a:t>Nos</a:t>
            </a:r>
            <a:r>
              <a:rPr lang="en-US" dirty="0"/>
              <a:t> </a:t>
            </a:r>
          </a:p>
        </p:txBody>
      </p:sp>
    </p:spTree>
    <p:extLst>
      <p:ext uri="{BB962C8B-B14F-4D97-AF65-F5344CB8AC3E}">
        <p14:creationId xmlns:p14="http://schemas.microsoft.com/office/powerpoint/2010/main" val="149776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0508"/>
            <a:ext cx="8229600" cy="639762"/>
          </a:xfrm>
        </p:spPr>
        <p:txBody>
          <a:bodyPr>
            <a:normAutofit/>
          </a:bodyPr>
          <a:lstStyle/>
          <a:p>
            <a:r>
              <a:rPr lang="en-US" sz="3200" dirty="0">
                <a:latin typeface="Copperplate Gothic Bold" pitchFamily="34" charset="0"/>
              </a:rPr>
              <a:t>Maxima - Minima</a:t>
            </a:r>
          </a:p>
        </p:txBody>
      </p:sp>
      <p:sp>
        <p:nvSpPr>
          <p:cNvPr id="3" name="TextBox 2"/>
          <p:cNvSpPr txBox="1"/>
          <p:nvPr/>
        </p:nvSpPr>
        <p:spPr>
          <a:xfrm>
            <a:off x="2209800" y="2218076"/>
            <a:ext cx="7924800" cy="923330"/>
          </a:xfrm>
          <a:prstGeom prst="rect">
            <a:avLst/>
          </a:prstGeom>
          <a:noFill/>
          <a:ln w="19050">
            <a:solidFill>
              <a:schemeClr val="tx1"/>
            </a:solidFill>
          </a:ln>
        </p:spPr>
        <p:txBody>
          <a:bodyPr wrap="square" rtlCol="0">
            <a:spAutoFit/>
          </a:bodyPr>
          <a:lstStyle/>
          <a:p>
            <a:pPr marL="342900" indent="-342900"/>
            <a:r>
              <a:rPr lang="en-US" b="1" dirty="0"/>
              <a:t>2. Re order Level (ROL) </a:t>
            </a:r>
          </a:p>
          <a:p>
            <a:pPr marL="342900" indent="-342900"/>
            <a:r>
              <a:rPr lang="en-US" dirty="0"/>
              <a:t>[ At this level next order to be placed] </a:t>
            </a:r>
          </a:p>
          <a:p>
            <a:r>
              <a:rPr lang="en-US" dirty="0"/>
              <a:t>    = (Max consumption X Maximum lead time)</a:t>
            </a:r>
          </a:p>
        </p:txBody>
      </p:sp>
      <p:sp>
        <p:nvSpPr>
          <p:cNvPr id="4" name="TextBox 3"/>
          <p:cNvSpPr txBox="1"/>
          <p:nvPr/>
        </p:nvSpPr>
        <p:spPr>
          <a:xfrm>
            <a:off x="2202426" y="3243539"/>
            <a:ext cx="7924800" cy="923330"/>
          </a:xfrm>
          <a:prstGeom prst="rect">
            <a:avLst/>
          </a:prstGeom>
          <a:noFill/>
          <a:ln w="19050">
            <a:solidFill>
              <a:schemeClr val="tx1"/>
            </a:solidFill>
          </a:ln>
        </p:spPr>
        <p:txBody>
          <a:bodyPr wrap="square" rtlCol="0">
            <a:spAutoFit/>
          </a:bodyPr>
          <a:lstStyle/>
          <a:p>
            <a:pPr marL="342900" indent="-342900"/>
            <a:r>
              <a:rPr lang="en-US" b="1" dirty="0"/>
              <a:t>3. Minimum  order Level (MIOL) </a:t>
            </a:r>
          </a:p>
          <a:p>
            <a:pPr marL="342900" indent="-342900"/>
            <a:r>
              <a:rPr lang="en-US" dirty="0"/>
              <a:t>[This is the quantity to be maintained at the store to prevent stock out condition]  </a:t>
            </a:r>
          </a:p>
          <a:p>
            <a:r>
              <a:rPr lang="en-US" dirty="0"/>
              <a:t>    = ROL - (Average consumption X Average lead time)</a:t>
            </a:r>
          </a:p>
        </p:txBody>
      </p:sp>
      <p:sp>
        <p:nvSpPr>
          <p:cNvPr id="5" name="TextBox 4"/>
          <p:cNvSpPr txBox="1"/>
          <p:nvPr/>
        </p:nvSpPr>
        <p:spPr>
          <a:xfrm>
            <a:off x="2209800" y="4269002"/>
            <a:ext cx="7924800" cy="923330"/>
          </a:xfrm>
          <a:prstGeom prst="rect">
            <a:avLst/>
          </a:prstGeom>
          <a:noFill/>
          <a:ln w="19050">
            <a:solidFill>
              <a:schemeClr val="tx1"/>
            </a:solidFill>
          </a:ln>
        </p:spPr>
        <p:txBody>
          <a:bodyPr wrap="square" rtlCol="0">
            <a:spAutoFit/>
          </a:bodyPr>
          <a:lstStyle/>
          <a:p>
            <a:pPr marL="342900" indent="-342900"/>
            <a:r>
              <a:rPr lang="en-US" b="1" dirty="0"/>
              <a:t>4. Maximum order Level (MAOL) </a:t>
            </a:r>
          </a:p>
          <a:p>
            <a:pPr marL="609600" indent="-609600"/>
            <a:r>
              <a:rPr lang="en-US" dirty="0"/>
              <a:t>[This is the quantity above which stock is not allowed to exceed]  </a:t>
            </a:r>
          </a:p>
          <a:p>
            <a:r>
              <a:rPr lang="en-US" dirty="0"/>
              <a:t>    = ROL + EOQ - (Minimum consumption X Minimum lead time)</a:t>
            </a:r>
          </a:p>
        </p:txBody>
      </p:sp>
      <p:sp>
        <p:nvSpPr>
          <p:cNvPr id="6" name="TextBox 5"/>
          <p:cNvSpPr txBox="1"/>
          <p:nvPr/>
        </p:nvSpPr>
        <p:spPr>
          <a:xfrm>
            <a:off x="2209800" y="1210270"/>
            <a:ext cx="7924800" cy="923330"/>
          </a:xfrm>
          <a:prstGeom prst="rect">
            <a:avLst/>
          </a:prstGeom>
          <a:noFill/>
          <a:ln w="19050">
            <a:solidFill>
              <a:schemeClr val="tx1"/>
            </a:solidFill>
          </a:ln>
        </p:spPr>
        <p:txBody>
          <a:bodyPr wrap="square" rtlCol="0">
            <a:spAutoFit/>
          </a:bodyPr>
          <a:lstStyle/>
          <a:p>
            <a:pPr marL="342900" indent="-342900"/>
            <a:r>
              <a:rPr lang="en-US" b="1" dirty="0"/>
              <a:t>1. Economic order quantity ( EOQ) </a:t>
            </a:r>
          </a:p>
          <a:p>
            <a:pPr marL="342900" indent="-342900"/>
            <a:r>
              <a:rPr lang="en-US" dirty="0"/>
              <a:t>[ This is the quantity to be procured] </a:t>
            </a:r>
          </a:p>
          <a:p>
            <a:r>
              <a:rPr lang="en-US" dirty="0"/>
              <a:t>    = (Minimum consumption X Maximum lead time)</a:t>
            </a:r>
          </a:p>
        </p:txBody>
      </p:sp>
      <p:sp>
        <p:nvSpPr>
          <p:cNvPr id="7" name="TextBox 6"/>
          <p:cNvSpPr txBox="1"/>
          <p:nvPr/>
        </p:nvSpPr>
        <p:spPr>
          <a:xfrm>
            <a:off x="2192594" y="5349444"/>
            <a:ext cx="7924800" cy="923330"/>
          </a:xfrm>
          <a:prstGeom prst="rect">
            <a:avLst/>
          </a:prstGeom>
          <a:noFill/>
          <a:ln w="19050">
            <a:solidFill>
              <a:schemeClr val="tx1"/>
            </a:solidFill>
          </a:ln>
        </p:spPr>
        <p:txBody>
          <a:bodyPr wrap="square" rtlCol="0">
            <a:spAutoFit/>
          </a:bodyPr>
          <a:lstStyle/>
          <a:p>
            <a:pPr marL="342900" indent="-342900"/>
            <a:r>
              <a:rPr lang="en-US" b="1" dirty="0"/>
              <a:t>5. </a:t>
            </a:r>
            <a:r>
              <a:rPr lang="en-US" b="1" dirty="0" err="1"/>
              <a:t>Avg</a:t>
            </a:r>
            <a:r>
              <a:rPr lang="en-US" b="1" dirty="0"/>
              <a:t> inventory (MAOL) </a:t>
            </a:r>
          </a:p>
          <a:p>
            <a:pPr marL="609600" indent="-609600"/>
            <a:r>
              <a:rPr lang="en-US" dirty="0"/>
              <a:t>[This is the quantity always available in the store ]  </a:t>
            </a:r>
          </a:p>
          <a:p>
            <a:r>
              <a:rPr lang="en-US" dirty="0"/>
              <a:t>    = (MIOL + MAOL)/2</a:t>
            </a:r>
          </a:p>
        </p:txBody>
      </p:sp>
    </p:spTree>
    <p:extLst>
      <p:ext uri="{BB962C8B-B14F-4D97-AF65-F5344CB8AC3E}">
        <p14:creationId xmlns:p14="http://schemas.microsoft.com/office/powerpoint/2010/main" val="411142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5" y="569238"/>
            <a:ext cx="8229600" cy="639762"/>
          </a:xfrm>
        </p:spPr>
        <p:txBody>
          <a:bodyPr>
            <a:normAutofit/>
          </a:bodyPr>
          <a:lstStyle/>
          <a:p>
            <a:r>
              <a:rPr lang="en-US" sz="3200" dirty="0">
                <a:latin typeface="Copperplate Gothic Bold" pitchFamily="34" charset="0"/>
              </a:rPr>
              <a:t>Maxima - Minima</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861451157"/>
              </p:ext>
            </p:extLst>
          </p:nvPr>
        </p:nvGraphicFramePr>
        <p:xfrm>
          <a:off x="2133600" y="1190506"/>
          <a:ext cx="7772400" cy="1112520"/>
        </p:xfrm>
        <a:graphic>
          <a:graphicData uri="http://schemas.openxmlformats.org/drawingml/2006/table">
            <a:tbl>
              <a:tblPr firstRow="1" bandRow="1">
                <a:tableStyleId>{7DF18680-E054-41AD-8BC1-D1AEF772440D}</a:tableStyleId>
              </a:tblPr>
              <a:tblGrid>
                <a:gridCol w="3608614">
                  <a:extLst>
                    <a:ext uri="{9D8B030D-6E8A-4147-A177-3AD203B41FA5}">
                      <a16:colId xmlns:a16="http://schemas.microsoft.com/office/drawing/2014/main" val="20000"/>
                    </a:ext>
                  </a:extLst>
                </a:gridCol>
                <a:gridCol w="1480457">
                  <a:extLst>
                    <a:ext uri="{9D8B030D-6E8A-4147-A177-3AD203B41FA5}">
                      <a16:colId xmlns:a16="http://schemas.microsoft.com/office/drawing/2014/main" val="20001"/>
                    </a:ext>
                  </a:extLst>
                </a:gridCol>
                <a:gridCol w="1387929">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Max</a:t>
                      </a:r>
                    </a:p>
                  </a:txBody>
                  <a:tcPr>
                    <a:lnT w="12700" cap="flat" cmpd="sng" algn="ctr">
                      <a:solidFill>
                        <a:schemeClr val="tx1"/>
                      </a:solidFill>
                      <a:prstDash val="solid"/>
                      <a:round/>
                      <a:headEnd type="none" w="med" len="med"/>
                      <a:tailEnd type="none" w="med" len="med"/>
                    </a:lnT>
                  </a:tcPr>
                </a:tc>
                <a:tc>
                  <a:txBody>
                    <a:bodyPr/>
                    <a:lstStyle/>
                    <a:p>
                      <a:pPr algn="ctr"/>
                      <a:r>
                        <a:rPr lang="en-US" dirty="0"/>
                        <a:t>Mini</a:t>
                      </a:r>
                    </a:p>
                  </a:txBody>
                  <a:tcPr>
                    <a:lnT w="12700" cap="flat" cmpd="sng" algn="ctr">
                      <a:solidFill>
                        <a:schemeClr val="tx1"/>
                      </a:solidFill>
                      <a:prstDash val="solid"/>
                      <a:round/>
                      <a:headEnd type="none" w="med" len="med"/>
                      <a:tailEnd type="none" w="med" len="med"/>
                    </a:lnT>
                  </a:tcPr>
                </a:tc>
                <a:tc>
                  <a:txBody>
                    <a:bodyPr/>
                    <a:lstStyle/>
                    <a:p>
                      <a:pPr algn="ctr"/>
                      <a:r>
                        <a:rPr lang="en-US" dirty="0" err="1"/>
                        <a:t>Avg</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lgn="l"/>
                      <a:r>
                        <a:rPr lang="en-US" dirty="0"/>
                        <a:t>Yearly consumption pattern  (</a:t>
                      </a:r>
                      <a:r>
                        <a:rPr lang="en-US" baseline="0" dirty="0"/>
                        <a:t> C )</a:t>
                      </a:r>
                      <a:endParaRPr lang="en-US" dirty="0"/>
                    </a:p>
                  </a:txBody>
                  <a:tcPr>
                    <a:lnL w="12700" cap="flat" cmpd="sng" algn="ctr">
                      <a:solidFill>
                        <a:schemeClr val="tx1"/>
                      </a:solidFill>
                      <a:prstDash val="solid"/>
                      <a:round/>
                      <a:headEnd type="none" w="med" len="med"/>
                      <a:tailEnd type="none" w="med" len="med"/>
                    </a:lnL>
                  </a:tcPr>
                </a:tc>
                <a:tc>
                  <a:txBody>
                    <a:bodyPr/>
                    <a:lstStyle/>
                    <a:p>
                      <a:pPr algn="ctr"/>
                      <a:r>
                        <a:rPr lang="en-US" dirty="0"/>
                        <a:t>75 </a:t>
                      </a:r>
                      <a:r>
                        <a:rPr lang="en-US" dirty="0" err="1"/>
                        <a:t>Nos</a:t>
                      </a:r>
                      <a:endParaRPr lang="en-US" dirty="0"/>
                    </a:p>
                  </a:txBody>
                  <a:tcPr/>
                </a:tc>
                <a:tc>
                  <a:txBody>
                    <a:bodyPr/>
                    <a:lstStyle/>
                    <a:p>
                      <a:pPr algn="ctr"/>
                      <a:r>
                        <a:rPr lang="en-US" dirty="0"/>
                        <a:t>25 </a:t>
                      </a:r>
                      <a:r>
                        <a:rPr lang="en-US" dirty="0" err="1"/>
                        <a:t>Nos</a:t>
                      </a:r>
                      <a:endParaRPr lang="en-US" dirty="0"/>
                    </a:p>
                  </a:txBody>
                  <a:tcPr/>
                </a:tc>
                <a:tc>
                  <a:txBody>
                    <a:bodyPr/>
                    <a:lstStyle/>
                    <a:p>
                      <a:pPr algn="ctr"/>
                      <a:r>
                        <a:rPr lang="en-US" dirty="0"/>
                        <a:t>50 </a:t>
                      </a:r>
                      <a:r>
                        <a:rPr lang="en-US" dirty="0" err="1"/>
                        <a:t>Nos</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l"/>
                      <a:r>
                        <a:rPr lang="en-US" dirty="0"/>
                        <a:t>Lead time for procurement (LT)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t>0.5 Yr</a:t>
                      </a:r>
                    </a:p>
                  </a:txBody>
                  <a:tcPr>
                    <a:lnB w="12700" cap="flat" cmpd="sng" algn="ctr">
                      <a:solidFill>
                        <a:schemeClr val="tx1"/>
                      </a:solidFill>
                      <a:prstDash val="solid"/>
                      <a:round/>
                      <a:headEnd type="none" w="med" len="med"/>
                      <a:tailEnd type="none" w="med" len="med"/>
                    </a:lnB>
                  </a:tcPr>
                </a:tc>
                <a:tc>
                  <a:txBody>
                    <a:bodyPr/>
                    <a:lstStyle/>
                    <a:p>
                      <a:pPr algn="ctr"/>
                      <a:r>
                        <a:rPr lang="en-US" dirty="0"/>
                        <a:t>0.3 Yr</a:t>
                      </a:r>
                    </a:p>
                  </a:txBody>
                  <a:tcPr>
                    <a:lnB w="12700" cap="flat" cmpd="sng" algn="ctr">
                      <a:solidFill>
                        <a:schemeClr val="tx1"/>
                      </a:solidFill>
                      <a:prstDash val="solid"/>
                      <a:round/>
                      <a:headEnd type="none" w="med" len="med"/>
                      <a:tailEnd type="none" w="med" len="med"/>
                    </a:lnB>
                  </a:tcPr>
                </a:tc>
                <a:tc>
                  <a:txBody>
                    <a:bodyPr/>
                    <a:lstStyle/>
                    <a:p>
                      <a:pPr algn="ctr"/>
                      <a:r>
                        <a:rPr lang="en-US" dirty="0"/>
                        <a:t>0.4 Yr</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nvGraphicFramePr>
        <p:xfrm>
          <a:off x="2133600" y="2346960"/>
          <a:ext cx="7772400" cy="2225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Formula </a:t>
                      </a:r>
                    </a:p>
                  </a:txBody>
                  <a:tcPr>
                    <a:lnT w="12700" cap="flat" cmpd="sng" algn="ctr">
                      <a:solidFill>
                        <a:schemeClr val="tx1"/>
                      </a:solidFill>
                      <a:prstDash val="solid"/>
                      <a:round/>
                      <a:headEnd type="none" w="med" len="med"/>
                      <a:tailEnd type="none" w="med" len="med"/>
                    </a:lnT>
                  </a:tcPr>
                </a:tc>
                <a:tc>
                  <a:txBody>
                    <a:bodyPr/>
                    <a:lstStyle/>
                    <a:p>
                      <a:pPr algn="ctr"/>
                      <a:r>
                        <a:rPr lang="en-US" dirty="0"/>
                        <a:t>Qty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EOQ</a:t>
                      </a: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Mini( C )  x Max ( LT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(25 x 0.5) = 13 </a:t>
                      </a:r>
                      <a:r>
                        <a:rPr lang="en-US" dirty="0" err="1"/>
                        <a:t>Nos</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US" dirty="0"/>
                        <a:t>ROL</a:t>
                      </a:r>
                    </a:p>
                  </a:txBody>
                  <a:tcPr>
                    <a:lnL w="12700" cap="flat" cmpd="sng" algn="ctr">
                      <a:solidFill>
                        <a:schemeClr val="tx1"/>
                      </a:solidFill>
                      <a:prstDash val="solid"/>
                      <a:round/>
                      <a:headEnd type="none" w="med" len="med"/>
                      <a:tailEnd type="none" w="med" len="med"/>
                    </a:lnL>
                  </a:tcPr>
                </a:tc>
                <a:tc>
                  <a:txBody>
                    <a:bodyPr/>
                    <a:lstStyle/>
                    <a:p>
                      <a:r>
                        <a:rPr lang="en-US" dirty="0"/>
                        <a:t>Max ( C ) x Max ( LT)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(75 x 0.5) = 38 </a:t>
                      </a:r>
                      <a:r>
                        <a:rPr lang="en-US" dirty="0" err="1"/>
                        <a:t>Nos</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r>
                        <a:rPr lang="en-US" dirty="0"/>
                        <a:t>MIOL</a:t>
                      </a:r>
                    </a:p>
                  </a:txBody>
                  <a:tcPr>
                    <a:lnL w="12700" cap="flat" cmpd="sng" algn="ctr">
                      <a:solidFill>
                        <a:schemeClr val="tx1"/>
                      </a:solidFill>
                      <a:prstDash val="solid"/>
                      <a:round/>
                      <a:headEnd type="none" w="med" len="med"/>
                      <a:tailEnd type="none" w="med" len="med"/>
                    </a:lnL>
                  </a:tcPr>
                </a:tc>
                <a:tc>
                  <a:txBody>
                    <a:bodyPr/>
                    <a:lstStyle/>
                    <a:p>
                      <a:r>
                        <a:rPr lang="en-US" dirty="0"/>
                        <a:t>ROL – [ </a:t>
                      </a:r>
                      <a:r>
                        <a:rPr lang="en-US" dirty="0" err="1"/>
                        <a:t>Avg</a:t>
                      </a:r>
                      <a:r>
                        <a:rPr lang="en-US" baseline="0" dirty="0"/>
                        <a:t> ( C ) x </a:t>
                      </a:r>
                      <a:r>
                        <a:rPr lang="en-US" baseline="0" dirty="0" err="1"/>
                        <a:t>Avg</a:t>
                      </a:r>
                      <a:r>
                        <a:rPr lang="en-US" baseline="0" dirty="0"/>
                        <a:t> ( LT)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(38 – 20) = </a:t>
                      </a:r>
                      <a:r>
                        <a:rPr lang="en-US" dirty="0"/>
                        <a:t>18 </a:t>
                      </a:r>
                      <a:r>
                        <a:rPr lang="en-US" dirty="0" err="1"/>
                        <a:t>Nos</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r>
                        <a:rPr lang="en-US" dirty="0"/>
                        <a:t>MAOL</a:t>
                      </a:r>
                    </a:p>
                  </a:txBody>
                  <a:tcPr>
                    <a:lnL w="12700" cap="flat" cmpd="sng" algn="ctr">
                      <a:solidFill>
                        <a:schemeClr val="tx1"/>
                      </a:solidFill>
                      <a:prstDash val="solid"/>
                      <a:round/>
                      <a:headEnd type="none" w="med" len="med"/>
                      <a:tailEnd type="none" w="med" len="med"/>
                    </a:lnL>
                  </a:tcPr>
                </a:tc>
                <a:tc>
                  <a:txBody>
                    <a:bodyPr/>
                    <a:lstStyle/>
                    <a:p>
                      <a:r>
                        <a:rPr lang="en-US" dirty="0"/>
                        <a:t>ROL + EOQ – </a:t>
                      </a:r>
                      <a:r>
                        <a:rPr lang="en-US" baseline="0" dirty="0"/>
                        <a:t> [</a:t>
                      </a:r>
                      <a:r>
                        <a:rPr lang="en-US" dirty="0"/>
                        <a:t>Mini ( C ) X Mini ( LT)]</a:t>
                      </a:r>
                    </a:p>
                  </a:txBody>
                  <a:tcPr/>
                </a:tc>
                <a:tc>
                  <a:txBody>
                    <a:bodyPr/>
                    <a:lstStyle/>
                    <a:p>
                      <a:r>
                        <a:rPr lang="en-US" dirty="0"/>
                        <a:t>(38+13 – 8) = 43 </a:t>
                      </a:r>
                      <a:r>
                        <a:rPr lang="en-US" dirty="0" err="1"/>
                        <a:t>Nos</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r>
                        <a:rPr lang="en-US" dirty="0" err="1"/>
                        <a:t>Avg</a:t>
                      </a:r>
                      <a:r>
                        <a:rPr lang="en-US" dirty="0"/>
                        <a:t> Inventory</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(MIOL +MAOL)/2</a:t>
                      </a:r>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 +43)/2 = 31 </a:t>
                      </a:r>
                      <a:r>
                        <a:rPr lang="en-US" dirty="0" err="1"/>
                        <a:t>Nos</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Rectangle 6"/>
          <p:cNvSpPr/>
          <p:nvPr/>
        </p:nvSpPr>
        <p:spPr>
          <a:xfrm>
            <a:off x="4419600" y="5943600"/>
            <a:ext cx="3352800" cy="533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5802868"/>
            <a:ext cx="762000" cy="369332"/>
          </a:xfrm>
          <a:prstGeom prst="rect">
            <a:avLst/>
          </a:prstGeom>
          <a:noFill/>
        </p:spPr>
        <p:txBody>
          <a:bodyPr wrap="square" rtlCol="0">
            <a:spAutoFit/>
          </a:bodyPr>
          <a:lstStyle/>
          <a:p>
            <a:r>
              <a:rPr lang="en-US" dirty="0"/>
              <a:t>MIOL</a:t>
            </a:r>
          </a:p>
        </p:txBody>
      </p:sp>
      <p:cxnSp>
        <p:nvCxnSpPr>
          <p:cNvPr id="10" name="Straight Arrow Connector 9"/>
          <p:cNvCxnSpPr/>
          <p:nvPr/>
        </p:nvCxnSpPr>
        <p:spPr>
          <a:xfrm rot="5400000" flipH="1" flipV="1">
            <a:off x="3504406" y="5562600"/>
            <a:ext cx="18295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2819400" y="6477000"/>
            <a:ext cx="617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419600" y="5029200"/>
            <a:ext cx="33528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3810000" y="5943600"/>
            <a:ext cx="3886200"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33600" y="4876800"/>
            <a:ext cx="990600" cy="369332"/>
          </a:xfrm>
          <a:prstGeom prst="rect">
            <a:avLst/>
          </a:prstGeom>
          <a:noFill/>
        </p:spPr>
        <p:txBody>
          <a:bodyPr wrap="square" rtlCol="0">
            <a:spAutoFit/>
          </a:bodyPr>
          <a:lstStyle/>
          <a:p>
            <a:r>
              <a:rPr lang="en-US" dirty="0"/>
              <a:t>MAOL</a:t>
            </a:r>
          </a:p>
        </p:txBody>
      </p:sp>
      <p:cxnSp>
        <p:nvCxnSpPr>
          <p:cNvPr id="17" name="Straight Arrow Connector 16"/>
          <p:cNvCxnSpPr/>
          <p:nvPr/>
        </p:nvCxnSpPr>
        <p:spPr>
          <a:xfrm>
            <a:off x="2895600" y="5029200"/>
            <a:ext cx="4114800" cy="158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86200" y="6019800"/>
            <a:ext cx="457200" cy="369332"/>
          </a:xfrm>
          <a:prstGeom prst="rect">
            <a:avLst/>
          </a:prstGeom>
          <a:noFill/>
        </p:spPr>
        <p:txBody>
          <a:bodyPr wrap="square" rtlCol="0">
            <a:spAutoFit/>
          </a:bodyPr>
          <a:lstStyle/>
          <a:p>
            <a:r>
              <a:rPr lang="en-US" dirty="0"/>
              <a:t>18</a:t>
            </a:r>
          </a:p>
        </p:txBody>
      </p:sp>
      <p:cxnSp>
        <p:nvCxnSpPr>
          <p:cNvPr id="23" name="Straight Connector 22"/>
          <p:cNvCxnSpPr/>
          <p:nvPr/>
        </p:nvCxnSpPr>
        <p:spPr>
          <a:xfrm rot="5400000">
            <a:off x="3620294" y="6209506"/>
            <a:ext cx="533400" cy="1588"/>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248694" y="5752306"/>
            <a:ext cx="1447800" cy="1588"/>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90800" y="5486400"/>
            <a:ext cx="457200" cy="369332"/>
          </a:xfrm>
          <a:prstGeom prst="rect">
            <a:avLst/>
          </a:prstGeom>
          <a:noFill/>
        </p:spPr>
        <p:txBody>
          <a:bodyPr wrap="square" rtlCol="0">
            <a:spAutoFit/>
          </a:bodyPr>
          <a:lstStyle/>
          <a:p>
            <a:r>
              <a:rPr lang="en-US" dirty="0"/>
              <a:t>43</a:t>
            </a:r>
          </a:p>
        </p:txBody>
      </p:sp>
      <p:cxnSp>
        <p:nvCxnSpPr>
          <p:cNvPr id="33" name="Straight Arrow Connector 32"/>
          <p:cNvCxnSpPr/>
          <p:nvPr/>
        </p:nvCxnSpPr>
        <p:spPr>
          <a:xfrm>
            <a:off x="4419600" y="5484812"/>
            <a:ext cx="4038600" cy="1588"/>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610600" y="5257800"/>
            <a:ext cx="685800" cy="369332"/>
          </a:xfrm>
          <a:prstGeom prst="rect">
            <a:avLst/>
          </a:prstGeom>
          <a:noFill/>
        </p:spPr>
        <p:txBody>
          <a:bodyPr wrap="square" rtlCol="0">
            <a:spAutoFit/>
          </a:bodyPr>
          <a:lstStyle/>
          <a:p>
            <a:r>
              <a:rPr lang="en-US" dirty="0"/>
              <a:t>ROL</a:t>
            </a:r>
          </a:p>
        </p:txBody>
      </p:sp>
      <p:sp>
        <p:nvSpPr>
          <p:cNvPr id="42" name="TextBox 41"/>
          <p:cNvSpPr txBox="1"/>
          <p:nvPr/>
        </p:nvSpPr>
        <p:spPr>
          <a:xfrm>
            <a:off x="8077200" y="5791200"/>
            <a:ext cx="457200" cy="369332"/>
          </a:xfrm>
          <a:prstGeom prst="rect">
            <a:avLst/>
          </a:prstGeom>
          <a:noFill/>
        </p:spPr>
        <p:txBody>
          <a:bodyPr wrap="square" rtlCol="0">
            <a:spAutoFit/>
          </a:bodyPr>
          <a:lstStyle/>
          <a:p>
            <a:r>
              <a:rPr lang="en-US" dirty="0"/>
              <a:t>38</a:t>
            </a:r>
          </a:p>
        </p:txBody>
      </p:sp>
      <p:cxnSp>
        <p:nvCxnSpPr>
          <p:cNvPr id="43" name="Straight Connector 42"/>
          <p:cNvCxnSpPr/>
          <p:nvPr/>
        </p:nvCxnSpPr>
        <p:spPr>
          <a:xfrm rot="5400000">
            <a:off x="7581900" y="5981700"/>
            <a:ext cx="990600" cy="1588"/>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flipV="1">
            <a:off x="7620000" y="5029200"/>
            <a:ext cx="6096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305800" y="4800600"/>
            <a:ext cx="1524000" cy="369332"/>
          </a:xfrm>
          <a:prstGeom prst="rect">
            <a:avLst/>
          </a:prstGeom>
          <a:noFill/>
        </p:spPr>
        <p:txBody>
          <a:bodyPr wrap="square" rtlCol="0">
            <a:spAutoFit/>
          </a:bodyPr>
          <a:lstStyle/>
          <a:p>
            <a:r>
              <a:rPr lang="en-US" dirty="0"/>
              <a:t>EOQ = 13</a:t>
            </a:r>
          </a:p>
        </p:txBody>
      </p:sp>
    </p:spTree>
    <p:extLst>
      <p:ext uri="{BB962C8B-B14F-4D97-AF65-F5344CB8AC3E}">
        <p14:creationId xmlns:p14="http://schemas.microsoft.com/office/powerpoint/2010/main" val="424906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55659" y="742383"/>
            <a:ext cx="1023042" cy="2987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cs-CZ">
              <a:solidFill>
                <a:prstClr val="white"/>
              </a:solidFill>
            </a:endParaRPr>
          </a:p>
        </p:txBody>
      </p:sp>
      <p:sp>
        <p:nvSpPr>
          <p:cNvPr id="7" name="Title 1"/>
          <p:cNvSpPr txBox="1">
            <a:spLocks/>
          </p:cNvSpPr>
          <p:nvPr/>
        </p:nvSpPr>
        <p:spPr>
          <a:xfrm>
            <a:off x="1981200" y="2321709"/>
            <a:ext cx="8229600" cy="2080188"/>
          </a:xfrm>
          <a:prstGeom prst="rect">
            <a:avLst/>
          </a:prstGeom>
          <a:solidFill>
            <a:srgbClr val="FFFFFF">
              <a:alpha val="60000"/>
            </a:srgbClr>
          </a:solidFill>
        </p:spPr>
        <p:txBody>
          <a:bodyPr anchor="b"/>
          <a:lstStyle>
            <a:lvl1pPr>
              <a:lnSpc>
                <a:spcPct val="90000"/>
              </a:lnSpc>
              <a:spcBef>
                <a:spcPct val="0"/>
              </a:spcBef>
              <a:buNone/>
              <a:defRPr sz="8000" b="0" i="0">
                <a:latin typeface="+mj-lt"/>
                <a:ea typeface="+mj-ea"/>
                <a:cs typeface="Klavika Regular"/>
              </a:defRPr>
            </a:lvl1pPr>
          </a:lstStyle>
          <a:p>
            <a:r>
              <a:rPr lang="cs-CZ" sz="7000" b="1" dirty="0" err="1"/>
              <a:t>Effective</a:t>
            </a:r>
            <a:r>
              <a:rPr lang="cs-CZ" sz="7000" b="1" dirty="0"/>
              <a:t> </a:t>
            </a:r>
            <a:r>
              <a:rPr lang="cs-CZ" sz="7000" b="1" dirty="0" err="1"/>
              <a:t>Spare</a:t>
            </a:r>
            <a:r>
              <a:rPr lang="cs-CZ" sz="7000" b="1" dirty="0"/>
              <a:t> </a:t>
            </a:r>
            <a:r>
              <a:rPr lang="cs-CZ" sz="7000" b="1" dirty="0" err="1"/>
              <a:t>Parts</a:t>
            </a:r>
            <a:r>
              <a:rPr lang="cs-CZ" sz="7000" b="1" dirty="0"/>
              <a:t> Management: 8 </a:t>
            </a:r>
            <a:r>
              <a:rPr lang="cs-CZ" sz="7000" b="1" dirty="0" err="1"/>
              <a:t>Rules</a:t>
            </a:r>
            <a:endParaRPr lang="en-US" sz="7000" b="1" dirty="0">
              <a:solidFill>
                <a:prstClr val="black"/>
              </a:solidFill>
            </a:endParaRPr>
          </a:p>
        </p:txBody>
      </p:sp>
    </p:spTree>
    <p:extLst>
      <p:ext uri="{BB962C8B-B14F-4D97-AF65-F5344CB8AC3E}">
        <p14:creationId xmlns:p14="http://schemas.microsoft.com/office/powerpoint/2010/main" val="61018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28600" y="1319941"/>
            <a:ext cx="8772525" cy="4867158"/>
          </a:xfrm>
          <a:prstGeom prst="rect">
            <a:avLst/>
          </a:prstGeom>
        </p:spPr>
        <p:txBody>
          <a:bodyPr>
            <a:normAutofit lnSpcReduction="10000"/>
          </a:bodyPr>
          <a:lstStyle/>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Go for preventive maintenance!</a:t>
            </a:r>
          </a:p>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Eliminate process problems</a:t>
            </a:r>
          </a:p>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Segment your spare parts portfolio</a:t>
            </a:r>
          </a:p>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Evaluate spare parts criticality</a:t>
            </a:r>
          </a:p>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Spare parts management starts with good forecasting</a:t>
            </a:r>
          </a:p>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Use special methods for intermittent demand items</a:t>
            </a:r>
          </a:p>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Consider the whole life cycle of your equipment</a:t>
            </a:r>
          </a:p>
          <a:p>
            <a:pPr marL="397032" indent="-397032">
              <a:spcAft>
                <a:spcPts val="1042"/>
              </a:spcAft>
              <a:buFont typeface="Trebuchet MS" pitchFamily="34" charset="0"/>
              <a:buAutoNum type="arabicParenR"/>
              <a:defRPr/>
            </a:pPr>
            <a:r>
              <a:rPr lang="en-US" sz="2400" dirty="0">
                <a:solidFill>
                  <a:schemeClr val="tx2"/>
                </a:solidFill>
                <a:ea typeface="MS PGothic" pitchFamily="34" charset="-128"/>
                <a:cs typeface="ＭＳ Ｐゴシック" charset="-128"/>
              </a:rPr>
              <a:t>Implement a good information system for spare parts and maintenance inventory management</a:t>
            </a:r>
          </a:p>
          <a:p>
            <a:pPr marL="397032" indent="-397032">
              <a:spcAft>
                <a:spcPts val="1042"/>
              </a:spcAft>
              <a:buFont typeface="Trebuchet MS" pitchFamily="34" charset="0"/>
              <a:buAutoNum type="arabicParenR"/>
              <a:defRPr/>
            </a:pPr>
            <a:endParaRPr lang="en-US" sz="2400" dirty="0">
              <a:solidFill>
                <a:schemeClr val="tx2"/>
              </a:solidFill>
              <a:ea typeface="MS PGothic" pitchFamily="34" charset="-128"/>
              <a:cs typeface="ＭＳ Ｐゴシック" charset="-128"/>
            </a:endParaRPr>
          </a:p>
          <a:p>
            <a:pPr marL="397032" indent="-397032">
              <a:spcAft>
                <a:spcPts val="1042"/>
              </a:spcAft>
              <a:buFont typeface="Trebuchet MS" pitchFamily="34" charset="0"/>
              <a:buAutoNum type="arabicParenR"/>
              <a:defRPr/>
            </a:pPr>
            <a:endParaRPr lang="en-US" sz="2400" dirty="0">
              <a:solidFill>
                <a:schemeClr val="tx2"/>
              </a:solidFill>
              <a:ea typeface="MS PGothic" pitchFamily="34" charset="-128"/>
              <a:cs typeface="ＭＳ Ｐゴシック" charset="-128"/>
            </a:endParaRPr>
          </a:p>
          <a:p>
            <a:pPr marL="397032" indent="-397032">
              <a:spcAft>
                <a:spcPts val="1042"/>
              </a:spcAft>
              <a:buFont typeface="Trebuchet MS" pitchFamily="34" charset="0"/>
              <a:buAutoNum type="arabicParenR"/>
              <a:defRPr/>
            </a:pPr>
            <a:endParaRPr lang="en-US" sz="2400" dirty="0">
              <a:solidFill>
                <a:schemeClr val="tx2"/>
              </a:solidFill>
              <a:ea typeface="MS PGothic" pitchFamily="34" charset="-128"/>
              <a:cs typeface="ＭＳ Ｐゴシック" charset="-128"/>
            </a:endParaRPr>
          </a:p>
          <a:p>
            <a:pPr marL="397032" indent="-397032">
              <a:spcAft>
                <a:spcPts val="1042"/>
              </a:spcAft>
              <a:buFont typeface="Trebuchet MS" pitchFamily="34" charset="0"/>
              <a:buAutoNum type="arabicParenR"/>
              <a:defRPr/>
            </a:pPr>
            <a:endParaRPr lang="en-US" sz="2400" dirty="0">
              <a:solidFill>
                <a:schemeClr val="tx2"/>
              </a:solidFill>
              <a:ea typeface="MS PGothic" pitchFamily="34" charset="-128"/>
              <a:cs typeface="ＭＳ Ｐゴシック" charset="-128"/>
            </a:endParaRPr>
          </a:p>
          <a:p>
            <a:pPr marL="457200" indent="-457200">
              <a:lnSpc>
                <a:spcPct val="150000"/>
              </a:lnSpc>
              <a:buFont typeface="Trebuchet MS" pitchFamily="34" charset="0"/>
              <a:buAutoNum type="arabicParenR"/>
            </a:pPr>
            <a:endParaRPr lang="en-US" sz="2400" dirty="0">
              <a:solidFill>
                <a:schemeClr val="tx2"/>
              </a:solidFill>
              <a:latin typeface="Calibri"/>
              <a:cs typeface="Calibri"/>
            </a:endParaRPr>
          </a:p>
        </p:txBody>
      </p:sp>
      <p:sp>
        <p:nvSpPr>
          <p:cNvPr id="2" name="Title 1"/>
          <p:cNvSpPr>
            <a:spLocks noGrp="1"/>
          </p:cNvSpPr>
          <p:nvPr>
            <p:ph type="title"/>
          </p:nvPr>
        </p:nvSpPr>
        <p:spPr>
          <a:xfrm>
            <a:off x="228600" y="533400"/>
            <a:ext cx="11215725" cy="622531"/>
          </a:xfrm>
        </p:spPr>
        <p:txBody>
          <a:bodyPr>
            <a:normAutofit fontScale="90000"/>
          </a:bodyPr>
          <a:lstStyle/>
          <a:p>
            <a:r>
              <a:rPr lang="en-US" noProof="0" dirty="0">
                <a:solidFill>
                  <a:schemeClr val="accent1"/>
                </a:solidFill>
              </a:rPr>
              <a:t>Eight</a:t>
            </a:r>
            <a:r>
              <a:rPr lang="en-US" dirty="0">
                <a:solidFill>
                  <a:schemeClr val="accent1"/>
                </a:solidFill>
              </a:rPr>
              <a:t> rules for efficient SPM</a:t>
            </a:r>
          </a:p>
        </p:txBody>
      </p:sp>
      <p:sp>
        <p:nvSpPr>
          <p:cNvPr id="4" name="Title 1"/>
          <p:cNvSpPr txBox="1">
            <a:spLocks/>
          </p:cNvSpPr>
          <p:nvPr/>
        </p:nvSpPr>
        <p:spPr>
          <a:xfrm>
            <a:off x="8716106" y="1319941"/>
            <a:ext cx="1951895" cy="2998059"/>
          </a:xfrm>
          <a:prstGeom prst="rect">
            <a:avLst/>
          </a:prstGeom>
        </p:spPr>
        <p:txBody>
          <a:bodyPr vert="horz" lIns="91440" tIns="45720" rIns="91440" bIns="45720" rtlCol="0" anchor="t">
            <a:normAutofit fontScale="90000" lnSpcReduction="20000"/>
          </a:bodyPr>
          <a:lstStyle>
            <a:lvl1pPr marL="0" marR="0" indent="0" algn="l" defTabSz="457200" rtl="0" eaLnBrk="1" fontAlgn="auto" latinLnBrk="0" hangingPunct="1">
              <a:lnSpc>
                <a:spcPct val="100000"/>
              </a:lnSpc>
              <a:spcBef>
                <a:spcPct val="0"/>
              </a:spcBef>
              <a:spcAft>
                <a:spcPts val="0"/>
              </a:spcAft>
              <a:buClrTx/>
              <a:buSzTx/>
              <a:buFontTx/>
              <a:buNone/>
              <a:tabLst/>
              <a:defRPr sz="4000" b="1" kern="1200">
                <a:solidFill>
                  <a:srgbClr val="000000"/>
                </a:solidFill>
                <a:latin typeface="Calibri"/>
                <a:ea typeface="+mj-ea"/>
                <a:cs typeface="Calibri"/>
              </a:defRPr>
            </a:lvl1pPr>
          </a:lstStyle>
          <a:p>
            <a:r>
              <a:rPr lang="cs-CZ" sz="24500" dirty="0">
                <a:solidFill>
                  <a:schemeClr val="accent1"/>
                </a:solidFill>
              </a:rPr>
              <a:t>8</a:t>
            </a:r>
            <a:r>
              <a:rPr lang="cs-CZ" dirty="0">
                <a:solidFill>
                  <a:schemeClr val="accent1"/>
                </a:solidFill>
              </a:rPr>
              <a:t> </a:t>
            </a:r>
            <a:endParaRPr lang="en-US" dirty="0">
              <a:solidFill>
                <a:schemeClr val="accent1"/>
              </a:solidFill>
            </a:endParaRPr>
          </a:p>
        </p:txBody>
      </p:sp>
    </p:spTree>
    <p:extLst>
      <p:ext uri="{BB962C8B-B14F-4D97-AF65-F5344CB8AC3E}">
        <p14:creationId xmlns:p14="http://schemas.microsoft.com/office/powerpoint/2010/main" val="291530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227264" y="258763"/>
            <a:ext cx="8440737" cy="582612"/>
          </a:xfrm>
        </p:spPr>
        <p:txBody>
          <a:bodyPr>
            <a:normAutofit fontScale="90000"/>
          </a:bodyPr>
          <a:lstStyle/>
          <a:p>
            <a:r>
              <a:rPr lang="en-US" altLang="cs-CZ" noProof="0" dirty="0">
                <a:solidFill>
                  <a:schemeClr val="bg1"/>
                </a:solidFill>
              </a:rPr>
              <a:t>Go for preventive maintenance</a:t>
            </a:r>
          </a:p>
        </p:txBody>
      </p:sp>
    </p:spTree>
    <p:extLst>
      <p:ext uri="{BB962C8B-B14F-4D97-AF65-F5344CB8AC3E}">
        <p14:creationId xmlns:p14="http://schemas.microsoft.com/office/powerpoint/2010/main" val="217224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Zaoblený obdélník 16"/>
          <p:cNvSpPr>
            <a:spLocks noChangeArrowheads="1"/>
          </p:cNvSpPr>
          <p:nvPr/>
        </p:nvSpPr>
        <p:spPr bwMode="auto">
          <a:xfrm>
            <a:off x="7981951" y="0"/>
            <a:ext cx="2674619" cy="6858000"/>
          </a:xfrm>
          <a:prstGeom prst="roundRect">
            <a:avLst>
              <a:gd name="adj" fmla="val 0"/>
            </a:avLst>
          </a:prstGeom>
          <a:solidFill>
            <a:srgbClr val="E5004B"/>
          </a:solidFill>
          <a:ln w="38100" algn="ctr">
            <a:solidFill>
              <a:schemeClr val="accent2"/>
            </a:solidFill>
            <a:round/>
            <a:headEnd/>
            <a:tailEnd/>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endParaRPr lang="cs-CZ" altLang="cs-CZ" sz="2400" dirty="0">
              <a:solidFill>
                <a:srgbClr val="FFFFFF"/>
              </a:solidFill>
              <a:latin typeface="Trebuchet MS" pitchFamily="34" charset="0"/>
            </a:endParaRPr>
          </a:p>
        </p:txBody>
      </p:sp>
      <p:sp>
        <p:nvSpPr>
          <p:cNvPr id="25604" name="Zaoblený obdélník 4"/>
          <p:cNvSpPr>
            <a:spLocks noChangeArrowheads="1"/>
          </p:cNvSpPr>
          <p:nvPr/>
        </p:nvSpPr>
        <p:spPr bwMode="auto">
          <a:xfrm>
            <a:off x="2015445" y="3510759"/>
            <a:ext cx="1888990" cy="1425595"/>
          </a:xfrm>
          <a:prstGeom prst="roundRect">
            <a:avLst>
              <a:gd name="adj" fmla="val 13460"/>
            </a:avLst>
          </a:prstGeom>
          <a:solidFill>
            <a:schemeClr val="accent4"/>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800" dirty="0">
                <a:solidFill>
                  <a:srgbClr val="FFFFFF"/>
                </a:solidFill>
                <a:latin typeface="Trebuchet MS" pitchFamily="34" charset="0"/>
              </a:rPr>
              <a:t>STANDARD PLANNED</a:t>
            </a:r>
          </a:p>
        </p:txBody>
      </p:sp>
      <p:sp>
        <p:nvSpPr>
          <p:cNvPr id="25605" name="Zaoblený obdélník 5"/>
          <p:cNvSpPr>
            <a:spLocks noChangeArrowheads="1"/>
          </p:cNvSpPr>
          <p:nvPr/>
        </p:nvSpPr>
        <p:spPr bwMode="auto">
          <a:xfrm>
            <a:off x="2015444" y="2215153"/>
            <a:ext cx="5911490" cy="1167045"/>
          </a:xfrm>
          <a:prstGeom prst="roundRect">
            <a:avLst>
              <a:gd name="adj" fmla="val 16667"/>
            </a:avLst>
          </a:prstGeom>
          <a:solidFill>
            <a:schemeClr val="accent3"/>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2400" dirty="0">
                <a:solidFill>
                  <a:srgbClr val="FFFFFF"/>
                </a:solidFill>
                <a:latin typeface="Trebuchet MS" pitchFamily="34" charset="0"/>
              </a:rPr>
              <a:t>PLANNED</a:t>
            </a:r>
          </a:p>
        </p:txBody>
      </p:sp>
      <p:sp>
        <p:nvSpPr>
          <p:cNvPr id="25606" name="Zaoblený obdélník 6"/>
          <p:cNvSpPr>
            <a:spLocks noChangeArrowheads="1"/>
          </p:cNvSpPr>
          <p:nvPr/>
        </p:nvSpPr>
        <p:spPr bwMode="auto">
          <a:xfrm>
            <a:off x="2015445" y="1219520"/>
            <a:ext cx="8105458" cy="865642"/>
          </a:xfrm>
          <a:prstGeom prst="roundRect">
            <a:avLst>
              <a:gd name="adj" fmla="val 16667"/>
            </a:avLst>
          </a:prstGeom>
          <a:solidFill>
            <a:schemeClr val="accent1"/>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2400" b="1" dirty="0">
                <a:solidFill>
                  <a:srgbClr val="FFFFFF"/>
                </a:solidFill>
                <a:latin typeface="Trebuchet MS" pitchFamily="34" charset="0"/>
              </a:rPr>
              <a:t>MAINTENANCE</a:t>
            </a:r>
          </a:p>
        </p:txBody>
      </p:sp>
      <p:sp>
        <p:nvSpPr>
          <p:cNvPr id="25607" name="Zaoblený obdélník 9"/>
          <p:cNvSpPr>
            <a:spLocks noChangeArrowheads="1"/>
          </p:cNvSpPr>
          <p:nvPr/>
        </p:nvSpPr>
        <p:spPr bwMode="auto">
          <a:xfrm>
            <a:off x="8049195" y="3510759"/>
            <a:ext cx="2071708" cy="1425595"/>
          </a:xfrm>
          <a:prstGeom prst="roundRect">
            <a:avLst>
              <a:gd name="adj" fmla="val 13460"/>
            </a:avLst>
          </a:prstGeom>
          <a:solidFill>
            <a:schemeClr val="accent2"/>
          </a:solidFill>
          <a:ln w="19050">
            <a:solidFill>
              <a:schemeClr val="bg1"/>
            </a:solid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2000" dirty="0">
                <a:solidFill>
                  <a:srgbClr val="FFFFFF"/>
                </a:solidFill>
                <a:latin typeface="Trebuchet MS" pitchFamily="34" charset="0"/>
              </a:rPr>
              <a:t>CORRECTIVE</a:t>
            </a:r>
          </a:p>
          <a:p>
            <a:pPr algn="ctr" eaLnBrk="1" hangingPunct="1"/>
            <a:r>
              <a:rPr lang="cs-CZ" altLang="cs-CZ" sz="2000" dirty="0">
                <a:solidFill>
                  <a:srgbClr val="FFFFFF"/>
                </a:solidFill>
                <a:latin typeface="Trebuchet MS" pitchFamily="34" charset="0"/>
              </a:rPr>
              <a:t>(REPAIRS)</a:t>
            </a:r>
            <a:endParaRPr lang="cs-CZ" altLang="cs-CZ" dirty="0">
              <a:solidFill>
                <a:srgbClr val="FFFFFF"/>
              </a:solidFill>
              <a:latin typeface="Trebuchet MS" pitchFamily="34" charset="0"/>
            </a:endParaRPr>
          </a:p>
        </p:txBody>
      </p:sp>
      <p:sp>
        <p:nvSpPr>
          <p:cNvPr id="25608" name="Zaoblený obdélník 10"/>
          <p:cNvSpPr>
            <a:spLocks noChangeArrowheads="1"/>
          </p:cNvSpPr>
          <p:nvPr/>
        </p:nvSpPr>
        <p:spPr bwMode="auto">
          <a:xfrm>
            <a:off x="8049195" y="2215153"/>
            <a:ext cx="2071708" cy="1167045"/>
          </a:xfrm>
          <a:prstGeom prst="roundRect">
            <a:avLst>
              <a:gd name="adj" fmla="val 16667"/>
            </a:avLst>
          </a:prstGeom>
          <a:solidFill>
            <a:schemeClr val="accent3"/>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2400" dirty="0">
                <a:solidFill>
                  <a:srgbClr val="FFFFFF"/>
                </a:solidFill>
                <a:latin typeface="Trebuchet MS" pitchFamily="34" charset="0"/>
              </a:rPr>
              <a:t>UNPLANNED</a:t>
            </a:r>
          </a:p>
        </p:txBody>
      </p:sp>
      <p:sp>
        <p:nvSpPr>
          <p:cNvPr id="25609" name="Zaoblený obdélník 12"/>
          <p:cNvSpPr>
            <a:spLocks noChangeArrowheads="1"/>
          </p:cNvSpPr>
          <p:nvPr/>
        </p:nvSpPr>
        <p:spPr bwMode="auto">
          <a:xfrm>
            <a:off x="4026695" y="3510759"/>
            <a:ext cx="2390123" cy="1425595"/>
          </a:xfrm>
          <a:prstGeom prst="roundRect">
            <a:avLst>
              <a:gd name="adj" fmla="val 12658"/>
            </a:avLst>
          </a:prstGeom>
          <a:solidFill>
            <a:schemeClr val="accent4"/>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800" dirty="0">
                <a:solidFill>
                  <a:srgbClr val="FFFFFF"/>
                </a:solidFill>
                <a:latin typeface="Trebuchet MS" pitchFamily="34" charset="0"/>
              </a:rPr>
              <a:t>PREDICTIVE</a:t>
            </a:r>
          </a:p>
          <a:p>
            <a:pPr algn="ctr" eaLnBrk="1" hangingPunct="1"/>
            <a:r>
              <a:rPr lang="cs-CZ" altLang="cs-CZ" sz="1800" dirty="0">
                <a:solidFill>
                  <a:srgbClr val="FFFFFF"/>
                </a:solidFill>
                <a:latin typeface="Trebuchet MS" pitchFamily="34" charset="0"/>
              </a:rPr>
              <a:t>PROACTIVE</a:t>
            </a:r>
          </a:p>
        </p:txBody>
      </p:sp>
      <p:sp>
        <p:nvSpPr>
          <p:cNvPr id="25610" name="Zaoblený obdélník 13"/>
          <p:cNvSpPr>
            <a:spLocks noChangeArrowheads="1"/>
          </p:cNvSpPr>
          <p:nvPr/>
        </p:nvSpPr>
        <p:spPr bwMode="auto">
          <a:xfrm>
            <a:off x="6525642" y="3510759"/>
            <a:ext cx="1401292" cy="1425595"/>
          </a:xfrm>
          <a:prstGeom prst="roundRect">
            <a:avLst>
              <a:gd name="adj" fmla="val 12589"/>
            </a:avLst>
          </a:prstGeom>
          <a:solidFill>
            <a:schemeClr val="accent4"/>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600" dirty="0">
                <a:solidFill>
                  <a:srgbClr val="FFFFFF"/>
                </a:solidFill>
                <a:latin typeface="Trebuchet MS" pitchFamily="34" charset="0"/>
              </a:rPr>
              <a:t>DEFFERED CORRECTIVE</a:t>
            </a:r>
          </a:p>
        </p:txBody>
      </p:sp>
      <p:sp>
        <p:nvSpPr>
          <p:cNvPr id="25611" name="Zaoblený obdélník 14"/>
          <p:cNvSpPr>
            <a:spLocks noChangeArrowheads="1"/>
          </p:cNvSpPr>
          <p:nvPr/>
        </p:nvSpPr>
        <p:spPr bwMode="auto">
          <a:xfrm>
            <a:off x="2015444" y="5084902"/>
            <a:ext cx="5911490" cy="865642"/>
          </a:xfrm>
          <a:prstGeom prst="roundRect">
            <a:avLst>
              <a:gd name="adj" fmla="val 16667"/>
            </a:avLst>
          </a:prstGeom>
          <a:solidFill>
            <a:schemeClr val="accent4"/>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2400" b="1" dirty="0">
                <a:solidFill>
                  <a:srgbClr val="FFFFFF"/>
                </a:solidFill>
                <a:latin typeface="Trebuchet MS" pitchFamily="34" charset="0"/>
              </a:rPr>
              <a:t>PLANNED PROCUREMENT</a:t>
            </a:r>
          </a:p>
        </p:txBody>
      </p:sp>
      <p:sp>
        <p:nvSpPr>
          <p:cNvPr id="25612" name="Zaoblený obdélník 15"/>
          <p:cNvSpPr>
            <a:spLocks noChangeArrowheads="1"/>
          </p:cNvSpPr>
          <p:nvPr/>
        </p:nvSpPr>
        <p:spPr bwMode="auto">
          <a:xfrm>
            <a:off x="8046507" y="5084902"/>
            <a:ext cx="2074396" cy="865642"/>
          </a:xfrm>
          <a:prstGeom prst="roundRect">
            <a:avLst>
              <a:gd name="adj" fmla="val 16667"/>
            </a:avLst>
          </a:prstGeom>
          <a:solidFill>
            <a:schemeClr val="tx2"/>
          </a:solidFill>
          <a:ln>
            <a:noFill/>
          </a:ln>
          <a:extLst/>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2200" b="1" dirty="0">
                <a:solidFill>
                  <a:srgbClr val="FFFFFF"/>
                </a:solidFill>
                <a:latin typeface="Trebuchet MS" pitchFamily="34" charset="0"/>
              </a:rPr>
              <a:t>INVENTORY MANAGEMENT</a:t>
            </a:r>
          </a:p>
        </p:txBody>
      </p:sp>
      <p:sp>
        <p:nvSpPr>
          <p:cNvPr id="2" name="Nadpis 1"/>
          <p:cNvSpPr>
            <a:spLocks noGrp="1"/>
          </p:cNvSpPr>
          <p:nvPr>
            <p:ph type="title"/>
          </p:nvPr>
        </p:nvSpPr>
        <p:spPr>
          <a:xfrm>
            <a:off x="152400" y="644525"/>
            <a:ext cx="8440402" cy="582369"/>
          </a:xfrm>
        </p:spPr>
        <p:txBody>
          <a:bodyPr>
            <a:normAutofit fontScale="90000"/>
          </a:bodyPr>
          <a:lstStyle/>
          <a:p>
            <a:r>
              <a:rPr lang="en-US" altLang="cs-CZ" noProof="0" dirty="0">
                <a:solidFill>
                  <a:schemeClr val="accent1"/>
                </a:solidFill>
              </a:rPr>
              <a:t>Go for preventive maintenance!</a:t>
            </a:r>
            <a:endParaRPr lang="en-US" noProof="0" dirty="0">
              <a:solidFill>
                <a:schemeClr val="accent1"/>
              </a:solidFill>
            </a:endParaRPr>
          </a:p>
        </p:txBody>
      </p:sp>
    </p:spTree>
    <p:extLst>
      <p:ext uri="{BB962C8B-B14F-4D97-AF65-F5344CB8AC3E}">
        <p14:creationId xmlns:p14="http://schemas.microsoft.com/office/powerpoint/2010/main" val="292218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25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a:xfrm>
            <a:off x="609600" y="990600"/>
            <a:ext cx="3200400" cy="3200400"/>
          </a:xfrm>
          <a:prstGeom prst="rect">
            <a:avLst/>
          </a:prstGeom>
          <a:noFill/>
          <a:ln w="25400" cap="flat" algn="ctr">
            <a:solidFill>
              <a:schemeClr val="tx1"/>
            </a:solidFill>
          </a:ln>
          <a:effectLst>
            <a:outerShdw dist="35921" dir="2700000" algn="ctr" rotWithShape="0">
              <a:srgbClr val="808080"/>
            </a:outerShdw>
          </a:effectLst>
        </p:spPr>
      </p:pic>
      <p:sp>
        <p:nvSpPr>
          <p:cNvPr id="5" name="Subtitle 4"/>
          <p:cNvSpPr>
            <a:spLocks noGrp="1"/>
          </p:cNvSpPr>
          <p:nvPr>
            <p:ph type="subTitle" idx="1"/>
          </p:nvPr>
        </p:nvSpPr>
        <p:spPr/>
        <p:txBody>
          <a:bodyPr/>
          <a:lstStyle/>
          <a:p>
            <a:r>
              <a:rPr lang="en-US" dirty="0">
                <a:solidFill>
                  <a:srgbClr val="FF0000"/>
                </a:solidFill>
                <a:latin typeface="Copperplate Gothic Bold" pitchFamily="34" charset="0"/>
              </a:rPr>
              <a:t>Basic concept of inventory management </a:t>
            </a:r>
            <a:endParaRPr lang="en-IN" dirty="0"/>
          </a:p>
        </p:txBody>
      </p:sp>
    </p:spTree>
    <p:extLst>
      <p:ext uri="{BB962C8B-B14F-4D97-AF65-F5344CB8AC3E}">
        <p14:creationId xmlns:p14="http://schemas.microsoft.com/office/powerpoint/2010/main" val="426021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délník 4"/>
          <p:cNvSpPr>
            <a:spLocks noChangeArrowheads="1"/>
          </p:cNvSpPr>
          <p:nvPr/>
        </p:nvSpPr>
        <p:spPr bwMode="auto">
          <a:xfrm>
            <a:off x="1524000" y="425812"/>
            <a:ext cx="9144000" cy="5808087"/>
          </a:xfrm>
          <a:prstGeom prst="rect">
            <a:avLst/>
          </a:prstGeom>
          <a:solidFill>
            <a:schemeClr val="bg1"/>
          </a:solidFill>
          <a:ln w="9525" algn="ctr">
            <a:solidFill>
              <a:schemeClr val="bg1"/>
            </a:solidFill>
            <a:round/>
            <a:headEnd/>
            <a:tailEnd/>
          </a:ln>
        </p:spPr>
        <p:txBody>
          <a:bodyPr lIns="79406" tIns="39703" rIns="79406" bIns="39703"/>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endParaRPr lang="cs-CZ" altLang="cs-CZ" dirty="0"/>
          </a:p>
        </p:txBody>
      </p:sp>
      <p:sp>
        <p:nvSpPr>
          <p:cNvPr id="26627" name="Nadpis 1"/>
          <p:cNvSpPr txBox="1">
            <a:spLocks/>
          </p:cNvSpPr>
          <p:nvPr/>
        </p:nvSpPr>
        <p:spPr bwMode="auto">
          <a:xfrm>
            <a:off x="228600" y="460093"/>
            <a:ext cx="8274742" cy="544765"/>
          </a:xfrm>
          <a:prstGeom prst="rect">
            <a:avLst/>
          </a:prstGeom>
          <a:noFill/>
          <a:ln>
            <a:noFill/>
          </a:ln>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lIns="79406" tIns="39703" rIns="79406" bIns="39703"/>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r>
              <a:rPr lang="cs-CZ" altLang="cs-CZ" sz="2600" b="1" dirty="0" err="1">
                <a:solidFill>
                  <a:srgbClr val="7DC242"/>
                </a:solidFill>
                <a:latin typeface="Trebuchet MS" pitchFamily="34" charset="0"/>
              </a:rPr>
              <a:t>Prevention</a:t>
            </a:r>
            <a:r>
              <a:rPr lang="cs-CZ" altLang="cs-CZ" sz="2600" b="1" dirty="0">
                <a:solidFill>
                  <a:srgbClr val="7DC242"/>
                </a:solidFill>
                <a:latin typeface="Trebuchet MS" pitchFamily="34" charset="0"/>
              </a:rPr>
              <a:t> </a:t>
            </a:r>
            <a:r>
              <a:rPr lang="cs-CZ" altLang="cs-CZ" sz="2600" b="1" dirty="0" err="1">
                <a:solidFill>
                  <a:srgbClr val="7DC242"/>
                </a:solidFill>
                <a:latin typeface="Trebuchet MS" pitchFamily="34" charset="0"/>
              </a:rPr>
              <a:t>or</a:t>
            </a:r>
            <a:r>
              <a:rPr lang="cs-CZ" altLang="cs-CZ" sz="2600" b="1" dirty="0">
                <a:solidFill>
                  <a:srgbClr val="7DC242"/>
                </a:solidFill>
                <a:latin typeface="Trebuchet MS" pitchFamily="34" charset="0"/>
              </a:rPr>
              <a:t> </a:t>
            </a:r>
            <a:r>
              <a:rPr lang="cs-CZ" altLang="cs-CZ" sz="2600" b="1" dirty="0" err="1">
                <a:solidFill>
                  <a:srgbClr val="C00000"/>
                </a:solidFill>
                <a:latin typeface="Trebuchet MS" pitchFamily="34" charset="0"/>
              </a:rPr>
              <a:t>correction</a:t>
            </a:r>
            <a:r>
              <a:rPr lang="cs-CZ" altLang="cs-CZ" sz="2600" b="1" dirty="0">
                <a:solidFill>
                  <a:srgbClr val="7DC242"/>
                </a:solidFill>
                <a:latin typeface="Trebuchet MS" pitchFamily="34" charset="0"/>
              </a:rPr>
              <a:t>?</a:t>
            </a:r>
          </a:p>
        </p:txBody>
      </p:sp>
      <p:pic>
        <p:nvPicPr>
          <p:cNvPr id="2662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802" y="925769"/>
            <a:ext cx="9021740" cy="53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9" name="TextovéPole 1"/>
          <p:cNvSpPr txBox="1">
            <a:spLocks noChangeArrowheads="1"/>
          </p:cNvSpPr>
          <p:nvPr/>
        </p:nvSpPr>
        <p:spPr bwMode="auto">
          <a:xfrm>
            <a:off x="5065486" y="1832837"/>
            <a:ext cx="5478910" cy="403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406" tIns="39703" rIns="79406" bIns="39703">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r>
              <a:rPr lang="en-US" altLang="cs-CZ" dirty="0">
                <a:solidFill>
                  <a:srgbClr val="1E563F"/>
                </a:solidFill>
              </a:rPr>
              <a:t>Number of </a:t>
            </a:r>
            <a:r>
              <a:rPr lang="en-US" altLang="cs-CZ" dirty="0">
                <a:solidFill>
                  <a:srgbClr val="92D050"/>
                </a:solidFill>
              </a:rPr>
              <a:t>preventive</a:t>
            </a:r>
            <a:r>
              <a:rPr lang="en-US" altLang="cs-CZ" dirty="0">
                <a:solidFill>
                  <a:srgbClr val="1E563F"/>
                </a:solidFill>
              </a:rPr>
              <a:t> X </a:t>
            </a:r>
            <a:r>
              <a:rPr lang="en-US" altLang="cs-CZ" dirty="0">
                <a:solidFill>
                  <a:srgbClr val="C00000"/>
                </a:solidFill>
              </a:rPr>
              <a:t>corrective</a:t>
            </a:r>
            <a:r>
              <a:rPr lang="en-US" altLang="cs-CZ" dirty="0">
                <a:solidFill>
                  <a:srgbClr val="1E563F"/>
                </a:solidFill>
              </a:rPr>
              <a:t> actions</a:t>
            </a:r>
          </a:p>
        </p:txBody>
      </p:sp>
      <p:sp>
        <p:nvSpPr>
          <p:cNvPr id="26630" name="TextovéPole 18"/>
          <p:cNvSpPr txBox="1">
            <a:spLocks noChangeArrowheads="1"/>
          </p:cNvSpPr>
          <p:nvPr/>
        </p:nvSpPr>
        <p:spPr bwMode="auto">
          <a:xfrm>
            <a:off x="4000871" y="3064163"/>
            <a:ext cx="6543527" cy="403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406" tIns="39703" rIns="79406" bIns="39703">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r>
              <a:rPr lang="en-US" altLang="cs-CZ" dirty="0">
                <a:solidFill>
                  <a:srgbClr val="1E563F"/>
                </a:solidFill>
              </a:rPr>
              <a:t>Downtimes due to corrective maintenance – repairs </a:t>
            </a:r>
          </a:p>
        </p:txBody>
      </p:sp>
      <p:sp>
        <p:nvSpPr>
          <p:cNvPr id="26631" name="TextovéPole 19"/>
          <p:cNvSpPr txBox="1">
            <a:spLocks noChangeArrowheads="1"/>
          </p:cNvSpPr>
          <p:nvPr/>
        </p:nvSpPr>
        <p:spPr bwMode="auto">
          <a:xfrm>
            <a:off x="5852824" y="4748309"/>
            <a:ext cx="4691573" cy="403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9406" tIns="39703" rIns="79406" bIns="39703">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r>
              <a:rPr lang="cs-CZ" altLang="cs-CZ" dirty="0" err="1">
                <a:solidFill>
                  <a:srgbClr val="1E563F"/>
                </a:solidFill>
              </a:rPr>
              <a:t>Total</a:t>
            </a:r>
            <a:r>
              <a:rPr lang="cs-CZ" altLang="cs-CZ" dirty="0">
                <a:solidFill>
                  <a:srgbClr val="1E563F"/>
                </a:solidFill>
              </a:rPr>
              <a:t> </a:t>
            </a:r>
            <a:r>
              <a:rPr lang="cs-CZ" altLang="cs-CZ" dirty="0" err="1">
                <a:solidFill>
                  <a:srgbClr val="1E563F"/>
                </a:solidFill>
              </a:rPr>
              <a:t>maintenance</a:t>
            </a:r>
            <a:r>
              <a:rPr lang="cs-CZ" altLang="cs-CZ" dirty="0">
                <a:solidFill>
                  <a:srgbClr val="1E563F"/>
                </a:solidFill>
              </a:rPr>
              <a:t> </a:t>
            </a:r>
            <a:r>
              <a:rPr lang="cs-CZ" altLang="cs-CZ" dirty="0" err="1">
                <a:solidFill>
                  <a:srgbClr val="1E563F"/>
                </a:solidFill>
              </a:rPr>
              <a:t>cost</a:t>
            </a:r>
            <a:endParaRPr lang="cs-CZ" altLang="cs-CZ" dirty="0">
              <a:solidFill>
                <a:srgbClr val="1E563F"/>
              </a:solidFill>
            </a:endParaRPr>
          </a:p>
        </p:txBody>
      </p:sp>
    </p:spTree>
    <p:extLst>
      <p:ext uri="{BB962C8B-B14F-4D97-AF65-F5344CB8AC3E}">
        <p14:creationId xmlns:p14="http://schemas.microsoft.com/office/powerpoint/2010/main" val="3219002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227264" y="258763"/>
            <a:ext cx="8440737" cy="582612"/>
          </a:xfrm>
        </p:spPr>
        <p:txBody>
          <a:bodyPr>
            <a:normAutofit fontScale="90000"/>
          </a:bodyPr>
          <a:lstStyle/>
          <a:p>
            <a:r>
              <a:rPr lang="en-US" altLang="cs-CZ" noProof="0" dirty="0">
                <a:solidFill>
                  <a:schemeClr val="bg1"/>
                </a:solidFill>
              </a:rPr>
              <a:t>Eliminate process problems</a:t>
            </a:r>
          </a:p>
        </p:txBody>
      </p:sp>
    </p:spTree>
    <p:extLst>
      <p:ext uri="{BB962C8B-B14F-4D97-AF65-F5344CB8AC3E}">
        <p14:creationId xmlns:p14="http://schemas.microsoft.com/office/powerpoint/2010/main" val="6465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txBox="1">
            <a:spLocks noChangeArrowheads="1"/>
          </p:cNvSpPr>
          <p:nvPr/>
        </p:nvSpPr>
        <p:spPr bwMode="auto">
          <a:xfrm>
            <a:off x="2393258" y="711119"/>
            <a:ext cx="8274742" cy="508082"/>
          </a:xfrm>
          <a:prstGeom prst="rect">
            <a:avLst/>
          </a:prstGeom>
          <a:noFill/>
          <a:ln>
            <a:noFill/>
          </a:ln>
        </p:spPr>
        <p:txBody>
          <a:bodyPr lIns="79406" tIns="39703" rIns="79406" bIns="39703"/>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2600" b="1" dirty="0">
                <a:solidFill>
                  <a:srgbClr val="7DC242"/>
                </a:solidFill>
                <a:latin typeface="Trebuchet MS" pitchFamily="34" charset="0"/>
              </a:rPr>
              <a:t>LIFE CYCLE OF A SP IN A COMPANY</a:t>
            </a: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9144000" cy="387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030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txBox="1">
            <a:spLocks noChangeArrowheads="1"/>
          </p:cNvSpPr>
          <p:nvPr/>
        </p:nvSpPr>
        <p:spPr bwMode="auto">
          <a:xfrm>
            <a:off x="1631483" y="1206872"/>
            <a:ext cx="827474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06" tIns="39703" rIns="79406" bIns="39703"/>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2600" b="1" dirty="0" err="1">
                <a:solidFill>
                  <a:schemeClr val="bg2">
                    <a:lumMod val="90000"/>
                  </a:schemeClr>
                </a:solidFill>
                <a:latin typeface="Trebuchet MS" pitchFamily="34" charset="0"/>
              </a:rPr>
              <a:t>Eliminate</a:t>
            </a:r>
            <a:r>
              <a:rPr lang="cs-CZ" altLang="cs-CZ" sz="2600" b="1" dirty="0">
                <a:solidFill>
                  <a:schemeClr val="bg2">
                    <a:lumMod val="90000"/>
                  </a:schemeClr>
                </a:solidFill>
                <a:latin typeface="Trebuchet MS" pitchFamily="34" charset="0"/>
              </a:rPr>
              <a:t> </a:t>
            </a:r>
            <a:r>
              <a:rPr lang="cs-CZ" altLang="cs-CZ" sz="2600" b="1" dirty="0" err="1">
                <a:solidFill>
                  <a:schemeClr val="bg2">
                    <a:lumMod val="90000"/>
                  </a:schemeClr>
                </a:solidFill>
                <a:latin typeface="Trebuchet MS" pitchFamily="34" charset="0"/>
              </a:rPr>
              <a:t>process</a:t>
            </a:r>
            <a:r>
              <a:rPr lang="cs-CZ" altLang="cs-CZ" sz="2600" b="1" dirty="0">
                <a:solidFill>
                  <a:schemeClr val="bg2">
                    <a:lumMod val="90000"/>
                  </a:schemeClr>
                </a:solidFill>
                <a:latin typeface="Trebuchet MS" pitchFamily="34" charset="0"/>
              </a:rPr>
              <a:t> </a:t>
            </a:r>
            <a:r>
              <a:rPr lang="cs-CZ" altLang="cs-CZ" sz="2600" b="1" dirty="0" err="1">
                <a:solidFill>
                  <a:schemeClr val="bg2">
                    <a:lumMod val="90000"/>
                  </a:schemeClr>
                </a:solidFill>
                <a:latin typeface="Trebuchet MS" pitchFamily="34" charset="0"/>
              </a:rPr>
              <a:t>problems</a:t>
            </a:r>
            <a:endParaRPr lang="cs-CZ" altLang="cs-CZ" sz="2600" b="1" dirty="0">
              <a:solidFill>
                <a:schemeClr val="bg2">
                  <a:lumMod val="90000"/>
                </a:schemeClr>
              </a:solidFill>
              <a:latin typeface="Trebuchet MS" pitchFamily="34" charset="0"/>
            </a:endParaRPr>
          </a:p>
        </p:txBody>
      </p:sp>
      <p:sp>
        <p:nvSpPr>
          <p:cNvPr id="29700" name="Zaoblený obdélník 6"/>
          <p:cNvSpPr>
            <a:spLocks noChangeArrowheads="1"/>
          </p:cNvSpPr>
          <p:nvPr/>
        </p:nvSpPr>
        <p:spPr bwMode="auto">
          <a:xfrm>
            <a:off x="1631483" y="1792633"/>
            <a:ext cx="1756829" cy="865642"/>
          </a:xfrm>
          <a:prstGeom prst="roundRect">
            <a:avLst>
              <a:gd name="adj" fmla="val 16667"/>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700" dirty="0">
                <a:solidFill>
                  <a:srgbClr val="FFFFFF"/>
                </a:solidFill>
                <a:latin typeface="Trebuchet MS" pitchFamily="34" charset="0"/>
              </a:rPr>
              <a:t>SP NEED IDENTIFICATION</a:t>
            </a:r>
          </a:p>
        </p:txBody>
      </p:sp>
      <p:sp>
        <p:nvSpPr>
          <p:cNvPr id="29701" name="Zaoblený obdélník 7"/>
          <p:cNvSpPr>
            <a:spLocks noChangeArrowheads="1"/>
          </p:cNvSpPr>
          <p:nvPr/>
        </p:nvSpPr>
        <p:spPr bwMode="auto">
          <a:xfrm>
            <a:off x="3477087" y="1792633"/>
            <a:ext cx="7067309" cy="865642"/>
          </a:xfrm>
          <a:prstGeom prst="roundRect">
            <a:avLst>
              <a:gd name="adj" fmla="val 16667"/>
            </a:avLst>
          </a:prstGeom>
          <a:solidFill>
            <a:schemeClr val="accent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r>
              <a:rPr lang="en-US" altLang="cs-CZ" sz="1700" dirty="0">
                <a:solidFill>
                  <a:srgbClr val="FFFFFF"/>
                </a:solidFill>
                <a:latin typeface="Trebuchet MS" pitchFamily="34" charset="0"/>
              </a:rPr>
              <a:t>There is no direct </a:t>
            </a:r>
            <a:r>
              <a:rPr lang="en-US" altLang="cs-CZ" sz="1700" b="1" dirty="0">
                <a:solidFill>
                  <a:srgbClr val="FFFFFF"/>
                </a:solidFill>
                <a:latin typeface="Trebuchet MS" pitchFamily="34" charset="0"/>
              </a:rPr>
              <a:t>responsibility</a:t>
            </a:r>
            <a:r>
              <a:rPr lang="en-US" altLang="cs-CZ" sz="1700" dirty="0">
                <a:solidFill>
                  <a:srgbClr val="FFFFFF"/>
                </a:solidFill>
                <a:latin typeface="Trebuchet MS" pitchFamily="34" charset="0"/>
              </a:rPr>
              <a:t> of maintenance engineers/technicians  </a:t>
            </a:r>
            <a:r>
              <a:rPr lang="en-US" altLang="cs-CZ" sz="1700" b="1" dirty="0">
                <a:solidFill>
                  <a:srgbClr val="FFFFFF"/>
                </a:solidFill>
                <a:latin typeface="Trebuchet MS" pitchFamily="34" charset="0"/>
              </a:rPr>
              <a:t>for “their” items and spare parts </a:t>
            </a:r>
            <a:r>
              <a:rPr lang="en-US" altLang="cs-CZ" sz="1700" dirty="0">
                <a:solidFill>
                  <a:srgbClr val="FFFFFF"/>
                </a:solidFill>
                <a:latin typeface="Trebuchet MS" pitchFamily="34" charset="0"/>
              </a:rPr>
              <a:t>levels.</a:t>
            </a:r>
          </a:p>
        </p:txBody>
      </p:sp>
      <p:sp>
        <p:nvSpPr>
          <p:cNvPr id="29702" name="Zaoblený obdélník 8"/>
          <p:cNvSpPr>
            <a:spLocks noChangeArrowheads="1"/>
          </p:cNvSpPr>
          <p:nvPr/>
        </p:nvSpPr>
        <p:spPr bwMode="auto">
          <a:xfrm>
            <a:off x="1631483" y="2786836"/>
            <a:ext cx="1756829" cy="865642"/>
          </a:xfrm>
          <a:prstGeom prst="roundRect">
            <a:avLst>
              <a:gd name="adj" fmla="val 16667"/>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700" dirty="0">
                <a:solidFill>
                  <a:srgbClr val="FFFFFF"/>
                </a:solidFill>
                <a:latin typeface="Trebuchet MS" pitchFamily="34" charset="0"/>
              </a:rPr>
              <a:t>REQUEST </a:t>
            </a:r>
            <a:br>
              <a:rPr lang="cs-CZ" altLang="cs-CZ" sz="1700" dirty="0">
                <a:solidFill>
                  <a:srgbClr val="FFFFFF"/>
                </a:solidFill>
                <a:latin typeface="Trebuchet MS" pitchFamily="34" charset="0"/>
              </a:rPr>
            </a:br>
            <a:r>
              <a:rPr lang="cs-CZ" altLang="cs-CZ" sz="1700" dirty="0">
                <a:solidFill>
                  <a:srgbClr val="FFFFFF"/>
                </a:solidFill>
                <a:latin typeface="Trebuchet MS" pitchFamily="34" charset="0"/>
              </a:rPr>
              <a:t>FOR ORDER</a:t>
            </a:r>
          </a:p>
        </p:txBody>
      </p:sp>
      <p:sp>
        <p:nvSpPr>
          <p:cNvPr id="29703" name="Zaoblený obdélník 9"/>
          <p:cNvSpPr>
            <a:spLocks noChangeArrowheads="1"/>
          </p:cNvSpPr>
          <p:nvPr/>
        </p:nvSpPr>
        <p:spPr bwMode="auto">
          <a:xfrm>
            <a:off x="3477088" y="2786836"/>
            <a:ext cx="7067309" cy="865642"/>
          </a:xfrm>
          <a:prstGeom prst="roundRect">
            <a:avLst>
              <a:gd name="adj" fmla="val 16667"/>
            </a:avLst>
          </a:prstGeom>
          <a:solidFill>
            <a:schemeClr val="accent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r>
              <a:rPr lang="en-US" altLang="cs-CZ" sz="1700" dirty="0">
                <a:solidFill>
                  <a:srgbClr val="FFFFFF"/>
                </a:solidFill>
                <a:latin typeface="Trebuchet MS" pitchFamily="34" charset="0"/>
              </a:rPr>
              <a:t>RFO created by someone else, not by the technician who had identified the need.</a:t>
            </a:r>
          </a:p>
          <a:p>
            <a:pPr eaLnBrk="1" hangingPunct="1"/>
            <a:r>
              <a:rPr lang="en-US" altLang="cs-CZ" sz="1700" dirty="0">
                <a:solidFill>
                  <a:srgbClr val="FFFFFF"/>
                </a:solidFill>
                <a:latin typeface="Trebuchet MS" pitchFamily="34" charset="0"/>
              </a:rPr>
              <a:t>The step of creating RFO may not be necessary in the process.</a:t>
            </a:r>
          </a:p>
        </p:txBody>
      </p:sp>
      <p:sp>
        <p:nvSpPr>
          <p:cNvPr id="29704" name="Zaoblený obdélník 10"/>
          <p:cNvSpPr>
            <a:spLocks noChangeArrowheads="1"/>
          </p:cNvSpPr>
          <p:nvPr/>
        </p:nvSpPr>
        <p:spPr bwMode="auto">
          <a:xfrm>
            <a:off x="1631483" y="3801039"/>
            <a:ext cx="1756829" cy="2202673"/>
          </a:xfrm>
          <a:prstGeom prst="roundRect">
            <a:avLst>
              <a:gd name="adj" fmla="val 12935"/>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700" dirty="0">
                <a:solidFill>
                  <a:srgbClr val="FFFFFF"/>
                </a:solidFill>
                <a:latin typeface="Trebuchet MS" pitchFamily="34" charset="0"/>
              </a:rPr>
              <a:t>RFO APPROVAL</a:t>
            </a:r>
          </a:p>
        </p:txBody>
      </p:sp>
      <p:sp>
        <p:nvSpPr>
          <p:cNvPr id="29705" name="Zaoblený obdélník 11"/>
          <p:cNvSpPr>
            <a:spLocks noChangeArrowheads="1"/>
          </p:cNvSpPr>
          <p:nvPr/>
        </p:nvSpPr>
        <p:spPr bwMode="auto">
          <a:xfrm>
            <a:off x="3477088" y="3801039"/>
            <a:ext cx="7067309" cy="2202673"/>
          </a:xfrm>
          <a:prstGeom prst="roundRect">
            <a:avLst>
              <a:gd name="adj" fmla="val 10144"/>
            </a:avLst>
          </a:prstGeom>
          <a:solidFill>
            <a:schemeClr val="accent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r>
              <a:rPr lang="cs-CZ" altLang="cs-CZ" sz="1800" b="1" dirty="0">
                <a:solidFill>
                  <a:srgbClr val="FFFFFF"/>
                </a:solidFill>
                <a:latin typeface="Trebuchet MS" pitchFamily="34" charset="0"/>
              </a:rPr>
              <a:t>H</a:t>
            </a:r>
            <a:r>
              <a:rPr lang="en-GB" altLang="cs-CZ" sz="1800" b="1" dirty="0" err="1">
                <a:solidFill>
                  <a:srgbClr val="FFFFFF"/>
                </a:solidFill>
                <a:latin typeface="Trebuchet MS" pitchFamily="34" charset="0"/>
              </a:rPr>
              <a:t>ow</a:t>
            </a:r>
            <a:r>
              <a:rPr lang="en-GB" altLang="cs-CZ" sz="1800" b="1" dirty="0">
                <a:solidFill>
                  <a:srgbClr val="FFFFFF"/>
                </a:solidFill>
                <a:latin typeface="Trebuchet MS" pitchFamily="34" charset="0"/>
              </a:rPr>
              <a:t> often are RFOs approved</a:t>
            </a:r>
            <a:r>
              <a:rPr lang="en-GB" altLang="cs-CZ" sz="1800" dirty="0">
                <a:solidFill>
                  <a:srgbClr val="FFFFFF"/>
                </a:solidFill>
                <a:latin typeface="Trebuchet MS" pitchFamily="34" charset="0"/>
              </a:rPr>
              <a:t>?</a:t>
            </a:r>
            <a:r>
              <a:rPr lang="cs-CZ" altLang="cs-CZ" sz="1800" dirty="0">
                <a:solidFill>
                  <a:srgbClr val="FFFFFF"/>
                </a:solidFill>
                <a:latin typeface="Trebuchet MS" pitchFamily="34" charset="0"/>
              </a:rPr>
              <a:t> </a:t>
            </a:r>
            <a:r>
              <a:rPr lang="cs-CZ" altLang="cs-CZ" sz="1800" b="1" dirty="0" err="1">
                <a:solidFill>
                  <a:srgbClr val="FFFFFF"/>
                </a:solidFill>
                <a:latin typeface="Trebuchet MS" pitchFamily="34" charset="0"/>
              </a:rPr>
              <a:t>Who</a:t>
            </a:r>
            <a:r>
              <a:rPr lang="cs-CZ" altLang="cs-CZ" sz="1800" b="1" dirty="0">
                <a:solidFill>
                  <a:srgbClr val="FFFFFF"/>
                </a:solidFill>
                <a:latin typeface="Trebuchet MS" pitchFamily="34" charset="0"/>
              </a:rPr>
              <a:t> </a:t>
            </a:r>
            <a:r>
              <a:rPr lang="cs-CZ" altLang="cs-CZ" sz="1800" b="1" dirty="0" err="1">
                <a:solidFill>
                  <a:srgbClr val="FFFFFF"/>
                </a:solidFill>
                <a:latin typeface="Trebuchet MS" pitchFamily="34" charset="0"/>
              </a:rPr>
              <a:t>approves</a:t>
            </a:r>
            <a:r>
              <a:rPr lang="cs-CZ" altLang="cs-CZ" sz="1800" b="1" dirty="0">
                <a:solidFill>
                  <a:srgbClr val="FFFFFF"/>
                </a:solidFill>
                <a:latin typeface="Trebuchet MS" pitchFamily="34" charset="0"/>
              </a:rPr>
              <a:t>?</a:t>
            </a:r>
            <a:endParaRPr lang="en-GB" altLang="cs-CZ" sz="1800" b="1" dirty="0">
              <a:solidFill>
                <a:srgbClr val="FFFFFF"/>
              </a:solidFill>
              <a:latin typeface="Trebuchet MS" pitchFamily="34" charset="0"/>
            </a:endParaRPr>
          </a:p>
          <a:p>
            <a:pPr eaLnBrk="1" hangingPunct="1"/>
            <a:r>
              <a:rPr lang="en-GB" altLang="cs-CZ" sz="1800" dirty="0">
                <a:solidFill>
                  <a:srgbClr val="FFFFFF"/>
                </a:solidFill>
                <a:latin typeface="Trebuchet MS" pitchFamily="34" charset="0"/>
              </a:rPr>
              <a:t>Is RFO approved by means of IS workflow or by signing a paper copy?</a:t>
            </a:r>
            <a:r>
              <a:rPr lang="cs-CZ" altLang="cs-CZ" sz="1800" dirty="0">
                <a:solidFill>
                  <a:srgbClr val="FFFFFF"/>
                </a:solidFill>
                <a:latin typeface="Trebuchet MS" pitchFamily="34" charset="0"/>
              </a:rPr>
              <a:t> </a:t>
            </a:r>
            <a:r>
              <a:rPr lang="en-GB" altLang="cs-CZ" sz="1800" dirty="0">
                <a:solidFill>
                  <a:srgbClr val="FFFFFF"/>
                </a:solidFill>
                <a:latin typeface="Trebuchet MS" pitchFamily="34" charset="0"/>
              </a:rPr>
              <a:t>Alternatively, are both ways needed?</a:t>
            </a:r>
          </a:p>
          <a:p>
            <a:pPr eaLnBrk="1" hangingPunct="1"/>
            <a:r>
              <a:rPr lang="en-GB" altLang="cs-CZ" sz="1800" dirty="0">
                <a:solidFill>
                  <a:srgbClr val="FFFFFF"/>
                </a:solidFill>
                <a:latin typeface="Trebuchet MS" pitchFamily="34" charset="0"/>
              </a:rPr>
              <a:t>After RFO is approved, the issued order must be approved again.</a:t>
            </a:r>
          </a:p>
          <a:p>
            <a:pPr eaLnBrk="1" hangingPunct="1"/>
            <a:r>
              <a:rPr lang="en-GB" altLang="cs-CZ" sz="1800" b="1" dirty="0">
                <a:solidFill>
                  <a:srgbClr val="FFFFFF"/>
                </a:solidFill>
                <a:latin typeface="Trebuchet MS" pitchFamily="34" charset="0"/>
              </a:rPr>
              <a:t>Too many approvers</a:t>
            </a:r>
            <a:r>
              <a:rPr lang="en-GB" altLang="cs-CZ" sz="1800" dirty="0">
                <a:solidFill>
                  <a:srgbClr val="FFFFFF"/>
                </a:solidFill>
                <a:latin typeface="Trebuchet MS" pitchFamily="34" charset="0"/>
              </a:rPr>
              <a:t>, complicated approval procedure and hierarchy of responsibilities.</a:t>
            </a:r>
          </a:p>
          <a:p>
            <a:pPr eaLnBrk="1" hangingPunct="1"/>
            <a:r>
              <a:rPr lang="en-GB" altLang="cs-CZ" sz="1800" dirty="0">
                <a:solidFill>
                  <a:srgbClr val="FFFFFF"/>
                </a:solidFill>
                <a:latin typeface="Trebuchet MS" pitchFamily="34" charset="0"/>
              </a:rPr>
              <a:t>Approving on high levels of management.</a:t>
            </a:r>
          </a:p>
        </p:txBody>
      </p:sp>
    </p:spTree>
    <p:extLst>
      <p:ext uri="{BB962C8B-B14F-4D97-AF65-F5344CB8AC3E}">
        <p14:creationId xmlns:p14="http://schemas.microsoft.com/office/powerpoint/2010/main" val="43043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txBox="1">
            <a:spLocks noChangeArrowheads="1"/>
          </p:cNvSpPr>
          <p:nvPr/>
        </p:nvSpPr>
        <p:spPr bwMode="auto">
          <a:xfrm>
            <a:off x="1631481" y="615318"/>
            <a:ext cx="8274742" cy="51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06" tIns="39703" rIns="79406" bIns="39703"/>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2600" b="1" dirty="0" err="1">
                <a:solidFill>
                  <a:schemeClr val="bg2">
                    <a:lumMod val="90000"/>
                  </a:schemeClr>
                </a:solidFill>
                <a:latin typeface="Trebuchet MS" pitchFamily="34" charset="0"/>
              </a:rPr>
              <a:t>Eliminate</a:t>
            </a:r>
            <a:r>
              <a:rPr lang="cs-CZ" altLang="cs-CZ" sz="2600" b="1" dirty="0">
                <a:solidFill>
                  <a:schemeClr val="bg2">
                    <a:lumMod val="90000"/>
                  </a:schemeClr>
                </a:solidFill>
                <a:latin typeface="Trebuchet MS" pitchFamily="34" charset="0"/>
              </a:rPr>
              <a:t> </a:t>
            </a:r>
            <a:r>
              <a:rPr lang="cs-CZ" altLang="cs-CZ" sz="2600" b="1" dirty="0" err="1">
                <a:solidFill>
                  <a:schemeClr val="bg2">
                    <a:lumMod val="90000"/>
                  </a:schemeClr>
                </a:solidFill>
                <a:latin typeface="Trebuchet MS" pitchFamily="34" charset="0"/>
              </a:rPr>
              <a:t>process</a:t>
            </a:r>
            <a:r>
              <a:rPr lang="cs-CZ" altLang="cs-CZ" sz="2600" b="1" dirty="0">
                <a:solidFill>
                  <a:schemeClr val="bg2">
                    <a:lumMod val="90000"/>
                  </a:schemeClr>
                </a:solidFill>
                <a:latin typeface="Trebuchet MS" pitchFamily="34" charset="0"/>
              </a:rPr>
              <a:t> </a:t>
            </a:r>
            <a:r>
              <a:rPr lang="cs-CZ" altLang="cs-CZ" sz="2600" b="1" dirty="0" err="1">
                <a:solidFill>
                  <a:schemeClr val="bg2">
                    <a:lumMod val="90000"/>
                  </a:schemeClr>
                </a:solidFill>
                <a:latin typeface="Trebuchet MS" pitchFamily="34" charset="0"/>
              </a:rPr>
              <a:t>problems</a:t>
            </a:r>
            <a:endParaRPr lang="cs-CZ" altLang="cs-CZ" sz="2600" b="1" dirty="0">
              <a:solidFill>
                <a:schemeClr val="bg2">
                  <a:lumMod val="90000"/>
                </a:schemeClr>
              </a:solidFill>
              <a:latin typeface="Trebuchet MS" pitchFamily="34" charset="0"/>
            </a:endParaRPr>
          </a:p>
        </p:txBody>
      </p:sp>
      <p:sp>
        <p:nvSpPr>
          <p:cNvPr id="30724" name="Zaoblený obdélník 6"/>
          <p:cNvSpPr>
            <a:spLocks noChangeArrowheads="1"/>
          </p:cNvSpPr>
          <p:nvPr/>
        </p:nvSpPr>
        <p:spPr bwMode="auto">
          <a:xfrm>
            <a:off x="1631482" y="1199535"/>
            <a:ext cx="1801217" cy="1708429"/>
          </a:xfrm>
          <a:prstGeom prst="roundRect">
            <a:avLst>
              <a:gd name="adj" fmla="val 13195"/>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700" dirty="0">
                <a:solidFill>
                  <a:srgbClr val="FFFFFF"/>
                </a:solidFill>
                <a:latin typeface="Trebuchet MS" pitchFamily="34" charset="0"/>
              </a:rPr>
              <a:t>PROCUREMENT</a:t>
            </a:r>
          </a:p>
          <a:p>
            <a:pPr algn="ctr" eaLnBrk="1" hangingPunct="1"/>
            <a:endParaRPr lang="cs-CZ" altLang="cs-CZ" sz="1700" dirty="0">
              <a:solidFill>
                <a:srgbClr val="FFFFFF"/>
              </a:solidFill>
              <a:latin typeface="Trebuchet MS" pitchFamily="34" charset="0"/>
            </a:endParaRPr>
          </a:p>
        </p:txBody>
      </p:sp>
      <p:sp>
        <p:nvSpPr>
          <p:cNvPr id="30725" name="Zaoblený obdélník 7"/>
          <p:cNvSpPr>
            <a:spLocks noChangeArrowheads="1"/>
          </p:cNvSpPr>
          <p:nvPr/>
        </p:nvSpPr>
        <p:spPr bwMode="auto">
          <a:xfrm>
            <a:off x="3503720" y="1219200"/>
            <a:ext cx="7040676" cy="1708429"/>
          </a:xfrm>
          <a:prstGeom prst="roundRect">
            <a:avLst>
              <a:gd name="adj" fmla="val 12653"/>
            </a:avLst>
          </a:prstGeom>
          <a:solidFill>
            <a:schemeClr val="accent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r>
              <a:rPr lang="en-US" altLang="cs-CZ" sz="1700" b="1" dirty="0">
                <a:solidFill>
                  <a:srgbClr val="FFFFFF"/>
                </a:solidFill>
                <a:latin typeface="Trebuchet MS" pitchFamily="34" charset="0"/>
              </a:rPr>
              <a:t>Insufficient information available to </a:t>
            </a:r>
            <a:r>
              <a:rPr lang="cs-CZ" altLang="cs-CZ" sz="1700" b="1" dirty="0" err="1">
                <a:solidFill>
                  <a:srgbClr val="FFFFFF"/>
                </a:solidFill>
                <a:latin typeface="Trebuchet MS" pitchFamily="34" charset="0"/>
              </a:rPr>
              <a:t>procurement</a:t>
            </a:r>
            <a:r>
              <a:rPr lang="en-US" altLang="cs-CZ" sz="1700" dirty="0">
                <a:solidFill>
                  <a:srgbClr val="FFFFFF"/>
                </a:solidFill>
                <a:latin typeface="Trebuchet MS" pitchFamily="34" charset="0"/>
              </a:rPr>
              <a:t>, poor spare parts identification – the buyer hardly knows what should be bought, additional communication with maintenance technician </a:t>
            </a:r>
            <a:r>
              <a:rPr lang="cs-CZ" altLang="cs-CZ" sz="1700" dirty="0">
                <a:solidFill>
                  <a:srgbClr val="FFFFFF"/>
                </a:solidFill>
                <a:latin typeface="Trebuchet MS" pitchFamily="34" charset="0"/>
              </a:rPr>
              <a:t>i</a:t>
            </a:r>
            <a:r>
              <a:rPr lang="en-US" altLang="cs-CZ" sz="1700" dirty="0">
                <a:solidFill>
                  <a:srgbClr val="FFFFFF"/>
                </a:solidFill>
                <a:latin typeface="Trebuchet MS" pitchFamily="34" charset="0"/>
              </a:rPr>
              <a:t>s needed.</a:t>
            </a:r>
          </a:p>
          <a:p>
            <a:pPr eaLnBrk="1" hangingPunct="1"/>
            <a:r>
              <a:rPr lang="en-US" altLang="cs-CZ" sz="1700" b="1" dirty="0">
                <a:solidFill>
                  <a:srgbClr val="FFFFFF"/>
                </a:solidFill>
                <a:latin typeface="Trebuchet MS" pitchFamily="34" charset="0"/>
              </a:rPr>
              <a:t>Missing or incomplete procurement specification in the IS</a:t>
            </a:r>
            <a:r>
              <a:rPr lang="en-US" altLang="cs-CZ" sz="1700" dirty="0">
                <a:solidFill>
                  <a:srgbClr val="FFFFFF"/>
                </a:solidFill>
                <a:latin typeface="Trebuchet MS" pitchFamily="34" charset="0"/>
              </a:rPr>
              <a:t>.</a:t>
            </a:r>
          </a:p>
        </p:txBody>
      </p:sp>
      <p:sp>
        <p:nvSpPr>
          <p:cNvPr id="30726" name="Zaoblený obdélník 8"/>
          <p:cNvSpPr>
            <a:spLocks noChangeArrowheads="1"/>
          </p:cNvSpPr>
          <p:nvPr/>
        </p:nvSpPr>
        <p:spPr bwMode="auto">
          <a:xfrm>
            <a:off x="1631481" y="2983939"/>
            <a:ext cx="1801217" cy="1144191"/>
          </a:xfrm>
          <a:prstGeom prst="roundRect">
            <a:avLst>
              <a:gd name="adj" fmla="val 16667"/>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800" dirty="0">
                <a:solidFill>
                  <a:srgbClr val="FFFFFF"/>
                </a:solidFill>
                <a:latin typeface="Trebuchet MS" pitchFamily="34" charset="0"/>
              </a:rPr>
              <a:t>RECEPTION</a:t>
            </a:r>
            <a:endParaRPr lang="cs-CZ" altLang="cs-CZ" sz="1700" dirty="0">
              <a:solidFill>
                <a:srgbClr val="FFFFFF"/>
              </a:solidFill>
              <a:latin typeface="Trebuchet MS" pitchFamily="34" charset="0"/>
            </a:endParaRPr>
          </a:p>
        </p:txBody>
      </p:sp>
      <p:sp>
        <p:nvSpPr>
          <p:cNvPr id="30727" name="Zaoblený obdélník 9"/>
          <p:cNvSpPr>
            <a:spLocks noChangeArrowheads="1"/>
          </p:cNvSpPr>
          <p:nvPr/>
        </p:nvSpPr>
        <p:spPr bwMode="auto">
          <a:xfrm>
            <a:off x="3484055" y="2983938"/>
            <a:ext cx="7040676" cy="1144191"/>
          </a:xfrm>
          <a:prstGeom prst="roundRect">
            <a:avLst>
              <a:gd name="adj" fmla="val 16667"/>
            </a:avLst>
          </a:prstGeom>
          <a:solidFill>
            <a:schemeClr val="accent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r>
              <a:rPr lang="en-US" altLang="cs-CZ" sz="1700" dirty="0">
                <a:solidFill>
                  <a:srgbClr val="FFFFFF"/>
                </a:solidFill>
                <a:latin typeface="Trebuchet MS" pitchFamily="34" charset="0"/>
              </a:rPr>
              <a:t>Problems with missing (undelivered) documentation for the received material (certificates, declarations).</a:t>
            </a:r>
          </a:p>
          <a:p>
            <a:pPr eaLnBrk="1" hangingPunct="1"/>
            <a:r>
              <a:rPr lang="en-US" altLang="cs-CZ" sz="1700" dirty="0">
                <a:solidFill>
                  <a:srgbClr val="FFFFFF"/>
                </a:solidFill>
                <a:latin typeface="Trebuchet MS" pitchFamily="34" charset="0"/>
              </a:rPr>
              <a:t>Only “paper-based” </a:t>
            </a:r>
            <a:r>
              <a:rPr lang="en-US" altLang="cs-CZ" sz="1700" dirty="0" err="1">
                <a:solidFill>
                  <a:srgbClr val="FFFFFF"/>
                </a:solidFill>
                <a:latin typeface="Trebuchet MS" pitchFamily="34" charset="0"/>
              </a:rPr>
              <a:t>archiv</a:t>
            </a:r>
            <a:r>
              <a:rPr lang="cs-CZ" altLang="cs-CZ" sz="1700" dirty="0" err="1">
                <a:solidFill>
                  <a:srgbClr val="FFFFFF"/>
                </a:solidFill>
                <a:latin typeface="Trebuchet MS" pitchFamily="34" charset="0"/>
              </a:rPr>
              <a:t>ing</a:t>
            </a:r>
            <a:r>
              <a:rPr lang="en-US" altLang="cs-CZ" sz="1700" dirty="0">
                <a:solidFill>
                  <a:srgbClr val="FFFFFF"/>
                </a:solidFill>
                <a:latin typeface="Trebuchet MS" pitchFamily="34" charset="0"/>
              </a:rPr>
              <a:t> of spare parts documentation.</a:t>
            </a:r>
          </a:p>
          <a:p>
            <a:pPr eaLnBrk="1" hangingPunct="1"/>
            <a:r>
              <a:rPr lang="en-US" altLang="cs-CZ" sz="1700" dirty="0">
                <a:solidFill>
                  <a:srgbClr val="FFFFFF"/>
                </a:solidFill>
                <a:latin typeface="Trebuchet MS" pitchFamily="34" charset="0"/>
              </a:rPr>
              <a:t>Problems to find documentation when needed.</a:t>
            </a:r>
          </a:p>
        </p:txBody>
      </p:sp>
      <p:sp>
        <p:nvSpPr>
          <p:cNvPr id="30728" name="Zaoblený obdélník 10"/>
          <p:cNvSpPr>
            <a:spLocks noChangeArrowheads="1"/>
          </p:cNvSpPr>
          <p:nvPr/>
        </p:nvSpPr>
        <p:spPr bwMode="auto">
          <a:xfrm>
            <a:off x="1631481" y="4277790"/>
            <a:ext cx="1801217" cy="1942695"/>
          </a:xfrm>
          <a:prstGeom prst="roundRect">
            <a:avLst>
              <a:gd name="adj" fmla="val 12935"/>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800" dirty="0">
                <a:solidFill>
                  <a:srgbClr val="FFFFFF"/>
                </a:solidFill>
                <a:latin typeface="Trebuchet MS" pitchFamily="34" charset="0"/>
              </a:rPr>
              <a:t>WAREHOUSING</a:t>
            </a:r>
            <a:endParaRPr lang="cs-CZ" altLang="cs-CZ" sz="1700" dirty="0">
              <a:solidFill>
                <a:srgbClr val="FFFFFF"/>
              </a:solidFill>
              <a:latin typeface="Trebuchet MS" pitchFamily="34" charset="0"/>
            </a:endParaRPr>
          </a:p>
        </p:txBody>
      </p:sp>
      <p:sp>
        <p:nvSpPr>
          <p:cNvPr id="30729" name="Zaoblený obdélník 11"/>
          <p:cNvSpPr>
            <a:spLocks noChangeArrowheads="1"/>
          </p:cNvSpPr>
          <p:nvPr/>
        </p:nvSpPr>
        <p:spPr bwMode="auto">
          <a:xfrm>
            <a:off x="3484055" y="4240918"/>
            <a:ext cx="7040676" cy="1942695"/>
          </a:xfrm>
          <a:prstGeom prst="roundRect">
            <a:avLst>
              <a:gd name="adj" fmla="val 10620"/>
            </a:avLst>
          </a:prstGeom>
          <a:solidFill>
            <a:schemeClr val="accent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r>
              <a:rPr lang="en-US" altLang="cs-CZ" sz="1700" dirty="0">
                <a:solidFill>
                  <a:srgbClr val="FFFFFF"/>
                </a:solidFill>
                <a:latin typeface="Trebuchet MS" pitchFamily="34" charset="0"/>
              </a:rPr>
              <a:t>Insufficient </a:t>
            </a:r>
            <a:r>
              <a:rPr lang="en-US" altLang="cs-CZ" sz="1700" b="1" dirty="0">
                <a:solidFill>
                  <a:srgbClr val="FFFFFF"/>
                </a:solidFill>
                <a:latin typeface="Trebuchet MS" pitchFamily="34" charset="0"/>
              </a:rPr>
              <a:t>identification of spare parts </a:t>
            </a:r>
            <a:r>
              <a:rPr lang="en-US" altLang="cs-CZ" sz="1700" dirty="0">
                <a:solidFill>
                  <a:srgbClr val="FFFFFF"/>
                </a:solidFill>
                <a:latin typeface="Trebuchet MS" pitchFamily="34" charset="0"/>
              </a:rPr>
              <a:t>in the warehouse</a:t>
            </a:r>
            <a:r>
              <a:rPr lang="cs-CZ" altLang="cs-CZ" sz="1700" dirty="0">
                <a:solidFill>
                  <a:srgbClr val="FFFFFF"/>
                </a:solidFill>
                <a:latin typeface="Trebuchet MS" pitchFamily="34" charset="0"/>
              </a:rPr>
              <a:t>.</a:t>
            </a:r>
            <a:endParaRPr lang="en-US" altLang="cs-CZ" sz="1700" dirty="0">
              <a:solidFill>
                <a:srgbClr val="FFFFFF"/>
              </a:solidFill>
              <a:latin typeface="Trebuchet MS" pitchFamily="34" charset="0"/>
            </a:endParaRPr>
          </a:p>
          <a:p>
            <a:pPr eaLnBrk="1" hangingPunct="1"/>
            <a:r>
              <a:rPr lang="en-US" altLang="cs-CZ" sz="1700" dirty="0">
                <a:solidFill>
                  <a:srgbClr val="FFFFFF"/>
                </a:solidFill>
                <a:latin typeface="Trebuchet MS" pitchFamily="34" charset="0"/>
              </a:rPr>
              <a:t>Problems with finding items stored in the warehouse</a:t>
            </a:r>
            <a:r>
              <a:rPr lang="cs-CZ" altLang="cs-CZ" sz="1700" dirty="0">
                <a:solidFill>
                  <a:srgbClr val="FFFFFF"/>
                </a:solidFill>
                <a:latin typeface="Trebuchet MS" pitchFamily="34" charset="0"/>
              </a:rPr>
              <a:t>.</a:t>
            </a:r>
            <a:endParaRPr lang="en-US" altLang="cs-CZ" sz="1700" dirty="0">
              <a:solidFill>
                <a:srgbClr val="FFFFFF"/>
              </a:solidFill>
              <a:latin typeface="Trebuchet MS" pitchFamily="34" charset="0"/>
            </a:endParaRPr>
          </a:p>
          <a:p>
            <a:pPr eaLnBrk="1" hangingPunct="1"/>
            <a:r>
              <a:rPr lang="en-US" altLang="cs-CZ" sz="1700" dirty="0">
                <a:solidFill>
                  <a:srgbClr val="FFFFFF"/>
                </a:solidFill>
                <a:latin typeface="Trebuchet MS" pitchFamily="34" charset="0"/>
              </a:rPr>
              <a:t>Inventory count </a:t>
            </a:r>
            <a:r>
              <a:rPr lang="en-US" altLang="cs-CZ" sz="1700" dirty="0" err="1">
                <a:solidFill>
                  <a:srgbClr val="FFFFFF"/>
                </a:solidFill>
                <a:latin typeface="Trebuchet MS" pitchFamily="34" charset="0"/>
              </a:rPr>
              <a:t>discrepanc</a:t>
            </a:r>
            <a:r>
              <a:rPr lang="cs-CZ" altLang="cs-CZ" sz="1700" dirty="0">
                <a:solidFill>
                  <a:srgbClr val="FFFFFF"/>
                </a:solidFill>
                <a:latin typeface="Trebuchet MS" pitchFamily="34" charset="0"/>
              </a:rPr>
              <a:t>i</a:t>
            </a:r>
            <a:r>
              <a:rPr lang="en-US" altLang="cs-CZ" sz="1700" dirty="0" err="1">
                <a:solidFill>
                  <a:srgbClr val="FFFFFF"/>
                </a:solidFill>
                <a:latin typeface="Trebuchet MS" pitchFamily="34" charset="0"/>
              </a:rPr>
              <a:t>es</a:t>
            </a:r>
            <a:r>
              <a:rPr lang="en-US" altLang="cs-CZ" sz="1700" dirty="0">
                <a:solidFill>
                  <a:srgbClr val="FFFFFF"/>
                </a:solidFill>
                <a:latin typeface="Trebuchet MS" pitchFamily="34" charset="0"/>
              </a:rPr>
              <a:t>, physical stock different from information system data.</a:t>
            </a:r>
          </a:p>
          <a:p>
            <a:pPr eaLnBrk="1" hangingPunct="1"/>
            <a:r>
              <a:rPr lang="en-US" altLang="cs-CZ" sz="1700" dirty="0">
                <a:solidFill>
                  <a:srgbClr val="FFFFFF"/>
                </a:solidFill>
                <a:latin typeface="Trebuchet MS" pitchFamily="34" charset="0"/>
              </a:rPr>
              <a:t>Non-real value of stock in the information system.</a:t>
            </a:r>
          </a:p>
          <a:p>
            <a:pPr eaLnBrk="1" hangingPunct="1"/>
            <a:r>
              <a:rPr lang="en-US" altLang="cs-CZ" sz="1700" dirty="0">
                <a:solidFill>
                  <a:srgbClr val="FFFFFF"/>
                </a:solidFill>
                <a:latin typeface="Trebuchet MS" pitchFamily="34" charset="0"/>
              </a:rPr>
              <a:t>Existence of out-of-system stocks.</a:t>
            </a:r>
          </a:p>
        </p:txBody>
      </p:sp>
    </p:spTree>
    <p:extLst>
      <p:ext uri="{BB962C8B-B14F-4D97-AF65-F5344CB8AC3E}">
        <p14:creationId xmlns:p14="http://schemas.microsoft.com/office/powerpoint/2010/main" val="2440824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AutoShape 2"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665070" y="68184"/>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40291" name="AutoShape 4"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794048" y="197162"/>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40292" name="AutoShape 6"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923026" y="326140"/>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40293" name="AutoShape 8"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2052004" y="455118"/>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pic>
        <p:nvPicPr>
          <p:cNvPr id="140294" name="Picture 4" descr="http://www.joyalcrusher.com/Gallery/Spare-Parts/spare-parts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890" y="868923"/>
            <a:ext cx="6134514" cy="460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830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2"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665070" y="68184"/>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4147" name="AutoShape 4"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794048" y="197162"/>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4148" name="AutoShape 6"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923026" y="326140"/>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4149" name="AutoShape 8"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2052004" y="455118"/>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pic>
        <p:nvPicPr>
          <p:cNvPr id="134150" name="Picture 11" descr="http://www.ibesmt.com/img/Our_Facility/SMT_Spare_Parts_F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080" y="588126"/>
            <a:ext cx="8563599" cy="570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6196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AutoShape 2"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665070" y="68184"/>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5171" name="AutoShape 4"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794048" y="197162"/>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5172" name="AutoShape 6"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923026" y="326140"/>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5173" name="AutoShape 8"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2052004" y="455118"/>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pic>
        <p:nvPicPr>
          <p:cNvPr id="135174" name="Picture 2" descr="http://www.ebaraintl.com/wp-content/uploads/2011/09/spare-pa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720" y="584096"/>
            <a:ext cx="6520105" cy="579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67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AutoShape 2"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665070" y="68184"/>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6195" name="AutoShape 4"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794048" y="197162"/>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6196" name="AutoShape 6"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923026" y="326140"/>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6197" name="AutoShape 8"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2052004" y="455118"/>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pic>
        <p:nvPicPr>
          <p:cNvPr id="136198" name="Picture 2" descr="http://www.de-design.de/crown-ireland/images/Turret_Truck/turret_truck_ap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855" y="808464"/>
            <a:ext cx="4409434" cy="5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63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AutoShape 2"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665070" y="68184"/>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7219" name="AutoShape 4"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794048" y="197162"/>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7220" name="AutoShape 6"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923026" y="326140"/>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7221" name="AutoShape 8"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2052004" y="455118"/>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pic>
        <p:nvPicPr>
          <p:cNvPr id="137222" name="Picture 13" descr="http://www.hotfrog.com.au/Uploads/PressReleases2/Dust-Control-Drawers-for-Spare-Parts-Storage-336372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207" y="2404567"/>
            <a:ext cx="5623976" cy="4222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192" y="197161"/>
            <a:ext cx="5046263" cy="504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89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5452"/>
            <a:ext cx="8382000" cy="868362"/>
          </a:xfrm>
        </p:spPr>
        <p:txBody>
          <a:bodyPr>
            <a:noAutofit/>
          </a:bodyPr>
          <a:lstStyle/>
          <a:p>
            <a:r>
              <a:rPr lang="en-US" sz="2800" dirty="0">
                <a:latin typeface="Copperplate Gothic Bold" pitchFamily="34" charset="0"/>
              </a:rPr>
              <a:t>Flow diagram for inventory management </a:t>
            </a:r>
          </a:p>
        </p:txBody>
      </p:sp>
      <p:sp>
        <p:nvSpPr>
          <p:cNvPr id="3" name="TextBox 2"/>
          <p:cNvSpPr txBox="1"/>
          <p:nvPr/>
        </p:nvSpPr>
        <p:spPr>
          <a:xfrm>
            <a:off x="2209800" y="2010253"/>
            <a:ext cx="2971800" cy="769441"/>
          </a:xfrm>
          <a:prstGeom prst="rect">
            <a:avLst/>
          </a:prstGeom>
          <a:noFill/>
          <a:ln w="28575">
            <a:solidFill>
              <a:schemeClr val="tx1"/>
            </a:solidFill>
          </a:ln>
        </p:spPr>
        <p:txBody>
          <a:bodyPr wrap="square" rtlCol="0">
            <a:spAutoFit/>
          </a:bodyPr>
          <a:lstStyle/>
          <a:p>
            <a:pPr algn="ctr"/>
            <a:r>
              <a:rPr lang="en-US" sz="2800" dirty="0"/>
              <a:t>Purchase               </a:t>
            </a:r>
            <a:r>
              <a:rPr lang="en-US" sz="1600" dirty="0"/>
              <a:t>(Purchase procedure  ) </a:t>
            </a:r>
          </a:p>
        </p:txBody>
      </p:sp>
      <p:sp>
        <p:nvSpPr>
          <p:cNvPr id="4" name="TextBox 3"/>
          <p:cNvSpPr txBox="1"/>
          <p:nvPr/>
        </p:nvSpPr>
        <p:spPr>
          <a:xfrm>
            <a:off x="5638800" y="1879938"/>
            <a:ext cx="1828800" cy="1015663"/>
          </a:xfrm>
          <a:prstGeom prst="rect">
            <a:avLst/>
          </a:prstGeom>
          <a:noFill/>
          <a:ln w="28575">
            <a:solidFill>
              <a:schemeClr val="tx1"/>
            </a:solidFill>
          </a:ln>
        </p:spPr>
        <p:txBody>
          <a:bodyPr wrap="square" rtlCol="0">
            <a:spAutoFit/>
          </a:bodyPr>
          <a:lstStyle/>
          <a:p>
            <a:pPr algn="ctr"/>
            <a:r>
              <a:rPr lang="en-US" sz="2800" dirty="0"/>
              <a:t>Store            </a:t>
            </a:r>
            <a:r>
              <a:rPr lang="en-US" sz="1600" dirty="0"/>
              <a:t>( Number of stock available)  </a:t>
            </a:r>
          </a:p>
        </p:txBody>
      </p:sp>
      <p:sp>
        <p:nvSpPr>
          <p:cNvPr id="5" name="TextBox 4"/>
          <p:cNvSpPr txBox="1"/>
          <p:nvPr/>
        </p:nvSpPr>
        <p:spPr>
          <a:xfrm>
            <a:off x="7848600" y="1941494"/>
            <a:ext cx="2286000" cy="769441"/>
          </a:xfrm>
          <a:prstGeom prst="rect">
            <a:avLst/>
          </a:prstGeom>
          <a:noFill/>
          <a:ln w="28575">
            <a:solidFill>
              <a:schemeClr val="tx1"/>
            </a:solidFill>
          </a:ln>
        </p:spPr>
        <p:txBody>
          <a:bodyPr wrap="square" rtlCol="0">
            <a:spAutoFit/>
          </a:bodyPr>
          <a:lstStyle/>
          <a:p>
            <a:pPr algn="ctr"/>
            <a:r>
              <a:rPr lang="en-US" sz="2800" dirty="0"/>
              <a:t>Consumption   </a:t>
            </a:r>
            <a:r>
              <a:rPr lang="en-US" sz="1600" dirty="0"/>
              <a:t> (Rate of consumption)  </a:t>
            </a:r>
          </a:p>
        </p:txBody>
      </p:sp>
      <p:sp>
        <p:nvSpPr>
          <p:cNvPr id="6" name="Right Arrow 5"/>
          <p:cNvSpPr/>
          <p:nvPr/>
        </p:nvSpPr>
        <p:spPr>
          <a:xfrm>
            <a:off x="5181600" y="2286000"/>
            <a:ext cx="457200" cy="188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467600" y="2286000"/>
            <a:ext cx="381000" cy="188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00600" y="4130696"/>
            <a:ext cx="3429000" cy="1508105"/>
          </a:xfrm>
          <a:prstGeom prst="rect">
            <a:avLst/>
          </a:prstGeom>
          <a:noFill/>
          <a:ln w="28575">
            <a:solidFill>
              <a:schemeClr val="tx1"/>
            </a:solidFill>
          </a:ln>
        </p:spPr>
        <p:txBody>
          <a:bodyPr wrap="square" rtlCol="0">
            <a:spAutoFit/>
          </a:bodyPr>
          <a:lstStyle/>
          <a:p>
            <a:pPr algn="ctr"/>
            <a:r>
              <a:rPr lang="en-US" sz="2800" dirty="0"/>
              <a:t>User Division</a:t>
            </a:r>
          </a:p>
          <a:p>
            <a:pPr marL="342900" indent="-342900">
              <a:buFont typeface="+mj-lt"/>
              <a:buAutoNum type="arabicPeriod"/>
            </a:pPr>
            <a:r>
              <a:rPr lang="en-US" sz="1600" dirty="0"/>
              <a:t>Nature of materials to be procured</a:t>
            </a:r>
          </a:p>
          <a:p>
            <a:pPr marL="342900" indent="-342900">
              <a:buFont typeface="+mj-lt"/>
              <a:buAutoNum type="arabicPeriod"/>
            </a:pPr>
            <a:r>
              <a:rPr lang="en-US" sz="1600" dirty="0"/>
              <a:t>Nature of budget</a:t>
            </a:r>
          </a:p>
          <a:p>
            <a:pPr marL="342900" indent="-342900">
              <a:buFont typeface="+mj-lt"/>
              <a:buAutoNum type="arabicPeriod"/>
            </a:pPr>
            <a:r>
              <a:rPr lang="en-US" sz="1600" dirty="0"/>
              <a:t>When to procure</a:t>
            </a:r>
          </a:p>
          <a:p>
            <a:pPr marL="342900" indent="-342900">
              <a:buFont typeface="+mj-lt"/>
              <a:buAutoNum type="arabicPeriod"/>
            </a:pPr>
            <a:r>
              <a:rPr lang="en-US" sz="1600" dirty="0"/>
              <a:t>How much  Qty to be procured</a:t>
            </a:r>
          </a:p>
        </p:txBody>
      </p:sp>
      <p:cxnSp>
        <p:nvCxnSpPr>
          <p:cNvPr id="18" name="Straight Connector 17"/>
          <p:cNvCxnSpPr/>
          <p:nvPr/>
        </p:nvCxnSpPr>
        <p:spPr>
          <a:xfrm>
            <a:off x="8229600" y="4875212"/>
            <a:ext cx="762000" cy="1588"/>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flipH="1" flipV="1">
            <a:off x="7905741" y="3790149"/>
            <a:ext cx="2172512" cy="79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4" idx="2"/>
          </p:cNvCxnSpPr>
          <p:nvPr/>
        </p:nvCxnSpPr>
        <p:spPr>
          <a:xfrm rot="16200000" flipV="1">
            <a:off x="5943601" y="3505199"/>
            <a:ext cx="1219200" cy="2"/>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5400000" flipH="1" flipV="1">
            <a:off x="2572140" y="3866746"/>
            <a:ext cx="2171717" cy="7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657600" y="4953000"/>
            <a:ext cx="1143000" cy="15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9062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AutoShape 2"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665070" y="68184"/>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9267" name="AutoShape 4"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794048" y="197162"/>
            <a:ext cx="257956" cy="25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9268" name="AutoShape 6"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1923026" y="326140"/>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sp>
        <p:nvSpPr>
          <p:cNvPr id="139269" name="AutoShape 8" descr="data:image/jpeg;base64,/9j/4AAQSkZJRgABAQAAAQABAAD/2wCEAAkGBhQSERUUExQVFBUWFhcXGBcYGBwbHhgcFxwXGBgaHRgfHCYeGB0jGhQaIC8gJicsLCwsFx4xNTAqNSYrLCkBCQoKDgwOGg8PGi8lHyQsLCwsLCwsMCwsLCwsLCwsLCksLCosLCwsLCwsLCwsLCwsLCwsLCwsLCwpLCwsLCwsLP/AABEIAOEA4QMBIgACEQEDEQH/xAAcAAACAgMBAQAAAAAAAAAAAAAFBgMEAQIHAAj/xABTEAACAQIDAwkBCQ0FBgUFAAABAgMAEQQSIQUxQQYTIjJRYXGBoZEHFEJSYnKCkrEVIzNTk6KywdHS0+HwFkNjwuJUc4OUo/EXJDREszVlhMPE/8QAGQEAAwEBAQAAAAAAAAAAAAAAAAECAwQF/8QALxEAAgIBAwIEBQIHAAAAAAAAAAECESEDEjFBUQQiYfATgZGh4VKxFDJCcXLB0f/aAAwDAQACEQMRAD8AO7J91dNBLEyfKha4/JPu8jThsrlnBPYRzRufik82/wBRt/ka+fWWvLKfHuOtcSmdDgfTfv5dzXU/K09dxqHEYGNyGZQWG5how8HFmHka4JsrlnicPYRyuF+KTmX6j3A8qbNle6twliHzoWyH8m11PtFNty6k7aHnanJxZQRncHX4R4314q2/4StSDtz3MG1ZQjG9wQqwuLWtaSIBCRZjd495Gq76cdn8t8NLYCZVPxZRzTe03Q+RorNPpvKX3MRceR6p9tQk08Ovfvgq0xA5JQSwJKs9x01KkgdK4YMdCVLXUBiDY2Db2Y1V5eIJcMoLiMCZDmYi3VlHFlHHt4U+SRlj98RGB+GhsfMH9poZtXk1FNG0bosqMQcrMylSAQCrqdCL7reO+qpp+avkCarBxjGbGAtkxEMhPAPHp9WVz6UOn2c6mxU/146jztTltj3MCg+9udB8M7z84DLVDkxsibD4qITIVjBLG9imincd18xFhvNxppcWnHoJ7upX2NyGmmsxGVT8JtAfA2u30QfEVFJgmVmREICsy3AOuUlb3I42/nXT22lc6C/ea5ltRcU00hVMw5yS1gWNs7Ecb0XYE+H2Ww6zW7v5f0aObK5S4nDEBHzoP7t7sLdx3qPAgd1KmB5TlehKvRGh1Y5SNNUcsw+gynTXNqpMZCTYAnX+uwDztWbU0+S1to6bsL3QMNLYS/8Al27Sbofpjd5gDxpg2nyXw2MXNIisSOjKhs1uFnHWHcbiuCTYu2pIUd51/Z6N40b5NbcxEN3gnWNRqylxY97Rm4+loafCtk5fA5Yn3MjCWcF54wLqkYVZCeINyARb4pBPZ20YYVUXaNMOOxz09O49I+Qo3yf91iKRubnyB/jRNmB+hfN9XNTRNgsJjkzWjlG7Op6S92YdJT3Gr248vJO79RziTaijqi/e36h/2NaHFMx1J8/2b6Ytpe526EmB86/FaysPpaB/O3nQ9dmqkhiAkkkXrDm2RR33a1x36isXpzf834NFKK4K0ERPae7+Q/WavQ4O2hIA7P8ASNPWopcbGmhcfNTX13CoDtm3UQL3tqf68BSUYr8DbbGHCYJd9iR2mwHtPR8rUUj2rFFvZF0t0RmPhfh4bqTDiHfVmJ8T/X6qmjQAXOnfuH1if10X+lCa7se8DykikbLqvYW0B9aLVzfDsD1bn5ik+1jZR7TRPCcuYoOhJIpA4B+ccfVFgO6umE5cSMpRX9JnlNyKDAvCO0lP1r+ylzB7AK2MjxRX3B2zP+TW58iR5V03Z+1I50zxOHXu4dxG8HuNcr907aQixAOGkAZk++GNgSCCQBcXy6cNKUtKPKHGbeA19xU/Gt+RP8SvVyn7uT/7RJ+Vb9teqNke3v6lXIiyVo9ZTHRHe7+UYP2yCpucgP8AfMvz4WA/MZz6Vnsl2K3IqEVirZwl9UKSDechuR4oQHHjltVdIixAUFidwAvRQ7NElI3H+vCiOzeU0+HP3uR07lYgHxU3U+yqu0NmPDkz26YJABvbLa4PC/SG4nfQ93qsoTo6Bs/3UWH4VEbvX703pdD7KZMFy5w8g6+Q9kgsPyi3X22rirzVhM+9br3g29f1GrSsh4PoFcUGGYG6/GBDD6ykih2MwGcG0dwfhRkBvNT0WrjuC2vNEbq5B7VJU+1bX8wfGmDAe6RKtucAfvN1b66Wv5g01XXIsnRJeS8ls0YW2nRsUPabalAbcBkXupc2psOTDz51WcxFT0cqBxIQdbuTG4zWNlY6Gwohsb3VU3FyvdIudfrpZx5qacdncsIZh1QRxMREo81XpjzWkkDOH4zk8zuJ2W0kz3KOpjAawvlEgHOai/RLHfcaXo3BhimUG28bq6lPsTDYgHmhE6m11Q5TcG4utitwRpdQQRvoZjPc81BVmI4qCA3HcWzLe9t5tp303fUMHAFw97XuSQN5uTRzBbLVCBINx1XeQew62B03Ei1PK8gmgY5o5GUdRrYZW3cbooDA/Fl3gEGoRGsTZQgQqBboFGA1sLFm003q7KdTcG4pthRc2XjsNEgEsMSodBzix6nfuAaquLwhibn8HiVZcxuEYrJEGPRBAJLJuUXHxbjWi3J7K7sJArCw0ZQw430INCdsbCIxcvNKiJcFRoFUMiE5UW51N+wVDZVB3ZHumTR2XEIJh8ZbK48V6rfm04YPa+Ex65RkksQebkXpAjXqML+YuK4ptomCTmy4Y5Va4GXrfJFzTF7nsKv98YZj75jAJBJFhFa2+2p3+3SmnKskuK6DNtDkJmXPAVU3cGMkgGzuBZtbaWFrW04UvYqDmGKyBltvZ7RJ5Ox6fioopyp5eS4HFLGAjRmIOVbTVpZgSGHSGijgw7q1flRhMamV8ov8CUAi/c26/sbuo2qx2xbxHKqFNzs57Il0/Kyf5aHy8rZGN44kT5T3kb2tZR9U1b2pyUjRiUuB8UnTycgkeYNL2M2ikBAdCGO4Bc1/B3sp+ipq0hMtT4qefrySSd1yQPoiyj2ViLCW0uB3XufqreqD7VmcdGGw4GUkj2NlT0NZMU7DpzZV7F0HpkX1NVsFuDJxAjUhnKg2uCwQG2663LN7KGz7XhXdqfkpf86Q/YKqR4OFeJcnvOv1QAfrUZwWxJ21iwzKPjMFj9SCT9eqUV0JbBf9oR8R/av8Os0yf2bxnYn5Vv4teq6YrQL2fyRk3OpThYggj0tRGXkScpIa/db9d66D9whqBIwX4PwmG+4aSQuXGunVIsBewqF9iSjqvG3zlZPzgZPsG+ubczTachx2y2SRUUdO+4G1txB1sR42po2dHkUA2LnrsB1jxJPHx89KPbT5MM7h2jcOFyhkKuLanq3zneeAocmyWjNmcX7HUxn6rUnKwoW+W7NaDKMxJlFvyRv4UsJhwevKvzUOY+Z6o9pronKHkm80SSa5Ezksq85lByb1S7jqdlLknJCPccQ2a4XXCTdY7gCRVRSoTdAdEUdVR4npH10+2txCWIABZuAAJPkN9XMJyfTOoGIiYHXSTLpe18j2c6i2nHSnfC4MRDIq5NBpaxPYTxN+01Mk+pSaEDH7HlhRXkXIGOUXIve19Re40B39lDGYdo9o+yuh8qppFij5tmUmS1100yPp7QKXji8T8KRz3Mb+h0pqNicqFspU0OLdSCGNxx7PA7x7aKYa2JZo+bQOCfvirkylT8MKMrA2tYjNcix3gx7a2T73MYUtKzhjYLbVSOAJNul6U6aHaYQwPL7EpbMwltu5wZz5PpIvk1OWxvdgtYSB18xKvscrIPJ2rl3vGZt6rH846+zVvza2+4vxmZvK3qb/AGCldchVn0Nsrl5h59AyEngrWb8nIFY+War0mzIJroxUm2gKBWB7cjC3sUV85Q4LKLKD4an03elHdi8ocTCDlmcRpa6k51J4KEYMoJ8BYUnOPUFB9DofKyXD7KQyHV3sEQE7xc6qSSR3gjuGtq5zPy8xMshkVUQNbolQbW3AHfoBb9V6hxeCMz8+zMzMxOpuB4dm/wANLVWdDcqoueA0G7fvIAAGtzbTWsnNPg2jBk+I2k+Jku6IJCFUHgbA2GUtodQL38bU28jY2WOIlns8hZlJAGZMRHFuAB6gtY99c8xqSIR0SL7mBBHDcwNjvHE11X3OYWxeFErNleOXITYWezRSltBfP0bb7HeddauyJxrAtcr8FLPPcT4fOI40CSOVawBYcLklnJ17aVdocn8ZAgkmvCpbIDcAk2J6gIa1lO8V0XbHJeVn5xcLh5kNgSxs4ymzXJUqVBuLX3C1jUvKLZfviLLmIKtnF+OjDUX3WatN6TozUWzn2A5QzRAKSWHYwAH1Tb821FI9pxybwYz3glfsBXx3Vd2dyWhIBLva9iAoj10uPhE+2lOWfpsqXNmYADU6Egd5qlLsG0aMJybDG4ksDr0Tv8JOt6mmTZvJfAXGZGaT/Gc6+BWyt4elc8wc+Jia6K6cTfog+KtYHzBppwXKY2tOg13ldfah3+RPhWyaZm00PuHwCRaRxpH81Qp9oFzWzR0F2btS63icOg3qdQP88Z8fZRaDaCtoegT27j4Nu9tj3VpZmbc3Xqs81WKBAfC8tcM+7Ep4SRvH+cCy0Uw+1FkHQaKS/wCLmRvQlT6V89sANQfZUbYlxuY/b9tcVJnVk+hngy7mni8VJX1Uj1qxh8UCLZ1ftsRr4qD2V8+4Plbi4epM6+DEfYQKM4b3U8ZucpN89Uf7Vv61ct0uSVFLg7DNsiBmzGGPN8YKFb6y2b1qCbYyEEBnAIsQSGB8QQSfbXPML7q9uvhlHzGeP0DEelFcP7quFPWM0d+3JIPsQ+tZ7WyrCuN5MBjZZyCPgZzbSx/Byc6nDgo4VDByeaHqq1rdVcuTxEYIyHtyqAb3IvrUkXK3BzD8LA3z0ZPWzj1othdoxkWjKMOxJEb0zBvSrdVglcgDaODDqA7c2Va4D54ydGHRawF9d16HzRRxgFpJUUHU9N0PiTmA9op2MxHB18VZfW1j7aG4mGN72VGbtXKG+ta9/HsqUhs5fsbBzGS+ZJEHGKRHVfFEN4x4qKL8ped+9CIZriTMCbDTm7eO800rshGYExlCBYHoNb5ra5ARoVygaC2XjtPsfMLZl42bIQ63I3OGK8OMdVJZyJCZgsFLvlAQdgU6+Z/ZRCPBJe9r+Nz6bvSi0+wJjukLAa2bIw47iVUjTuNQvsqQalbacM1vaR3dvkKikisgnBcoYonZSdzMOug3X+Xcbra28hrU+0HixkwIkCXRUscjlipaxFnzMSGA0UnTjoKEY7k2VeR3HRLu+ZTG62LEjpCSw38eO+1R4XYAYsY3jYAZigIPVGptGXHweNh22rRxTJTaDDyx5LEiMbwLi+t72HHfrVaDZQVzmOZSBbSxIO8HTs0vVTFbMzffiSAuRm10YC54mx1G7iT2miMe0BYt1r8a4HHY6R6UXuVspPhcyc0xYkAEluLW1I36cPCmX3OsVNhm5hcmRpldg2a+V8qkoQdSCBoRbUdlAjigW76LbOxWVlYaMCCD4fqrRz2kzhvD/KTlLBDLHFM0kThGdXQAgZ5JBY9IONY+F99Wo9qwTiyyK5IGg6LG3aujNrrqtIXLHER4nGhcyq4hUAFjbryOysQBkYc5uN7gXuL2oFisDzJCnLrrodNCV4ga3BrttuK7dDztqUnXJ0bEbPyk5Ldtjp6jdr2gUCeCeNm+El7iyqu/XXLp9pPdS5h+Us0eiyEgcD0h7De3laieD5eA252O/wApD/lN/tFNRiDbMT42zkOrA5Q1yCAdcthpv17ajaIPrzwiFuoELNpvbeotr8bhwpgi2nhZhYsgvwlXJfzbok+dYxnJJGF1LJuII1U9naO3cRv7qtQJ3i/g8XhoZevjZHW3UESDUA785cb+BFdK2bs+SSIOysM3wJQEktwJtdGB3i4B7TSHiOTk6dXpr8k29L69u/juotyc5U4sYiGGV2yBsuQoqkrYhRmyZrAZba8BVrBEu42fcX5DfVj/AH69Rf3+PiP+b+2vVRNs+ZduJbEzcPv0v6bVQLHtPt/nTjtXHYf3xMGiLEORfmoTre5Nzq2mmvjWhxGFN/8Ay5G633mI27dFkQm/iLd9YWaiaxFSYfDMx0Uny/XupuPvC5snNklrZo5F0t0BmEsgvfectra24V73qmdRG4YMbA5r8fmqd2tio86HKgSKcXJ6bmhKxjVSQAGaxAJOtyyqBcW62ulHsBhJI1PNGN9NSOfu2fcPvMsikrfcB0fWiuOw6GBkKhlsoym1tGW28geuu7jQlNjwWvzKXyqeohN7gHoiQG/yb3G+5qFKxtG04Ytllwqym4FkeN26AswEbx88SSVLW4gWy31GYuOG4MOZTqHRs4KsLaZGZsu/4zeW6maDAKAVXOFu4y5J5EyrlIFhK8bC2t8lmNrDQ0LxmB53HqrhHWNAd5YEAmynMqsOlplKgaGwAOrfALkHYbaU8f4OaRfBiB7AbVfXlnjB1nWX/eIj/apPrVTldgCMQvNIQDEhIjU2uGkXcoteyj2UGGHxHxJvybH7VrNJl2hwh90Fx14EPzGdPQOV9KIYf3Q4T1kmTzRx+ip9aRIFcnKzMh105tSxOlgAStuPbvFX9vcnxh0RmeSTMSpFwtiBfTotcaH0qqFY9LyvwcmhmA7nR09VL0WwO1oSAEljbwlUn88q3pXGIjAOtG5+lf7MtX8JzTG0cTk9ixk+ovQ3ihpZs7SQrDpoWB3koWFt3WsR60Kw/JnCs9zElxcqRLzljrY5HGh3cDXMjjeZbRnjbsGYHfbW27XtopheVGJtpiGYdjnP6Nmqd1dB0dFxXJSKVQr5SF6vQykX1bVWW4vuzXtci9Ku2OQTpIPe7RlWuzmSZU5sdpzAMyW49IjLVOPlxik1KwuALk2ZN2p/BlaTuVHLLEY02dysV7rEpOUdl+Lt3sTbW1qqOnv5B6jhwS4bbF8Q63zKrlVZRoVBsDbXfa+/jV7afKRowYotZb6tvyeHa32eO5QWR16pIJ7DbTXQ24d1WMNA1rE2HHTW3jw+2tI+Gi5W/oJ+Jltrr3JsPHqSTmubk9ut/MX9p9WnB7dHNNFIVyNvDcd3Ea/BFLLTAWA9n9eXtFRGXj/R/lXbtTwzjt8jxsrDQSFhzaaEbjfQ313aeN/Ltp8w56qBdOLD9V6XdlbWME6uLkXsy/GU9YeOlx3gU/4nkziEayMJFBtYlQdOHVF9x1Ft9c04OMsG0ZWsgH7lSnfLAl+1zf6pufSjexuTGLQB4pnCnjHG2U8Dr0VO61DNv8mZudV1idFJ6TglwADZejvUBewtmsDeqsqz84xeMulr52B46F7n5ebTfoe+khsfxj2jAE7YZrb+ckjhf2q4PtQ1f2fiIJnURyWcHMLDnFuOKyIN/fl7KVdk8uJMNEI4o8NdfhtFmkIcu1ywYCw0GvaN9OGH91cCFC8EzuFUSMuVY89tcpzGwJBsCBuPZV2yKCXvZ/xsX9f8OvVr/wCJcP4ub2ivUrQtwjYzkVhnkLhWUuxJ5wQODcaBW4tfXLck2NRDkYotdGGh34G1zrY71ta40423i9ORdTvWM+Mafu1oEj/FxDwRR9gFcts3wI2I5FxHRhFpbrRypr8I9GbTTcLadtVcLyT5uQOrIQAdOdzAHuzIpHHia6C+KA0Eb/RaQD0kFZTEhuEotbrSSf5naqcZ1Yk43Qo4/k7JiMO8SC5Jj3FD8NTuLqD1Dx4UuryIYaFZL9LTmodMvDTEnU8P1V02XDRtoy5vnCNv0omrDYaPTTd8iL9UQqVaQ2kzlM3JsHRJVR1IvdF4rfUJKzaWsdN+nGi+xcBJG9pX5xsos3THRF7AB1UjUk7ra6E064uHDgjnMgOls0Y8BucAVJHHE69F9Pkq4H/zmqkpVdCVXVnPuVkkqzIEyW5oXzc3vzyfHPZahCib/BH/ACv9cPSusNggRbnGK8FNrDjoeaZvzuNDdo8nxJulK27JJF/RhF/61FCdYHQnbAnna/OquRbHom4zAixsj5BbTUr2W7atcq8M0kMYRSx5y9hb4jdpo5h+S+UnNLn7mYsDu+OQVI7cxvpu4232XcWORrbtbEGxFw3PBT61LeRpHLZcG8ZAkQoSLgHiN1/bTTsLCZUzHe3oOH7fZR/E8l1lIMihstwOmdAdT1Sb7uNTR7DYHQH87+HSbHQh7d2K5llltddCbZjYZVudFsNx41Bs3ZaOQCoPE310pt2jyDSZjLlkjlYDMTqMwVRcDium7Q+FZwHJYxLbMCeJso8P7w1TYqFflVhlSNCoCdcHKMtwcmhta41PtpelwZTLmFri9jv0y7xw6w0NOPLjCBYI2zAnnLZbHUMpa991vvVu++m40oNKWILG5N/DffQcBXRpXtMp8mypb09KtYfC5kkcsFWMXO7U6HL1gdfPjpVJjb+u2sT458mS4ynTVVNgTc2JUsN99DW7brBlRVVjx1J/o+038hW+bXw9Tw/rurDsRvOp4Dhfh7LCo7+ymhk2HN5EHYcx0voNTpx04U54f3Upb6qkpvfVMvfewkYD2UF5HbPzyySNujikPgWVkX0LH6NMWyYFEDZCDoVY2tdshNrW1AH299ZTlTLjGxt2XyrxDqCdnzsGAYNGHU666EBPtt40fn5TwKtsThThywveYRXNtL5C7M3EX4dtct2DteZcMVjxEir98NozJGLlQSbC1zrvGunhQ6fZiNG7yFmfKTnZ2JFtd5J9aW9sW07IrbHxIKqYhYqG6ZUDMSwGpsCekRp299XJvc7w0kfNxTMASD1s3VUquma1tSdBqTXDMNsxBHmD5iQTYODbKbdIBdN5I7jXRuT3L9+eycxzsTMcsLOJHU66ROUXedyHtABFADV/4Yf4/wCYf3q9Vn+3mC/ETf8AKt+ysUtr7C2I5qE26Pg4Y/Sh/iCt+d24N8GGP0of4tOP3M2l/s0P5UfvVn7nbS/2aH8qP3qwNhM9/wC2hvwcB8Gj/VNWRtna/HZ6HwYfxKcvubtH/ZYvyo/erw2ZtH/ZYvyq/vUAJ525tUb9l+xj+2sf2m2iN+ypvLOf8hprGDxEbZJoI4QUYqVbNfLzaEaHSyuPZWP7PyysWhiie1gxaQoQTru14WN/2UAKw5WY3jsrE+Qf+HXjyxxA62zMYPBWP+SnM7FxvGHD/lj+7Wv3Ixv4rD/l/wDTQMTf7bycdn40f8M/u1pNy0BFmwWMt2GI/spybZuM/F4b8uf3aifA4v4uGH/5H+mjgBMTllEu7C4pL/4VYb3RMODYpiB4x/zptTBYtQdcOdSdcV2m9uruHCvZMV24b/mv9NJu+f3GlXH7CkfdBwjCxMw+gR6g1tHy+wSi3OSeaOfU602AYntw3/N/6a1medQWY4YhdSBigSQNTZSvSPdxqrxQq6i4nui4L8aw/wCG37Kk/wDEXBndinX6DfrU0wzFwdHw4FzpNOIu7RcpzDv7b9lR8+Rvl2cPHFj+FQsBkQ+X/KmDGQwpBLzrLIxK2YHVcotmAvr2UoqNRcWyjXxtursG0sSTEy3wr50YAxSNJa9xe5jUdu4k3rlW1Y8sso/xG/b+ur0tRN7ELUg1HcyhKa9hsG00qIiF2OYhRxyqWP2VpOdaYfc+jvimNurCxv2ZmRfsvWmtPZBy7EacN8lEBYjDMjFXRkbiHU38bafZUQVd97nstb0rp+2MGJRlcBh38PDsNc82nEsWIZUAYRsFObUMy9f6Oa4t2DvpeH13qrKL19D4XDHv3OMCBA7FWzc6NQSDdVVlGg4Z7+JOlNRwKX1R99ySePbYrre2vbxob7nOOkjwKhZCGZ3kb7yr6ufjGdLkqEO4W776HMXy0ljeONpWJeREt72AGrDQuMWcmnGx8DuOklm2jFcUinHs7CG1lTKSW0MRUk2vdbWIOWxG6wtW+H5OYI6WBB1I6Nrbsuj3sR/3FMeFx2JUZY5QFHVHveM6XuNffQvv32F+wV7A7dxErPlmDFbKwOHWwILbh77twOo7BRXoK/UCwchsG9lLNlUEAa2sxJIuJLk3N/5aUS2R7m0EMqPHLIrxnOCRobg2HSJ479ePDfU2zuUkk2Kkw2ZS0cee5w4UXzqu/wB8kOLFtOjrY3NrEhC/MSxw5IkaUuyiPDBQSouxZhMVBt276TyMu/czE/7e35GL9leqxmb4qfkx/Fr1TQ9xzEbJk7ZfOeT+LWRseTtf8u/8Si/9osJ+LxzfTZf/ANq1o3KPDcMPi2+dPb/+isrfYsGfcKQ8GP8AxXP+atW5NPxQ/Xb9tEX5SQcMC5+fP/qatG5Rx/B2fB9KX9QhNGQKWyNmGHFPdcoOHW2pP9419/zR7BVnaexhKwcqh6IF27iT2d9Yw22OexGUYeKDLCzXjYnNndAARkXdzZ1+VVjE7XeJrLHh3BAN5Y8xG8EA5hpoD43pZsfQFnk7Hx97jxy/rFa/cCHtw3/Toj/ajEcBhV8ID/FrI5T4y2kiD5sI/eNPIAwbBgO44c+AQ/YaC7Z5KO8i8wUy5bErprf4o36X1pp+72O/HOPCKMf5KA7b5VbTSXJHJM90Vrc2pOrODuUCwyjTf0q00t27BlqqO3LIdjcj3XPzwLXy5bRSPuvm+Bpw9nbRT+ya/i5P+WkH2x1R2Vjtpyl+cfEAC1jYoDcncSovuHh50Y2ds2VzabFYiPj0XZtO9QwtbTUX0O4WvU6re539itKtqr7ldeR4O6KU/wDBt9qitMVyPZVDiGSyOjklEACxsrsd9zYKToKs7fRY1yr77NiWWQGRs66dJnLX+iAoXfZt9LOH2zA5ACyuTY9KR+GupuBa446Hv3Vzy1UjqhoykOGJ2crjO+5brfNGON7WZgxOvAGhk8aDqhgOJYj0A/bVYbTklYiKNpHG/IC1vFuqvmRW78msZJrKVgXT+8iLa+MoA9fCs3PUniOEa/D09PMnbBu19uqoKi5bdpqQe7vA/q+5Fxb3diwtqWIve3C1+3S3jXSMZyTwyROqyRGTKSP/ADKPIxUZggUIdWItYWvegexOQ4UB8Vaw1EQN79mcg2t8gHxPCtNNQ8Orbz2M5ueu9sVgXtg8k5cWc/4OK+shG/tCL8I9+4dvCn7A4CDBx5Yha9szE3ZiNxY+Z0FgL6CvY3bCqLC3YAO7cB2DuFLO1OUypuu7/FG4fOP6qxk9TXefp/03jCGir+4b2ntBkieRQLouZb8ToFv9IiudbNiEzqhOViwBvv1NiR2nW9qzjtuTTaO1hcEIpsLjdoBc2771XMlyAUJJIAyg3ud2ltT4V6fh4fCWWef4jU+K/Kdk2HtY81aPCGBVyrZ2cE2UAE2RLmwte9V9rbWbPGDBCbyIM5eUslz1gOdIuO8WqXYXv2WBWbPHYKozQCNgVUBiWMV2u2ua+t+0GtNs++RlzY3oZhnjOKQZxxTm+cu992W2t7U58GcBqw74hgMqXXSxCyNpw/vCN3cPCpMH78GbnBHGL9HogEjXU3B7vaaWs2GIHO4kk21QLM5U/F6pXTda9qgw/vFSxXn5CT+LjFt+mrgjfbyphQZwsko2g2doArRkK6+9w1wVZs5HStZQBnFr7taOT491dLbQhRelmWyMW00tZRa2+kTCY/DJjS6QSk830hJIgDDcoBRLgg63JO61FcTyvRXQDBwXOazMpky2HFjltf1oWRNDT92P/uC/U/016lP+3LfisJ+R/wBVZo9+8BXqSpsxDu59rdkE328zb1qZNjX3Q4k/QVf03Wqjcp8Wf78D5saj9LNUTbTxTb8RMfDKP0UFc9M1CqbAc7sLL9KSJfsma1TDk1LYWw8Y+diDp7IWHrQAxzNvfEN4yy/ZnFRvsNjq8ZPe+vqxNL5gGZNl8zOrHmwXiZbRuW6jodbqu/nezhQrau3HjnEaohHNq2ZkZjcs4tpIoAsoPnUOz8CIsSxCot8OB0cv4y+uXyqltnbYhxIDRuymJemLkAhpNLCNtba7xvFQUE4drOT05ii9iYWNvVpSfSrEE6lunj5Av+5VPO4wx4cM3nQuHlFh3/mF/U4PpVoTwHio8cy+rLb1pMZdw0ETO18bMy8AcVHHx36Op9BVjD8n4nLa4iVSdA0uIcW8Va1yO+hqYJHHROb5pD/Y1QS7FQb8oPetj+jU36jCA5O4RXZXgjYZzpIwJGvDnDfcKs4DBrCckSqqpfLlS9r33FfnHTvNCI8NKn4OV17MkrL6B/1VvyfxWJXEYg4qKXFRMI+ZJZGysos+rupAOvmopqN9RN0XNp4Sc9EYnmdBqqHUcNSynfehEPJSMAqzZy17AHIGt2gEu3aRmPGmv7rt8DAxL8+VfsVH+2l3lXyvdcsGIw+H5qTeyAtlYWt1goBtezW0py0lVsuGo7ouwSbkGUZBpkXKFGtgRewFze2hNYxuJRblhdh3LrrckjLr4nWlbCbdN8sYIj4BEZrntZxpfvN93DQVT25tGZVFxbOSqg79Bfd/W+so6c5ukdMpaWmrYaxvKPLcqoA4kAf9h4Uq7T5chtFJbw/bu+2lnasszBTIXtcWuCF1vuAAXgOFUY17+Na/w6i/MYPxW5eRYL2M29JJcA5RxtoT4tv9lD8nd7TWzCwtWt61SS4MJSb5LEGndu3etEcJ0XU94/l60MjFXVkuPH+v68KqyR7wezpJLmY5yxBUXubHUXza31HbVqbkxKuWTmJFVWVyxUqAFIJOtr6dlD+Tu3MRLhwizyosfRKqxGhu28dI65hqeA7azNs4uyt05CroxbV7WYEknXKOJJtVTaYRwG1w8QAL4mBCQDluXcX4FUVrHuNjWY2wa3s00hO/JGEBOvwncHffhUP3LsA8kkMStZgXkUEhtb5FLP39WoYnwiXtJLKx1IjTKLn5ch7b/Bq+hJkbThGJumHbopciaXMrg6AZURStjrfMb6CpsZypmuqxxQRqb3McSXW27V8zEk9lDpNpR8/ePDhSqE3kkMoe5sFZAFUWuTccaxNtTFSsAjWXXMIkCW7LZBf2nhSiORb+6+J/GSfVX92s0P5ibtk/KN+9XqefUR0Rkw6dfG4ZT2Iov4WaR/sqNto4Mf8AuMRJ8yK35yQj7fOgsWzWG4BfP9lSjZnaw9l658FhCTbuF4QYmT58pA07jL/lqo3KOMfg8Dhxv1Y5jr22i/XWn3PXiSfYKwcGg4X8SaLQURHbsk84V0iUJEzDm1I6zxixJY3AEYtoN9B+UcslwquwXKCQLb9Re9r7gOPCixhCzXAAvFbT59VNqMOJANt19ePDfSWXgbEfE4Un4THxNV44ipuCQe4kfZTBLgnJ6Mch+gQPa2UVE2xJTvVUHy3A/RDfbV7A3AwY2QfDJ+cA36QNWI+UmJQ9Bhl0+G69t9Fa3ZwqY7KUdaZPBFv65j9lYGGhH41/zR6ZaajQWXIeWE1ulc+SP6lFb86nDZ/KrCiGMvNEHK3MaZpCup0yoHINrG19L1z9XjvZIUJHaQxHjoT61KcRMexR2AftJ+ymoqLFyPr8sYL2VJ3P+7EY9srofSq+1Ns5oXYwxAKpa0s4BOUE2AWMi5tYdKkkQSH4be232WqDauyAsJY2Junj1140nIFFDtBi4VBzssRubKsTSEjt1Yga6aipW23COqmIk373SEf9MK3pUK4ZSLtYWJGpsN5O80Qwezw3UjLd6oSPrWy+tNWJ0KPLja+bCMBh4Yw7ouYZnffntzjaj8HXOA9vbXRPdYzRjDxMMpJkkK3UnQKq3Ckgb341zk9lJgeme9q8lR33VNFSAkXwB+2pId4HAG+vh/OsKa2LaaUANHIraLxmZECE9BumivlsWF1DaA3K60c2jtLESZFkxEhUunQzlVIzC4yrYWsd1LfIybLNJIY+cHN5cpYqMzMrAkrruU6CmXGbYnIypkhVmRWEcaqWVmCsCxBY3BO81TeOQRZXYTEc4VWNW6WeQrGCDxBYgsPmg1BHg8JGWPONIzG7CFTYnU/hJLAbzuQ1uuyHe75Dl+O1lUeDsQPIVBkgjJ++F2OpEQuPyj6exT41ouCSJ8cvPDm4VjKoWzOxlLagWZWAjsLk6LvrTFLPNlJldowTcaCM7rAHoxrbu7q1ON++jJGqWUkMSXYm4ABzdGw32C77VPPG7sGlc3+WSSfo6m3lapTKZU+5y9sX1h+ys1ayL8ZvqH96s0vkIfYsOzdVJG8I2Hq4VfWrEexpj/d5fnuq+ih/todLtzFPvlKjsRVA/OzH1qpJE8nWaST5zsw9l8vpUbQsLz4FI/wuJgj7t59pcA/V4VSfF4Vf72eX5i5B9YIo/OqpFsu25QvsH2VKNl9pFOhkEm0Y5JlSOJ0KxOxZ2zFgWjCjrG1iGO/ia1xOOmj6MZUAi5JW5vu0N7WsBwqWPAhcQD/gEfnip8REALmwFt5IA9p0pJIbYvTCV+tK3lp+iBVc7MXjcnvoy0itol5D/hqz+oGX1rx2XOwuIci/GldVA8lz/aK1ojcB/eKD4PtoXtTYZlcFcqqFAO++hYno2IOhGp7BTJ9zL9adT3QoX/O6Y+ytJsDEou66ds8oA8cgLL6Cqjh2iZU1TFnB7PWFj98DMRbKB3gnQEsdRVxcE7HSNvE9H9LpelF4MUjEpG6iwuRGlhYHLva4OvYO2tzhAd92+cSfQ6elE7vzDhVeUowbPA68qL8lQXP6iPqmpNqLAIJLpNJ0bAkqgDEgI1hlJsxU2IO6r64fgNO4Cqe21UQuoPSsDlvdtGUk5d9gATe3CsmkXYXhmaLqZLkk5igZhqeqb6D21vJJLJ15JG7i2UfVWwPsqWCBmBKhbAm7M4VR4nVvYprV8RCvWmLnsgQH/qPdfYBTQHM/dIjC4mNQALQg6DiXk/UBSiR50z+6HjFlxrZVZQsca2Zy56uY6n5+4aCldhUvkDUGp4jVap0akBZvWM2vtqMvWL0wH/knzC4VWdyGYuCqKWY5WIU5iciaabjuq1jtqiwEUCC5Vc8n3xgGYAkfARgDe6jhVXkXscHDCV5ERWZgMxueizdWNbsetvsBpvovjMTho1Jy5gP7yZsig/JjRt/znbwpu+ECKy7NlnJsHdV01PRQd7MciDxIrCbOgiJLSc4x3rDqPOZhkA+Yr+NUZdrSzKqRh3ReqZCVjXjdU3tv3gDxrA2KX1mcyfJ6qfUG/wCkTRYz0+2EZvvEYLD8WSSPnTsbDwWw+TUQwsj6u+UfFjuL+Mh6R8rUVjwwFgAABuHZ4DhW5jApIAT9xYviH6z/AL1eorbxr1OkIfY8MOC69wvWJpVU2ZlU/FLDN9TrH2VO2KwYH/uMV4lgnsJSI+Qr0W3mjGXD4eCBfC/5qBR+caKJtkcWGd+pFK3fkyD2yFD7AamfZEqjNK2Hw69ruX/hr6mqc+05368z+CWjH5vT/OqquEF82UZvjHU/WN29adASzNDz6CObnm5qTMQmVQA0WUggWa5LcTW4cIb8xDI1hZ5LkrvuAoXUbj1hvNVVjIxQJ/EN/wDItXcl+80lQ2aS4+ZtDJlHZGoT1OZvYwqpJh1JuwzHtclz7WJIqWTEoDlzDN8Vek31VBYeYrJw8zAlYio+NKwjA77DM3tAq0mTuIHoLtrYYmdZHcIiqBe1joXOj5hlBz+Og7KJyMnwsQX+Thk9OdbNb6y0Px224IDfmkV7XDS5ppN5132Xcfh8DWkMPBE0mqlwV9nbMjQ3hWWViMpZRoRoescsY1UbjVySBl/CPFD3EmR/qjKPVqGw8pXxLlS0lgubU5Aer8FQODg6k1LHCBuAHgKU27zyVppV5eC22IhX4Msx+W3Np9RQL+amqm1NvypBIIubhXLbLHGo32BvcEHQngK3dQCAd53LvJ8FHSPkKxtPZEjwSdERLlJzSsEHR13anW1ull31k7NCWaDNbdYE7+G61bLANxJJ7ACT9UXY1vFiY1BLq7E6hQ2Ud+Yghhw0FZO1ZLFYwsSnhGLE+LcfGwoQZOX8sVtjpwQQQwFiNdEUbqAvRjlTm9+T5r35w7ySdwtrx0tQctUgaGplGlQ1ekwpQLqDmQPodwa4sew6fZSAiY6d9YBr1q8NxpgOnJ6OZsOgTJGvSOc9NmuzdVOqLbrtfduotBsSMNne8j/GkOY+V9F8gKl2JhcmGhW2ojUn6QzH9KrjKamy0jIgFYMdbE1kGqTQqI0j1qRsPpUkW+pX1q1RLKWWvVa5sV6igGNYDxrcQirMWz533RBAeMzhfZGmYnwLKailjhjNp8US3GOBcp9i55h9agi+yI5WVBdiqDtYhQfAm169E7P+Djlk7wuVfryZR5gGo12zFGb4fCqG/GSkZj59N28ytVsTtmeTrSsB2RjIPbcv7GFLA8lnGYR45Y2kCrmikUKGzEZWjOpsBrn4DhUbYuMXEkTymwKjPZDvvmGYXIsOB0NB8NCBiswGpgNzvJ6a72Op3cTRCRb0LA2SttiUDLGI4F7I1BP1iLfmVQmTObuTIflkt7AeiPICpZ5FjtnIW+7MdT4LvbyBryQyyfg4mt8aQ82vsILn6oq6sm0sELUM2ngImdWlYggABb2zWJIOUDMx6R3UTeBR+EnLnimHGUeBkuW/OHhVDG7cjwv4OJYywvdRmc621c8b6fCqoqnjkmVVngzhtmkD73CI10uz/exYaDSxkPmB41kc0vWdpT2RdBPr3zHyfyoRgdsPiZTmW6hMwJJbU5SOloo0O4AUSEfb/XnRO4vI4NNYJvuoyC0SpCp+IBc+LEanxF++g+28zQyFrscu9iTxHbuo1Hgza/VHa2n8/SsTYeIqVa8gO/eq/vH22rBs1SMx4cudATY8KtCBU6zAfJXU/sHrQ6fGiJSXcIp4k2vYfnb9woa+3WcWgjuPxkl1XyXrN6Un6joVvdDwwXF51BCyIjam+qjI36APnSsadeU+zpJITI8jSPGb2sAoU6NlUbuBv8mkpqE7E1RhFuQO3SmDlKI15hY1Ath0LWFrk3vftOh9tLtWZpDpcnRQNe69MRqZKsbMw3PSCPdmsL+Y/VeqTGi/JRCcTGRbR1v4a/spoDpoNt2g4eHCvFq0BrNZGpLeshK0BrZTVIkkRKlK1GjVKXrREMjtWK3vXqAL2IxEkn4SR3B4E5V+ouVT5g1pHDYWUWHYBYezdViTKgBYqoO4sbX8L7/KpoMPJJqkTEfGf70v5wznyTzp0Q2upVEPaa2cqlsxC33X3nwG9vIGrkmDjj/Dz2P4uEEH63Sk8xaok2qkd/e8CoTvd9WPjY3PmwowGSq8bc6jFWCtE4BYZblWQmwPS3ON4G+pVWM/hJZEtboRjVr31zAFwOiRoQKqPjpJMSvOOWAicgWAAJdASAB2ADW9TOL2pIb4JI8WkV/e8KRk73bpOe82OviW8qr4iVpOuzP3Hd9UWX0rbm6k97nssO06fzptgvQqZarYjZqSMCy5yoIA1IF9dRuv41fcqPleg/n61E8pt2AdmgH7KabXAmk+SIwhdCQo+KP2bh61EcTY9AWPadT/ACoVjeUcSnKl5W7E6vm+72XoRPiZpdGbm1PwI9D5vvP2d1Q5JGiQcx+2o4z98e7/ABB0m+r8HztQ99pzydRRAvxm6TnwXqr538arYTDpH1QB38fbVrnaycykiOLZyhs7Xkf47nMfXdVsGoRJWc9RZZu9iCDqCCCO0HQj2VzTaGF5qR0JvlYi/bbcfZXSCaROVC2xUn0T7VWriyZAqrmKA5uI9qMD4h2/URVS1XG1gB+K5Hkyrb9A1oZlM0b5HPbEr4N7QrfqvQOjvJFfv4PYG/Ra32n2UAdAWWpBJVASVuJKys1L6vW4aqKy1KJqpMRbDVteqyy1uJadiJ7ms1Dz1Yp2AZ2B/wDVZfA047S4fNP2V6vVvq8x/scuhzP/ACf+jn2zeo3zz9tWa9XqzNXyQx/+oH+5P6Yq+K9XqAZNh/wg+bWmP4eder1HUCk9L/Lj/wBKPnivV6gFyA9n9X+uyrK7qzXqxZqeNZNYr1QxkorZazXqRRtSNyp/9U/gn6K16vVcCZcAtqm/u/pD7DXq9WyMyvTDyR/CeTfomvV6l0YdRuFbLXq9WCNiRa3avV6mSbCt1r1epiM16vV6mB//2Q=="/>
          <p:cNvSpPr>
            <a:spLocks noChangeAspect="1" noChangeArrowheads="1"/>
          </p:cNvSpPr>
          <p:nvPr/>
        </p:nvSpPr>
        <p:spPr bwMode="auto">
          <a:xfrm>
            <a:off x="2052004" y="455118"/>
            <a:ext cx="257956" cy="257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136" tIns="38566" rIns="77136" bIns="38566"/>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defTabSz="773857" eaLnBrk="1" fontAlgn="base" hangingPunct="1">
              <a:spcBef>
                <a:spcPct val="0"/>
              </a:spcBef>
              <a:spcAft>
                <a:spcPct val="0"/>
              </a:spcAft>
            </a:pPr>
            <a:endParaRPr lang="cs-CZ" sz="1777">
              <a:solidFill>
                <a:srgbClr val="000000"/>
              </a:solidFill>
            </a:endParaRPr>
          </a:p>
        </p:txBody>
      </p:sp>
      <p:pic>
        <p:nvPicPr>
          <p:cNvPr id="3" name="Picture 2"/>
          <p:cNvPicPr>
            <a:picLocks noChangeAspect="1"/>
          </p:cNvPicPr>
          <p:nvPr/>
        </p:nvPicPr>
        <p:blipFill>
          <a:blip r:embed="rId2"/>
          <a:stretch>
            <a:fillRect/>
          </a:stretch>
        </p:blipFill>
        <p:spPr>
          <a:xfrm>
            <a:off x="3352800" y="197162"/>
            <a:ext cx="5140961" cy="6019800"/>
          </a:xfrm>
          <a:prstGeom prst="rect">
            <a:avLst/>
          </a:prstGeom>
        </p:spPr>
      </p:pic>
    </p:spTree>
    <p:extLst>
      <p:ext uri="{BB962C8B-B14F-4D97-AF65-F5344CB8AC3E}">
        <p14:creationId xmlns:p14="http://schemas.microsoft.com/office/powerpoint/2010/main" val="2028718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txBox="1">
            <a:spLocks noChangeArrowheads="1"/>
          </p:cNvSpPr>
          <p:nvPr/>
        </p:nvSpPr>
        <p:spPr bwMode="auto">
          <a:xfrm>
            <a:off x="1606902" y="1397883"/>
            <a:ext cx="8274742" cy="46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06" tIns="39703" rIns="79406" bIns="39703"/>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2600" b="1" dirty="0" err="1">
                <a:solidFill>
                  <a:schemeClr val="bg2">
                    <a:lumMod val="90000"/>
                  </a:schemeClr>
                </a:solidFill>
                <a:latin typeface="Trebuchet MS" pitchFamily="34" charset="0"/>
              </a:rPr>
              <a:t>Eliminate</a:t>
            </a:r>
            <a:r>
              <a:rPr lang="cs-CZ" altLang="cs-CZ" sz="2600" b="1" dirty="0">
                <a:solidFill>
                  <a:schemeClr val="bg2">
                    <a:lumMod val="90000"/>
                  </a:schemeClr>
                </a:solidFill>
                <a:latin typeface="Trebuchet MS" pitchFamily="34" charset="0"/>
              </a:rPr>
              <a:t> </a:t>
            </a:r>
            <a:r>
              <a:rPr lang="cs-CZ" altLang="cs-CZ" sz="2600" b="1" dirty="0" err="1">
                <a:solidFill>
                  <a:schemeClr val="bg2">
                    <a:lumMod val="90000"/>
                  </a:schemeClr>
                </a:solidFill>
                <a:latin typeface="Trebuchet MS" pitchFamily="34" charset="0"/>
              </a:rPr>
              <a:t>process</a:t>
            </a:r>
            <a:r>
              <a:rPr lang="cs-CZ" altLang="cs-CZ" sz="2600" b="1" dirty="0">
                <a:solidFill>
                  <a:schemeClr val="bg2">
                    <a:lumMod val="90000"/>
                  </a:schemeClr>
                </a:solidFill>
                <a:latin typeface="Trebuchet MS" pitchFamily="34" charset="0"/>
              </a:rPr>
              <a:t> </a:t>
            </a:r>
            <a:r>
              <a:rPr lang="cs-CZ" altLang="cs-CZ" sz="2600" b="1" dirty="0" err="1">
                <a:solidFill>
                  <a:schemeClr val="bg2">
                    <a:lumMod val="90000"/>
                  </a:schemeClr>
                </a:solidFill>
                <a:latin typeface="Trebuchet MS" pitchFamily="34" charset="0"/>
              </a:rPr>
              <a:t>problems</a:t>
            </a:r>
            <a:endParaRPr lang="cs-CZ" altLang="cs-CZ" sz="2600" b="1" dirty="0">
              <a:solidFill>
                <a:schemeClr val="bg2">
                  <a:lumMod val="90000"/>
                </a:schemeClr>
              </a:solidFill>
              <a:latin typeface="Trebuchet MS" pitchFamily="34" charset="0"/>
            </a:endParaRPr>
          </a:p>
        </p:txBody>
      </p:sp>
      <p:sp>
        <p:nvSpPr>
          <p:cNvPr id="31748" name="Zaoblený obdélník 6"/>
          <p:cNvSpPr>
            <a:spLocks noChangeArrowheads="1"/>
          </p:cNvSpPr>
          <p:nvPr/>
        </p:nvSpPr>
        <p:spPr bwMode="auto">
          <a:xfrm>
            <a:off x="1631483" y="1971753"/>
            <a:ext cx="1729111" cy="1318461"/>
          </a:xfrm>
          <a:prstGeom prst="roundRect">
            <a:avLst>
              <a:gd name="adj" fmla="val 16667"/>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cs-CZ" altLang="cs-CZ" sz="1700" dirty="0">
                <a:solidFill>
                  <a:srgbClr val="FFFFFF"/>
                </a:solidFill>
                <a:latin typeface="Trebuchet MS" pitchFamily="34" charset="0"/>
              </a:rPr>
              <a:t>CONSUMPTION</a:t>
            </a:r>
          </a:p>
          <a:p>
            <a:pPr algn="ctr" eaLnBrk="1" hangingPunct="1"/>
            <a:endParaRPr lang="cs-CZ" altLang="cs-CZ" sz="1700" dirty="0">
              <a:solidFill>
                <a:srgbClr val="FFFFFF"/>
              </a:solidFill>
              <a:latin typeface="Trebuchet MS" pitchFamily="34" charset="0"/>
            </a:endParaRPr>
          </a:p>
        </p:txBody>
      </p:sp>
      <p:sp>
        <p:nvSpPr>
          <p:cNvPr id="31749" name="Zaoblený obdélník 7"/>
          <p:cNvSpPr>
            <a:spLocks noChangeArrowheads="1"/>
          </p:cNvSpPr>
          <p:nvPr/>
        </p:nvSpPr>
        <p:spPr bwMode="auto">
          <a:xfrm>
            <a:off x="3503720" y="1983183"/>
            <a:ext cx="7040676" cy="1318461"/>
          </a:xfrm>
          <a:prstGeom prst="roundRect">
            <a:avLst>
              <a:gd name="adj" fmla="val 16667"/>
            </a:avLst>
          </a:prstGeom>
          <a:solidFill>
            <a:schemeClr val="accent2"/>
          </a:solidFill>
          <a:ln>
            <a:noFill/>
          </a:ln>
        </p:spPr>
        <p:txBody>
          <a:bodyPr lIns="79406" tIns="39703" rIns="79406" bIns="39703"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700" dirty="0">
                <a:solidFill>
                  <a:schemeClr val="bg1"/>
                </a:solidFill>
              </a:rPr>
              <a:t>Slow spare part issues in case of sudden need.</a:t>
            </a:r>
          </a:p>
          <a:p>
            <a:pPr eaLnBrk="1" hangingPunct="1"/>
            <a:r>
              <a:rPr lang="en-US" altLang="cs-CZ" sz="1700" dirty="0">
                <a:solidFill>
                  <a:schemeClr val="bg1"/>
                </a:solidFill>
              </a:rPr>
              <a:t>Issued spare parts are not consumed in fact.</a:t>
            </a:r>
            <a:r>
              <a:rPr lang="cs-CZ" altLang="cs-CZ" sz="1700" dirty="0">
                <a:solidFill>
                  <a:schemeClr val="bg1"/>
                </a:solidFill>
              </a:rPr>
              <a:t> </a:t>
            </a:r>
            <a:r>
              <a:rPr lang="cs-CZ" altLang="cs-CZ" sz="1700" dirty="0" err="1">
                <a:solidFill>
                  <a:schemeClr val="bg1"/>
                </a:solidFill>
              </a:rPr>
              <a:t>What</a:t>
            </a:r>
            <a:r>
              <a:rPr lang="cs-CZ" altLang="cs-CZ" sz="1700" dirty="0">
                <a:solidFill>
                  <a:schemeClr val="bg1"/>
                </a:solidFill>
              </a:rPr>
              <a:t> </a:t>
            </a:r>
            <a:r>
              <a:rPr lang="cs-CZ" altLang="cs-CZ" sz="1700" dirty="0" err="1">
                <a:solidFill>
                  <a:schemeClr val="bg1"/>
                </a:solidFill>
              </a:rPr>
              <a:t>happens</a:t>
            </a:r>
            <a:r>
              <a:rPr lang="cs-CZ" altLang="cs-CZ" sz="1700" dirty="0">
                <a:solidFill>
                  <a:schemeClr val="bg1"/>
                </a:solidFill>
              </a:rPr>
              <a:t> </a:t>
            </a:r>
            <a:r>
              <a:rPr lang="cs-CZ" altLang="cs-CZ" sz="1700" dirty="0" err="1">
                <a:solidFill>
                  <a:schemeClr val="bg1"/>
                </a:solidFill>
              </a:rPr>
              <a:t>then</a:t>
            </a:r>
            <a:r>
              <a:rPr lang="cs-CZ" altLang="cs-CZ" sz="1700" dirty="0">
                <a:solidFill>
                  <a:schemeClr val="bg1"/>
                </a:solidFill>
              </a:rPr>
              <a:t>?</a:t>
            </a:r>
            <a:endParaRPr lang="en-US" altLang="cs-CZ" sz="1700" dirty="0">
              <a:solidFill>
                <a:schemeClr val="bg1"/>
              </a:solidFill>
            </a:endParaRPr>
          </a:p>
          <a:p>
            <a:pPr eaLnBrk="1" hangingPunct="1"/>
            <a:r>
              <a:rPr lang="en-US" altLang="cs-CZ" sz="1700" dirty="0">
                <a:solidFill>
                  <a:schemeClr val="bg1"/>
                </a:solidFill>
              </a:rPr>
              <a:t>Consumption of external material even in case the part is on stock.</a:t>
            </a:r>
          </a:p>
        </p:txBody>
      </p:sp>
      <p:sp>
        <p:nvSpPr>
          <p:cNvPr id="31750" name="Zaoblený obdélník 8"/>
          <p:cNvSpPr>
            <a:spLocks noChangeArrowheads="1"/>
          </p:cNvSpPr>
          <p:nvPr/>
        </p:nvSpPr>
        <p:spPr bwMode="auto">
          <a:xfrm>
            <a:off x="1631483" y="3418774"/>
            <a:ext cx="1729111" cy="1856988"/>
          </a:xfrm>
          <a:prstGeom prst="roundRect">
            <a:avLst>
              <a:gd name="adj" fmla="val 13681"/>
            </a:avLst>
          </a:prstGeom>
          <a:solidFill>
            <a:schemeClr val="tx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algn="ctr" eaLnBrk="1" hangingPunct="1"/>
            <a:r>
              <a:rPr lang="en-US" altLang="cs-CZ" sz="1700" dirty="0">
                <a:solidFill>
                  <a:srgbClr val="FFFFFF"/>
                </a:solidFill>
                <a:latin typeface="Trebuchet MS" pitchFamily="34" charset="0"/>
              </a:rPr>
              <a:t>WAREHOUSE RETURNS AND REFURBISHED SPARE PARTS</a:t>
            </a:r>
          </a:p>
        </p:txBody>
      </p:sp>
      <p:sp>
        <p:nvSpPr>
          <p:cNvPr id="31751" name="Zaoblený obdélník 9"/>
          <p:cNvSpPr>
            <a:spLocks noChangeArrowheads="1"/>
          </p:cNvSpPr>
          <p:nvPr/>
        </p:nvSpPr>
        <p:spPr bwMode="auto">
          <a:xfrm>
            <a:off x="3503720" y="3418774"/>
            <a:ext cx="7040676" cy="1856988"/>
          </a:xfrm>
          <a:prstGeom prst="roundRect">
            <a:avLst>
              <a:gd name="adj" fmla="val 12449"/>
            </a:avLst>
          </a:prstGeom>
          <a:solidFill>
            <a:schemeClr val="accent2"/>
          </a:solidFill>
          <a:ln>
            <a:noFill/>
          </a:ln>
        </p:spPr>
        <p:txBody>
          <a:bodyPr lIns="79406" tIns="39703" rIns="79406" bIns="39703" anchor="ctr"/>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r>
              <a:rPr lang="en-US" altLang="cs-CZ" sz="1700" b="1" dirty="0">
                <a:solidFill>
                  <a:srgbClr val="FFFFFF"/>
                </a:solidFill>
                <a:latin typeface="Trebuchet MS" pitchFamily="34" charset="0"/>
              </a:rPr>
              <a:t>Refurbished parts return to warehouse while new are bought.</a:t>
            </a:r>
          </a:p>
          <a:p>
            <a:pPr eaLnBrk="1" hangingPunct="1"/>
            <a:r>
              <a:rPr lang="en-US" altLang="cs-CZ" sz="1700" dirty="0">
                <a:solidFill>
                  <a:srgbClr val="FFFFFF"/>
                </a:solidFill>
                <a:latin typeface="Trebuchet MS" pitchFamily="34" charset="0"/>
              </a:rPr>
              <a:t>Accounting price of refurbished items is much higher (or lower) than the non</a:t>
            </a:r>
            <a:r>
              <a:rPr lang="cs-CZ" altLang="cs-CZ" sz="1700" dirty="0">
                <a:solidFill>
                  <a:srgbClr val="FFFFFF"/>
                </a:solidFill>
                <a:latin typeface="Trebuchet MS" pitchFamily="34" charset="0"/>
              </a:rPr>
              <a:t>-</a:t>
            </a:r>
            <a:r>
              <a:rPr lang="en-US" altLang="cs-CZ" sz="1700" dirty="0">
                <a:solidFill>
                  <a:srgbClr val="FFFFFF"/>
                </a:solidFill>
                <a:latin typeface="Trebuchet MS" pitchFamily="34" charset="0"/>
              </a:rPr>
              <a:t>realistic value of items on stock.</a:t>
            </a:r>
          </a:p>
          <a:p>
            <a:pPr eaLnBrk="1" hangingPunct="1"/>
            <a:r>
              <a:rPr lang="en-US" altLang="cs-CZ" sz="1700" dirty="0">
                <a:solidFill>
                  <a:srgbClr val="FFFFFF"/>
                </a:solidFill>
                <a:latin typeface="Trebuchet MS" pitchFamily="34" charset="0"/>
              </a:rPr>
              <a:t>Problematic or impossible returns of parts issued but not consumed.</a:t>
            </a:r>
          </a:p>
          <a:p>
            <a:pPr eaLnBrk="1" hangingPunct="1"/>
            <a:r>
              <a:rPr lang="en-US" altLang="cs-CZ" sz="1700" dirty="0">
                <a:solidFill>
                  <a:srgbClr val="FFFFFF"/>
                </a:solidFill>
                <a:latin typeface="Trebuchet MS" pitchFamily="34" charset="0"/>
              </a:rPr>
              <a:t>Insufficient control of parts dismantled from the maintained object (the information system has no information about these).</a:t>
            </a:r>
          </a:p>
        </p:txBody>
      </p:sp>
    </p:spTree>
    <p:extLst>
      <p:ext uri="{BB962C8B-B14F-4D97-AF65-F5344CB8AC3E}">
        <p14:creationId xmlns:p14="http://schemas.microsoft.com/office/powerpoint/2010/main" val="16314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227264" y="258763"/>
            <a:ext cx="8440737" cy="582612"/>
          </a:xfrm>
        </p:spPr>
        <p:txBody>
          <a:bodyPr>
            <a:normAutofit fontScale="90000"/>
          </a:bodyPr>
          <a:lstStyle/>
          <a:p>
            <a:r>
              <a:rPr lang="en-US" altLang="cs-CZ" noProof="0" dirty="0">
                <a:solidFill>
                  <a:schemeClr val="bg1"/>
                </a:solidFill>
              </a:rPr>
              <a:t>Segment your spare parts portfolio</a:t>
            </a:r>
          </a:p>
        </p:txBody>
      </p:sp>
    </p:spTree>
    <p:extLst>
      <p:ext uri="{BB962C8B-B14F-4D97-AF65-F5344CB8AC3E}">
        <p14:creationId xmlns:p14="http://schemas.microsoft.com/office/powerpoint/2010/main" val="1296129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56"/>
          <p:cNvSpPr txBox="1"/>
          <p:nvPr/>
        </p:nvSpPr>
        <p:spPr bwMode="auto">
          <a:xfrm>
            <a:off x="1647606" y="4746747"/>
            <a:ext cx="8714073" cy="1079910"/>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lIns="79406" tIns="39703" rIns="79406" bIns="39703">
            <a:spAutoFit/>
          </a:bodyPr>
          <a:lstStyle>
            <a:defPPr>
              <a:defRPr lang="cs-CZ"/>
            </a:defPPr>
            <a:lvl1pPr>
              <a:defRPr sz="1800" b="1">
                <a:solidFill>
                  <a:schemeClr val="tx1"/>
                </a:solidFill>
              </a:defRPr>
            </a:lvl1pPr>
          </a:lstStyle>
          <a:p>
            <a:pPr>
              <a:defRPr/>
            </a:pPr>
            <a:endParaRPr lang="cs-CZ" sz="2100" dirty="0">
              <a:solidFill>
                <a:schemeClr val="tx2"/>
              </a:solidFill>
            </a:endParaRPr>
          </a:p>
          <a:p>
            <a:pPr>
              <a:defRPr/>
            </a:pPr>
            <a:r>
              <a:rPr lang="cs-CZ" sz="2100" dirty="0">
                <a:solidFill>
                  <a:schemeClr val="tx2"/>
                </a:solidFill>
              </a:rPr>
              <a:t>WHEN?</a:t>
            </a:r>
          </a:p>
          <a:p>
            <a:pPr>
              <a:defRPr/>
            </a:pPr>
            <a:endParaRPr lang="en-US" sz="2100" dirty="0">
              <a:solidFill>
                <a:schemeClr val="tx2"/>
              </a:solidFill>
            </a:endParaRPr>
          </a:p>
        </p:txBody>
      </p:sp>
      <p:sp>
        <p:nvSpPr>
          <p:cNvPr id="15" name="TextBox 30"/>
          <p:cNvSpPr txBox="1"/>
          <p:nvPr/>
        </p:nvSpPr>
        <p:spPr bwMode="auto">
          <a:xfrm>
            <a:off x="1647606" y="3234017"/>
            <a:ext cx="8714073" cy="1081339"/>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lIns="79406" tIns="39703" rIns="79406" bIns="39703">
            <a:spAutoFit/>
          </a:bodyPr>
          <a:lstStyle>
            <a:defPPr>
              <a:defRPr lang="cs-CZ"/>
            </a:defPPr>
            <a:lvl1pPr>
              <a:defRPr sz="1800" b="1">
                <a:solidFill>
                  <a:schemeClr val="tx1"/>
                </a:solidFill>
              </a:defRPr>
            </a:lvl1pPr>
          </a:lstStyle>
          <a:p>
            <a:pPr>
              <a:defRPr/>
            </a:pPr>
            <a:endParaRPr lang="cs-CZ" sz="2100" dirty="0">
              <a:solidFill>
                <a:schemeClr val="tx2"/>
              </a:solidFill>
            </a:endParaRPr>
          </a:p>
          <a:p>
            <a:pPr>
              <a:defRPr/>
            </a:pPr>
            <a:r>
              <a:rPr lang="cs-CZ" sz="2100" dirty="0">
                <a:solidFill>
                  <a:schemeClr val="tx2"/>
                </a:solidFill>
              </a:rPr>
              <a:t>HOW MANY?</a:t>
            </a:r>
          </a:p>
          <a:p>
            <a:pPr>
              <a:defRPr/>
            </a:pPr>
            <a:endParaRPr lang="en-US" sz="2100" dirty="0">
              <a:solidFill>
                <a:schemeClr val="tx2"/>
              </a:solidFill>
            </a:endParaRPr>
          </a:p>
        </p:txBody>
      </p:sp>
      <p:sp>
        <p:nvSpPr>
          <p:cNvPr id="26" name="TextBox 44"/>
          <p:cNvSpPr txBox="1"/>
          <p:nvPr/>
        </p:nvSpPr>
        <p:spPr bwMode="auto">
          <a:xfrm>
            <a:off x="1647606" y="1744141"/>
            <a:ext cx="8714073" cy="1079910"/>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lIns="79406" tIns="39703" rIns="79406" bIns="39703">
            <a:spAutoFit/>
          </a:bodyPr>
          <a:lstStyle/>
          <a:p>
            <a:pPr>
              <a:defRPr/>
            </a:pPr>
            <a:r>
              <a:rPr lang="cs-CZ" sz="2100" b="1" dirty="0">
                <a:solidFill>
                  <a:schemeClr val="tx2"/>
                </a:solidFill>
              </a:rPr>
              <a:t>WHEN?</a:t>
            </a:r>
          </a:p>
          <a:p>
            <a:pPr>
              <a:defRPr/>
            </a:pPr>
            <a:endParaRPr lang="cs-CZ" sz="2100" b="1" dirty="0">
              <a:solidFill>
                <a:schemeClr val="tx2"/>
              </a:solidFill>
            </a:endParaRPr>
          </a:p>
          <a:p>
            <a:pPr>
              <a:defRPr/>
            </a:pPr>
            <a:r>
              <a:rPr lang="cs-CZ" sz="2100" b="1" dirty="0">
                <a:solidFill>
                  <a:schemeClr val="tx2"/>
                </a:solidFill>
              </a:rPr>
              <a:t>HOW MANY?</a:t>
            </a:r>
          </a:p>
        </p:txBody>
      </p:sp>
      <p:sp>
        <p:nvSpPr>
          <p:cNvPr id="40965" name="Rectangle 2"/>
          <p:cNvSpPr txBox="1">
            <a:spLocks noChangeArrowheads="1"/>
          </p:cNvSpPr>
          <p:nvPr/>
        </p:nvSpPr>
        <p:spPr bwMode="auto">
          <a:xfrm>
            <a:off x="2438938" y="229325"/>
            <a:ext cx="8274742" cy="576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06" tIns="39703" rIns="79406" bIns="39703"/>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3200" b="1" dirty="0">
                <a:solidFill>
                  <a:schemeClr val="accent1"/>
                </a:solidFill>
                <a:latin typeface="+mj-lt"/>
              </a:rPr>
              <a:t>Strategic segmentation of spare parts</a:t>
            </a:r>
          </a:p>
        </p:txBody>
      </p:sp>
      <p:sp>
        <p:nvSpPr>
          <p:cNvPr id="6" name="Rectangle 25"/>
          <p:cNvSpPr/>
          <p:nvPr/>
        </p:nvSpPr>
        <p:spPr bwMode="auto">
          <a:xfrm>
            <a:off x="8213390" y="3026891"/>
            <a:ext cx="1555797" cy="778506"/>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CONSIGNATION</a:t>
            </a:r>
            <a:endParaRPr lang="en-US" sz="1600" b="1" dirty="0">
              <a:solidFill>
                <a:schemeClr val="bg1"/>
              </a:solidFill>
            </a:endParaRPr>
          </a:p>
        </p:txBody>
      </p:sp>
      <p:sp>
        <p:nvSpPr>
          <p:cNvPr id="12" name="Rectangle 23"/>
          <p:cNvSpPr/>
          <p:nvPr/>
        </p:nvSpPr>
        <p:spPr bwMode="auto">
          <a:xfrm>
            <a:off x="7771371" y="3665410"/>
            <a:ext cx="1557141" cy="74850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CONSIGNATION</a:t>
            </a:r>
            <a:endParaRPr lang="en-US" sz="1600" b="1" dirty="0">
              <a:solidFill>
                <a:schemeClr val="bg1"/>
              </a:solidFill>
            </a:endParaRPr>
          </a:p>
        </p:txBody>
      </p:sp>
      <p:sp>
        <p:nvSpPr>
          <p:cNvPr id="13" name="Rectangle 28"/>
          <p:cNvSpPr/>
          <p:nvPr/>
        </p:nvSpPr>
        <p:spPr bwMode="auto">
          <a:xfrm>
            <a:off x="6093313" y="3026891"/>
            <a:ext cx="1557140" cy="7656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CONSIDER CONSIGNATION</a:t>
            </a:r>
            <a:endParaRPr lang="en-US" sz="1600" b="1" dirty="0">
              <a:solidFill>
                <a:schemeClr val="bg1"/>
              </a:solidFill>
            </a:endParaRPr>
          </a:p>
        </p:txBody>
      </p:sp>
      <p:sp>
        <p:nvSpPr>
          <p:cNvPr id="14" name="Rectangle 29"/>
          <p:cNvSpPr/>
          <p:nvPr/>
        </p:nvSpPr>
        <p:spPr bwMode="auto">
          <a:xfrm>
            <a:off x="5668761" y="3665410"/>
            <a:ext cx="1557140" cy="748509"/>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CONSIDER CONSIGNATION</a:t>
            </a:r>
            <a:endParaRPr lang="en-US" sz="1600" b="1" dirty="0">
              <a:solidFill>
                <a:schemeClr val="bg1"/>
              </a:solidFill>
            </a:endParaRPr>
          </a:p>
        </p:txBody>
      </p:sp>
      <p:sp>
        <p:nvSpPr>
          <p:cNvPr id="17" name="Rectangle 35"/>
          <p:cNvSpPr/>
          <p:nvPr/>
        </p:nvSpPr>
        <p:spPr bwMode="auto">
          <a:xfrm>
            <a:off x="8213390" y="1614151"/>
            <a:ext cx="1555797" cy="755652"/>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BUY</a:t>
            </a:r>
            <a:endParaRPr lang="en-US" sz="1600" b="1" dirty="0">
              <a:solidFill>
                <a:schemeClr val="bg1"/>
              </a:solidFill>
            </a:endParaRPr>
          </a:p>
        </p:txBody>
      </p:sp>
      <p:sp>
        <p:nvSpPr>
          <p:cNvPr id="23" name="Rectangle 41"/>
          <p:cNvSpPr/>
          <p:nvPr/>
        </p:nvSpPr>
        <p:spPr bwMode="auto">
          <a:xfrm>
            <a:off x="7771371" y="2185533"/>
            <a:ext cx="1557141" cy="748509"/>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BUY</a:t>
            </a:r>
            <a:endParaRPr lang="en-US" sz="1600" b="1" dirty="0">
              <a:solidFill>
                <a:schemeClr val="bg1"/>
              </a:solidFill>
            </a:endParaRPr>
          </a:p>
        </p:txBody>
      </p:sp>
      <p:sp>
        <p:nvSpPr>
          <p:cNvPr id="24" name="Rectangle 42"/>
          <p:cNvSpPr/>
          <p:nvPr/>
        </p:nvSpPr>
        <p:spPr bwMode="auto">
          <a:xfrm>
            <a:off x="6093313" y="1614151"/>
            <a:ext cx="1557140" cy="755652"/>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BUY</a:t>
            </a:r>
            <a:endParaRPr lang="en-US" sz="1600" b="1" dirty="0">
              <a:solidFill>
                <a:schemeClr val="bg1"/>
              </a:solidFill>
            </a:endParaRPr>
          </a:p>
        </p:txBody>
      </p:sp>
      <p:sp>
        <p:nvSpPr>
          <p:cNvPr id="25" name="Rectangle 43"/>
          <p:cNvSpPr/>
          <p:nvPr/>
        </p:nvSpPr>
        <p:spPr bwMode="auto">
          <a:xfrm>
            <a:off x="5668761" y="2185533"/>
            <a:ext cx="1557140" cy="748509"/>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BUY</a:t>
            </a:r>
            <a:endParaRPr lang="en-US" sz="1600" b="1" dirty="0">
              <a:solidFill>
                <a:schemeClr val="bg1"/>
              </a:solidFill>
            </a:endParaRPr>
          </a:p>
        </p:txBody>
      </p:sp>
      <p:sp>
        <p:nvSpPr>
          <p:cNvPr id="28" name="Rectangle 47"/>
          <p:cNvSpPr/>
          <p:nvPr/>
        </p:nvSpPr>
        <p:spPr bwMode="auto">
          <a:xfrm>
            <a:off x="8213390" y="4589618"/>
            <a:ext cx="1555797" cy="7656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CONSIDER CONSIGNATION</a:t>
            </a:r>
            <a:endParaRPr lang="en-US" sz="1600" b="1" dirty="0">
              <a:solidFill>
                <a:schemeClr val="bg1"/>
              </a:solidFill>
            </a:endParaRPr>
          </a:p>
        </p:txBody>
      </p:sp>
      <p:sp>
        <p:nvSpPr>
          <p:cNvPr id="34" name="Rectangle 53"/>
          <p:cNvSpPr/>
          <p:nvPr/>
        </p:nvSpPr>
        <p:spPr bwMode="auto">
          <a:xfrm>
            <a:off x="7771371" y="5216709"/>
            <a:ext cx="1557141" cy="748509"/>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CONSIGNATION</a:t>
            </a:r>
            <a:endParaRPr lang="en-US" sz="1600" b="1" dirty="0">
              <a:solidFill>
                <a:schemeClr val="bg1"/>
              </a:solidFill>
            </a:endParaRPr>
          </a:p>
        </p:txBody>
      </p:sp>
      <p:sp>
        <p:nvSpPr>
          <p:cNvPr id="35" name="Rectangle 54"/>
          <p:cNvSpPr/>
          <p:nvPr/>
        </p:nvSpPr>
        <p:spPr bwMode="auto">
          <a:xfrm>
            <a:off x="6067787" y="4589618"/>
            <a:ext cx="1557141" cy="7656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en-US" sz="1600" b="1" dirty="0">
                <a:solidFill>
                  <a:schemeClr val="bg1"/>
                </a:solidFill>
              </a:rPr>
              <a:t>BUY BACK</a:t>
            </a:r>
          </a:p>
        </p:txBody>
      </p:sp>
      <p:sp>
        <p:nvSpPr>
          <p:cNvPr id="36" name="Rectangle 55"/>
          <p:cNvSpPr/>
          <p:nvPr/>
        </p:nvSpPr>
        <p:spPr bwMode="auto">
          <a:xfrm>
            <a:off x="5668761" y="5216709"/>
            <a:ext cx="1557140" cy="748509"/>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79406" tIns="39703" rIns="79406" bIns="39703" anchor="ctr"/>
          <a:lstStyle/>
          <a:p>
            <a:pPr algn="ctr">
              <a:defRPr/>
            </a:pPr>
            <a:r>
              <a:rPr lang="cs-CZ" sz="1600" b="1" dirty="0">
                <a:solidFill>
                  <a:schemeClr val="bg1"/>
                </a:solidFill>
              </a:rPr>
              <a:t>BUY</a:t>
            </a:r>
            <a:endParaRPr lang="en-US" sz="1600" b="1" dirty="0">
              <a:solidFill>
                <a:schemeClr val="bg1"/>
              </a:solidFill>
            </a:endParaRPr>
          </a:p>
        </p:txBody>
      </p:sp>
      <p:sp>
        <p:nvSpPr>
          <p:cNvPr id="38" name="Up Arrow 57"/>
          <p:cNvSpPr/>
          <p:nvPr/>
        </p:nvSpPr>
        <p:spPr bwMode="auto">
          <a:xfrm>
            <a:off x="3658351" y="2003540"/>
            <a:ext cx="624155" cy="4158305"/>
          </a:xfrm>
          <a:prstGeom prst="upArrow">
            <a:avLst>
              <a:gd name="adj1" fmla="val 50000"/>
              <a:gd name="adj2" fmla="val 64413"/>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vert="vert270" lIns="79406" tIns="39703" rIns="79406" bIns="39703" anchor="ctr"/>
          <a:lstStyle/>
          <a:p>
            <a:pPr algn="ctr">
              <a:defRPr/>
            </a:pPr>
            <a:r>
              <a:rPr lang="cs-CZ" sz="1700" b="1" dirty="0">
                <a:solidFill>
                  <a:schemeClr val="bg1"/>
                </a:solidFill>
              </a:rPr>
              <a:t>TYPE OF FORECAST</a:t>
            </a:r>
            <a:endParaRPr lang="en-US" sz="1700" b="1" dirty="0">
              <a:solidFill>
                <a:schemeClr val="bg1"/>
              </a:solidFill>
            </a:endParaRPr>
          </a:p>
        </p:txBody>
      </p:sp>
      <p:sp>
        <p:nvSpPr>
          <p:cNvPr id="39" name="Up Arrow 58"/>
          <p:cNvSpPr/>
          <p:nvPr/>
        </p:nvSpPr>
        <p:spPr bwMode="auto">
          <a:xfrm rot="5400000">
            <a:off x="6501355" y="3972531"/>
            <a:ext cx="667434" cy="5103506"/>
          </a:xfrm>
          <a:prstGeom prst="upArrow">
            <a:avLst>
              <a:gd name="adj1" fmla="val 50000"/>
              <a:gd name="adj2" fmla="val 64413"/>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vert="vert270" lIns="79406" tIns="39703" rIns="79406" bIns="39703" anchor="ctr"/>
          <a:lstStyle/>
          <a:p>
            <a:pPr algn="ctr">
              <a:defRPr/>
            </a:pPr>
            <a:r>
              <a:rPr lang="cs-CZ" sz="1700" b="1" dirty="0">
                <a:solidFill>
                  <a:schemeClr val="bg1"/>
                </a:solidFill>
              </a:rPr>
              <a:t>CONSUMPTION FREQUENCY</a:t>
            </a:r>
            <a:endParaRPr lang="en-US" sz="1700" b="1" dirty="0">
              <a:solidFill>
                <a:schemeClr val="bg1"/>
              </a:solidFill>
            </a:endParaRPr>
          </a:p>
        </p:txBody>
      </p:sp>
      <p:sp>
        <p:nvSpPr>
          <p:cNvPr id="40" name="Up Arrow 59"/>
          <p:cNvSpPr/>
          <p:nvPr/>
        </p:nvSpPr>
        <p:spPr bwMode="auto">
          <a:xfrm rot="3004995">
            <a:off x="4545874" y="4927009"/>
            <a:ext cx="543485" cy="1600316"/>
          </a:xfrm>
          <a:prstGeom prst="upArrow">
            <a:avLst>
              <a:gd name="adj1" fmla="val 50000"/>
              <a:gd name="adj2" fmla="val 64413"/>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vert="vert270" lIns="79406" tIns="39703" rIns="79406" bIns="39703" anchor="ctr"/>
          <a:lstStyle/>
          <a:p>
            <a:pPr algn="ctr">
              <a:defRPr/>
            </a:pPr>
            <a:r>
              <a:rPr lang="cs-CZ" sz="1700" b="1" dirty="0">
                <a:solidFill>
                  <a:schemeClr val="bg1"/>
                </a:solidFill>
              </a:rPr>
              <a:t>VALUE</a:t>
            </a:r>
            <a:endParaRPr lang="en-US" sz="1700" b="1" dirty="0">
              <a:solidFill>
                <a:schemeClr val="bg1"/>
              </a:solidFill>
            </a:endParaRPr>
          </a:p>
        </p:txBody>
      </p:sp>
    </p:spTree>
    <p:extLst>
      <p:ext uri="{BB962C8B-B14F-4D97-AF65-F5344CB8AC3E}">
        <p14:creationId xmlns:p14="http://schemas.microsoft.com/office/powerpoint/2010/main" val="847733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227264" y="258763"/>
            <a:ext cx="8440737" cy="582612"/>
          </a:xfrm>
        </p:spPr>
        <p:txBody>
          <a:bodyPr>
            <a:normAutofit fontScale="90000"/>
          </a:bodyPr>
          <a:lstStyle/>
          <a:p>
            <a:r>
              <a:rPr lang="en-US" altLang="cs-CZ" noProof="0" dirty="0">
                <a:solidFill>
                  <a:schemeClr val="bg1"/>
                </a:solidFill>
              </a:rPr>
              <a:t>Evaluate spare parts criticality</a:t>
            </a:r>
          </a:p>
        </p:txBody>
      </p:sp>
    </p:spTree>
    <p:extLst>
      <p:ext uri="{BB962C8B-B14F-4D97-AF65-F5344CB8AC3E}">
        <p14:creationId xmlns:p14="http://schemas.microsoft.com/office/powerpoint/2010/main" val="674133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152400" y="423166"/>
            <a:ext cx="8274742" cy="797076"/>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r>
              <a:rPr lang="en-US" altLang="cs-CZ" sz="3600" dirty="0">
                <a:solidFill>
                  <a:schemeClr val="accent1"/>
                </a:solidFill>
              </a:rPr>
              <a:t>Criticality assessment phases </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000" y="1285399"/>
            <a:ext cx="9093009" cy="4495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ovéPole 1"/>
          <p:cNvSpPr txBox="1"/>
          <p:nvPr/>
        </p:nvSpPr>
        <p:spPr>
          <a:xfrm>
            <a:off x="1817408" y="3075226"/>
            <a:ext cx="1322329" cy="646331"/>
          </a:xfrm>
          <a:prstGeom prst="rect">
            <a:avLst/>
          </a:prstGeom>
          <a:solidFill>
            <a:schemeClr val="bg1"/>
          </a:solidFill>
        </p:spPr>
        <p:txBody>
          <a:bodyPr wrap="square" rtlCol="0">
            <a:spAutoFit/>
          </a:bodyPr>
          <a:lstStyle/>
          <a:p>
            <a:r>
              <a:rPr lang="cs-CZ" b="1" dirty="0" err="1">
                <a:solidFill>
                  <a:srgbClr val="129060"/>
                </a:solidFill>
              </a:rPr>
              <a:t>Preliminaryassessment</a:t>
            </a:r>
            <a:endParaRPr lang="en-GB" b="1" dirty="0">
              <a:solidFill>
                <a:srgbClr val="129060"/>
              </a:solidFill>
            </a:endParaRPr>
          </a:p>
        </p:txBody>
      </p:sp>
      <p:sp>
        <p:nvSpPr>
          <p:cNvPr id="6" name="TextovéPole 5"/>
          <p:cNvSpPr txBox="1"/>
          <p:nvPr/>
        </p:nvSpPr>
        <p:spPr>
          <a:xfrm>
            <a:off x="1639001" y="4504548"/>
            <a:ext cx="1092363" cy="338554"/>
          </a:xfrm>
          <a:prstGeom prst="rect">
            <a:avLst/>
          </a:prstGeom>
          <a:solidFill>
            <a:schemeClr val="bg1"/>
          </a:solidFill>
        </p:spPr>
        <p:txBody>
          <a:bodyPr wrap="square" rtlCol="0">
            <a:spAutoFit/>
          </a:bodyPr>
          <a:lstStyle/>
          <a:p>
            <a:r>
              <a:rPr lang="cs-CZ" sz="1600" b="1" dirty="0" err="1">
                <a:solidFill>
                  <a:srgbClr val="129060"/>
                </a:solidFill>
              </a:rPr>
              <a:t>Technician</a:t>
            </a:r>
            <a:endParaRPr lang="cs-CZ" sz="1600" b="1" dirty="0">
              <a:solidFill>
                <a:srgbClr val="129060"/>
              </a:solidFill>
            </a:endParaRPr>
          </a:p>
        </p:txBody>
      </p:sp>
      <p:sp>
        <p:nvSpPr>
          <p:cNvPr id="7" name="TextovéPole 6"/>
          <p:cNvSpPr txBox="1"/>
          <p:nvPr/>
        </p:nvSpPr>
        <p:spPr>
          <a:xfrm>
            <a:off x="3977590" y="1807318"/>
            <a:ext cx="1470340" cy="369332"/>
          </a:xfrm>
          <a:prstGeom prst="rect">
            <a:avLst/>
          </a:prstGeom>
          <a:solidFill>
            <a:schemeClr val="bg1"/>
          </a:solidFill>
        </p:spPr>
        <p:txBody>
          <a:bodyPr wrap="square" rtlCol="0">
            <a:spAutoFit/>
          </a:bodyPr>
          <a:lstStyle/>
          <a:p>
            <a:r>
              <a:rPr lang="cs-CZ" b="1" dirty="0">
                <a:solidFill>
                  <a:srgbClr val="129060"/>
                </a:solidFill>
              </a:rPr>
              <a:t>Hold on </a:t>
            </a:r>
            <a:r>
              <a:rPr lang="cs-CZ" b="1" dirty="0" err="1">
                <a:solidFill>
                  <a:srgbClr val="129060"/>
                </a:solidFill>
              </a:rPr>
              <a:t>stock</a:t>
            </a:r>
            <a:endParaRPr lang="cs-CZ" b="1" dirty="0">
              <a:solidFill>
                <a:srgbClr val="129060"/>
              </a:solidFill>
            </a:endParaRPr>
          </a:p>
        </p:txBody>
      </p:sp>
      <p:sp>
        <p:nvSpPr>
          <p:cNvPr id="8" name="TextovéPole 7"/>
          <p:cNvSpPr txBox="1"/>
          <p:nvPr/>
        </p:nvSpPr>
        <p:spPr>
          <a:xfrm>
            <a:off x="4051596" y="3209974"/>
            <a:ext cx="1322329" cy="646331"/>
          </a:xfrm>
          <a:prstGeom prst="rect">
            <a:avLst/>
          </a:prstGeom>
          <a:solidFill>
            <a:schemeClr val="bg1"/>
          </a:solidFill>
        </p:spPr>
        <p:txBody>
          <a:bodyPr wrap="square" rtlCol="0">
            <a:spAutoFit/>
          </a:bodyPr>
          <a:lstStyle/>
          <a:p>
            <a:r>
              <a:rPr lang="cs-CZ" b="1" dirty="0" err="1">
                <a:solidFill>
                  <a:srgbClr val="129060"/>
                </a:solidFill>
              </a:rPr>
              <a:t>Potentially</a:t>
            </a:r>
            <a:r>
              <a:rPr lang="cs-CZ" b="1" dirty="0">
                <a:solidFill>
                  <a:srgbClr val="129060"/>
                </a:solidFill>
              </a:rPr>
              <a:t> </a:t>
            </a:r>
            <a:r>
              <a:rPr lang="cs-CZ" b="1" dirty="0" err="1">
                <a:solidFill>
                  <a:srgbClr val="129060"/>
                </a:solidFill>
              </a:rPr>
              <a:t>critical</a:t>
            </a:r>
            <a:r>
              <a:rPr lang="cs-CZ" b="1" dirty="0">
                <a:solidFill>
                  <a:srgbClr val="129060"/>
                </a:solidFill>
              </a:rPr>
              <a:t> part</a:t>
            </a:r>
            <a:endParaRPr lang="en-GB" b="1" dirty="0">
              <a:solidFill>
                <a:srgbClr val="129060"/>
              </a:solidFill>
            </a:endParaRPr>
          </a:p>
        </p:txBody>
      </p:sp>
      <p:sp>
        <p:nvSpPr>
          <p:cNvPr id="9" name="TextovéPole 8"/>
          <p:cNvSpPr txBox="1"/>
          <p:nvPr/>
        </p:nvSpPr>
        <p:spPr>
          <a:xfrm>
            <a:off x="3977590" y="4843235"/>
            <a:ext cx="1470340" cy="369332"/>
          </a:xfrm>
          <a:prstGeom prst="rect">
            <a:avLst/>
          </a:prstGeom>
          <a:solidFill>
            <a:schemeClr val="bg1"/>
          </a:solidFill>
        </p:spPr>
        <p:txBody>
          <a:bodyPr wrap="square" rtlCol="0">
            <a:spAutoFit/>
          </a:bodyPr>
          <a:lstStyle/>
          <a:p>
            <a:r>
              <a:rPr lang="cs-CZ" b="1" dirty="0">
                <a:solidFill>
                  <a:srgbClr val="129060"/>
                </a:solidFill>
              </a:rPr>
              <a:t>Do not </a:t>
            </a:r>
            <a:r>
              <a:rPr lang="cs-CZ" b="1" dirty="0" err="1">
                <a:solidFill>
                  <a:srgbClr val="129060"/>
                </a:solidFill>
              </a:rPr>
              <a:t>stock</a:t>
            </a:r>
            <a:endParaRPr lang="en-GB" b="1" dirty="0">
              <a:solidFill>
                <a:srgbClr val="129060"/>
              </a:solidFill>
            </a:endParaRPr>
          </a:p>
        </p:txBody>
      </p:sp>
      <p:sp>
        <p:nvSpPr>
          <p:cNvPr id="10" name="TextovéPole 9"/>
          <p:cNvSpPr txBox="1"/>
          <p:nvPr/>
        </p:nvSpPr>
        <p:spPr>
          <a:xfrm>
            <a:off x="6633054" y="1668819"/>
            <a:ext cx="2206146" cy="646331"/>
          </a:xfrm>
          <a:prstGeom prst="rect">
            <a:avLst/>
          </a:prstGeom>
          <a:solidFill>
            <a:schemeClr val="bg1"/>
          </a:solidFill>
        </p:spPr>
        <p:txBody>
          <a:bodyPr wrap="square" rtlCol="0">
            <a:spAutoFit/>
          </a:bodyPr>
          <a:lstStyle/>
          <a:p>
            <a:r>
              <a:rPr lang="cs-CZ" b="1" dirty="0" err="1">
                <a:solidFill>
                  <a:srgbClr val="129060"/>
                </a:solidFill>
              </a:rPr>
              <a:t>Advanced</a:t>
            </a:r>
            <a:r>
              <a:rPr lang="cs-CZ" b="1" dirty="0">
                <a:solidFill>
                  <a:srgbClr val="129060"/>
                </a:solidFill>
              </a:rPr>
              <a:t> </a:t>
            </a:r>
            <a:r>
              <a:rPr lang="cs-CZ" b="1" dirty="0" err="1">
                <a:solidFill>
                  <a:srgbClr val="129060"/>
                </a:solidFill>
              </a:rPr>
              <a:t>methods</a:t>
            </a:r>
            <a:r>
              <a:rPr lang="cs-CZ" b="1" dirty="0">
                <a:solidFill>
                  <a:srgbClr val="129060"/>
                </a:solidFill>
              </a:rPr>
              <a:t> to set </a:t>
            </a:r>
            <a:r>
              <a:rPr lang="cs-CZ" b="1" dirty="0" err="1">
                <a:solidFill>
                  <a:srgbClr val="129060"/>
                </a:solidFill>
              </a:rPr>
              <a:t>optimal</a:t>
            </a:r>
            <a:r>
              <a:rPr lang="cs-CZ" b="1" dirty="0">
                <a:solidFill>
                  <a:srgbClr val="129060"/>
                </a:solidFill>
              </a:rPr>
              <a:t> </a:t>
            </a:r>
            <a:r>
              <a:rPr lang="cs-CZ" b="1" dirty="0" err="1">
                <a:solidFill>
                  <a:srgbClr val="129060"/>
                </a:solidFill>
              </a:rPr>
              <a:t>levels</a:t>
            </a:r>
            <a:endParaRPr lang="en-GB" b="1" dirty="0">
              <a:solidFill>
                <a:srgbClr val="129060"/>
              </a:solidFill>
            </a:endParaRPr>
          </a:p>
        </p:txBody>
      </p:sp>
      <p:sp>
        <p:nvSpPr>
          <p:cNvPr id="11" name="TextovéPole 10"/>
          <p:cNvSpPr txBox="1"/>
          <p:nvPr/>
        </p:nvSpPr>
        <p:spPr>
          <a:xfrm>
            <a:off x="6532470" y="3140512"/>
            <a:ext cx="1358040" cy="646331"/>
          </a:xfrm>
          <a:prstGeom prst="rect">
            <a:avLst/>
          </a:prstGeom>
          <a:solidFill>
            <a:schemeClr val="bg1"/>
          </a:solidFill>
        </p:spPr>
        <p:txBody>
          <a:bodyPr wrap="square" rtlCol="0">
            <a:spAutoFit/>
          </a:bodyPr>
          <a:lstStyle/>
          <a:p>
            <a:r>
              <a:rPr lang="cs-CZ" b="1" dirty="0" err="1">
                <a:solidFill>
                  <a:srgbClr val="129060"/>
                </a:solidFill>
              </a:rPr>
              <a:t>Criticality</a:t>
            </a:r>
            <a:r>
              <a:rPr lang="cs-CZ" b="1" dirty="0">
                <a:solidFill>
                  <a:srgbClr val="129060"/>
                </a:solidFill>
              </a:rPr>
              <a:t> </a:t>
            </a:r>
            <a:r>
              <a:rPr lang="cs-CZ" b="1" dirty="0" err="1">
                <a:solidFill>
                  <a:srgbClr val="129060"/>
                </a:solidFill>
              </a:rPr>
              <a:t>assessment</a:t>
            </a:r>
            <a:endParaRPr lang="cs-CZ" b="1" dirty="0">
              <a:solidFill>
                <a:srgbClr val="129060"/>
              </a:solidFill>
            </a:endParaRPr>
          </a:p>
        </p:txBody>
      </p:sp>
      <p:sp>
        <p:nvSpPr>
          <p:cNvPr id="12" name="TextovéPole 11"/>
          <p:cNvSpPr txBox="1"/>
          <p:nvPr/>
        </p:nvSpPr>
        <p:spPr>
          <a:xfrm>
            <a:off x="6185504" y="4504681"/>
            <a:ext cx="1092363" cy="338554"/>
          </a:xfrm>
          <a:prstGeom prst="rect">
            <a:avLst/>
          </a:prstGeom>
          <a:solidFill>
            <a:schemeClr val="bg1"/>
          </a:solidFill>
        </p:spPr>
        <p:txBody>
          <a:bodyPr wrap="square" rtlCol="0">
            <a:spAutoFit/>
          </a:bodyPr>
          <a:lstStyle/>
          <a:p>
            <a:r>
              <a:rPr lang="cs-CZ" sz="1600" b="1" dirty="0" err="1">
                <a:solidFill>
                  <a:srgbClr val="129060"/>
                </a:solidFill>
              </a:rPr>
              <a:t>Technician</a:t>
            </a:r>
            <a:endParaRPr lang="cs-CZ" sz="1600" b="1" dirty="0">
              <a:solidFill>
                <a:srgbClr val="129060"/>
              </a:solidFill>
            </a:endParaRPr>
          </a:p>
        </p:txBody>
      </p:sp>
      <p:sp>
        <p:nvSpPr>
          <p:cNvPr id="16" name="Ovál 15"/>
          <p:cNvSpPr/>
          <p:nvPr/>
        </p:nvSpPr>
        <p:spPr>
          <a:xfrm>
            <a:off x="9198102" y="4291701"/>
            <a:ext cx="1536192" cy="1472400"/>
          </a:xfrm>
          <a:prstGeom prst="ellipse">
            <a:avLst/>
          </a:prstGeom>
          <a:solidFill>
            <a:srgbClr val="92D050"/>
          </a:solid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b="1">
              <a:solidFill>
                <a:schemeClr val="tx1"/>
              </a:solidFill>
            </a:endParaRPr>
          </a:p>
        </p:txBody>
      </p:sp>
      <p:sp>
        <p:nvSpPr>
          <p:cNvPr id="17" name="TextovéPole 16"/>
          <p:cNvSpPr txBox="1"/>
          <p:nvPr/>
        </p:nvSpPr>
        <p:spPr>
          <a:xfrm>
            <a:off x="9422535" y="4551328"/>
            <a:ext cx="1082751" cy="923330"/>
          </a:xfrm>
          <a:prstGeom prst="rect">
            <a:avLst/>
          </a:prstGeom>
          <a:solidFill>
            <a:srgbClr val="92D050"/>
          </a:solidFill>
        </p:spPr>
        <p:txBody>
          <a:bodyPr wrap="square" rtlCol="0">
            <a:spAutoFit/>
          </a:bodyPr>
          <a:lstStyle/>
          <a:p>
            <a:pPr algn="ctr"/>
            <a:r>
              <a:rPr lang="cs-CZ" b="1" dirty="0" err="1">
                <a:solidFill>
                  <a:schemeClr val="bg1"/>
                </a:solidFill>
              </a:rPr>
              <a:t>Consume</a:t>
            </a:r>
            <a:endParaRPr lang="cs-CZ" b="1" dirty="0">
              <a:solidFill>
                <a:schemeClr val="bg1"/>
              </a:solidFill>
            </a:endParaRPr>
          </a:p>
          <a:p>
            <a:pPr algn="ctr"/>
            <a:r>
              <a:rPr lang="cs-CZ" b="1" dirty="0" err="1">
                <a:solidFill>
                  <a:schemeClr val="bg1"/>
                </a:solidFill>
              </a:rPr>
              <a:t>Sell</a:t>
            </a:r>
            <a:r>
              <a:rPr lang="cs-CZ" b="1" dirty="0">
                <a:solidFill>
                  <a:schemeClr val="bg1"/>
                </a:solidFill>
              </a:rPr>
              <a:t> </a:t>
            </a:r>
            <a:r>
              <a:rPr lang="cs-CZ" b="1" dirty="0" err="1">
                <a:solidFill>
                  <a:schemeClr val="bg1"/>
                </a:solidFill>
              </a:rPr>
              <a:t>or</a:t>
            </a:r>
            <a:endParaRPr lang="cs-CZ" b="1" dirty="0">
              <a:solidFill>
                <a:schemeClr val="bg1"/>
              </a:solidFill>
            </a:endParaRPr>
          </a:p>
          <a:p>
            <a:pPr algn="ctr"/>
            <a:r>
              <a:rPr lang="cs-CZ" b="1" dirty="0" err="1">
                <a:solidFill>
                  <a:schemeClr val="bg1"/>
                </a:solidFill>
              </a:rPr>
              <a:t>Scrap</a:t>
            </a:r>
            <a:endParaRPr lang="cs-CZ" b="1" dirty="0">
              <a:solidFill>
                <a:schemeClr val="bg1"/>
              </a:solidFill>
            </a:endParaRPr>
          </a:p>
        </p:txBody>
      </p:sp>
      <p:sp>
        <p:nvSpPr>
          <p:cNvPr id="18" name="Ovál 17"/>
          <p:cNvSpPr/>
          <p:nvPr/>
        </p:nvSpPr>
        <p:spPr>
          <a:xfrm>
            <a:off x="9195816" y="1285399"/>
            <a:ext cx="1536192" cy="1472400"/>
          </a:xfrm>
          <a:prstGeom prst="ellipse">
            <a:avLst/>
          </a:prstGeom>
          <a:solidFill>
            <a:srgbClr val="92D050"/>
          </a:solid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b="1">
              <a:solidFill>
                <a:schemeClr val="bg1"/>
              </a:solidFill>
            </a:endParaRPr>
          </a:p>
        </p:txBody>
      </p:sp>
      <p:sp>
        <p:nvSpPr>
          <p:cNvPr id="15" name="TextovéPole 14"/>
          <p:cNvSpPr txBox="1"/>
          <p:nvPr/>
        </p:nvSpPr>
        <p:spPr>
          <a:xfrm>
            <a:off x="9336725" y="1698434"/>
            <a:ext cx="1245465" cy="646331"/>
          </a:xfrm>
          <a:prstGeom prst="rect">
            <a:avLst/>
          </a:prstGeom>
          <a:solidFill>
            <a:srgbClr val="92D050"/>
          </a:solidFill>
        </p:spPr>
        <p:txBody>
          <a:bodyPr wrap="square" rtlCol="0">
            <a:spAutoFit/>
          </a:bodyPr>
          <a:lstStyle/>
          <a:p>
            <a:pPr algn="ctr"/>
            <a:r>
              <a:rPr lang="cs-CZ" b="1" dirty="0">
                <a:solidFill>
                  <a:schemeClr val="bg1"/>
                </a:solidFill>
              </a:rPr>
              <a:t>Optimum </a:t>
            </a:r>
          </a:p>
          <a:p>
            <a:pPr algn="ctr"/>
            <a:r>
              <a:rPr lang="cs-CZ" b="1" dirty="0">
                <a:solidFill>
                  <a:schemeClr val="bg1"/>
                </a:solidFill>
              </a:rPr>
              <a:t>SP </a:t>
            </a:r>
            <a:r>
              <a:rPr lang="cs-CZ" b="1" dirty="0" err="1">
                <a:solidFill>
                  <a:schemeClr val="bg1"/>
                </a:solidFill>
              </a:rPr>
              <a:t>level</a:t>
            </a:r>
            <a:endParaRPr lang="cs-CZ" b="1" dirty="0">
              <a:solidFill>
                <a:schemeClr val="bg1"/>
              </a:solidFill>
            </a:endParaRPr>
          </a:p>
        </p:txBody>
      </p:sp>
    </p:spTree>
    <p:extLst>
      <p:ext uri="{BB962C8B-B14F-4D97-AF65-F5344CB8AC3E}">
        <p14:creationId xmlns:p14="http://schemas.microsoft.com/office/powerpoint/2010/main" val="1134794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5" name="Skupina 1"/>
          <p:cNvGrpSpPr>
            <a:grpSpLocks/>
          </p:cNvGrpSpPr>
          <p:nvPr/>
        </p:nvGrpSpPr>
        <p:grpSpPr bwMode="auto">
          <a:xfrm>
            <a:off x="1879914" y="1219200"/>
            <a:ext cx="8556619" cy="5426809"/>
            <a:chOff x="937766" y="2031992"/>
            <a:chExt cx="9721080" cy="5591035"/>
          </a:xfrm>
        </p:grpSpPr>
        <p:sp>
          <p:nvSpPr>
            <p:cNvPr id="17" name="Volný tvar 16"/>
            <p:cNvSpPr/>
            <p:nvPr/>
          </p:nvSpPr>
          <p:spPr>
            <a:xfrm>
              <a:off x="5637161" y="4943325"/>
              <a:ext cx="5021685" cy="2679702"/>
            </a:xfrm>
            <a:custGeom>
              <a:avLst/>
              <a:gdLst>
                <a:gd name="connsiteX0" fmla="*/ 0 w 3385162"/>
                <a:gd name="connsiteY0" fmla="*/ 249834 h 2498338"/>
                <a:gd name="connsiteX1" fmla="*/ 249834 w 3385162"/>
                <a:gd name="connsiteY1" fmla="*/ 0 h 2498338"/>
                <a:gd name="connsiteX2" fmla="*/ 3135328 w 3385162"/>
                <a:gd name="connsiteY2" fmla="*/ 0 h 2498338"/>
                <a:gd name="connsiteX3" fmla="*/ 3385162 w 3385162"/>
                <a:gd name="connsiteY3" fmla="*/ 249834 h 2498338"/>
                <a:gd name="connsiteX4" fmla="*/ 3385162 w 3385162"/>
                <a:gd name="connsiteY4" fmla="*/ 2248504 h 2498338"/>
                <a:gd name="connsiteX5" fmla="*/ 3135328 w 3385162"/>
                <a:gd name="connsiteY5" fmla="*/ 2498338 h 2498338"/>
                <a:gd name="connsiteX6" fmla="*/ 249834 w 3385162"/>
                <a:gd name="connsiteY6" fmla="*/ 2498338 h 2498338"/>
                <a:gd name="connsiteX7" fmla="*/ 0 w 3385162"/>
                <a:gd name="connsiteY7" fmla="*/ 2248504 h 2498338"/>
                <a:gd name="connsiteX8" fmla="*/ 0 w 3385162"/>
                <a:gd name="connsiteY8" fmla="*/ 249834 h 249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5162" h="2498338">
                  <a:moveTo>
                    <a:pt x="0" y="249834"/>
                  </a:moveTo>
                  <a:cubicBezTo>
                    <a:pt x="0" y="111854"/>
                    <a:pt x="111854" y="0"/>
                    <a:pt x="249834" y="0"/>
                  </a:cubicBezTo>
                  <a:lnTo>
                    <a:pt x="3135328" y="0"/>
                  </a:lnTo>
                  <a:cubicBezTo>
                    <a:pt x="3273308" y="0"/>
                    <a:pt x="3385162" y="111854"/>
                    <a:pt x="3385162" y="249834"/>
                  </a:cubicBezTo>
                  <a:lnTo>
                    <a:pt x="3385162" y="2248504"/>
                  </a:lnTo>
                  <a:cubicBezTo>
                    <a:pt x="3385162" y="2386484"/>
                    <a:pt x="3273308" y="2498338"/>
                    <a:pt x="3135328" y="2498338"/>
                  </a:cubicBezTo>
                  <a:lnTo>
                    <a:pt x="249834" y="2498338"/>
                  </a:lnTo>
                  <a:cubicBezTo>
                    <a:pt x="111854" y="2498338"/>
                    <a:pt x="0" y="2386484"/>
                    <a:pt x="0" y="2248504"/>
                  </a:cubicBezTo>
                  <a:lnTo>
                    <a:pt x="0" y="249834"/>
                  </a:lnTo>
                  <a:close/>
                </a:path>
              </a:pathLst>
            </a:custGeom>
            <a:solidFill>
              <a:schemeClr val="accent4">
                <a:lumMod val="20000"/>
                <a:lumOff val="80000"/>
                <a:alpha val="90000"/>
              </a:scheme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lIns="1139009" tIns="123460" rIns="123460" bIns="748044" spcCol="1270"/>
            <a:lstStyle/>
            <a:p>
              <a:pPr marL="541784" lvl="1" algn="r" defTabSz="694807">
                <a:lnSpc>
                  <a:spcPct val="90000"/>
                </a:lnSpc>
                <a:spcAft>
                  <a:spcPct val="15000"/>
                </a:spcAft>
                <a:defRPr/>
              </a:pPr>
              <a:endParaRPr lang="cs-CZ" sz="2000" dirty="0">
                <a:solidFill>
                  <a:schemeClr val="tx1"/>
                </a:solidFill>
                <a:latin typeface="+mj-lt"/>
              </a:endParaRPr>
            </a:p>
            <a:p>
              <a:pPr marL="541784" lvl="1" algn="r" defTabSz="694807">
                <a:lnSpc>
                  <a:spcPct val="90000"/>
                </a:lnSpc>
                <a:spcAft>
                  <a:spcPct val="15000"/>
                </a:spcAft>
                <a:defRPr/>
              </a:pPr>
              <a:r>
                <a:rPr lang="cs-CZ" sz="2800" dirty="0">
                  <a:solidFill>
                    <a:schemeClr val="tx1"/>
                  </a:solidFill>
                  <a:latin typeface="+mj-lt"/>
                </a:rPr>
                <a:t> </a:t>
              </a:r>
              <a:endParaRPr lang="cs-CZ" sz="3600" dirty="0">
                <a:solidFill>
                  <a:schemeClr val="tx1"/>
                </a:solidFill>
                <a:latin typeface="+mj-lt"/>
              </a:endParaRPr>
            </a:p>
            <a:p>
              <a:pPr marL="541784" lvl="1" algn="r" defTabSz="694807">
                <a:lnSpc>
                  <a:spcPct val="90000"/>
                </a:lnSpc>
                <a:spcAft>
                  <a:spcPct val="15000"/>
                </a:spcAft>
                <a:defRPr/>
              </a:pPr>
              <a:endParaRPr lang="cs-CZ" sz="2000" dirty="0">
                <a:solidFill>
                  <a:schemeClr val="tx1"/>
                </a:solidFill>
                <a:latin typeface="+mj-lt"/>
              </a:endParaRPr>
            </a:p>
            <a:p>
              <a:pPr marL="623888" lvl="1" algn="r" defTabSz="800100">
                <a:lnSpc>
                  <a:spcPct val="90000"/>
                </a:lnSpc>
                <a:spcAft>
                  <a:spcPct val="15000"/>
                </a:spcAft>
                <a:defRPr/>
              </a:pPr>
              <a:r>
                <a:rPr lang="cs-CZ" sz="2000" dirty="0" err="1">
                  <a:solidFill>
                    <a:schemeClr val="tx2"/>
                  </a:solidFill>
                </a:rPr>
                <a:t>Effects</a:t>
              </a:r>
              <a:r>
                <a:rPr lang="cs-CZ" sz="2000" dirty="0">
                  <a:solidFill>
                    <a:schemeClr val="tx2"/>
                  </a:solidFill>
                </a:rPr>
                <a:t> </a:t>
              </a:r>
              <a:r>
                <a:rPr lang="cs-CZ" sz="2000" dirty="0" err="1">
                  <a:solidFill>
                    <a:schemeClr val="tx2"/>
                  </a:solidFill>
                </a:rPr>
                <a:t>of</a:t>
              </a:r>
              <a:r>
                <a:rPr lang="cs-CZ" sz="2000" dirty="0">
                  <a:solidFill>
                    <a:schemeClr val="tx2"/>
                  </a:solidFill>
                </a:rPr>
                <a:t> </a:t>
              </a:r>
              <a:r>
                <a:rPr lang="cs-CZ" sz="2000" dirty="0" err="1">
                  <a:solidFill>
                    <a:schemeClr val="tx2"/>
                  </a:solidFill>
                </a:rPr>
                <a:t>failure</a:t>
              </a:r>
              <a:r>
                <a:rPr lang="cs-CZ" sz="2000" dirty="0">
                  <a:solidFill>
                    <a:schemeClr val="tx2"/>
                  </a:solidFill>
                </a:rPr>
                <a:t> </a:t>
              </a:r>
            </a:p>
            <a:p>
              <a:pPr marL="623888" lvl="1" algn="r" defTabSz="800100">
                <a:lnSpc>
                  <a:spcPct val="90000"/>
                </a:lnSpc>
                <a:spcAft>
                  <a:spcPct val="15000"/>
                </a:spcAft>
                <a:defRPr/>
              </a:pPr>
              <a:r>
                <a:rPr lang="cs-CZ" sz="2000" dirty="0" err="1">
                  <a:solidFill>
                    <a:schemeClr val="tx2"/>
                  </a:solidFill>
                </a:rPr>
                <a:t>Technical</a:t>
              </a:r>
              <a:r>
                <a:rPr lang="cs-CZ" sz="2000" dirty="0">
                  <a:solidFill>
                    <a:schemeClr val="tx2"/>
                  </a:solidFill>
                </a:rPr>
                <a:t> </a:t>
              </a:r>
              <a:r>
                <a:rPr lang="cs-CZ" sz="2000" dirty="0" err="1">
                  <a:solidFill>
                    <a:schemeClr val="tx2"/>
                  </a:solidFill>
                </a:rPr>
                <a:t>places</a:t>
              </a:r>
              <a:endParaRPr lang="cs-CZ" sz="2000" dirty="0">
                <a:solidFill>
                  <a:schemeClr val="tx2"/>
                </a:solidFill>
              </a:endParaRPr>
            </a:p>
            <a:p>
              <a:pPr marL="623888" lvl="1" algn="r" defTabSz="800100">
                <a:lnSpc>
                  <a:spcPct val="90000"/>
                </a:lnSpc>
                <a:spcAft>
                  <a:spcPct val="15000"/>
                </a:spcAft>
                <a:defRPr/>
              </a:pPr>
              <a:r>
                <a:rPr lang="cs-CZ" sz="2000" dirty="0" err="1">
                  <a:solidFill>
                    <a:schemeClr val="tx2"/>
                  </a:solidFill>
                </a:rPr>
                <a:t>Consequences</a:t>
              </a:r>
              <a:r>
                <a:rPr lang="cs-CZ" sz="2000" dirty="0">
                  <a:solidFill>
                    <a:schemeClr val="tx2"/>
                  </a:solidFill>
                </a:rPr>
                <a:t> </a:t>
              </a:r>
              <a:r>
                <a:rPr lang="cs-CZ" sz="2000" dirty="0" err="1">
                  <a:solidFill>
                    <a:schemeClr val="tx2"/>
                  </a:solidFill>
                </a:rPr>
                <a:t>of</a:t>
              </a:r>
              <a:r>
                <a:rPr lang="cs-CZ" sz="2000" dirty="0">
                  <a:solidFill>
                    <a:schemeClr val="tx2"/>
                  </a:solidFill>
                </a:rPr>
                <a:t> </a:t>
              </a:r>
              <a:r>
                <a:rPr lang="cs-CZ" sz="2000" dirty="0" err="1">
                  <a:solidFill>
                    <a:schemeClr val="tx2"/>
                  </a:solidFill>
                </a:rPr>
                <a:t>unavailability</a:t>
              </a:r>
              <a:endParaRPr lang="cs-CZ" sz="2000" dirty="0">
                <a:solidFill>
                  <a:schemeClr val="tx2"/>
                </a:solidFill>
              </a:endParaRPr>
            </a:p>
          </p:txBody>
        </p:sp>
        <p:sp>
          <p:nvSpPr>
            <p:cNvPr id="6" name="Volný tvar 5"/>
            <p:cNvSpPr/>
            <p:nvPr/>
          </p:nvSpPr>
          <p:spPr>
            <a:xfrm>
              <a:off x="937766" y="4944911"/>
              <a:ext cx="4589848" cy="2678027"/>
            </a:xfrm>
            <a:custGeom>
              <a:avLst/>
              <a:gdLst>
                <a:gd name="connsiteX0" fmla="*/ 0 w 2982302"/>
                <a:gd name="connsiteY0" fmla="*/ 219441 h 2194407"/>
                <a:gd name="connsiteX1" fmla="*/ 219441 w 2982302"/>
                <a:gd name="connsiteY1" fmla="*/ 0 h 2194407"/>
                <a:gd name="connsiteX2" fmla="*/ 2762861 w 2982302"/>
                <a:gd name="connsiteY2" fmla="*/ 0 h 2194407"/>
                <a:gd name="connsiteX3" fmla="*/ 2982302 w 2982302"/>
                <a:gd name="connsiteY3" fmla="*/ 219441 h 2194407"/>
                <a:gd name="connsiteX4" fmla="*/ 2982302 w 2982302"/>
                <a:gd name="connsiteY4" fmla="*/ 1974966 h 2194407"/>
                <a:gd name="connsiteX5" fmla="*/ 2762861 w 2982302"/>
                <a:gd name="connsiteY5" fmla="*/ 2194407 h 2194407"/>
                <a:gd name="connsiteX6" fmla="*/ 219441 w 2982302"/>
                <a:gd name="connsiteY6" fmla="*/ 2194407 h 2194407"/>
                <a:gd name="connsiteX7" fmla="*/ 0 w 2982302"/>
                <a:gd name="connsiteY7" fmla="*/ 1974966 h 2194407"/>
                <a:gd name="connsiteX8" fmla="*/ 0 w 2982302"/>
                <a:gd name="connsiteY8" fmla="*/ 219441 h 219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2302" h="2194407">
                  <a:moveTo>
                    <a:pt x="0" y="219441"/>
                  </a:moveTo>
                  <a:cubicBezTo>
                    <a:pt x="0" y="98247"/>
                    <a:pt x="98247" y="0"/>
                    <a:pt x="219441" y="0"/>
                  </a:cubicBezTo>
                  <a:lnTo>
                    <a:pt x="2762861" y="0"/>
                  </a:lnTo>
                  <a:cubicBezTo>
                    <a:pt x="2884055" y="0"/>
                    <a:pt x="2982302" y="98247"/>
                    <a:pt x="2982302" y="219441"/>
                  </a:cubicBezTo>
                  <a:lnTo>
                    <a:pt x="2982302" y="1974966"/>
                  </a:lnTo>
                  <a:cubicBezTo>
                    <a:pt x="2982302" y="2096160"/>
                    <a:pt x="2884055" y="2194407"/>
                    <a:pt x="2762861" y="2194407"/>
                  </a:cubicBezTo>
                  <a:lnTo>
                    <a:pt x="219441" y="2194407"/>
                  </a:lnTo>
                  <a:cubicBezTo>
                    <a:pt x="98247" y="2194407"/>
                    <a:pt x="0" y="2096160"/>
                    <a:pt x="0" y="1974966"/>
                  </a:cubicBezTo>
                  <a:lnTo>
                    <a:pt x="0" y="219441"/>
                  </a:lnTo>
                  <a:close/>
                </a:path>
              </a:pathLst>
            </a:custGeom>
            <a:solidFill>
              <a:schemeClr val="tx2">
                <a:lumMod val="20000"/>
                <a:lumOff val="80000"/>
                <a:alpha val="90000"/>
              </a:scheme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lIns="116784" tIns="665386" rIns="1011474" bIns="116784" spcCol="1270"/>
            <a:lstStyle/>
            <a:p>
              <a:pPr marL="0" lvl="1" defTabSz="694807">
                <a:lnSpc>
                  <a:spcPct val="90000"/>
                </a:lnSpc>
                <a:spcAft>
                  <a:spcPct val="15000"/>
                </a:spcAft>
                <a:defRPr/>
              </a:pPr>
              <a:endParaRPr lang="cs-CZ" sz="2000" dirty="0">
                <a:solidFill>
                  <a:schemeClr val="tx1"/>
                </a:solidFill>
                <a:latin typeface="+mj-lt"/>
              </a:endParaRPr>
            </a:p>
            <a:p>
              <a:pPr marL="0" lvl="1" defTabSz="694807">
                <a:lnSpc>
                  <a:spcPct val="90000"/>
                </a:lnSpc>
                <a:spcAft>
                  <a:spcPct val="15000"/>
                </a:spcAft>
                <a:defRPr/>
              </a:pPr>
              <a:endParaRPr lang="cs-CZ" sz="1100" dirty="0">
                <a:solidFill>
                  <a:schemeClr val="tx1"/>
                </a:solidFill>
                <a:latin typeface="+mj-lt"/>
              </a:endParaRPr>
            </a:p>
            <a:p>
              <a:pPr marL="0" lvl="1" defTabSz="694807">
                <a:lnSpc>
                  <a:spcPct val="90000"/>
                </a:lnSpc>
                <a:spcAft>
                  <a:spcPct val="15000"/>
                </a:spcAft>
                <a:defRPr/>
              </a:pPr>
              <a:r>
                <a:rPr lang="cs-CZ" sz="2000" dirty="0" err="1">
                  <a:solidFill>
                    <a:schemeClr val="tx2"/>
                  </a:solidFill>
                  <a:latin typeface="+mj-lt"/>
                </a:rPr>
                <a:t>Delivery</a:t>
              </a:r>
              <a:r>
                <a:rPr lang="cs-CZ" sz="2000" dirty="0">
                  <a:solidFill>
                    <a:schemeClr val="tx2"/>
                  </a:solidFill>
                  <a:latin typeface="+mj-lt"/>
                </a:rPr>
                <a:t> </a:t>
              </a:r>
              <a:r>
                <a:rPr lang="cs-CZ" sz="2000" dirty="0" err="1">
                  <a:solidFill>
                    <a:schemeClr val="tx2"/>
                  </a:solidFill>
                  <a:latin typeface="+mj-lt"/>
                </a:rPr>
                <a:t>time</a:t>
              </a:r>
              <a:endParaRPr lang="cs-CZ" sz="2000" dirty="0">
                <a:solidFill>
                  <a:schemeClr val="tx2"/>
                </a:solidFill>
                <a:latin typeface="+mj-lt"/>
              </a:endParaRPr>
            </a:p>
            <a:p>
              <a:pPr marL="0" lvl="1" defTabSz="694807">
                <a:lnSpc>
                  <a:spcPct val="90000"/>
                </a:lnSpc>
                <a:spcAft>
                  <a:spcPct val="15000"/>
                </a:spcAft>
                <a:defRPr/>
              </a:pPr>
              <a:r>
                <a:rPr lang="cs-CZ" sz="2000" dirty="0" err="1">
                  <a:solidFill>
                    <a:schemeClr val="tx2"/>
                  </a:solidFill>
                  <a:latin typeface="+mj-lt"/>
                </a:rPr>
                <a:t>Repairability</a:t>
              </a:r>
              <a:endParaRPr lang="cs-CZ" sz="2000" dirty="0">
                <a:solidFill>
                  <a:schemeClr val="tx2"/>
                </a:solidFill>
                <a:latin typeface="+mj-lt"/>
              </a:endParaRPr>
            </a:p>
            <a:p>
              <a:pPr marL="0" lvl="1" defTabSz="694807">
                <a:lnSpc>
                  <a:spcPct val="90000"/>
                </a:lnSpc>
                <a:spcAft>
                  <a:spcPct val="15000"/>
                </a:spcAft>
                <a:defRPr/>
              </a:pPr>
              <a:r>
                <a:rPr lang="cs-CZ" sz="2000" dirty="0" err="1">
                  <a:solidFill>
                    <a:schemeClr val="tx2"/>
                  </a:solidFill>
                  <a:latin typeface="+mj-lt"/>
                </a:rPr>
                <a:t>Possibility</a:t>
              </a:r>
              <a:r>
                <a:rPr lang="cs-CZ" sz="2000" dirty="0">
                  <a:solidFill>
                    <a:schemeClr val="tx2"/>
                  </a:solidFill>
                  <a:latin typeface="+mj-lt"/>
                </a:rPr>
                <a:t> </a:t>
              </a:r>
              <a:r>
                <a:rPr lang="cs-CZ" sz="2000" dirty="0" err="1">
                  <a:solidFill>
                    <a:schemeClr val="tx2"/>
                  </a:solidFill>
                  <a:latin typeface="+mj-lt"/>
                </a:rPr>
                <a:t>of</a:t>
              </a:r>
              <a:r>
                <a:rPr lang="cs-CZ" sz="2000" dirty="0">
                  <a:solidFill>
                    <a:schemeClr val="tx2"/>
                  </a:solidFill>
                  <a:latin typeface="+mj-lt"/>
                </a:rPr>
                <a:t> </a:t>
              </a:r>
              <a:r>
                <a:rPr lang="cs-CZ" sz="2000" dirty="0" err="1">
                  <a:solidFill>
                    <a:schemeClr val="tx2"/>
                  </a:solidFill>
                  <a:latin typeface="+mj-lt"/>
                </a:rPr>
                <a:t>maintenance</a:t>
              </a:r>
              <a:r>
                <a:rPr lang="cs-CZ" sz="2000" dirty="0">
                  <a:solidFill>
                    <a:schemeClr val="tx2"/>
                  </a:solidFill>
                  <a:latin typeface="+mj-lt"/>
                </a:rPr>
                <a:t> </a:t>
              </a:r>
              <a:r>
                <a:rPr lang="cs-CZ" sz="2000" dirty="0" err="1">
                  <a:solidFill>
                    <a:schemeClr val="tx2"/>
                  </a:solidFill>
                  <a:latin typeface="+mj-lt"/>
                </a:rPr>
                <a:t>planning</a:t>
              </a:r>
              <a:endParaRPr lang="cs-CZ" sz="2000" dirty="0">
                <a:solidFill>
                  <a:schemeClr val="tx2"/>
                </a:solidFill>
                <a:latin typeface="+mj-lt"/>
              </a:endParaRPr>
            </a:p>
          </p:txBody>
        </p:sp>
        <p:sp>
          <p:nvSpPr>
            <p:cNvPr id="7" name="Volný tvar 6"/>
            <p:cNvSpPr/>
            <p:nvPr/>
          </p:nvSpPr>
          <p:spPr>
            <a:xfrm>
              <a:off x="5637161" y="2031992"/>
              <a:ext cx="5021685" cy="2804977"/>
            </a:xfrm>
            <a:custGeom>
              <a:avLst/>
              <a:gdLst>
                <a:gd name="connsiteX0" fmla="*/ 0 w 3385162"/>
                <a:gd name="connsiteY0" fmla="*/ 249834 h 2498338"/>
                <a:gd name="connsiteX1" fmla="*/ 249834 w 3385162"/>
                <a:gd name="connsiteY1" fmla="*/ 0 h 2498338"/>
                <a:gd name="connsiteX2" fmla="*/ 3135328 w 3385162"/>
                <a:gd name="connsiteY2" fmla="*/ 0 h 2498338"/>
                <a:gd name="connsiteX3" fmla="*/ 3385162 w 3385162"/>
                <a:gd name="connsiteY3" fmla="*/ 249834 h 2498338"/>
                <a:gd name="connsiteX4" fmla="*/ 3385162 w 3385162"/>
                <a:gd name="connsiteY4" fmla="*/ 2248504 h 2498338"/>
                <a:gd name="connsiteX5" fmla="*/ 3135328 w 3385162"/>
                <a:gd name="connsiteY5" fmla="*/ 2498338 h 2498338"/>
                <a:gd name="connsiteX6" fmla="*/ 249834 w 3385162"/>
                <a:gd name="connsiteY6" fmla="*/ 2498338 h 2498338"/>
                <a:gd name="connsiteX7" fmla="*/ 0 w 3385162"/>
                <a:gd name="connsiteY7" fmla="*/ 2248504 h 2498338"/>
                <a:gd name="connsiteX8" fmla="*/ 0 w 3385162"/>
                <a:gd name="connsiteY8" fmla="*/ 249834 h 249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5162" h="2498338">
                  <a:moveTo>
                    <a:pt x="0" y="249834"/>
                  </a:moveTo>
                  <a:cubicBezTo>
                    <a:pt x="0" y="111854"/>
                    <a:pt x="111854" y="0"/>
                    <a:pt x="249834" y="0"/>
                  </a:cubicBezTo>
                  <a:lnTo>
                    <a:pt x="3135328" y="0"/>
                  </a:lnTo>
                  <a:cubicBezTo>
                    <a:pt x="3273308" y="0"/>
                    <a:pt x="3385162" y="111854"/>
                    <a:pt x="3385162" y="249834"/>
                  </a:cubicBezTo>
                  <a:lnTo>
                    <a:pt x="3385162" y="2248504"/>
                  </a:lnTo>
                  <a:cubicBezTo>
                    <a:pt x="3385162" y="2386484"/>
                    <a:pt x="3273308" y="2498338"/>
                    <a:pt x="3135328" y="2498338"/>
                  </a:cubicBezTo>
                  <a:lnTo>
                    <a:pt x="249834" y="2498338"/>
                  </a:lnTo>
                  <a:cubicBezTo>
                    <a:pt x="111854" y="2498338"/>
                    <a:pt x="0" y="2386484"/>
                    <a:pt x="0" y="2248504"/>
                  </a:cubicBezTo>
                  <a:lnTo>
                    <a:pt x="0" y="249834"/>
                  </a:lnTo>
                  <a:close/>
                </a:path>
              </a:pathLst>
            </a:custGeom>
            <a:solidFill>
              <a:schemeClr val="accent2">
                <a:lumMod val="20000"/>
                <a:lumOff val="80000"/>
                <a:alpha val="90000"/>
              </a:scheme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lIns="1139009" tIns="123460" rIns="123460" bIns="748044" spcCol="1270"/>
            <a:lstStyle/>
            <a:p>
              <a:pPr marL="541784" lvl="1" algn="r" defTabSz="694807">
                <a:lnSpc>
                  <a:spcPct val="90000"/>
                </a:lnSpc>
                <a:spcAft>
                  <a:spcPct val="15000"/>
                </a:spcAft>
                <a:defRPr/>
              </a:pPr>
              <a:endParaRPr lang="cs-CZ" sz="1100" dirty="0">
                <a:solidFill>
                  <a:schemeClr val="tx1"/>
                </a:solidFill>
                <a:latin typeface="+mj-lt"/>
              </a:endParaRPr>
            </a:p>
            <a:p>
              <a:pPr marL="623888" lvl="1" algn="r" defTabSz="800100">
                <a:lnSpc>
                  <a:spcPct val="90000"/>
                </a:lnSpc>
                <a:spcAft>
                  <a:spcPct val="15000"/>
                </a:spcAft>
                <a:defRPr/>
              </a:pPr>
              <a:r>
                <a:rPr lang="cs-CZ" sz="2000" dirty="0">
                  <a:solidFill>
                    <a:schemeClr val="accent2">
                      <a:lumMod val="50000"/>
                    </a:schemeClr>
                  </a:solidFill>
                </a:rPr>
                <a:t>Part </a:t>
              </a:r>
              <a:r>
                <a:rPr lang="cs-CZ" sz="2000" dirty="0" err="1">
                  <a:solidFill>
                    <a:schemeClr val="accent2">
                      <a:lumMod val="50000"/>
                    </a:schemeClr>
                  </a:solidFill>
                </a:rPr>
                <a:t>lifespan</a:t>
              </a:r>
              <a:endParaRPr lang="cs-CZ" sz="2000" dirty="0">
                <a:solidFill>
                  <a:schemeClr val="accent2">
                    <a:lumMod val="50000"/>
                  </a:schemeClr>
                </a:solidFill>
              </a:endParaRPr>
            </a:p>
            <a:p>
              <a:pPr marL="623888" lvl="1" algn="r" defTabSz="800100">
                <a:lnSpc>
                  <a:spcPct val="90000"/>
                </a:lnSpc>
                <a:spcAft>
                  <a:spcPct val="15000"/>
                </a:spcAft>
                <a:defRPr/>
              </a:pPr>
              <a:r>
                <a:rPr lang="cs-CZ" sz="2000" dirty="0" err="1">
                  <a:solidFill>
                    <a:schemeClr val="accent2">
                      <a:lumMod val="50000"/>
                    </a:schemeClr>
                  </a:solidFill>
                </a:rPr>
                <a:t>Failure</a:t>
              </a:r>
              <a:r>
                <a:rPr lang="cs-CZ" sz="2000" dirty="0">
                  <a:solidFill>
                    <a:schemeClr val="accent2">
                      <a:lumMod val="50000"/>
                    </a:schemeClr>
                  </a:solidFill>
                </a:rPr>
                <a:t> probability</a:t>
              </a:r>
            </a:p>
            <a:p>
              <a:pPr marL="623888" lvl="1" algn="r" defTabSz="800100">
                <a:lnSpc>
                  <a:spcPct val="90000"/>
                </a:lnSpc>
                <a:spcAft>
                  <a:spcPct val="15000"/>
                </a:spcAft>
                <a:defRPr/>
              </a:pPr>
              <a:r>
                <a:rPr lang="cs-CZ" sz="2000" dirty="0" err="1">
                  <a:solidFill>
                    <a:schemeClr val="accent2">
                      <a:lumMod val="50000"/>
                    </a:schemeClr>
                  </a:solidFill>
                </a:rPr>
                <a:t>Failure</a:t>
              </a:r>
              <a:r>
                <a:rPr lang="cs-CZ" sz="2000" dirty="0">
                  <a:solidFill>
                    <a:schemeClr val="accent2">
                      <a:lumMod val="50000"/>
                    </a:schemeClr>
                  </a:solidFill>
                </a:rPr>
                <a:t> </a:t>
              </a:r>
              <a:r>
                <a:rPr lang="cs-CZ" sz="2000" dirty="0" err="1">
                  <a:solidFill>
                    <a:schemeClr val="accent2">
                      <a:lumMod val="50000"/>
                    </a:schemeClr>
                  </a:solidFill>
                </a:rPr>
                <a:t>characteristics</a:t>
              </a:r>
              <a:endParaRPr lang="cs-CZ" sz="2000" dirty="0">
                <a:solidFill>
                  <a:schemeClr val="accent2">
                    <a:lumMod val="50000"/>
                  </a:schemeClr>
                </a:solidFill>
              </a:endParaRPr>
            </a:p>
            <a:p>
              <a:pPr marL="623888" lvl="1" algn="r" defTabSz="800100">
                <a:lnSpc>
                  <a:spcPct val="90000"/>
                </a:lnSpc>
                <a:spcAft>
                  <a:spcPct val="15000"/>
                </a:spcAft>
                <a:defRPr/>
              </a:pPr>
              <a:r>
                <a:rPr lang="cs-CZ" sz="2000" dirty="0" err="1">
                  <a:solidFill>
                    <a:schemeClr val="accent2">
                      <a:lumMod val="50000"/>
                    </a:schemeClr>
                  </a:solidFill>
                </a:rPr>
                <a:t>Failure</a:t>
              </a:r>
              <a:r>
                <a:rPr lang="cs-CZ" sz="2000" dirty="0">
                  <a:solidFill>
                    <a:schemeClr val="accent2">
                      <a:lumMod val="50000"/>
                    </a:schemeClr>
                  </a:solidFill>
                </a:rPr>
                <a:t> </a:t>
              </a:r>
              <a:r>
                <a:rPr lang="cs-CZ" sz="2000" dirty="0" err="1">
                  <a:solidFill>
                    <a:schemeClr val="accent2">
                      <a:lumMod val="50000"/>
                    </a:schemeClr>
                  </a:solidFill>
                </a:rPr>
                <a:t>anticipation</a:t>
              </a:r>
              <a:endParaRPr lang="cs-CZ" sz="2000" dirty="0">
                <a:solidFill>
                  <a:schemeClr val="accent2">
                    <a:lumMod val="50000"/>
                  </a:schemeClr>
                </a:solidFill>
              </a:endParaRPr>
            </a:p>
          </p:txBody>
        </p:sp>
        <p:sp>
          <p:nvSpPr>
            <p:cNvPr id="8" name="Volný tvar 7"/>
            <p:cNvSpPr/>
            <p:nvPr/>
          </p:nvSpPr>
          <p:spPr>
            <a:xfrm>
              <a:off x="937766" y="2031992"/>
              <a:ext cx="4589848" cy="2804977"/>
            </a:xfrm>
            <a:custGeom>
              <a:avLst/>
              <a:gdLst>
                <a:gd name="connsiteX0" fmla="*/ 0 w 2697598"/>
                <a:gd name="connsiteY0" fmla="*/ 174743 h 1747432"/>
                <a:gd name="connsiteX1" fmla="*/ 174743 w 2697598"/>
                <a:gd name="connsiteY1" fmla="*/ 0 h 1747432"/>
                <a:gd name="connsiteX2" fmla="*/ 2522855 w 2697598"/>
                <a:gd name="connsiteY2" fmla="*/ 0 h 1747432"/>
                <a:gd name="connsiteX3" fmla="*/ 2697598 w 2697598"/>
                <a:gd name="connsiteY3" fmla="*/ 174743 h 1747432"/>
                <a:gd name="connsiteX4" fmla="*/ 2697598 w 2697598"/>
                <a:gd name="connsiteY4" fmla="*/ 1572689 h 1747432"/>
                <a:gd name="connsiteX5" fmla="*/ 2522855 w 2697598"/>
                <a:gd name="connsiteY5" fmla="*/ 1747432 h 1747432"/>
                <a:gd name="connsiteX6" fmla="*/ 174743 w 2697598"/>
                <a:gd name="connsiteY6" fmla="*/ 1747432 h 1747432"/>
                <a:gd name="connsiteX7" fmla="*/ 0 w 2697598"/>
                <a:gd name="connsiteY7" fmla="*/ 1572689 h 1747432"/>
                <a:gd name="connsiteX8" fmla="*/ 0 w 2697598"/>
                <a:gd name="connsiteY8" fmla="*/ 174743 h 17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7598" h="1747432">
                  <a:moveTo>
                    <a:pt x="0" y="174743"/>
                  </a:moveTo>
                  <a:cubicBezTo>
                    <a:pt x="0" y="78235"/>
                    <a:pt x="78235" y="0"/>
                    <a:pt x="174743" y="0"/>
                  </a:cubicBezTo>
                  <a:lnTo>
                    <a:pt x="2522855" y="0"/>
                  </a:lnTo>
                  <a:cubicBezTo>
                    <a:pt x="2619363" y="0"/>
                    <a:pt x="2697598" y="78235"/>
                    <a:pt x="2697598" y="174743"/>
                  </a:cubicBezTo>
                  <a:lnTo>
                    <a:pt x="2697598" y="1572689"/>
                  </a:lnTo>
                  <a:cubicBezTo>
                    <a:pt x="2697598" y="1669197"/>
                    <a:pt x="2619363" y="1747432"/>
                    <a:pt x="2522855" y="1747432"/>
                  </a:cubicBezTo>
                  <a:lnTo>
                    <a:pt x="174743" y="1747432"/>
                  </a:lnTo>
                  <a:cubicBezTo>
                    <a:pt x="78235" y="1747432"/>
                    <a:pt x="0" y="1669197"/>
                    <a:pt x="0" y="1572689"/>
                  </a:cubicBezTo>
                  <a:lnTo>
                    <a:pt x="0" y="174743"/>
                  </a:lnTo>
                  <a:close/>
                </a:path>
              </a:pathLst>
            </a:custGeom>
            <a:solidFill>
              <a:schemeClr val="accent3">
                <a:lumMod val="40000"/>
                <a:lumOff val="60000"/>
                <a:alpha val="90000"/>
              </a:schemeClr>
            </a:solidFill>
            <a:ln w="25400" cap="flat" cmpd="sng" algn="ctr">
              <a:no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lIns="106965" tIns="106965" rIns="916245" bIns="543823" spcCol="1270"/>
            <a:lstStyle/>
            <a:p>
              <a:pPr marL="0" lvl="1" defTabSz="694807">
                <a:lnSpc>
                  <a:spcPct val="90000"/>
                </a:lnSpc>
                <a:spcAft>
                  <a:spcPct val="15000"/>
                </a:spcAft>
                <a:defRPr/>
              </a:pPr>
              <a:endParaRPr lang="cs-CZ" sz="1100" dirty="0">
                <a:solidFill>
                  <a:schemeClr val="tx1"/>
                </a:solidFill>
                <a:latin typeface="+mj-lt"/>
              </a:endParaRPr>
            </a:p>
            <a:p>
              <a:pPr marL="0" lvl="1" defTabSz="800100">
                <a:lnSpc>
                  <a:spcPct val="90000"/>
                </a:lnSpc>
                <a:spcAft>
                  <a:spcPct val="15000"/>
                </a:spcAft>
                <a:defRPr/>
              </a:pPr>
              <a:r>
                <a:rPr lang="cs-CZ" sz="2000" dirty="0" err="1">
                  <a:solidFill>
                    <a:schemeClr val="accent6">
                      <a:lumMod val="50000"/>
                    </a:schemeClr>
                  </a:solidFill>
                </a:rPr>
                <a:t>Price</a:t>
              </a:r>
              <a:endParaRPr lang="cs-CZ" sz="2000" dirty="0">
                <a:solidFill>
                  <a:schemeClr val="accent6">
                    <a:lumMod val="50000"/>
                  </a:schemeClr>
                </a:solidFill>
              </a:endParaRPr>
            </a:p>
            <a:p>
              <a:pPr marL="0" lvl="1" defTabSz="800100">
                <a:lnSpc>
                  <a:spcPct val="90000"/>
                </a:lnSpc>
                <a:spcAft>
                  <a:spcPct val="15000"/>
                </a:spcAft>
                <a:defRPr/>
              </a:pPr>
              <a:r>
                <a:rPr lang="cs-CZ" sz="2000" dirty="0">
                  <a:solidFill>
                    <a:schemeClr val="accent6">
                      <a:lumMod val="50000"/>
                    </a:schemeClr>
                  </a:solidFill>
                </a:rPr>
                <a:t>% </a:t>
              </a:r>
              <a:r>
                <a:rPr lang="cs-CZ" sz="2000" dirty="0" err="1">
                  <a:solidFill>
                    <a:schemeClr val="accent6">
                      <a:lumMod val="50000"/>
                    </a:schemeClr>
                  </a:solidFill>
                </a:rPr>
                <a:t>cost</a:t>
              </a:r>
              <a:r>
                <a:rPr lang="cs-CZ" sz="2000" dirty="0">
                  <a:solidFill>
                    <a:schemeClr val="accent6">
                      <a:lumMod val="50000"/>
                    </a:schemeClr>
                  </a:solidFill>
                </a:rPr>
                <a:t> </a:t>
              </a:r>
              <a:r>
                <a:rPr lang="cs-CZ" sz="2000" dirty="0" err="1">
                  <a:solidFill>
                    <a:schemeClr val="accent6">
                      <a:lumMod val="50000"/>
                    </a:schemeClr>
                  </a:solidFill>
                </a:rPr>
                <a:t>of</a:t>
              </a:r>
              <a:r>
                <a:rPr lang="cs-CZ" sz="2000" dirty="0">
                  <a:solidFill>
                    <a:schemeClr val="accent6">
                      <a:lumMod val="50000"/>
                    </a:schemeClr>
                  </a:solidFill>
                </a:rPr>
                <a:t> </a:t>
              </a:r>
              <a:r>
                <a:rPr lang="cs-CZ" sz="2000" dirty="0" err="1">
                  <a:solidFill>
                    <a:schemeClr val="accent6">
                      <a:lumMod val="50000"/>
                    </a:schemeClr>
                  </a:solidFill>
                </a:rPr>
                <a:t>capital</a:t>
              </a:r>
              <a:endParaRPr lang="cs-CZ" sz="2000" dirty="0">
                <a:solidFill>
                  <a:schemeClr val="accent6">
                    <a:lumMod val="50000"/>
                  </a:schemeClr>
                </a:solidFill>
              </a:endParaRPr>
            </a:p>
          </p:txBody>
        </p:sp>
        <p:sp>
          <p:nvSpPr>
            <p:cNvPr id="9" name="Volný tvar 8"/>
            <p:cNvSpPr/>
            <p:nvPr/>
          </p:nvSpPr>
          <p:spPr>
            <a:xfrm>
              <a:off x="2932704" y="2374410"/>
              <a:ext cx="2594911" cy="2462559"/>
            </a:xfrm>
            <a:custGeom>
              <a:avLst/>
              <a:gdLst>
                <a:gd name="connsiteX0" fmla="*/ 0 w 2364494"/>
                <a:gd name="connsiteY0" fmla="*/ 2364494 h 2364494"/>
                <a:gd name="connsiteX1" fmla="*/ 2364494 w 2364494"/>
                <a:gd name="connsiteY1" fmla="*/ 0 h 2364494"/>
                <a:gd name="connsiteX2" fmla="*/ 2364494 w 2364494"/>
                <a:gd name="connsiteY2" fmla="*/ 2364494 h 2364494"/>
                <a:gd name="connsiteX3" fmla="*/ 0 w 2364494"/>
                <a:gd name="connsiteY3" fmla="*/ 2364494 h 2364494"/>
              </a:gdLst>
              <a:ahLst/>
              <a:cxnLst>
                <a:cxn ang="0">
                  <a:pos x="connsiteX0" y="connsiteY0"/>
                </a:cxn>
                <a:cxn ang="0">
                  <a:pos x="connsiteX1" y="connsiteY1"/>
                </a:cxn>
                <a:cxn ang="0">
                  <a:pos x="connsiteX2" y="connsiteY2"/>
                </a:cxn>
                <a:cxn ang="0">
                  <a:pos x="connsiteX3" y="connsiteY3"/>
                </a:cxn>
              </a:cxnLst>
              <a:rect l="l" t="t" r="r" b="b"/>
              <a:pathLst>
                <a:path w="2364494" h="2364494">
                  <a:moveTo>
                    <a:pt x="0" y="2364494"/>
                  </a:moveTo>
                  <a:cubicBezTo>
                    <a:pt x="0" y="1058620"/>
                    <a:pt x="1058620" y="0"/>
                    <a:pt x="2364494" y="0"/>
                  </a:cubicBezTo>
                  <a:lnTo>
                    <a:pt x="2364494" y="2364494"/>
                  </a:lnTo>
                  <a:lnTo>
                    <a:pt x="0" y="2364494"/>
                  </a:lnTo>
                  <a:close/>
                </a:path>
              </a:pathLst>
            </a:custGeom>
            <a:solidFill>
              <a:schemeClr val="accent3"/>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lIns="849008" tIns="849008" rIns="156464" bIns="156464" spcCol="1270" anchor="b"/>
            <a:lstStyle/>
            <a:p>
              <a:pPr algn="r" defTabSz="977900">
                <a:lnSpc>
                  <a:spcPct val="90000"/>
                </a:lnSpc>
                <a:spcAft>
                  <a:spcPct val="35000"/>
                </a:spcAft>
                <a:defRPr/>
              </a:pPr>
              <a:r>
                <a:rPr lang="cs-CZ" sz="2400" b="1" dirty="0" err="1">
                  <a:solidFill>
                    <a:schemeClr val="bg1"/>
                  </a:solidFill>
                </a:rPr>
                <a:t>Cost</a:t>
              </a:r>
              <a:r>
                <a:rPr lang="cs-CZ" sz="2400" b="1" dirty="0">
                  <a:solidFill>
                    <a:schemeClr val="bg1"/>
                  </a:solidFill>
                </a:rPr>
                <a:t> </a:t>
              </a:r>
              <a:r>
                <a:rPr lang="cs-CZ" sz="2400" b="1" dirty="0" err="1">
                  <a:solidFill>
                    <a:schemeClr val="bg1"/>
                  </a:solidFill>
                </a:rPr>
                <a:t>of</a:t>
              </a:r>
              <a:r>
                <a:rPr lang="cs-CZ" sz="2400" b="1" dirty="0">
                  <a:solidFill>
                    <a:schemeClr val="bg1"/>
                  </a:solidFill>
                </a:rPr>
                <a:t> </a:t>
              </a:r>
              <a:r>
                <a:rPr lang="cs-CZ" sz="2400" b="1" dirty="0" err="1">
                  <a:solidFill>
                    <a:schemeClr val="bg1"/>
                  </a:solidFill>
                </a:rPr>
                <a:t>inventory</a:t>
              </a:r>
              <a:r>
                <a:rPr lang="cs-CZ" sz="2400" b="1" dirty="0">
                  <a:solidFill>
                    <a:schemeClr val="bg1"/>
                  </a:solidFill>
                </a:rPr>
                <a:t> holding</a:t>
              </a:r>
            </a:p>
          </p:txBody>
        </p:sp>
        <p:sp>
          <p:nvSpPr>
            <p:cNvPr id="10" name="Volný tvar 9"/>
            <p:cNvSpPr/>
            <p:nvPr/>
          </p:nvSpPr>
          <p:spPr>
            <a:xfrm>
              <a:off x="5637160" y="2374410"/>
              <a:ext cx="2603844" cy="2462559"/>
            </a:xfrm>
            <a:custGeom>
              <a:avLst/>
              <a:gdLst>
                <a:gd name="connsiteX0" fmla="*/ 0 w 2364494"/>
                <a:gd name="connsiteY0" fmla="*/ 2364494 h 2364494"/>
                <a:gd name="connsiteX1" fmla="*/ 2364494 w 2364494"/>
                <a:gd name="connsiteY1" fmla="*/ 0 h 2364494"/>
                <a:gd name="connsiteX2" fmla="*/ 2364494 w 2364494"/>
                <a:gd name="connsiteY2" fmla="*/ 2364494 h 2364494"/>
                <a:gd name="connsiteX3" fmla="*/ 0 w 2364494"/>
                <a:gd name="connsiteY3" fmla="*/ 2364494 h 2364494"/>
              </a:gdLst>
              <a:ahLst/>
              <a:cxnLst>
                <a:cxn ang="0">
                  <a:pos x="connsiteX0" y="connsiteY0"/>
                </a:cxn>
                <a:cxn ang="0">
                  <a:pos x="connsiteX1" y="connsiteY1"/>
                </a:cxn>
                <a:cxn ang="0">
                  <a:pos x="connsiteX2" y="connsiteY2"/>
                </a:cxn>
                <a:cxn ang="0">
                  <a:pos x="connsiteX3" y="connsiteY3"/>
                </a:cxn>
              </a:cxnLst>
              <a:rect l="l" t="t" r="r" b="b"/>
              <a:pathLst>
                <a:path w="2364494" h="2364494">
                  <a:moveTo>
                    <a:pt x="0" y="0"/>
                  </a:moveTo>
                  <a:cubicBezTo>
                    <a:pt x="1305874" y="0"/>
                    <a:pt x="2364494" y="1058620"/>
                    <a:pt x="2364494" y="2364494"/>
                  </a:cubicBezTo>
                  <a:lnTo>
                    <a:pt x="0" y="2364494"/>
                  </a:lnTo>
                  <a:lnTo>
                    <a:pt x="0" y="0"/>
                  </a:lnTo>
                  <a:close/>
                </a:path>
              </a:pathLst>
            </a:custGeom>
            <a:solidFill>
              <a:schemeClr val="accent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lIns="156464" tIns="849008" rIns="360000" bIns="156464" spcCol="1270" anchor="b"/>
            <a:lstStyle/>
            <a:p>
              <a:pPr defTabSz="977900">
                <a:lnSpc>
                  <a:spcPct val="90000"/>
                </a:lnSpc>
                <a:spcAft>
                  <a:spcPct val="35000"/>
                </a:spcAft>
                <a:defRPr/>
              </a:pPr>
              <a:r>
                <a:rPr lang="cs-CZ" sz="2400" b="1" dirty="0" err="1">
                  <a:solidFill>
                    <a:srgbClr val="FFFFFF"/>
                  </a:solidFill>
                </a:rPr>
                <a:t>Failure</a:t>
              </a:r>
              <a:r>
                <a:rPr lang="cs-CZ" sz="2400" b="1" dirty="0">
                  <a:solidFill>
                    <a:srgbClr val="FFFFFF"/>
                  </a:solidFill>
                </a:rPr>
                <a:t> probability</a:t>
              </a:r>
            </a:p>
          </p:txBody>
        </p:sp>
        <p:sp>
          <p:nvSpPr>
            <p:cNvPr id="11" name="Volný tvar 10"/>
            <p:cNvSpPr/>
            <p:nvPr/>
          </p:nvSpPr>
          <p:spPr>
            <a:xfrm>
              <a:off x="5637161" y="4944912"/>
              <a:ext cx="2603843" cy="2365261"/>
            </a:xfrm>
            <a:custGeom>
              <a:avLst/>
              <a:gdLst>
                <a:gd name="connsiteX0" fmla="*/ 0 w 2364494"/>
                <a:gd name="connsiteY0" fmla="*/ 2364494 h 2364494"/>
                <a:gd name="connsiteX1" fmla="*/ 2364494 w 2364494"/>
                <a:gd name="connsiteY1" fmla="*/ 0 h 2364494"/>
                <a:gd name="connsiteX2" fmla="*/ 2364494 w 2364494"/>
                <a:gd name="connsiteY2" fmla="*/ 2364494 h 2364494"/>
                <a:gd name="connsiteX3" fmla="*/ 0 w 2364494"/>
                <a:gd name="connsiteY3" fmla="*/ 2364494 h 2364494"/>
              </a:gdLst>
              <a:ahLst/>
              <a:cxnLst>
                <a:cxn ang="0">
                  <a:pos x="connsiteX0" y="connsiteY0"/>
                </a:cxn>
                <a:cxn ang="0">
                  <a:pos x="connsiteX1" y="connsiteY1"/>
                </a:cxn>
                <a:cxn ang="0">
                  <a:pos x="connsiteX2" y="connsiteY2"/>
                </a:cxn>
                <a:cxn ang="0">
                  <a:pos x="connsiteX3" y="connsiteY3"/>
                </a:cxn>
              </a:cxnLst>
              <a:rect l="l" t="t" r="r" b="b"/>
              <a:pathLst>
                <a:path w="2364494" h="2364494">
                  <a:moveTo>
                    <a:pt x="2364494" y="0"/>
                  </a:moveTo>
                  <a:cubicBezTo>
                    <a:pt x="2364494" y="1305874"/>
                    <a:pt x="1305874" y="2364494"/>
                    <a:pt x="0" y="2364494"/>
                  </a:cubicBezTo>
                  <a:lnTo>
                    <a:pt x="0" y="0"/>
                  </a:lnTo>
                  <a:lnTo>
                    <a:pt x="2364494" y="0"/>
                  </a:lnTo>
                  <a:close/>
                </a:path>
              </a:pathLst>
            </a:custGeom>
            <a:solidFill>
              <a:schemeClr val="accent4"/>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lIns="156464" tIns="156465" rIns="396000" bIns="849008" spcCol="1270" anchor="t"/>
            <a:lstStyle/>
            <a:p>
              <a:pPr defTabSz="977900">
                <a:lnSpc>
                  <a:spcPct val="90000"/>
                </a:lnSpc>
                <a:spcAft>
                  <a:spcPct val="35000"/>
                </a:spcAft>
                <a:defRPr/>
              </a:pPr>
              <a:r>
                <a:rPr lang="cs-CZ" sz="2400" b="1" dirty="0" err="1">
                  <a:solidFill>
                    <a:srgbClr val="FFFFFF"/>
                  </a:solidFill>
                </a:rPr>
                <a:t>Impacts</a:t>
              </a:r>
              <a:r>
                <a:rPr lang="cs-CZ" sz="2400" b="1" dirty="0">
                  <a:solidFill>
                    <a:srgbClr val="FFFFFF"/>
                  </a:solidFill>
                </a:rPr>
                <a:t> </a:t>
              </a:r>
              <a:r>
                <a:rPr lang="cs-CZ" sz="2400" b="1" dirty="0" err="1">
                  <a:solidFill>
                    <a:srgbClr val="FFFFFF"/>
                  </a:solidFill>
                </a:rPr>
                <a:t>of</a:t>
              </a:r>
              <a:r>
                <a:rPr lang="cs-CZ" sz="2400" b="1" dirty="0">
                  <a:solidFill>
                    <a:srgbClr val="FFFFFF"/>
                  </a:solidFill>
                </a:rPr>
                <a:t> </a:t>
              </a:r>
              <a:r>
                <a:rPr lang="cs-CZ" sz="2400" b="1" dirty="0" err="1">
                  <a:solidFill>
                    <a:srgbClr val="FFFFFF"/>
                  </a:solidFill>
                </a:rPr>
                <a:t>spare</a:t>
              </a:r>
              <a:r>
                <a:rPr lang="cs-CZ" sz="2400" b="1" dirty="0">
                  <a:solidFill>
                    <a:srgbClr val="FFFFFF"/>
                  </a:solidFill>
                </a:rPr>
                <a:t> part </a:t>
              </a:r>
              <a:r>
                <a:rPr lang="cs-CZ" sz="2400" b="1" dirty="0" err="1">
                  <a:solidFill>
                    <a:srgbClr val="FFFFFF"/>
                  </a:solidFill>
                </a:rPr>
                <a:t>unavailability</a:t>
              </a:r>
              <a:endParaRPr lang="cs-CZ" sz="2400" b="1" dirty="0">
                <a:solidFill>
                  <a:srgbClr val="FFFFFF"/>
                </a:solidFill>
              </a:endParaRPr>
            </a:p>
          </p:txBody>
        </p:sp>
        <p:sp>
          <p:nvSpPr>
            <p:cNvPr id="12" name="Volný tvar 11"/>
            <p:cNvSpPr/>
            <p:nvPr/>
          </p:nvSpPr>
          <p:spPr>
            <a:xfrm>
              <a:off x="2932704" y="4944913"/>
              <a:ext cx="2594910" cy="2365260"/>
            </a:xfrm>
            <a:custGeom>
              <a:avLst/>
              <a:gdLst>
                <a:gd name="connsiteX0" fmla="*/ 0 w 2364494"/>
                <a:gd name="connsiteY0" fmla="*/ 2364494 h 2364494"/>
                <a:gd name="connsiteX1" fmla="*/ 2364494 w 2364494"/>
                <a:gd name="connsiteY1" fmla="*/ 0 h 2364494"/>
                <a:gd name="connsiteX2" fmla="*/ 2364494 w 2364494"/>
                <a:gd name="connsiteY2" fmla="*/ 2364494 h 2364494"/>
                <a:gd name="connsiteX3" fmla="*/ 0 w 2364494"/>
                <a:gd name="connsiteY3" fmla="*/ 2364494 h 2364494"/>
              </a:gdLst>
              <a:ahLst/>
              <a:cxnLst>
                <a:cxn ang="0">
                  <a:pos x="connsiteX0" y="connsiteY0"/>
                </a:cxn>
                <a:cxn ang="0">
                  <a:pos x="connsiteX1" y="connsiteY1"/>
                </a:cxn>
                <a:cxn ang="0">
                  <a:pos x="connsiteX2" y="connsiteY2"/>
                </a:cxn>
                <a:cxn ang="0">
                  <a:pos x="connsiteX3" y="connsiteY3"/>
                </a:cxn>
              </a:cxnLst>
              <a:rect l="l" t="t" r="r" b="b"/>
              <a:pathLst>
                <a:path w="2364494" h="2364494">
                  <a:moveTo>
                    <a:pt x="2364494" y="2364494"/>
                  </a:moveTo>
                  <a:cubicBezTo>
                    <a:pt x="1058620" y="2364494"/>
                    <a:pt x="0" y="1305874"/>
                    <a:pt x="0" y="0"/>
                  </a:cubicBezTo>
                  <a:lnTo>
                    <a:pt x="2364494" y="0"/>
                  </a:lnTo>
                  <a:lnTo>
                    <a:pt x="2364494" y="2364494"/>
                  </a:lnTo>
                  <a:close/>
                </a:path>
              </a:pathLst>
            </a:custGeom>
            <a:solidFill>
              <a:schemeClr val="tx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lIns="0" tIns="158400" rIns="158400" bIns="0" spcCol="1270" anchor="t" anchorCtr="0"/>
            <a:lstStyle/>
            <a:p>
              <a:pPr algn="r" defTabSz="977900">
                <a:lnSpc>
                  <a:spcPct val="90000"/>
                </a:lnSpc>
                <a:spcAft>
                  <a:spcPct val="35000"/>
                </a:spcAft>
                <a:defRPr/>
              </a:pPr>
              <a:r>
                <a:rPr lang="cs-CZ" sz="2400" b="1" dirty="0" err="1">
                  <a:solidFill>
                    <a:srgbClr val="FFFFFF"/>
                  </a:solidFill>
                </a:rPr>
                <a:t>Leadtime</a:t>
              </a:r>
              <a:r>
                <a:rPr lang="cs-CZ" sz="2400" b="1" dirty="0">
                  <a:solidFill>
                    <a:srgbClr val="FFFFFF"/>
                  </a:solidFill>
                </a:rPr>
                <a:t> and</a:t>
              </a:r>
              <a:br>
                <a:rPr lang="cs-CZ" sz="2400" b="1" dirty="0">
                  <a:solidFill>
                    <a:srgbClr val="FFFFFF"/>
                  </a:solidFill>
                </a:rPr>
              </a:br>
              <a:r>
                <a:rPr lang="cs-CZ" sz="2400" b="1" dirty="0" err="1">
                  <a:solidFill>
                    <a:srgbClr val="FFFFFF"/>
                  </a:solidFill>
                </a:rPr>
                <a:t>other</a:t>
              </a:r>
              <a:r>
                <a:rPr lang="cs-CZ" sz="2400" b="1" dirty="0">
                  <a:solidFill>
                    <a:srgbClr val="FFFFFF"/>
                  </a:solidFill>
                </a:rPr>
                <a:t> </a:t>
              </a:r>
              <a:r>
                <a:rPr lang="cs-CZ" sz="2400" b="1" dirty="0" err="1">
                  <a:solidFill>
                    <a:srgbClr val="FFFFFF"/>
                  </a:solidFill>
                </a:rPr>
                <a:t>parameters</a:t>
              </a:r>
              <a:endParaRPr lang="cs-CZ" sz="2400" b="1" dirty="0">
                <a:solidFill>
                  <a:srgbClr val="FFFFFF"/>
                </a:solidFill>
              </a:endParaRPr>
            </a:p>
          </p:txBody>
        </p:sp>
      </p:grpSp>
      <p:sp>
        <p:nvSpPr>
          <p:cNvPr id="13" name="Rectangle 2"/>
          <p:cNvSpPr txBox="1">
            <a:spLocks noChangeArrowheads="1"/>
          </p:cNvSpPr>
          <p:nvPr/>
        </p:nvSpPr>
        <p:spPr>
          <a:xfrm>
            <a:off x="228600" y="701817"/>
            <a:ext cx="8440402" cy="582369"/>
          </a:xfrm>
          <a:prstGeom prst="rect">
            <a:avLst/>
          </a:prstGeom>
        </p:spPr>
        <p:txBody>
          <a:bodyPr>
            <a:normAutofit fontScale="90000" lnSpcReduction="20000"/>
          </a:bodyPr>
          <a:lstStyle>
            <a:lvl1pPr algn="l" defTabSz="457200" rtl="0" eaLnBrk="1" latinLnBrk="0" hangingPunct="1">
              <a:spcBef>
                <a:spcPct val="0"/>
              </a:spcBef>
              <a:buNone/>
              <a:defRPr sz="4000" b="1" kern="1200">
                <a:solidFill>
                  <a:schemeClr val="tx1"/>
                </a:solidFill>
                <a:latin typeface="+mj-lt"/>
                <a:ea typeface="+mj-ea"/>
                <a:cs typeface="+mj-cs"/>
              </a:defRPr>
            </a:lvl1pPr>
          </a:lstStyle>
          <a:p>
            <a:r>
              <a:rPr lang="cs-CZ" altLang="cs-CZ" dirty="0" err="1">
                <a:solidFill>
                  <a:schemeClr val="accent1"/>
                </a:solidFill>
              </a:rPr>
              <a:t>Evaluate</a:t>
            </a:r>
            <a:r>
              <a:rPr lang="cs-CZ" altLang="cs-CZ" dirty="0">
                <a:solidFill>
                  <a:schemeClr val="accent1"/>
                </a:solidFill>
              </a:rPr>
              <a:t> </a:t>
            </a:r>
            <a:r>
              <a:rPr lang="cs-CZ" altLang="cs-CZ" dirty="0" err="1">
                <a:solidFill>
                  <a:schemeClr val="accent1"/>
                </a:solidFill>
              </a:rPr>
              <a:t>spare</a:t>
            </a:r>
            <a:r>
              <a:rPr lang="cs-CZ" altLang="cs-CZ" dirty="0">
                <a:solidFill>
                  <a:schemeClr val="accent1"/>
                </a:solidFill>
              </a:rPr>
              <a:t> </a:t>
            </a:r>
            <a:r>
              <a:rPr lang="cs-CZ" altLang="cs-CZ" dirty="0" err="1">
                <a:solidFill>
                  <a:schemeClr val="accent1"/>
                </a:solidFill>
              </a:rPr>
              <a:t>parts</a:t>
            </a:r>
            <a:r>
              <a:rPr lang="cs-CZ" altLang="cs-CZ" dirty="0">
                <a:solidFill>
                  <a:schemeClr val="accent1"/>
                </a:solidFill>
              </a:rPr>
              <a:t> </a:t>
            </a:r>
            <a:r>
              <a:rPr lang="cs-CZ" altLang="cs-CZ" dirty="0" err="1">
                <a:solidFill>
                  <a:schemeClr val="accent1"/>
                </a:solidFill>
              </a:rPr>
              <a:t>criticality</a:t>
            </a:r>
            <a:endParaRPr lang="cs-CZ" altLang="cs-CZ" dirty="0">
              <a:solidFill>
                <a:schemeClr val="accent1"/>
              </a:solidFill>
            </a:endParaRPr>
          </a:p>
        </p:txBody>
      </p:sp>
    </p:spTree>
    <p:extLst>
      <p:ext uri="{BB962C8B-B14F-4D97-AF65-F5344CB8AC3E}">
        <p14:creationId xmlns:p14="http://schemas.microsoft.com/office/powerpoint/2010/main" val="131412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2227264" y="388938"/>
            <a:ext cx="8440737" cy="582612"/>
          </a:xfrm>
        </p:spPr>
        <p:txBody>
          <a:bodyPr>
            <a:noAutofit/>
          </a:bodyPr>
          <a:lstStyle/>
          <a:p>
            <a:r>
              <a:rPr lang="en-US" altLang="cs-CZ" sz="3600" dirty="0">
                <a:solidFill>
                  <a:schemeClr val="bg1"/>
                </a:solidFill>
              </a:rPr>
              <a:t>Spare parts management starts </a:t>
            </a:r>
            <a:br>
              <a:rPr lang="en-US" altLang="cs-CZ" sz="3600" dirty="0">
                <a:solidFill>
                  <a:schemeClr val="bg1"/>
                </a:solidFill>
              </a:rPr>
            </a:br>
            <a:r>
              <a:rPr lang="en-US" altLang="cs-CZ" sz="3600" dirty="0">
                <a:solidFill>
                  <a:schemeClr val="bg1"/>
                </a:solidFill>
              </a:rPr>
              <a:t>with good forecasting</a:t>
            </a:r>
          </a:p>
        </p:txBody>
      </p:sp>
    </p:spTree>
    <p:extLst>
      <p:ext uri="{BB962C8B-B14F-4D97-AF65-F5344CB8AC3E}">
        <p14:creationId xmlns:p14="http://schemas.microsoft.com/office/powerpoint/2010/main" val="2325111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adpis 1"/>
          <p:cNvSpPr>
            <a:spLocks noGrp="1"/>
          </p:cNvSpPr>
          <p:nvPr>
            <p:ph type="title"/>
          </p:nvPr>
        </p:nvSpPr>
        <p:spPr>
          <a:xfrm>
            <a:off x="228600" y="381000"/>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r>
              <a:rPr lang="en-US" altLang="cs-CZ" noProof="0" dirty="0">
                <a:solidFill>
                  <a:schemeClr val="accent1"/>
                </a:solidFill>
              </a:rPr>
              <a:t>Quantitative methods x Common sense</a:t>
            </a:r>
          </a:p>
        </p:txBody>
      </p:sp>
      <p:sp>
        <p:nvSpPr>
          <p:cNvPr id="52227" name="Rovnoramenný trojúhelník 2"/>
          <p:cNvSpPr>
            <a:spLocks noChangeArrowheads="1"/>
          </p:cNvSpPr>
          <p:nvPr/>
        </p:nvSpPr>
        <p:spPr bwMode="auto">
          <a:xfrm>
            <a:off x="5547846" y="4531051"/>
            <a:ext cx="1340833" cy="1489876"/>
          </a:xfrm>
          <a:prstGeom prst="triangle">
            <a:avLst>
              <a:gd name="adj" fmla="val 50000"/>
            </a:avLst>
          </a:prstGeom>
          <a:solidFill>
            <a:schemeClr val="accent1"/>
          </a:solidFill>
          <a:ln>
            <a:noFill/>
          </a:ln>
          <a:extLst/>
        </p:spPr>
        <p:txBody>
          <a:bodyPr lIns="79406" tIns="39703" rIns="79406" bIns="39703"/>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52228" name="Obdélník 3"/>
          <p:cNvSpPr>
            <a:spLocks noChangeArrowheads="1"/>
          </p:cNvSpPr>
          <p:nvPr/>
        </p:nvSpPr>
        <p:spPr bwMode="auto">
          <a:xfrm>
            <a:off x="2438939" y="4401063"/>
            <a:ext cx="7617761" cy="129989"/>
          </a:xfrm>
          <a:prstGeom prst="rect">
            <a:avLst/>
          </a:prstGeom>
          <a:solidFill>
            <a:schemeClr val="accent1"/>
          </a:solidFill>
          <a:ln>
            <a:noFill/>
          </a:ln>
          <a:extLst/>
        </p:spPr>
        <p:txBody>
          <a:bodyPr lIns="79406" tIns="39703" rIns="79406" bIns="39703"/>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endParaRPr lang="cs-CZ" altLang="cs-CZ" b="1"/>
          </a:p>
        </p:txBody>
      </p:sp>
      <p:sp>
        <p:nvSpPr>
          <p:cNvPr id="5" name="Zaoblený obdélník 4"/>
          <p:cNvSpPr/>
          <p:nvPr/>
        </p:nvSpPr>
        <p:spPr bwMode="auto">
          <a:xfrm>
            <a:off x="2561198" y="3169737"/>
            <a:ext cx="2011250" cy="1037056"/>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lstStyle/>
          <a:p>
            <a:pPr algn="ctr" defTabSz="914002">
              <a:defRPr/>
            </a:pPr>
            <a:r>
              <a:rPr lang="cs-CZ" sz="2400" b="1" dirty="0" err="1">
                <a:solidFill>
                  <a:schemeClr val="bg1"/>
                </a:solidFill>
                <a:latin typeface="+mj-lt"/>
              </a:rPr>
              <a:t>Quantitative</a:t>
            </a:r>
            <a:r>
              <a:rPr lang="cs-CZ" sz="2400" b="1" dirty="0">
                <a:solidFill>
                  <a:schemeClr val="bg1"/>
                </a:solidFill>
                <a:latin typeface="+mj-lt"/>
              </a:rPr>
              <a:t> </a:t>
            </a:r>
            <a:r>
              <a:rPr lang="cs-CZ" sz="2400" b="1" dirty="0" err="1">
                <a:solidFill>
                  <a:schemeClr val="bg1"/>
                </a:solidFill>
                <a:latin typeface="+mj-lt"/>
              </a:rPr>
              <a:t>methods</a:t>
            </a:r>
            <a:endParaRPr lang="cs-CZ" sz="2400" b="1" dirty="0">
              <a:solidFill>
                <a:schemeClr val="bg1"/>
              </a:solidFill>
              <a:latin typeface="+mj-lt"/>
            </a:endParaRPr>
          </a:p>
        </p:txBody>
      </p:sp>
      <p:sp>
        <p:nvSpPr>
          <p:cNvPr id="6" name="Zaoblený obdélník 5"/>
          <p:cNvSpPr/>
          <p:nvPr/>
        </p:nvSpPr>
        <p:spPr bwMode="auto">
          <a:xfrm>
            <a:off x="7924532" y="3169737"/>
            <a:ext cx="2011250" cy="1037056"/>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Common</a:t>
            </a:r>
            <a:r>
              <a:rPr lang="cs-CZ" sz="2400" b="1" dirty="0">
                <a:solidFill>
                  <a:schemeClr val="bg1"/>
                </a:solidFill>
                <a:latin typeface="+mj-lt"/>
              </a:rPr>
              <a:t> </a:t>
            </a:r>
            <a:r>
              <a:rPr lang="cs-CZ" sz="2400" b="1" dirty="0" err="1">
                <a:solidFill>
                  <a:schemeClr val="bg1"/>
                </a:solidFill>
                <a:latin typeface="+mj-lt"/>
              </a:rPr>
              <a:t>sense</a:t>
            </a:r>
            <a:endParaRPr lang="cs-CZ" sz="2400" b="1" dirty="0">
              <a:solidFill>
                <a:schemeClr val="bg1"/>
              </a:solidFill>
              <a:latin typeface="+mj-lt"/>
            </a:endParaRPr>
          </a:p>
        </p:txBody>
      </p:sp>
    </p:spTree>
    <p:extLst>
      <p:ext uri="{BB962C8B-B14F-4D97-AF65-F5344CB8AC3E}">
        <p14:creationId xmlns:p14="http://schemas.microsoft.com/office/powerpoint/2010/main" val="1189502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adpis 1"/>
          <p:cNvSpPr>
            <a:spLocks noGrp="1"/>
          </p:cNvSpPr>
          <p:nvPr>
            <p:ph type="title"/>
          </p:nvPr>
        </p:nvSpPr>
        <p:spPr>
          <a:xfrm>
            <a:off x="152400" y="445473"/>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r>
              <a:rPr lang="en-US" altLang="cs-CZ" noProof="0" dirty="0">
                <a:solidFill>
                  <a:schemeClr val="accent1"/>
                </a:solidFill>
              </a:rPr>
              <a:t>Quantitative methods x Common sense</a:t>
            </a:r>
          </a:p>
        </p:txBody>
      </p:sp>
      <p:sp>
        <p:nvSpPr>
          <p:cNvPr id="5" name="Zaoblený obdélník 4"/>
          <p:cNvSpPr/>
          <p:nvPr/>
        </p:nvSpPr>
        <p:spPr bwMode="auto">
          <a:xfrm>
            <a:off x="5060146" y="4093567"/>
            <a:ext cx="3290282" cy="1879843"/>
          </a:xfrm>
          <a:prstGeom prst="roundRect">
            <a:avLst>
              <a:gd name="adj" fmla="val 11195"/>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dirty="0" err="1">
                <a:solidFill>
                  <a:schemeClr val="bg1"/>
                </a:solidFill>
                <a:latin typeface="+mj-lt"/>
              </a:rPr>
              <a:t>Quantitative</a:t>
            </a:r>
            <a:r>
              <a:rPr lang="cs-CZ" sz="2400" dirty="0">
                <a:solidFill>
                  <a:schemeClr val="bg1"/>
                </a:solidFill>
                <a:latin typeface="+mj-lt"/>
              </a:rPr>
              <a:t> </a:t>
            </a:r>
            <a:r>
              <a:rPr lang="cs-CZ" sz="2400" dirty="0" err="1">
                <a:solidFill>
                  <a:schemeClr val="bg1"/>
                </a:solidFill>
                <a:latin typeface="+mj-lt"/>
              </a:rPr>
              <a:t>methods</a:t>
            </a:r>
            <a:endParaRPr lang="cs-CZ" sz="2400" dirty="0">
              <a:solidFill>
                <a:schemeClr val="bg1"/>
              </a:solidFill>
              <a:latin typeface="+mj-lt"/>
            </a:endParaRPr>
          </a:p>
        </p:txBody>
      </p:sp>
      <p:sp>
        <p:nvSpPr>
          <p:cNvPr id="6" name="Zaoblený obdélník 5"/>
          <p:cNvSpPr/>
          <p:nvPr/>
        </p:nvSpPr>
        <p:spPr bwMode="auto">
          <a:xfrm>
            <a:off x="5060146" y="2797961"/>
            <a:ext cx="3290282" cy="1167045"/>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dirty="0" err="1">
                <a:solidFill>
                  <a:schemeClr val="bg1"/>
                </a:solidFill>
                <a:latin typeface="+mj-lt"/>
              </a:rPr>
              <a:t>Common</a:t>
            </a:r>
            <a:r>
              <a:rPr lang="cs-CZ" sz="2400" dirty="0">
                <a:solidFill>
                  <a:schemeClr val="bg1"/>
                </a:solidFill>
                <a:latin typeface="+mj-lt"/>
              </a:rPr>
              <a:t> </a:t>
            </a:r>
            <a:r>
              <a:rPr lang="cs-CZ" sz="2400" dirty="0" err="1">
                <a:solidFill>
                  <a:schemeClr val="bg1"/>
                </a:solidFill>
                <a:latin typeface="+mj-lt"/>
              </a:rPr>
              <a:t>sense</a:t>
            </a:r>
            <a:endParaRPr lang="cs-CZ" sz="2400" dirty="0">
              <a:solidFill>
                <a:schemeClr val="bg1"/>
              </a:solidFill>
              <a:latin typeface="+mj-lt"/>
            </a:endParaRPr>
          </a:p>
        </p:txBody>
      </p:sp>
      <p:sp>
        <p:nvSpPr>
          <p:cNvPr id="7" name="Zaoblený obdélník 6"/>
          <p:cNvSpPr/>
          <p:nvPr/>
        </p:nvSpPr>
        <p:spPr bwMode="auto">
          <a:xfrm>
            <a:off x="5060146" y="1802328"/>
            <a:ext cx="3290282" cy="865642"/>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dirty="0" err="1">
                <a:solidFill>
                  <a:schemeClr val="bg1"/>
                </a:solidFill>
                <a:latin typeface="+mj-lt"/>
              </a:rPr>
              <a:t>Unexplained</a:t>
            </a:r>
            <a:r>
              <a:rPr lang="cs-CZ" sz="2400" dirty="0">
                <a:solidFill>
                  <a:schemeClr val="bg1"/>
                </a:solidFill>
                <a:latin typeface="+mj-lt"/>
              </a:rPr>
              <a:t> / </a:t>
            </a:r>
            <a:r>
              <a:rPr lang="cs-CZ" sz="2400" dirty="0" err="1">
                <a:solidFill>
                  <a:schemeClr val="bg1"/>
                </a:solidFill>
                <a:latin typeface="+mj-lt"/>
              </a:rPr>
              <a:t>Random</a:t>
            </a:r>
            <a:endParaRPr lang="cs-CZ" sz="2400" dirty="0">
              <a:solidFill>
                <a:schemeClr val="bg1"/>
              </a:solidFill>
              <a:latin typeface="+mj-lt"/>
            </a:endParaRPr>
          </a:p>
        </p:txBody>
      </p:sp>
      <p:sp>
        <p:nvSpPr>
          <p:cNvPr id="8" name="Obousměrná svislá šipka 7"/>
          <p:cNvSpPr/>
          <p:nvPr/>
        </p:nvSpPr>
        <p:spPr bwMode="auto">
          <a:xfrm>
            <a:off x="2623001" y="1885179"/>
            <a:ext cx="1035855" cy="4171081"/>
          </a:xfrm>
          <a:prstGeom prst="upDownArrow">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endParaRPr lang="cs-CZ" sz="2400" dirty="0">
              <a:solidFill>
                <a:schemeClr val="bg1"/>
              </a:solidFill>
              <a:latin typeface="+mj-lt"/>
            </a:endParaRPr>
          </a:p>
        </p:txBody>
      </p:sp>
      <p:sp>
        <p:nvSpPr>
          <p:cNvPr id="9" name="Zaoblený obdélník 8"/>
          <p:cNvSpPr/>
          <p:nvPr/>
        </p:nvSpPr>
        <p:spPr bwMode="auto">
          <a:xfrm>
            <a:off x="2179370" y="3252209"/>
            <a:ext cx="1949448" cy="1229897"/>
          </a:xfrm>
          <a:prstGeom prst="roundRect">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dirty="0" err="1">
                <a:solidFill>
                  <a:schemeClr val="bg1"/>
                </a:solidFill>
                <a:latin typeface="+mj-lt"/>
              </a:rPr>
              <a:t>Uncertainty</a:t>
            </a:r>
            <a:r>
              <a:rPr lang="cs-CZ" sz="2400" dirty="0">
                <a:solidFill>
                  <a:schemeClr val="bg1"/>
                </a:solidFill>
                <a:latin typeface="+mj-lt"/>
              </a:rPr>
              <a:t> </a:t>
            </a:r>
            <a:br>
              <a:rPr lang="cs-CZ" sz="2400" dirty="0">
                <a:solidFill>
                  <a:schemeClr val="bg1"/>
                </a:solidFill>
                <a:latin typeface="+mj-lt"/>
              </a:rPr>
            </a:br>
            <a:r>
              <a:rPr lang="cs-CZ" sz="2400" dirty="0" err="1">
                <a:solidFill>
                  <a:schemeClr val="bg1"/>
                </a:solidFill>
                <a:latin typeface="+mj-lt"/>
              </a:rPr>
              <a:t>of</a:t>
            </a:r>
            <a:r>
              <a:rPr lang="cs-CZ" sz="2400" dirty="0">
                <a:solidFill>
                  <a:schemeClr val="bg1"/>
                </a:solidFill>
                <a:latin typeface="+mj-lt"/>
              </a:rPr>
              <a:t> </a:t>
            </a:r>
            <a:r>
              <a:rPr lang="cs-CZ" sz="2400" dirty="0" err="1">
                <a:solidFill>
                  <a:schemeClr val="bg1"/>
                </a:solidFill>
                <a:latin typeface="+mj-lt"/>
              </a:rPr>
              <a:t>future</a:t>
            </a:r>
            <a:r>
              <a:rPr lang="cs-CZ" sz="2400" dirty="0">
                <a:solidFill>
                  <a:schemeClr val="bg1"/>
                </a:solidFill>
                <a:latin typeface="+mj-lt"/>
              </a:rPr>
              <a:t> </a:t>
            </a:r>
            <a:r>
              <a:rPr lang="cs-CZ" sz="2400" dirty="0" err="1">
                <a:solidFill>
                  <a:schemeClr val="bg1"/>
                </a:solidFill>
                <a:latin typeface="+mj-lt"/>
              </a:rPr>
              <a:t>consumption</a:t>
            </a:r>
            <a:endParaRPr lang="cs-CZ" sz="2400" dirty="0">
              <a:solidFill>
                <a:schemeClr val="bg1"/>
              </a:solidFill>
              <a:latin typeface="+mj-lt"/>
            </a:endParaRPr>
          </a:p>
        </p:txBody>
      </p:sp>
      <p:sp>
        <p:nvSpPr>
          <p:cNvPr id="10" name="Zaoblený obdélník 9"/>
          <p:cNvSpPr/>
          <p:nvPr/>
        </p:nvSpPr>
        <p:spPr bwMode="auto">
          <a:xfrm>
            <a:off x="8472688" y="4093567"/>
            <a:ext cx="2071708" cy="1879843"/>
          </a:xfrm>
          <a:prstGeom prst="roundRect">
            <a:avLst>
              <a:gd name="adj" fmla="val 10587"/>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dirty="0" err="1">
                <a:solidFill>
                  <a:schemeClr val="bg1"/>
                </a:solidFill>
                <a:latin typeface="+mj-lt"/>
              </a:rPr>
              <a:t>Maximize</a:t>
            </a:r>
            <a:endParaRPr lang="cs-CZ" sz="2100" dirty="0">
              <a:solidFill>
                <a:schemeClr val="bg1"/>
              </a:solidFill>
              <a:latin typeface="+mj-lt"/>
            </a:endParaRPr>
          </a:p>
        </p:txBody>
      </p:sp>
      <p:sp>
        <p:nvSpPr>
          <p:cNvPr id="11" name="Zaoblený obdélník 10"/>
          <p:cNvSpPr/>
          <p:nvPr/>
        </p:nvSpPr>
        <p:spPr bwMode="auto">
          <a:xfrm>
            <a:off x="8472688" y="2797961"/>
            <a:ext cx="2071708" cy="1167045"/>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dirty="0">
                <a:solidFill>
                  <a:schemeClr val="bg1"/>
                </a:solidFill>
                <a:latin typeface="+mj-lt"/>
              </a:rPr>
              <a:t>Make </a:t>
            </a:r>
            <a:r>
              <a:rPr lang="cs-CZ" sz="2100" dirty="0" err="1">
                <a:solidFill>
                  <a:schemeClr val="bg1"/>
                </a:solidFill>
                <a:latin typeface="+mj-lt"/>
              </a:rPr>
              <a:t>efficient</a:t>
            </a:r>
            <a:endParaRPr lang="cs-CZ" sz="2100" dirty="0">
              <a:solidFill>
                <a:schemeClr val="bg1"/>
              </a:solidFill>
              <a:latin typeface="+mj-lt"/>
            </a:endParaRPr>
          </a:p>
        </p:txBody>
      </p:sp>
      <p:sp>
        <p:nvSpPr>
          <p:cNvPr id="12" name="Zaoblený obdélník 11"/>
          <p:cNvSpPr/>
          <p:nvPr/>
        </p:nvSpPr>
        <p:spPr bwMode="auto">
          <a:xfrm>
            <a:off x="8472688" y="1802328"/>
            <a:ext cx="2071708" cy="865642"/>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dirty="0" err="1">
                <a:solidFill>
                  <a:schemeClr val="bg1"/>
                </a:solidFill>
                <a:latin typeface="+mj-lt"/>
              </a:rPr>
              <a:t>Minimize</a:t>
            </a:r>
            <a:endParaRPr lang="cs-CZ" sz="2100" dirty="0">
              <a:solidFill>
                <a:schemeClr val="bg1"/>
              </a:solidFill>
              <a:latin typeface="+mj-lt"/>
            </a:endParaRPr>
          </a:p>
        </p:txBody>
      </p:sp>
    </p:spTree>
    <p:extLst>
      <p:ext uri="{BB962C8B-B14F-4D97-AF65-F5344CB8AC3E}">
        <p14:creationId xmlns:p14="http://schemas.microsoft.com/office/powerpoint/2010/main" val="353059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1" y="700941"/>
            <a:ext cx="8458200" cy="487362"/>
          </a:xfrm>
        </p:spPr>
        <p:txBody>
          <a:bodyPr>
            <a:noAutofit/>
          </a:bodyPr>
          <a:lstStyle/>
          <a:p>
            <a:r>
              <a:rPr lang="en-US" sz="2800" b="1" dirty="0">
                <a:latin typeface="Copperplate Gothic Bold" pitchFamily="34" charset="0"/>
              </a:rPr>
              <a:t>Impact of higher  &amp; Lower inventory</a:t>
            </a:r>
            <a:endParaRPr lang="en-US" sz="2800" b="1" dirty="0"/>
          </a:p>
        </p:txBody>
      </p:sp>
      <p:sp>
        <p:nvSpPr>
          <p:cNvPr id="3" name="TextBox 2"/>
          <p:cNvSpPr txBox="1"/>
          <p:nvPr/>
        </p:nvSpPr>
        <p:spPr>
          <a:xfrm>
            <a:off x="304801" y="1253460"/>
            <a:ext cx="4038600" cy="2369880"/>
          </a:xfrm>
          <a:prstGeom prst="rect">
            <a:avLst/>
          </a:prstGeom>
          <a:noFill/>
          <a:ln w="19050">
            <a:solidFill>
              <a:schemeClr val="tx1"/>
            </a:solidFill>
          </a:ln>
        </p:spPr>
        <p:txBody>
          <a:bodyPr wrap="square" rtlCol="0">
            <a:spAutoFit/>
          </a:bodyPr>
          <a:lstStyle/>
          <a:p>
            <a:pPr algn="ctr"/>
            <a:r>
              <a:rPr lang="en-US" sz="2000" b="1" dirty="0">
                <a:latin typeface="Arial Rounded MT Bold" pitchFamily="34" charset="0"/>
              </a:rPr>
              <a:t>High Inventory Label </a:t>
            </a:r>
          </a:p>
          <a:p>
            <a:pPr marL="342900" indent="-342900">
              <a:buAutoNum type="arabicPeriod"/>
            </a:pPr>
            <a:r>
              <a:rPr lang="en-US" sz="1600" dirty="0"/>
              <a:t>Locking of high working capital that leads to reduction of  profit margin</a:t>
            </a:r>
          </a:p>
          <a:p>
            <a:pPr marL="342900" indent="-342900">
              <a:buAutoNum type="arabicPeriod"/>
            </a:pPr>
            <a:r>
              <a:rPr lang="en-US" sz="1600" dirty="0"/>
              <a:t>Increases the storing cost </a:t>
            </a:r>
          </a:p>
          <a:p>
            <a:pPr marL="342900" indent="-342900">
              <a:buAutoNum type="arabicPeriod"/>
            </a:pPr>
            <a:r>
              <a:rPr lang="en-US" sz="1600" dirty="0"/>
              <a:t>Chance of getting  obsolete is high since  the technology is improving at faster rate.</a:t>
            </a:r>
          </a:p>
          <a:p>
            <a:pPr marL="342900" indent="-342900">
              <a:buAutoNum type="arabicPeriod"/>
            </a:pPr>
            <a:r>
              <a:rPr lang="en-US" sz="1600" dirty="0"/>
              <a:t>Loss of working capital due to damages / obsolesce / pilferages .</a:t>
            </a:r>
          </a:p>
          <a:p>
            <a:pPr marL="342900" indent="-342900">
              <a:buAutoNum type="arabicPeriod"/>
            </a:pPr>
            <a:r>
              <a:rPr lang="en-US" sz="1600" dirty="0"/>
              <a:t>No risk of stock out </a:t>
            </a:r>
          </a:p>
        </p:txBody>
      </p:sp>
      <p:sp>
        <p:nvSpPr>
          <p:cNvPr id="4" name="TextBox 3"/>
          <p:cNvSpPr txBox="1"/>
          <p:nvPr/>
        </p:nvSpPr>
        <p:spPr>
          <a:xfrm>
            <a:off x="7543801" y="1253460"/>
            <a:ext cx="4038600" cy="1661993"/>
          </a:xfrm>
          <a:prstGeom prst="rect">
            <a:avLst/>
          </a:prstGeom>
          <a:noFill/>
          <a:ln w="19050">
            <a:solidFill>
              <a:schemeClr val="tx1"/>
            </a:solidFill>
          </a:ln>
        </p:spPr>
        <p:txBody>
          <a:bodyPr wrap="square" rtlCol="0">
            <a:spAutoFit/>
          </a:bodyPr>
          <a:lstStyle/>
          <a:p>
            <a:pPr algn="ctr"/>
            <a:r>
              <a:rPr lang="en-US" sz="2000" b="1" dirty="0">
                <a:latin typeface="Arial Rounded MT Bold" pitchFamily="34" charset="0"/>
              </a:rPr>
              <a:t>Low Inventory Label </a:t>
            </a:r>
          </a:p>
          <a:p>
            <a:pPr marL="342900" indent="-342900">
              <a:buAutoNum type="arabicPeriod"/>
            </a:pPr>
            <a:r>
              <a:rPr lang="en-US" sz="1600" dirty="0"/>
              <a:t>Risk of loss of production due to non availability of required spare </a:t>
            </a:r>
          </a:p>
          <a:p>
            <a:pPr marL="342900" indent="-342900">
              <a:buAutoNum type="arabicPeriod"/>
            </a:pPr>
            <a:r>
              <a:rPr lang="en-US" sz="1600" dirty="0"/>
              <a:t>High lead time  can not ascertain the  availability of spare at right time </a:t>
            </a:r>
          </a:p>
          <a:p>
            <a:pPr marL="342900" indent="-342900">
              <a:buAutoNum type="arabicPeriod"/>
            </a:pPr>
            <a:r>
              <a:rPr lang="en-US" sz="1600" dirty="0"/>
              <a:t>Risk of stock out at any point of time </a:t>
            </a:r>
            <a:r>
              <a:rPr lang="en-US" dirty="0"/>
              <a:t>.</a:t>
            </a:r>
          </a:p>
        </p:txBody>
      </p:sp>
      <p:sp>
        <p:nvSpPr>
          <p:cNvPr id="6" name="Isosceles Triangle 5"/>
          <p:cNvSpPr/>
          <p:nvPr/>
        </p:nvSpPr>
        <p:spPr>
          <a:xfrm>
            <a:off x="5791201" y="3505200"/>
            <a:ext cx="304800" cy="1981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4343401" y="3200400"/>
            <a:ext cx="3124200" cy="6858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Flowchart: Delay 8"/>
          <p:cNvSpPr/>
          <p:nvPr/>
        </p:nvSpPr>
        <p:spPr>
          <a:xfrm rot="5400000">
            <a:off x="3848101" y="4076700"/>
            <a:ext cx="914400" cy="190500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10800000" flipV="1">
            <a:off x="3352801" y="3886200"/>
            <a:ext cx="990600" cy="68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43401" y="3886200"/>
            <a:ext cx="914400" cy="68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486401" y="53340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76600" y="4648200"/>
            <a:ext cx="1981200" cy="738664"/>
          </a:xfrm>
          <a:prstGeom prst="rect">
            <a:avLst/>
          </a:prstGeom>
          <a:noFill/>
        </p:spPr>
        <p:txBody>
          <a:bodyPr wrap="square" rtlCol="0">
            <a:spAutoFit/>
          </a:bodyPr>
          <a:lstStyle/>
          <a:p>
            <a:pPr algn="ctr"/>
            <a:r>
              <a:rPr lang="en-US" sz="1400" dirty="0">
                <a:solidFill>
                  <a:schemeClr val="bg1"/>
                </a:solidFill>
              </a:rPr>
              <a:t>Financial loss due to  high investment on inventories</a:t>
            </a:r>
          </a:p>
        </p:txBody>
      </p:sp>
      <p:sp>
        <p:nvSpPr>
          <p:cNvPr id="31" name="Flowchart: Delay 30"/>
          <p:cNvSpPr/>
          <p:nvPr/>
        </p:nvSpPr>
        <p:spPr>
          <a:xfrm rot="5400000">
            <a:off x="7048501" y="3390900"/>
            <a:ext cx="914400" cy="190500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rot="10800000" flipV="1">
            <a:off x="6553201" y="3200400"/>
            <a:ext cx="914400" cy="68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467601" y="3200400"/>
            <a:ext cx="990600" cy="68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53201" y="3846494"/>
            <a:ext cx="1981200" cy="954107"/>
          </a:xfrm>
          <a:prstGeom prst="rect">
            <a:avLst/>
          </a:prstGeom>
          <a:noFill/>
        </p:spPr>
        <p:txBody>
          <a:bodyPr wrap="square" rtlCol="0">
            <a:spAutoFit/>
          </a:bodyPr>
          <a:lstStyle/>
          <a:p>
            <a:pPr algn="ctr"/>
            <a:r>
              <a:rPr lang="en-US" sz="1400" dirty="0">
                <a:solidFill>
                  <a:schemeClr val="bg1"/>
                </a:solidFill>
              </a:rPr>
              <a:t>Financial loss due to  loss of production as result of non availability of  stock </a:t>
            </a:r>
          </a:p>
        </p:txBody>
      </p:sp>
      <p:sp>
        <p:nvSpPr>
          <p:cNvPr id="47" name="TextBox 46"/>
          <p:cNvSpPr txBox="1"/>
          <p:nvPr/>
        </p:nvSpPr>
        <p:spPr>
          <a:xfrm>
            <a:off x="1828800" y="5616715"/>
            <a:ext cx="8686800" cy="646331"/>
          </a:xfrm>
          <a:prstGeom prst="rect">
            <a:avLst/>
          </a:prstGeom>
          <a:noFill/>
        </p:spPr>
        <p:txBody>
          <a:bodyPr wrap="square" rtlCol="0">
            <a:spAutoFit/>
          </a:bodyPr>
          <a:lstStyle/>
          <a:p>
            <a:r>
              <a:rPr lang="en-US" b="1" dirty="0">
                <a:latin typeface="Georgia" pitchFamily="18" charset="0"/>
              </a:rPr>
              <a:t>Inventory management is a balancing act between financial loss due to high stock and loss of production due to non availability of stock  </a:t>
            </a:r>
          </a:p>
        </p:txBody>
      </p:sp>
    </p:spTree>
    <p:extLst>
      <p:ext uri="{BB962C8B-B14F-4D97-AF65-F5344CB8AC3E}">
        <p14:creationId xmlns:p14="http://schemas.microsoft.com/office/powerpoint/2010/main" val="425488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388727"/>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r>
              <a:rPr lang="en-US" altLang="cs-CZ" noProof="0" dirty="0">
                <a:solidFill>
                  <a:schemeClr val="accent1"/>
                </a:solidFill>
              </a:rPr>
              <a:t>Forecasting step-by-step</a:t>
            </a:r>
          </a:p>
        </p:txBody>
      </p:sp>
      <p:sp>
        <p:nvSpPr>
          <p:cNvPr id="54275" name="Zaoblený obdélník 1"/>
          <p:cNvSpPr>
            <a:spLocks noChangeArrowheads="1"/>
          </p:cNvSpPr>
          <p:nvPr/>
        </p:nvSpPr>
        <p:spPr bwMode="auto">
          <a:xfrm>
            <a:off x="2868865" y="1978614"/>
            <a:ext cx="7557302" cy="907067"/>
          </a:xfrm>
          <a:prstGeom prst="roundRect">
            <a:avLst>
              <a:gd name="adj" fmla="val 16667"/>
            </a:avLst>
          </a:prstGeom>
          <a:solidFill>
            <a:schemeClr val="accent1"/>
          </a:solidFill>
          <a:ln>
            <a:noFill/>
          </a:ln>
          <a:extLst/>
        </p:spPr>
        <p:txBody>
          <a:bodyPr lIns="79406" tIns="39703" rIns="79406" bIns="39703"/>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2300" b="1" dirty="0" err="1">
                <a:solidFill>
                  <a:schemeClr val="bg1"/>
                </a:solidFill>
                <a:latin typeface="+mj-lt"/>
              </a:rPr>
              <a:t>Visualisation</a:t>
            </a:r>
            <a:r>
              <a:rPr lang="cs-CZ" altLang="cs-CZ" sz="2300" b="1" dirty="0">
                <a:solidFill>
                  <a:schemeClr val="bg1"/>
                </a:solidFill>
                <a:latin typeface="+mj-lt"/>
              </a:rPr>
              <a:t> </a:t>
            </a:r>
            <a:r>
              <a:rPr lang="cs-CZ" altLang="cs-CZ" sz="2300" b="1" dirty="0" err="1">
                <a:solidFill>
                  <a:schemeClr val="bg1"/>
                </a:solidFill>
                <a:latin typeface="+mj-lt"/>
              </a:rPr>
              <a:t>of</a:t>
            </a:r>
            <a:r>
              <a:rPr lang="cs-CZ" altLang="cs-CZ" sz="2300" b="1" dirty="0">
                <a:solidFill>
                  <a:schemeClr val="bg1"/>
                </a:solidFill>
                <a:latin typeface="+mj-lt"/>
              </a:rPr>
              <a:t> </a:t>
            </a:r>
            <a:r>
              <a:rPr lang="cs-CZ" altLang="cs-CZ" sz="2300" b="1" dirty="0" err="1">
                <a:solidFill>
                  <a:schemeClr val="bg1"/>
                </a:solidFill>
                <a:latin typeface="+mj-lt"/>
              </a:rPr>
              <a:t>time</a:t>
            </a:r>
            <a:r>
              <a:rPr lang="cs-CZ" altLang="cs-CZ" sz="2300" b="1" dirty="0">
                <a:solidFill>
                  <a:schemeClr val="bg1"/>
                </a:solidFill>
                <a:latin typeface="+mj-lt"/>
              </a:rPr>
              <a:t> </a:t>
            </a:r>
            <a:r>
              <a:rPr lang="cs-CZ" altLang="cs-CZ" sz="2300" b="1" dirty="0" err="1">
                <a:solidFill>
                  <a:schemeClr val="bg1"/>
                </a:solidFill>
                <a:latin typeface="+mj-lt"/>
              </a:rPr>
              <a:t>series</a:t>
            </a:r>
            <a:endParaRPr lang="cs-CZ" altLang="cs-CZ" sz="2300" b="1" dirty="0">
              <a:solidFill>
                <a:schemeClr val="bg1"/>
              </a:solidFill>
              <a:latin typeface="+mj-lt"/>
            </a:endParaRPr>
          </a:p>
          <a:p>
            <a:pPr eaLnBrk="1" hangingPunct="1"/>
            <a:r>
              <a:rPr lang="en-US" altLang="cs-CZ" sz="2300" dirty="0">
                <a:solidFill>
                  <a:schemeClr val="bg1"/>
                </a:solidFill>
                <a:latin typeface="+mj-lt"/>
                <a:ea typeface="MS PGothic" pitchFamily="34" charset="-128"/>
              </a:rPr>
              <a:t>For better understanding of the time series</a:t>
            </a:r>
          </a:p>
        </p:txBody>
      </p:sp>
      <p:sp>
        <p:nvSpPr>
          <p:cNvPr id="5" name="Zaoblený obdélník 4"/>
          <p:cNvSpPr/>
          <p:nvPr/>
        </p:nvSpPr>
        <p:spPr bwMode="auto">
          <a:xfrm>
            <a:off x="2868865" y="4052727"/>
            <a:ext cx="7557302" cy="907067"/>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lstStyle/>
          <a:p>
            <a:pPr>
              <a:defRPr/>
            </a:pPr>
            <a:r>
              <a:rPr lang="cs-CZ" sz="2300" b="1" dirty="0" err="1">
                <a:solidFill>
                  <a:schemeClr val="bg1"/>
                </a:solidFill>
                <a:latin typeface="+mj-lt"/>
              </a:rPr>
              <a:t>Calculation</a:t>
            </a:r>
            <a:r>
              <a:rPr lang="cs-CZ" sz="2300" b="1" dirty="0">
                <a:solidFill>
                  <a:schemeClr val="bg1"/>
                </a:solidFill>
                <a:latin typeface="+mj-lt"/>
              </a:rPr>
              <a:t> </a:t>
            </a:r>
            <a:r>
              <a:rPr lang="cs-CZ" sz="2300" b="1" dirty="0" err="1">
                <a:solidFill>
                  <a:schemeClr val="bg1"/>
                </a:solidFill>
                <a:latin typeface="+mj-lt"/>
              </a:rPr>
              <a:t>of</a:t>
            </a:r>
            <a:r>
              <a:rPr lang="cs-CZ" sz="2300" b="1" dirty="0">
                <a:solidFill>
                  <a:schemeClr val="bg1"/>
                </a:solidFill>
                <a:latin typeface="+mj-lt"/>
              </a:rPr>
              <a:t> </a:t>
            </a:r>
            <a:r>
              <a:rPr lang="cs-CZ" sz="2300" b="1" dirty="0" err="1">
                <a:solidFill>
                  <a:schemeClr val="bg1"/>
                </a:solidFill>
                <a:latin typeface="+mj-lt"/>
              </a:rPr>
              <a:t>accuracy</a:t>
            </a:r>
            <a:endParaRPr lang="cs-CZ" sz="2300" b="1" dirty="0">
              <a:solidFill>
                <a:schemeClr val="bg1"/>
              </a:solidFill>
              <a:latin typeface="+mj-lt"/>
            </a:endParaRPr>
          </a:p>
          <a:p>
            <a:pPr>
              <a:defRPr/>
            </a:pPr>
            <a:r>
              <a:rPr lang="en-US" sz="2300" dirty="0">
                <a:solidFill>
                  <a:schemeClr val="bg1"/>
                </a:solidFill>
                <a:latin typeface="+mj-lt"/>
              </a:rPr>
              <a:t>Absolute and relative errors</a:t>
            </a:r>
            <a:r>
              <a:rPr lang="cs-CZ" sz="2300" dirty="0">
                <a:solidFill>
                  <a:schemeClr val="bg1"/>
                </a:solidFill>
                <a:latin typeface="+mj-lt"/>
              </a:rPr>
              <a:t>, e</a:t>
            </a:r>
            <a:r>
              <a:rPr lang="en-US" sz="2300" dirty="0">
                <a:solidFill>
                  <a:schemeClr val="bg1"/>
                </a:solidFill>
                <a:latin typeface="+mj-lt"/>
              </a:rPr>
              <a:t>valuation on testing season</a:t>
            </a:r>
          </a:p>
        </p:txBody>
      </p:sp>
      <p:sp>
        <p:nvSpPr>
          <p:cNvPr id="6" name="Zaoblený obdélník 5"/>
          <p:cNvSpPr/>
          <p:nvPr/>
        </p:nvSpPr>
        <p:spPr bwMode="auto">
          <a:xfrm>
            <a:off x="2868865" y="3015671"/>
            <a:ext cx="7557302" cy="907067"/>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defRPr/>
            </a:pPr>
            <a:r>
              <a:rPr lang="en-US" sz="2300" b="1" dirty="0">
                <a:solidFill>
                  <a:schemeClr val="bg1"/>
                </a:solidFill>
                <a:latin typeface="+mj-lt"/>
              </a:rPr>
              <a:t>Calculation of forecasts using all available methods</a:t>
            </a:r>
          </a:p>
        </p:txBody>
      </p:sp>
      <p:sp>
        <p:nvSpPr>
          <p:cNvPr id="7" name="Zaoblený obdélník 6"/>
          <p:cNvSpPr/>
          <p:nvPr/>
        </p:nvSpPr>
        <p:spPr bwMode="auto">
          <a:xfrm>
            <a:off x="2866178" y="5056732"/>
            <a:ext cx="7557302" cy="907067"/>
          </a:xfrm>
          <a:prstGeom prst="roundRect">
            <a:avLst/>
          </a:prstGeom>
          <a:solidFill>
            <a:schemeClr val="tx2"/>
          </a:solidFill>
          <a:ln w="9525" cap="flat" cmpd="sng" algn="ctr">
            <a:noFill/>
            <a:prstDash val="solid"/>
            <a:round/>
            <a:headEnd type="none" w="med" len="med"/>
            <a:tailEnd type="none" w="med" len="med"/>
          </a:ln>
          <a:effectLst/>
        </p:spPr>
        <p:txBody>
          <a:bodyPr lIns="79406" tIns="39703" rIns="79406" bIns="39703"/>
          <a:lstStyle/>
          <a:p>
            <a:pPr>
              <a:defRPr/>
            </a:pPr>
            <a:r>
              <a:rPr lang="cs-CZ" sz="2300" b="1" dirty="0" err="1">
                <a:solidFill>
                  <a:schemeClr val="bg1"/>
                </a:solidFill>
                <a:latin typeface="+mj-lt"/>
              </a:rPr>
              <a:t>Selection</a:t>
            </a:r>
            <a:r>
              <a:rPr lang="cs-CZ" sz="2300" b="1" dirty="0">
                <a:solidFill>
                  <a:schemeClr val="bg1"/>
                </a:solidFill>
                <a:latin typeface="+mj-lt"/>
              </a:rPr>
              <a:t> </a:t>
            </a:r>
            <a:r>
              <a:rPr lang="cs-CZ" sz="2300" b="1" dirty="0" err="1">
                <a:solidFill>
                  <a:schemeClr val="bg1"/>
                </a:solidFill>
                <a:latin typeface="+mj-lt"/>
              </a:rPr>
              <a:t>of</a:t>
            </a:r>
            <a:r>
              <a:rPr lang="cs-CZ" sz="2300" b="1" dirty="0">
                <a:solidFill>
                  <a:schemeClr val="bg1"/>
                </a:solidFill>
                <a:latin typeface="+mj-lt"/>
              </a:rPr>
              <a:t> </a:t>
            </a:r>
            <a:r>
              <a:rPr lang="cs-CZ" sz="2300" b="1" dirty="0" err="1">
                <a:solidFill>
                  <a:schemeClr val="bg1"/>
                </a:solidFill>
                <a:latin typeface="+mj-lt"/>
              </a:rPr>
              <a:t>the</a:t>
            </a:r>
            <a:r>
              <a:rPr lang="cs-CZ" sz="2300" b="1" dirty="0">
                <a:solidFill>
                  <a:schemeClr val="bg1"/>
                </a:solidFill>
                <a:latin typeface="+mj-lt"/>
              </a:rPr>
              <a:t> </a:t>
            </a:r>
            <a:r>
              <a:rPr lang="cs-CZ" sz="2300" b="1" dirty="0" err="1">
                <a:solidFill>
                  <a:schemeClr val="bg1"/>
                </a:solidFill>
                <a:latin typeface="+mj-lt"/>
              </a:rPr>
              <a:t>best</a:t>
            </a:r>
            <a:r>
              <a:rPr lang="cs-CZ" sz="2300" b="1" dirty="0">
                <a:solidFill>
                  <a:schemeClr val="bg1"/>
                </a:solidFill>
                <a:latin typeface="+mj-lt"/>
              </a:rPr>
              <a:t> </a:t>
            </a:r>
            <a:r>
              <a:rPr lang="cs-CZ" sz="2300" b="1" dirty="0" err="1">
                <a:solidFill>
                  <a:schemeClr val="bg1"/>
                </a:solidFill>
                <a:latin typeface="+mj-lt"/>
              </a:rPr>
              <a:t>method</a:t>
            </a:r>
            <a:endParaRPr lang="cs-CZ" sz="2300" b="1" dirty="0">
              <a:solidFill>
                <a:schemeClr val="bg1"/>
              </a:solidFill>
              <a:latin typeface="+mj-lt"/>
            </a:endParaRPr>
          </a:p>
          <a:p>
            <a:pPr>
              <a:defRPr/>
            </a:pPr>
            <a:r>
              <a:rPr lang="cs-CZ" sz="2300" dirty="0">
                <a:solidFill>
                  <a:schemeClr val="bg1"/>
                </a:solidFill>
                <a:latin typeface="+mj-lt"/>
              </a:rPr>
              <a:t>Best </a:t>
            </a:r>
            <a:r>
              <a:rPr lang="cs-CZ" sz="2300" dirty="0" err="1">
                <a:solidFill>
                  <a:schemeClr val="bg1"/>
                </a:solidFill>
                <a:latin typeface="+mj-lt"/>
              </a:rPr>
              <a:t>accuracy</a:t>
            </a:r>
            <a:r>
              <a:rPr lang="cs-CZ" sz="2300" dirty="0">
                <a:solidFill>
                  <a:schemeClr val="bg1"/>
                </a:solidFill>
                <a:latin typeface="+mj-lt"/>
              </a:rPr>
              <a:t> and reliability</a:t>
            </a:r>
          </a:p>
        </p:txBody>
      </p:sp>
      <p:sp>
        <p:nvSpPr>
          <p:cNvPr id="8" name="Zaoblený obdélník 7"/>
          <p:cNvSpPr/>
          <p:nvPr/>
        </p:nvSpPr>
        <p:spPr bwMode="auto">
          <a:xfrm>
            <a:off x="1830323" y="1978614"/>
            <a:ext cx="936434" cy="907067"/>
          </a:xfrm>
          <a:prstGeom prst="roundRect">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a:defRPr/>
            </a:pPr>
            <a:r>
              <a:rPr lang="cs-CZ" sz="3800" b="1" dirty="0">
                <a:solidFill>
                  <a:schemeClr val="bg1"/>
                </a:solidFill>
                <a:latin typeface="+mj-lt"/>
              </a:rPr>
              <a:t>1</a:t>
            </a:r>
            <a:endParaRPr lang="cs-CZ" sz="3800" dirty="0">
              <a:solidFill>
                <a:schemeClr val="bg1"/>
              </a:solidFill>
              <a:latin typeface="+mj-lt"/>
              <a:cs typeface="ＭＳ Ｐゴシック" charset="-128"/>
            </a:endParaRPr>
          </a:p>
        </p:txBody>
      </p:sp>
      <p:sp>
        <p:nvSpPr>
          <p:cNvPr id="9" name="Zaoblený obdélník 8"/>
          <p:cNvSpPr/>
          <p:nvPr/>
        </p:nvSpPr>
        <p:spPr bwMode="auto">
          <a:xfrm>
            <a:off x="1830323" y="4052727"/>
            <a:ext cx="936434" cy="907067"/>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nchor="ctr"/>
          <a:lstStyle/>
          <a:p>
            <a:pPr algn="ctr">
              <a:defRPr/>
            </a:pPr>
            <a:r>
              <a:rPr lang="cs-CZ" sz="3800" dirty="0">
                <a:solidFill>
                  <a:schemeClr val="bg1"/>
                </a:solidFill>
                <a:latin typeface="+mj-lt"/>
              </a:rPr>
              <a:t>3</a:t>
            </a:r>
          </a:p>
        </p:txBody>
      </p:sp>
      <p:sp>
        <p:nvSpPr>
          <p:cNvPr id="10" name="Zaoblený obdélník 9"/>
          <p:cNvSpPr/>
          <p:nvPr/>
        </p:nvSpPr>
        <p:spPr bwMode="auto">
          <a:xfrm>
            <a:off x="1830323" y="3015671"/>
            <a:ext cx="936434" cy="907067"/>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a:defRPr/>
            </a:pPr>
            <a:r>
              <a:rPr lang="cs-CZ" sz="3800" b="1" dirty="0">
                <a:solidFill>
                  <a:schemeClr val="bg1"/>
                </a:solidFill>
                <a:latin typeface="+mj-lt"/>
              </a:rPr>
              <a:t>2</a:t>
            </a:r>
          </a:p>
        </p:txBody>
      </p:sp>
      <p:sp>
        <p:nvSpPr>
          <p:cNvPr id="11" name="Zaoblený obdélník 10"/>
          <p:cNvSpPr/>
          <p:nvPr/>
        </p:nvSpPr>
        <p:spPr bwMode="auto">
          <a:xfrm>
            <a:off x="1826294" y="5056732"/>
            <a:ext cx="936433" cy="907067"/>
          </a:xfrm>
          <a:prstGeom prst="roundRect">
            <a:avLst/>
          </a:prstGeom>
          <a:solidFill>
            <a:schemeClr val="tx2"/>
          </a:solidFill>
          <a:ln w="9525" cap="flat" cmpd="sng" algn="ctr">
            <a:noFill/>
            <a:prstDash val="solid"/>
            <a:round/>
            <a:headEnd type="none" w="med" len="med"/>
            <a:tailEnd type="none" w="med" len="med"/>
          </a:ln>
          <a:effectLst/>
        </p:spPr>
        <p:txBody>
          <a:bodyPr lIns="79406" tIns="39703" rIns="79406" bIns="39703" anchor="ctr"/>
          <a:lstStyle/>
          <a:p>
            <a:pPr algn="ctr">
              <a:defRPr/>
            </a:pPr>
            <a:r>
              <a:rPr lang="cs-CZ" sz="3800" dirty="0">
                <a:solidFill>
                  <a:schemeClr val="bg1"/>
                </a:solidFill>
                <a:latin typeface="+mj-lt"/>
              </a:rPr>
              <a:t>4</a:t>
            </a:r>
          </a:p>
        </p:txBody>
      </p:sp>
    </p:spTree>
    <p:extLst>
      <p:ext uri="{BB962C8B-B14F-4D97-AF65-F5344CB8AC3E}">
        <p14:creationId xmlns:p14="http://schemas.microsoft.com/office/powerpoint/2010/main" val="106708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52400" y="457200"/>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r>
              <a:rPr lang="en-US" altLang="cs-CZ" noProof="0" dirty="0">
                <a:solidFill>
                  <a:schemeClr val="accent1"/>
                </a:solidFill>
              </a:rPr>
              <a:t>Which method is the best for spare parts?</a:t>
            </a:r>
          </a:p>
        </p:txBody>
      </p:sp>
      <p:graphicFrame>
        <p:nvGraphicFramePr>
          <p:cNvPr id="6" name="Graf 5"/>
          <p:cNvGraphicFramePr/>
          <p:nvPr>
            <p:extLst>
              <p:ext uri="{D42A27DB-BD31-4B8C-83A1-F6EECF244321}">
                <p14:modId xmlns:p14="http://schemas.microsoft.com/office/powerpoint/2010/main" val="2206814605"/>
              </p:ext>
            </p:extLst>
          </p:nvPr>
        </p:nvGraphicFramePr>
        <p:xfrm>
          <a:off x="2298113" y="1693418"/>
          <a:ext cx="7859649" cy="462821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ovéPole 3"/>
          <p:cNvSpPr txBox="1"/>
          <p:nvPr/>
        </p:nvSpPr>
        <p:spPr>
          <a:xfrm>
            <a:off x="3677665" y="3686836"/>
            <a:ext cx="1390543" cy="1079910"/>
          </a:xfrm>
          <a:prstGeom prst="rect">
            <a:avLst/>
          </a:prstGeom>
          <a:noFill/>
        </p:spPr>
        <p:txBody>
          <a:bodyPr lIns="79406" tIns="39703" rIns="79406" bIns="39703">
            <a:spAutoFit/>
          </a:bodyPr>
          <a:lstStyle/>
          <a:p>
            <a:pPr>
              <a:defRPr/>
            </a:pPr>
            <a:r>
              <a:rPr lang="cs-CZ" sz="6300" b="1" dirty="0">
                <a:solidFill>
                  <a:schemeClr val="bg1"/>
                </a:solidFill>
              </a:rPr>
              <a:t>???</a:t>
            </a:r>
          </a:p>
        </p:txBody>
      </p:sp>
    </p:spTree>
    <p:extLst>
      <p:ext uri="{BB962C8B-B14F-4D97-AF65-F5344CB8AC3E}">
        <p14:creationId xmlns:p14="http://schemas.microsoft.com/office/powerpoint/2010/main" val="1316182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2057400" y="685800"/>
            <a:ext cx="8440737" cy="581025"/>
          </a:xfrm>
        </p:spPr>
        <p:txBody>
          <a:bodyPr>
            <a:normAutofit fontScale="90000"/>
          </a:bodyPr>
          <a:lstStyle/>
          <a:p>
            <a:r>
              <a:rPr lang="en-US" altLang="cs-CZ" noProof="0" dirty="0">
                <a:solidFill>
                  <a:schemeClr val="bg1"/>
                </a:solidFill>
              </a:rPr>
              <a:t>Use special methods for </a:t>
            </a:r>
            <a:br>
              <a:rPr lang="cs-CZ" altLang="cs-CZ" noProof="0" dirty="0">
                <a:solidFill>
                  <a:schemeClr val="bg1"/>
                </a:solidFill>
              </a:rPr>
            </a:br>
            <a:r>
              <a:rPr lang="en-US" altLang="cs-CZ" noProof="0" dirty="0">
                <a:solidFill>
                  <a:schemeClr val="bg1"/>
                </a:solidFill>
              </a:rPr>
              <a:t>intermittent demand items</a:t>
            </a:r>
          </a:p>
        </p:txBody>
      </p:sp>
      <p:sp>
        <p:nvSpPr>
          <p:cNvPr id="60419" name="Rectangle 3"/>
          <p:cNvSpPr>
            <a:spLocks noGrp="1" noChangeArrowheads="1"/>
          </p:cNvSpPr>
          <p:nvPr>
            <p:ph type="body" idx="4294967295"/>
          </p:nvPr>
        </p:nvSpPr>
        <p:spPr>
          <a:xfrm>
            <a:off x="1524001" y="1639889"/>
            <a:ext cx="5895975" cy="1831975"/>
          </a:xfrm>
        </p:spPr>
        <p:txBody>
          <a:bodyPr/>
          <a:lstStyle/>
          <a:p>
            <a:pPr marL="0" indent="0">
              <a:buNone/>
            </a:pPr>
            <a:r>
              <a:rPr lang="en-US" altLang="cs-CZ" noProof="0" dirty="0"/>
              <a:t> </a:t>
            </a:r>
          </a:p>
        </p:txBody>
      </p:sp>
    </p:spTree>
    <p:extLst>
      <p:ext uri="{BB962C8B-B14F-4D97-AF65-F5344CB8AC3E}">
        <p14:creationId xmlns:p14="http://schemas.microsoft.com/office/powerpoint/2010/main" val="2231094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044" y="1355820"/>
            <a:ext cx="8993526" cy="46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7" name="Rectangle 3"/>
          <p:cNvSpPr>
            <a:spLocks noGrp="1" noChangeArrowheads="1"/>
          </p:cNvSpPr>
          <p:nvPr>
            <p:ph type="title"/>
          </p:nvPr>
        </p:nvSpPr>
        <p:spPr>
          <a:xfrm>
            <a:off x="152400" y="636831"/>
            <a:ext cx="8440402" cy="582369"/>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fontScale="90000"/>
          </a:bodyPr>
          <a:lstStyle/>
          <a:p>
            <a:r>
              <a:rPr lang="en-US" altLang="cs-CZ" noProof="0" dirty="0">
                <a:solidFill>
                  <a:schemeClr val="accent1"/>
                </a:solidFill>
              </a:rPr>
              <a:t>Spare parts – intermittent demand</a:t>
            </a:r>
          </a:p>
        </p:txBody>
      </p:sp>
      <p:sp>
        <p:nvSpPr>
          <p:cNvPr id="5" name="TextovéPole 4"/>
          <p:cNvSpPr txBox="1">
            <a:spLocks noChangeArrowheads="1"/>
          </p:cNvSpPr>
          <p:nvPr/>
        </p:nvSpPr>
        <p:spPr bwMode="auto">
          <a:xfrm>
            <a:off x="4572000" y="5715446"/>
            <a:ext cx="373397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a:solidFill>
                  <a:srgbClr val="000000"/>
                </a:solidFill>
                <a:latin typeface="+mj-lt"/>
                <a:cs typeface="Arial" charset="0"/>
              </a:rPr>
              <a:t>Weekly consumption history (weeks)</a:t>
            </a:r>
            <a:endParaRPr lang="cs-CZ" altLang="cs-CZ" sz="1600" dirty="0">
              <a:solidFill>
                <a:srgbClr val="000000"/>
              </a:solidFill>
              <a:latin typeface="+mj-lt"/>
              <a:cs typeface="Arial" charset="0"/>
            </a:endParaRPr>
          </a:p>
        </p:txBody>
      </p:sp>
      <p:sp>
        <p:nvSpPr>
          <p:cNvPr id="6" name="TextovéPole 5"/>
          <p:cNvSpPr txBox="1">
            <a:spLocks noChangeArrowheads="1"/>
          </p:cNvSpPr>
          <p:nvPr/>
        </p:nvSpPr>
        <p:spPr bwMode="auto">
          <a:xfrm rot="16200000">
            <a:off x="-142676" y="3535633"/>
            <a:ext cx="3706627"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1600" dirty="0" err="1">
                <a:solidFill>
                  <a:srgbClr val="000000"/>
                </a:solidFill>
                <a:latin typeface="+mj-lt"/>
                <a:cs typeface="Arial" charset="0"/>
              </a:rPr>
              <a:t>Weekly</a:t>
            </a:r>
            <a:r>
              <a:rPr lang="cs-CZ" altLang="cs-CZ" sz="1600" dirty="0">
                <a:solidFill>
                  <a:srgbClr val="000000"/>
                </a:solidFill>
                <a:latin typeface="+mj-lt"/>
                <a:cs typeface="Arial" charset="0"/>
              </a:rPr>
              <a:t> s</a:t>
            </a:r>
            <a:r>
              <a:rPr lang="en-US" altLang="cs-CZ" sz="1600" dirty="0">
                <a:solidFill>
                  <a:srgbClr val="000000"/>
                </a:solidFill>
                <a:latin typeface="+mj-lt"/>
                <a:cs typeface="Arial" charset="0"/>
              </a:rPr>
              <a:t>pare part consumption (pieces)</a:t>
            </a:r>
            <a:endParaRPr lang="cs-CZ" altLang="cs-CZ" sz="1600" dirty="0">
              <a:solidFill>
                <a:srgbClr val="000000"/>
              </a:solidFill>
              <a:latin typeface="+mj-lt"/>
              <a:cs typeface="Arial" charset="0"/>
            </a:endParaRPr>
          </a:p>
        </p:txBody>
      </p:sp>
      <p:sp>
        <p:nvSpPr>
          <p:cNvPr id="643091" name="Text Box 19"/>
          <p:cNvSpPr txBox="1">
            <a:spLocks noChangeArrowheads="1"/>
          </p:cNvSpPr>
          <p:nvPr/>
        </p:nvSpPr>
        <p:spPr bwMode="auto">
          <a:xfrm>
            <a:off x="2895600" y="1219200"/>
            <a:ext cx="9144000" cy="787078"/>
          </a:xfrm>
          <a:prstGeom prst="rect">
            <a:avLst/>
          </a:prstGeom>
          <a:solidFill>
            <a:schemeClr val="bg1"/>
          </a:solidFill>
          <a:ln w="25400">
            <a:noFill/>
            <a:miter lim="800000"/>
            <a:headEnd/>
            <a:tailEnd/>
          </a:ln>
        </p:spPr>
        <p:txBody>
          <a:bodyPr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r>
              <a:rPr lang="en-US" altLang="cs-CZ" sz="2200" dirty="0">
                <a:solidFill>
                  <a:srgbClr val="FF0000"/>
                </a:solidFill>
                <a:latin typeface="+mj-lt"/>
              </a:rPr>
              <a:t>QUESTION: What reorder level should be set in order to ensure required availability of a spare part?</a:t>
            </a:r>
          </a:p>
        </p:txBody>
      </p:sp>
    </p:spTree>
    <p:extLst>
      <p:ext uri="{BB962C8B-B14F-4D97-AF65-F5344CB8AC3E}">
        <p14:creationId xmlns:p14="http://schemas.microsoft.com/office/powerpoint/2010/main" val="1142747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3091"/>
                                        </p:tgtEl>
                                        <p:attrNameLst>
                                          <p:attrName>style.visibility</p:attrName>
                                        </p:attrNameLst>
                                      </p:cBhvr>
                                      <p:to>
                                        <p:strVal val="visible"/>
                                      </p:to>
                                    </p:set>
                                    <p:animEffect transition="in" filter="fade">
                                      <p:cBhvr>
                                        <p:cTn id="7" dur="500"/>
                                        <p:tgtEl>
                                          <p:spTgt spid="64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9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050" y="1534585"/>
            <a:ext cx="8993526" cy="46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1" name="Rectangle 2"/>
          <p:cNvSpPr>
            <a:spLocks noGrp="1" noChangeArrowheads="1"/>
          </p:cNvSpPr>
          <p:nvPr>
            <p:ph type="title"/>
          </p:nvPr>
        </p:nvSpPr>
        <p:spPr>
          <a:xfrm>
            <a:off x="228600" y="370082"/>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pPr eaLnBrk="1" hangingPunct="1"/>
            <a:r>
              <a:rPr lang="en-US" altLang="cs-CZ" noProof="0" dirty="0">
                <a:solidFill>
                  <a:schemeClr val="accent1"/>
                </a:solidFill>
              </a:rPr>
              <a:t>Bootstrapping</a:t>
            </a:r>
          </a:p>
        </p:txBody>
      </p:sp>
      <p:sp>
        <p:nvSpPr>
          <p:cNvPr id="645124" name="Oval 4"/>
          <p:cNvSpPr>
            <a:spLocks noChangeArrowheads="1"/>
          </p:cNvSpPr>
          <p:nvPr/>
        </p:nvSpPr>
        <p:spPr bwMode="auto">
          <a:xfrm>
            <a:off x="3059644" y="5665181"/>
            <a:ext cx="304980" cy="314260"/>
          </a:xfrm>
          <a:prstGeom prst="ellipse">
            <a:avLst/>
          </a:prstGeom>
          <a:noFill/>
          <a:ln w="28575">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3493" name="Text Box 5"/>
          <p:cNvSpPr txBox="1">
            <a:spLocks noChangeArrowheads="1"/>
          </p:cNvSpPr>
          <p:nvPr/>
        </p:nvSpPr>
        <p:spPr bwMode="auto">
          <a:xfrm>
            <a:off x="388605" y="1090391"/>
            <a:ext cx="9144000" cy="70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r>
              <a:rPr lang="en-US" altLang="cs-CZ" sz="2000" dirty="0">
                <a:latin typeface="+mj-lt"/>
              </a:rPr>
              <a:t>Bootstrapping = random sampling from history of consumptions</a:t>
            </a:r>
            <a:r>
              <a:rPr lang="cs-CZ" altLang="cs-CZ" sz="2000" dirty="0">
                <a:latin typeface="+mj-lt"/>
              </a:rPr>
              <a:t>.</a:t>
            </a:r>
            <a:endParaRPr lang="en-US" altLang="cs-CZ" sz="2000" dirty="0">
              <a:latin typeface="+mj-lt"/>
            </a:endParaRPr>
          </a:p>
          <a:p>
            <a:pPr algn="r" eaLnBrk="1" hangingPunct="1"/>
            <a:r>
              <a:rPr lang="en-US" altLang="cs-CZ" sz="2000" dirty="0">
                <a:latin typeface="+mj-lt"/>
              </a:rPr>
              <a:t>SP consumption for lead-time period </a:t>
            </a:r>
            <a:r>
              <a:rPr lang="cs-CZ" altLang="cs-CZ" sz="2000" dirty="0" err="1">
                <a:latin typeface="+mj-lt"/>
              </a:rPr>
              <a:t>is</a:t>
            </a:r>
            <a:r>
              <a:rPr lang="cs-CZ" altLang="cs-CZ" sz="2000" dirty="0">
                <a:latin typeface="+mj-lt"/>
              </a:rPr>
              <a:t> </a:t>
            </a:r>
            <a:r>
              <a:rPr lang="en-US" altLang="cs-CZ" sz="2000" dirty="0">
                <a:latin typeface="+mj-lt"/>
              </a:rPr>
              <a:t>sampled from history</a:t>
            </a:r>
          </a:p>
        </p:txBody>
      </p:sp>
      <p:sp>
        <p:nvSpPr>
          <p:cNvPr id="645126" name="Oval 6"/>
          <p:cNvSpPr>
            <a:spLocks noChangeArrowheads="1"/>
          </p:cNvSpPr>
          <p:nvPr/>
        </p:nvSpPr>
        <p:spPr bwMode="auto">
          <a:xfrm>
            <a:off x="4011595" y="5644095"/>
            <a:ext cx="303636" cy="314260"/>
          </a:xfrm>
          <a:prstGeom prst="ellipse">
            <a:avLst/>
          </a:prstGeom>
          <a:noFill/>
          <a:ln w="28575">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27" name="Oval 7"/>
          <p:cNvSpPr>
            <a:spLocks noChangeArrowheads="1"/>
          </p:cNvSpPr>
          <p:nvPr/>
        </p:nvSpPr>
        <p:spPr bwMode="auto">
          <a:xfrm>
            <a:off x="6105311" y="5660396"/>
            <a:ext cx="304979" cy="314260"/>
          </a:xfrm>
          <a:prstGeom prst="ellipse">
            <a:avLst/>
          </a:prstGeom>
          <a:noFill/>
          <a:ln w="28575">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28" name="Oval 8"/>
          <p:cNvSpPr>
            <a:spLocks noChangeArrowheads="1"/>
          </p:cNvSpPr>
          <p:nvPr/>
        </p:nvSpPr>
        <p:spPr bwMode="auto">
          <a:xfrm>
            <a:off x="6390601" y="5660396"/>
            <a:ext cx="304980" cy="314260"/>
          </a:xfrm>
          <a:prstGeom prst="ellipse">
            <a:avLst/>
          </a:prstGeom>
          <a:noFill/>
          <a:ln w="28575">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29" name="Oval 9"/>
          <p:cNvSpPr>
            <a:spLocks noChangeArrowheads="1"/>
          </p:cNvSpPr>
          <p:nvPr/>
        </p:nvSpPr>
        <p:spPr bwMode="auto">
          <a:xfrm>
            <a:off x="8017549" y="5646559"/>
            <a:ext cx="304979" cy="314260"/>
          </a:xfrm>
          <a:prstGeom prst="ellipse">
            <a:avLst/>
          </a:prstGeom>
          <a:noFill/>
          <a:ln w="28575">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30" name="Oval 10"/>
          <p:cNvSpPr>
            <a:spLocks noChangeArrowheads="1"/>
          </p:cNvSpPr>
          <p:nvPr/>
        </p:nvSpPr>
        <p:spPr bwMode="auto">
          <a:xfrm>
            <a:off x="9227591" y="5644095"/>
            <a:ext cx="304980" cy="314260"/>
          </a:xfrm>
          <a:prstGeom prst="ellipse">
            <a:avLst/>
          </a:prstGeom>
          <a:noFill/>
          <a:ln w="28575">
            <a:solidFill>
              <a:schemeClr val="accent4"/>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31" name="Line 11"/>
          <p:cNvSpPr>
            <a:spLocks noChangeShapeType="1"/>
          </p:cNvSpPr>
          <p:nvPr/>
        </p:nvSpPr>
        <p:spPr bwMode="auto">
          <a:xfrm flipV="1">
            <a:off x="3200374" y="2786237"/>
            <a:ext cx="2840202" cy="2791196"/>
          </a:xfrm>
          <a:prstGeom prst="line">
            <a:avLst/>
          </a:prstGeom>
          <a:noFill/>
          <a:ln w="28575">
            <a:solidFill>
              <a:schemeClr val="accent4"/>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132" name="Line 12"/>
          <p:cNvSpPr>
            <a:spLocks noChangeShapeType="1"/>
          </p:cNvSpPr>
          <p:nvPr/>
        </p:nvSpPr>
        <p:spPr bwMode="auto">
          <a:xfrm flipV="1">
            <a:off x="4315231" y="2970606"/>
            <a:ext cx="1809722" cy="2752628"/>
          </a:xfrm>
          <a:prstGeom prst="line">
            <a:avLst/>
          </a:prstGeom>
          <a:noFill/>
          <a:ln w="28575">
            <a:solidFill>
              <a:schemeClr val="accent4"/>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133" name="Line 13"/>
          <p:cNvSpPr>
            <a:spLocks noChangeShapeType="1"/>
          </p:cNvSpPr>
          <p:nvPr/>
        </p:nvSpPr>
        <p:spPr bwMode="auto">
          <a:xfrm flipV="1">
            <a:off x="6173321" y="2932549"/>
            <a:ext cx="325132" cy="2734058"/>
          </a:xfrm>
          <a:prstGeom prst="line">
            <a:avLst/>
          </a:prstGeom>
          <a:noFill/>
          <a:ln w="28575">
            <a:solidFill>
              <a:schemeClr val="accent4"/>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134" name="Line 14"/>
          <p:cNvSpPr>
            <a:spLocks noChangeShapeType="1"/>
          </p:cNvSpPr>
          <p:nvPr/>
        </p:nvSpPr>
        <p:spPr bwMode="auto">
          <a:xfrm flipV="1">
            <a:off x="6496472" y="2999889"/>
            <a:ext cx="274078" cy="2694061"/>
          </a:xfrm>
          <a:prstGeom prst="line">
            <a:avLst/>
          </a:prstGeom>
          <a:noFill/>
          <a:ln w="28575">
            <a:solidFill>
              <a:schemeClr val="accent4"/>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135" name="Line 15"/>
          <p:cNvSpPr>
            <a:spLocks noChangeShapeType="1"/>
          </p:cNvSpPr>
          <p:nvPr/>
        </p:nvSpPr>
        <p:spPr bwMode="auto">
          <a:xfrm flipH="1" flipV="1">
            <a:off x="6925076" y="2923761"/>
            <a:ext cx="1212541" cy="2653671"/>
          </a:xfrm>
          <a:prstGeom prst="line">
            <a:avLst/>
          </a:prstGeom>
          <a:noFill/>
          <a:ln w="28575">
            <a:solidFill>
              <a:schemeClr val="accent4"/>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136" name="Line 16"/>
          <p:cNvSpPr>
            <a:spLocks noChangeShapeType="1"/>
          </p:cNvSpPr>
          <p:nvPr/>
        </p:nvSpPr>
        <p:spPr bwMode="auto">
          <a:xfrm flipH="1" flipV="1">
            <a:off x="6985811" y="2786237"/>
            <a:ext cx="2367283" cy="2809766"/>
          </a:xfrm>
          <a:prstGeom prst="line">
            <a:avLst/>
          </a:prstGeom>
          <a:noFill/>
          <a:ln w="28575">
            <a:solidFill>
              <a:schemeClr val="accent4"/>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137" name="Text Box 17"/>
          <p:cNvSpPr txBox="1">
            <a:spLocks noChangeArrowheads="1"/>
          </p:cNvSpPr>
          <p:nvPr/>
        </p:nvSpPr>
        <p:spPr bwMode="auto">
          <a:xfrm>
            <a:off x="5562889" y="1696138"/>
            <a:ext cx="2265384" cy="120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defRPr/>
            </a:pPr>
            <a:r>
              <a:rPr lang="en-US" sz="2400" dirty="0">
                <a:solidFill>
                  <a:schemeClr val="accent4"/>
                </a:solidFill>
                <a:latin typeface="+mj-lt"/>
              </a:rPr>
              <a:t>Sample 1: Consumption in</a:t>
            </a:r>
            <a:br>
              <a:rPr lang="en-US" sz="2400" dirty="0">
                <a:solidFill>
                  <a:schemeClr val="accent4"/>
                </a:solidFill>
                <a:latin typeface="+mj-lt"/>
              </a:rPr>
            </a:br>
            <a:r>
              <a:rPr lang="en-US" sz="2400" dirty="0">
                <a:solidFill>
                  <a:schemeClr val="accent4"/>
                </a:solidFill>
                <a:latin typeface="+mj-lt"/>
              </a:rPr>
              <a:t>6 weeks = 5 pcs</a:t>
            </a:r>
          </a:p>
        </p:txBody>
      </p:sp>
      <p:sp>
        <p:nvSpPr>
          <p:cNvPr id="19" name="TextovéPole 16"/>
          <p:cNvSpPr txBox="1">
            <a:spLocks noChangeArrowheads="1"/>
          </p:cNvSpPr>
          <p:nvPr/>
        </p:nvSpPr>
        <p:spPr bwMode="auto">
          <a:xfrm rot="16200000">
            <a:off x="-49044" y="3183409"/>
            <a:ext cx="3506787"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1600" dirty="0" err="1">
                <a:solidFill>
                  <a:srgbClr val="000000"/>
                </a:solidFill>
                <a:latin typeface="+mj-lt"/>
                <a:cs typeface="Arial" charset="0"/>
              </a:rPr>
              <a:t>Weekly</a:t>
            </a:r>
            <a:r>
              <a:rPr lang="cs-CZ" altLang="cs-CZ" sz="1600" dirty="0">
                <a:solidFill>
                  <a:srgbClr val="000000"/>
                </a:solidFill>
                <a:latin typeface="+mj-lt"/>
                <a:cs typeface="Arial" charset="0"/>
              </a:rPr>
              <a:t> SP </a:t>
            </a:r>
            <a:r>
              <a:rPr lang="cs-CZ" altLang="cs-CZ" sz="1600" dirty="0" err="1">
                <a:solidFill>
                  <a:srgbClr val="000000"/>
                </a:solidFill>
                <a:latin typeface="+mj-lt"/>
                <a:cs typeface="Arial" charset="0"/>
              </a:rPr>
              <a:t>consumption</a:t>
            </a:r>
            <a:endParaRPr lang="cs-CZ" altLang="cs-CZ" sz="1600" dirty="0">
              <a:solidFill>
                <a:srgbClr val="000000"/>
              </a:solidFill>
              <a:latin typeface="+mj-lt"/>
              <a:cs typeface="Arial" charset="0"/>
            </a:endParaRPr>
          </a:p>
        </p:txBody>
      </p:sp>
      <p:sp>
        <p:nvSpPr>
          <p:cNvPr id="20" name="TextovéPole 19"/>
          <p:cNvSpPr txBox="1">
            <a:spLocks noChangeArrowheads="1"/>
          </p:cNvSpPr>
          <p:nvPr/>
        </p:nvSpPr>
        <p:spPr bwMode="auto">
          <a:xfrm>
            <a:off x="4497980" y="5958355"/>
            <a:ext cx="3750069"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a:solidFill>
                  <a:srgbClr val="000000"/>
                </a:solidFill>
                <a:latin typeface="+mj-lt"/>
                <a:cs typeface="Arial" charset="0"/>
              </a:rPr>
              <a:t>Weekly consumption history (weeks)</a:t>
            </a:r>
            <a:endParaRPr lang="cs-CZ" altLang="cs-CZ" sz="1600" dirty="0">
              <a:solidFill>
                <a:srgbClr val="000000"/>
              </a:solidFill>
              <a:latin typeface="+mj-lt"/>
              <a:cs typeface="Arial" charset="0"/>
            </a:endParaRPr>
          </a:p>
        </p:txBody>
      </p:sp>
      <p:sp>
        <p:nvSpPr>
          <p:cNvPr id="2" name="Rounded Rectangle 1"/>
          <p:cNvSpPr/>
          <p:nvPr/>
        </p:nvSpPr>
        <p:spPr>
          <a:xfrm>
            <a:off x="9340191" y="1599293"/>
            <a:ext cx="2481133" cy="1428146"/>
          </a:xfrm>
          <a:prstGeom prst="roundRect">
            <a:avLst>
              <a:gd name="adj" fmla="val 50000"/>
            </a:avLst>
          </a:prstGeom>
          <a:solidFill>
            <a:srgbClr val="1F94D2"/>
          </a:solidFill>
          <a:ln>
            <a:noFill/>
          </a:ln>
        </p:spPr>
        <p:txBody>
          <a:bodyPr wrap="square" lIns="0" tIns="45696" rIns="432000" bIns="45696">
            <a:spAutoFit/>
          </a:bodyPr>
          <a:lstStyle/>
          <a:p>
            <a:pPr algn="r">
              <a:spcBef>
                <a:spcPct val="50000"/>
              </a:spcBef>
            </a:pPr>
            <a:r>
              <a:rPr lang="en-US" altLang="cs-CZ" sz="2000" b="1" dirty="0">
                <a:solidFill>
                  <a:schemeClr val="bg1"/>
                </a:solidFill>
              </a:rPr>
              <a:t>Example: </a:t>
            </a:r>
            <a:br>
              <a:rPr lang="en-US" altLang="cs-CZ" sz="2000" b="1" dirty="0">
                <a:solidFill>
                  <a:schemeClr val="bg1"/>
                </a:solidFill>
              </a:rPr>
            </a:br>
            <a:r>
              <a:rPr lang="en-US" altLang="cs-CZ" sz="2000" b="1" dirty="0">
                <a:solidFill>
                  <a:schemeClr val="bg1"/>
                </a:solidFill>
              </a:rPr>
              <a:t>SP lead time is 6 weeks</a:t>
            </a:r>
          </a:p>
        </p:txBody>
      </p:sp>
    </p:spTree>
    <p:extLst>
      <p:ext uri="{BB962C8B-B14F-4D97-AF65-F5344CB8AC3E}">
        <p14:creationId xmlns:p14="http://schemas.microsoft.com/office/powerpoint/2010/main" val="2356368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24"/>
                                        </p:tgtEl>
                                        <p:attrNameLst>
                                          <p:attrName>style.visibility</p:attrName>
                                        </p:attrNameLst>
                                      </p:cBhvr>
                                      <p:to>
                                        <p:strVal val="visible"/>
                                      </p:to>
                                    </p:set>
                                    <p:animEffect transition="in" filter="fade">
                                      <p:cBhvr>
                                        <p:cTn id="7" dur="500"/>
                                        <p:tgtEl>
                                          <p:spTgt spid="64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5126"/>
                                        </p:tgtEl>
                                        <p:attrNameLst>
                                          <p:attrName>style.visibility</p:attrName>
                                        </p:attrNameLst>
                                      </p:cBhvr>
                                      <p:to>
                                        <p:strVal val="visible"/>
                                      </p:to>
                                    </p:set>
                                    <p:animEffect transition="in" filter="fade">
                                      <p:cBhvr>
                                        <p:cTn id="12" dur="500"/>
                                        <p:tgtEl>
                                          <p:spTgt spid="645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5127"/>
                                        </p:tgtEl>
                                        <p:attrNameLst>
                                          <p:attrName>style.visibility</p:attrName>
                                        </p:attrNameLst>
                                      </p:cBhvr>
                                      <p:to>
                                        <p:strVal val="visible"/>
                                      </p:to>
                                    </p:set>
                                    <p:animEffect transition="in" filter="fade">
                                      <p:cBhvr>
                                        <p:cTn id="17" dur="500"/>
                                        <p:tgtEl>
                                          <p:spTgt spid="645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5128"/>
                                        </p:tgtEl>
                                        <p:attrNameLst>
                                          <p:attrName>style.visibility</p:attrName>
                                        </p:attrNameLst>
                                      </p:cBhvr>
                                      <p:to>
                                        <p:strVal val="visible"/>
                                      </p:to>
                                    </p:set>
                                    <p:animEffect transition="in" filter="fade">
                                      <p:cBhvr>
                                        <p:cTn id="22" dur="500"/>
                                        <p:tgtEl>
                                          <p:spTgt spid="645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45129"/>
                                        </p:tgtEl>
                                        <p:attrNameLst>
                                          <p:attrName>style.visibility</p:attrName>
                                        </p:attrNameLst>
                                      </p:cBhvr>
                                      <p:to>
                                        <p:strVal val="visible"/>
                                      </p:to>
                                    </p:set>
                                    <p:animEffect transition="in" filter="fade">
                                      <p:cBhvr>
                                        <p:cTn id="27" dur="500"/>
                                        <p:tgtEl>
                                          <p:spTgt spid="6451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45130"/>
                                        </p:tgtEl>
                                        <p:attrNameLst>
                                          <p:attrName>style.visibility</p:attrName>
                                        </p:attrNameLst>
                                      </p:cBhvr>
                                      <p:to>
                                        <p:strVal val="visible"/>
                                      </p:to>
                                    </p:set>
                                    <p:animEffect transition="in" filter="fade">
                                      <p:cBhvr>
                                        <p:cTn id="32" dur="500"/>
                                        <p:tgtEl>
                                          <p:spTgt spid="645130"/>
                                        </p:tgtEl>
                                      </p:cBhvr>
                                    </p:animEffect>
                                  </p:childTnLst>
                                </p:cTn>
                              </p:par>
                            </p:childTnLst>
                          </p:cTn>
                        </p:par>
                        <p:par>
                          <p:cTn id="33" fill="hold" nodeType="afterGroup">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645131"/>
                                        </p:tgtEl>
                                        <p:attrNameLst>
                                          <p:attrName>style.visibility</p:attrName>
                                        </p:attrNameLst>
                                      </p:cBhvr>
                                      <p:to>
                                        <p:strVal val="visible"/>
                                      </p:to>
                                    </p:set>
                                    <p:animEffect transition="in" filter="fade">
                                      <p:cBhvr>
                                        <p:cTn id="36" dur="500"/>
                                        <p:tgtEl>
                                          <p:spTgt spid="6451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45132"/>
                                        </p:tgtEl>
                                        <p:attrNameLst>
                                          <p:attrName>style.visibility</p:attrName>
                                        </p:attrNameLst>
                                      </p:cBhvr>
                                      <p:to>
                                        <p:strVal val="visible"/>
                                      </p:to>
                                    </p:set>
                                    <p:animEffect transition="in" filter="fade">
                                      <p:cBhvr>
                                        <p:cTn id="39" dur="500"/>
                                        <p:tgtEl>
                                          <p:spTgt spid="6451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45133"/>
                                        </p:tgtEl>
                                        <p:attrNameLst>
                                          <p:attrName>style.visibility</p:attrName>
                                        </p:attrNameLst>
                                      </p:cBhvr>
                                      <p:to>
                                        <p:strVal val="visible"/>
                                      </p:to>
                                    </p:set>
                                    <p:animEffect transition="in" filter="fade">
                                      <p:cBhvr>
                                        <p:cTn id="42" dur="500"/>
                                        <p:tgtEl>
                                          <p:spTgt spid="6451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5134"/>
                                        </p:tgtEl>
                                        <p:attrNameLst>
                                          <p:attrName>style.visibility</p:attrName>
                                        </p:attrNameLst>
                                      </p:cBhvr>
                                      <p:to>
                                        <p:strVal val="visible"/>
                                      </p:to>
                                    </p:set>
                                    <p:animEffect transition="in" filter="fade">
                                      <p:cBhvr>
                                        <p:cTn id="45" dur="500"/>
                                        <p:tgtEl>
                                          <p:spTgt spid="6451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45135"/>
                                        </p:tgtEl>
                                        <p:attrNameLst>
                                          <p:attrName>style.visibility</p:attrName>
                                        </p:attrNameLst>
                                      </p:cBhvr>
                                      <p:to>
                                        <p:strVal val="visible"/>
                                      </p:to>
                                    </p:set>
                                    <p:animEffect transition="in" filter="fade">
                                      <p:cBhvr>
                                        <p:cTn id="48" dur="500"/>
                                        <p:tgtEl>
                                          <p:spTgt spid="6451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5136"/>
                                        </p:tgtEl>
                                        <p:attrNameLst>
                                          <p:attrName>style.visibility</p:attrName>
                                        </p:attrNameLst>
                                      </p:cBhvr>
                                      <p:to>
                                        <p:strVal val="visible"/>
                                      </p:to>
                                    </p:set>
                                    <p:animEffect transition="in" filter="fade">
                                      <p:cBhvr>
                                        <p:cTn id="51" dur="500"/>
                                        <p:tgtEl>
                                          <p:spTgt spid="645136"/>
                                        </p:tgtEl>
                                      </p:cBhvr>
                                    </p:animEffect>
                                  </p:childTnLst>
                                </p:cTn>
                              </p:par>
                            </p:childTnLst>
                          </p:cTn>
                        </p:par>
                        <p:par>
                          <p:cTn id="52" fill="hold" nodeType="afterGroup">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645137"/>
                                        </p:tgtEl>
                                        <p:attrNameLst>
                                          <p:attrName>style.visibility</p:attrName>
                                        </p:attrNameLst>
                                      </p:cBhvr>
                                      <p:to>
                                        <p:strVal val="visible"/>
                                      </p:to>
                                    </p:set>
                                    <p:animEffect transition="in" filter="fade">
                                      <p:cBhvr>
                                        <p:cTn id="55" dur="500"/>
                                        <p:tgtEl>
                                          <p:spTgt spid="645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animBg="1"/>
      <p:bldP spid="645126" grpId="0" animBg="1"/>
      <p:bldP spid="645127" grpId="0" animBg="1"/>
      <p:bldP spid="645128" grpId="0" animBg="1"/>
      <p:bldP spid="645129" grpId="0" animBg="1"/>
      <p:bldP spid="645130" grpId="0" animBg="1"/>
      <p:bldP spid="645131" grpId="0" animBg="1"/>
      <p:bldP spid="645132" grpId="0" animBg="1"/>
      <p:bldP spid="645133" grpId="0" animBg="1"/>
      <p:bldP spid="645134" grpId="0" animBg="1"/>
      <p:bldP spid="645135" grpId="0" animBg="1"/>
      <p:bldP spid="645136" grpId="0" animBg="1"/>
      <p:bldP spid="6451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8640" y="412085"/>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pPr eaLnBrk="1" hangingPunct="1"/>
            <a:r>
              <a:rPr lang="en-US" altLang="cs-CZ" noProof="0" dirty="0">
                <a:solidFill>
                  <a:schemeClr val="accent1"/>
                </a:solidFill>
              </a:rPr>
              <a:t>Bootstrapping</a:t>
            </a:r>
          </a:p>
        </p:txBody>
      </p:sp>
      <p:sp>
        <p:nvSpPr>
          <p:cNvPr id="64515" name="Oval 4"/>
          <p:cNvSpPr>
            <a:spLocks noChangeArrowheads="1"/>
          </p:cNvSpPr>
          <p:nvPr/>
        </p:nvSpPr>
        <p:spPr bwMode="auto">
          <a:xfrm>
            <a:off x="3623924" y="5609533"/>
            <a:ext cx="304979" cy="315688"/>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6" name="Oval 6"/>
          <p:cNvSpPr>
            <a:spLocks noChangeArrowheads="1"/>
          </p:cNvSpPr>
          <p:nvPr/>
        </p:nvSpPr>
        <p:spPr bwMode="auto">
          <a:xfrm>
            <a:off x="3374028" y="5602390"/>
            <a:ext cx="303636"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7" name="Oval 7"/>
          <p:cNvSpPr>
            <a:spLocks noChangeArrowheads="1"/>
          </p:cNvSpPr>
          <p:nvPr/>
        </p:nvSpPr>
        <p:spPr bwMode="auto">
          <a:xfrm>
            <a:off x="5745341" y="5602390"/>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8" name="Oval 8"/>
          <p:cNvSpPr>
            <a:spLocks noChangeArrowheads="1"/>
          </p:cNvSpPr>
          <p:nvPr/>
        </p:nvSpPr>
        <p:spPr bwMode="auto">
          <a:xfrm>
            <a:off x="7389810" y="5619531"/>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19" name="Oval 9"/>
          <p:cNvSpPr>
            <a:spLocks noChangeArrowheads="1"/>
          </p:cNvSpPr>
          <p:nvPr/>
        </p:nvSpPr>
        <p:spPr bwMode="auto">
          <a:xfrm>
            <a:off x="9531382" y="5619531"/>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sp>
        <p:nvSpPr>
          <p:cNvPr id="64520" name="Line 10"/>
          <p:cNvSpPr>
            <a:spLocks noChangeShapeType="1"/>
          </p:cNvSpPr>
          <p:nvPr/>
        </p:nvSpPr>
        <p:spPr bwMode="auto">
          <a:xfrm flipV="1">
            <a:off x="3532565" y="2745486"/>
            <a:ext cx="2625239" cy="2818337"/>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21" name="Line 11"/>
          <p:cNvSpPr>
            <a:spLocks noChangeShapeType="1"/>
          </p:cNvSpPr>
          <p:nvPr/>
        </p:nvSpPr>
        <p:spPr bwMode="auto">
          <a:xfrm flipV="1">
            <a:off x="3850978" y="2791196"/>
            <a:ext cx="2449238" cy="2774054"/>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22" name="Line 12"/>
          <p:cNvSpPr>
            <a:spLocks noChangeShapeType="1"/>
          </p:cNvSpPr>
          <p:nvPr/>
        </p:nvSpPr>
        <p:spPr bwMode="auto">
          <a:xfrm flipV="1">
            <a:off x="4751136" y="2802625"/>
            <a:ext cx="1704928" cy="2771197"/>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23" name="Line 13"/>
          <p:cNvSpPr>
            <a:spLocks noChangeShapeType="1"/>
          </p:cNvSpPr>
          <p:nvPr/>
        </p:nvSpPr>
        <p:spPr bwMode="auto">
          <a:xfrm flipV="1">
            <a:off x="5887756" y="2806911"/>
            <a:ext cx="794021" cy="2762627"/>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24" name="Line 14"/>
          <p:cNvSpPr>
            <a:spLocks noChangeShapeType="1"/>
          </p:cNvSpPr>
          <p:nvPr/>
        </p:nvSpPr>
        <p:spPr bwMode="auto">
          <a:xfrm flipH="1" flipV="1">
            <a:off x="6892708" y="2792625"/>
            <a:ext cx="600554" cy="2799767"/>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25" name="Line 15"/>
          <p:cNvSpPr>
            <a:spLocks noChangeShapeType="1"/>
          </p:cNvSpPr>
          <p:nvPr/>
        </p:nvSpPr>
        <p:spPr bwMode="auto">
          <a:xfrm flipH="1" flipV="1">
            <a:off x="7057962" y="2742629"/>
            <a:ext cx="2619865" cy="2824051"/>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latin typeface="+mj-lt"/>
            </a:endParaRPr>
          </a:p>
        </p:txBody>
      </p:sp>
      <p:sp>
        <p:nvSpPr>
          <p:cNvPr id="64526" name="Text Box 16"/>
          <p:cNvSpPr txBox="1">
            <a:spLocks noChangeArrowheads="1"/>
          </p:cNvSpPr>
          <p:nvPr/>
        </p:nvSpPr>
        <p:spPr bwMode="auto">
          <a:xfrm>
            <a:off x="5592181" y="1792709"/>
            <a:ext cx="2211435" cy="105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cs-CZ" altLang="cs-CZ" sz="2000">
                <a:solidFill>
                  <a:srgbClr val="0066CC"/>
                </a:solidFill>
                <a:latin typeface="+mj-lt"/>
              </a:rPr>
              <a:t>Vzorek 2: Spotřeba za </a:t>
            </a:r>
            <a:br>
              <a:rPr lang="cs-CZ" altLang="cs-CZ" sz="2000">
                <a:solidFill>
                  <a:srgbClr val="0066CC"/>
                </a:solidFill>
                <a:latin typeface="+mj-lt"/>
              </a:rPr>
            </a:br>
            <a:r>
              <a:rPr lang="cs-CZ" altLang="cs-CZ" sz="2000">
                <a:solidFill>
                  <a:srgbClr val="0066CC"/>
                </a:solidFill>
                <a:latin typeface="+mj-lt"/>
              </a:rPr>
              <a:t>6 týdnů = 0 ks</a:t>
            </a:r>
            <a:endParaRPr lang="en-US" altLang="cs-CZ" sz="2000">
              <a:solidFill>
                <a:srgbClr val="0066CC"/>
              </a:solidFill>
              <a:latin typeface="+mj-lt"/>
            </a:endParaRPr>
          </a:p>
        </p:txBody>
      </p:sp>
      <p:sp>
        <p:nvSpPr>
          <p:cNvPr id="64527" name="Oval 17"/>
          <p:cNvSpPr>
            <a:spLocks noChangeArrowheads="1"/>
          </p:cNvSpPr>
          <p:nvPr/>
        </p:nvSpPr>
        <p:spPr bwMode="auto">
          <a:xfrm>
            <a:off x="4573792" y="5616674"/>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latin typeface="+mj-lt"/>
            </a:endParaRPr>
          </a:p>
        </p:txBody>
      </p:sp>
      <p:pic>
        <p:nvPicPr>
          <p:cNvPr id="6452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003" y="1528810"/>
            <a:ext cx="8993526" cy="469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16"/>
          <p:cNvSpPr txBox="1">
            <a:spLocks noChangeArrowheads="1"/>
          </p:cNvSpPr>
          <p:nvPr/>
        </p:nvSpPr>
        <p:spPr bwMode="auto">
          <a:xfrm>
            <a:off x="5592180" y="1528810"/>
            <a:ext cx="2428352" cy="1214265"/>
          </a:xfrm>
          <a:prstGeom prst="rect">
            <a:avLst/>
          </a:prstGeom>
          <a:solidFill>
            <a:schemeClr val="bg1"/>
          </a:solidFill>
          <a:ln>
            <a:noFill/>
          </a:ln>
        </p:spPr>
        <p:txBody>
          <a:bodyPr wrap="square" lIns="105245" tIns="52621" rIns="105245" bIns="52621">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cs-CZ" sz="2400" dirty="0">
                <a:solidFill>
                  <a:srgbClr val="0066CC"/>
                </a:solidFill>
                <a:latin typeface="+mj-lt"/>
                <a:cs typeface="Arial" charset="0"/>
              </a:rPr>
              <a:t>Sample</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2</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Consumption in</a:t>
            </a:r>
            <a:br>
              <a:rPr lang="cs-CZ" altLang="cs-CZ" sz="2400" dirty="0">
                <a:solidFill>
                  <a:srgbClr val="0066CC"/>
                </a:solidFill>
                <a:latin typeface="+mj-lt"/>
                <a:cs typeface="Arial" charset="0"/>
              </a:rPr>
            </a:br>
            <a:r>
              <a:rPr lang="cs-CZ" altLang="cs-CZ" sz="2400" dirty="0">
                <a:solidFill>
                  <a:srgbClr val="0066CC"/>
                </a:solidFill>
                <a:latin typeface="+mj-lt"/>
                <a:cs typeface="Arial" charset="0"/>
              </a:rPr>
              <a:t>6 </a:t>
            </a:r>
            <a:r>
              <a:rPr lang="en-US" altLang="cs-CZ" sz="2400" dirty="0">
                <a:solidFill>
                  <a:srgbClr val="0066CC"/>
                </a:solidFill>
                <a:latin typeface="+mj-lt"/>
                <a:cs typeface="Arial" charset="0"/>
              </a:rPr>
              <a:t>weeks </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0 pcs</a:t>
            </a:r>
          </a:p>
        </p:txBody>
      </p:sp>
      <p:sp>
        <p:nvSpPr>
          <p:cNvPr id="18" name="TextovéPole 17"/>
          <p:cNvSpPr txBox="1">
            <a:spLocks noChangeArrowheads="1"/>
          </p:cNvSpPr>
          <p:nvPr/>
        </p:nvSpPr>
        <p:spPr bwMode="auto">
          <a:xfrm>
            <a:off x="4827978" y="5958073"/>
            <a:ext cx="392906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a:solidFill>
                  <a:srgbClr val="000000"/>
                </a:solidFill>
                <a:latin typeface="+mj-lt"/>
                <a:cs typeface="Arial" charset="0"/>
              </a:rPr>
              <a:t>Weekly consumption history (weeks)</a:t>
            </a:r>
            <a:endParaRPr lang="cs-CZ" altLang="cs-CZ" sz="1600" dirty="0">
              <a:solidFill>
                <a:srgbClr val="000000"/>
              </a:solidFill>
              <a:latin typeface="+mj-lt"/>
              <a:cs typeface="Arial" charset="0"/>
            </a:endParaRPr>
          </a:p>
        </p:txBody>
      </p:sp>
      <p:sp>
        <p:nvSpPr>
          <p:cNvPr id="19" name="TextovéPole 16"/>
          <p:cNvSpPr txBox="1">
            <a:spLocks noChangeArrowheads="1"/>
          </p:cNvSpPr>
          <p:nvPr/>
        </p:nvSpPr>
        <p:spPr bwMode="auto">
          <a:xfrm rot="16200000">
            <a:off x="283657" y="3376825"/>
            <a:ext cx="3506787"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a:solidFill>
                  <a:srgbClr val="000000"/>
                </a:solidFill>
                <a:latin typeface="+mj-lt"/>
                <a:cs typeface="Arial" charset="0"/>
              </a:rPr>
              <a:t>Spare part consumption (pieces)</a:t>
            </a:r>
            <a:endParaRPr lang="cs-CZ" altLang="cs-CZ" sz="1600" dirty="0">
              <a:solidFill>
                <a:srgbClr val="000000"/>
              </a:solidFill>
              <a:latin typeface="+mj-lt"/>
              <a:cs typeface="Arial" charset="0"/>
            </a:endParaRPr>
          </a:p>
        </p:txBody>
      </p:sp>
    </p:spTree>
    <p:extLst>
      <p:ext uri="{BB962C8B-B14F-4D97-AF65-F5344CB8AC3E}">
        <p14:creationId xmlns:p14="http://schemas.microsoft.com/office/powerpoint/2010/main" val="2752288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8600" y="371515"/>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pPr eaLnBrk="1" hangingPunct="1"/>
            <a:r>
              <a:rPr lang="en-US" altLang="cs-CZ" noProof="0" dirty="0">
                <a:solidFill>
                  <a:schemeClr val="accent1"/>
                </a:solidFill>
              </a:rPr>
              <a:t>Bootstrapping</a:t>
            </a:r>
          </a:p>
        </p:txBody>
      </p:sp>
      <p:sp>
        <p:nvSpPr>
          <p:cNvPr id="65539" name="Oval 4"/>
          <p:cNvSpPr>
            <a:spLocks noChangeArrowheads="1"/>
          </p:cNvSpPr>
          <p:nvPr/>
        </p:nvSpPr>
        <p:spPr bwMode="auto">
          <a:xfrm>
            <a:off x="2442968" y="5609533"/>
            <a:ext cx="304980" cy="315688"/>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5540" name="Oval 6"/>
          <p:cNvSpPr>
            <a:spLocks noChangeArrowheads="1"/>
          </p:cNvSpPr>
          <p:nvPr/>
        </p:nvSpPr>
        <p:spPr bwMode="auto">
          <a:xfrm>
            <a:off x="3615863" y="5602390"/>
            <a:ext cx="304979"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5541" name="Oval 7"/>
          <p:cNvSpPr>
            <a:spLocks noChangeArrowheads="1"/>
          </p:cNvSpPr>
          <p:nvPr/>
        </p:nvSpPr>
        <p:spPr bwMode="auto">
          <a:xfrm>
            <a:off x="6461439" y="5602390"/>
            <a:ext cx="304979"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5542" name="Oval 8"/>
          <p:cNvSpPr>
            <a:spLocks noChangeArrowheads="1"/>
          </p:cNvSpPr>
          <p:nvPr/>
        </p:nvSpPr>
        <p:spPr bwMode="auto">
          <a:xfrm>
            <a:off x="8099189" y="5619531"/>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5543" name="Oval 9"/>
          <p:cNvSpPr>
            <a:spLocks noChangeArrowheads="1"/>
          </p:cNvSpPr>
          <p:nvPr/>
        </p:nvSpPr>
        <p:spPr bwMode="auto">
          <a:xfrm>
            <a:off x="9294922" y="5619531"/>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5544" name="Line 10"/>
          <p:cNvSpPr>
            <a:spLocks noChangeShapeType="1"/>
          </p:cNvSpPr>
          <p:nvPr/>
        </p:nvSpPr>
        <p:spPr bwMode="auto">
          <a:xfrm flipV="1">
            <a:off x="2624345" y="2745486"/>
            <a:ext cx="3533459" cy="2804052"/>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5545" name="Line 11"/>
          <p:cNvSpPr>
            <a:spLocks noChangeShapeType="1"/>
          </p:cNvSpPr>
          <p:nvPr/>
        </p:nvSpPr>
        <p:spPr bwMode="auto">
          <a:xfrm flipV="1">
            <a:off x="3797238" y="2791197"/>
            <a:ext cx="2502979" cy="2766913"/>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5546" name="Line 12"/>
          <p:cNvSpPr>
            <a:spLocks noChangeShapeType="1"/>
          </p:cNvSpPr>
          <p:nvPr/>
        </p:nvSpPr>
        <p:spPr bwMode="auto">
          <a:xfrm flipV="1">
            <a:off x="5437676" y="2802624"/>
            <a:ext cx="1018388" cy="2778340"/>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5547" name="Line 13"/>
          <p:cNvSpPr>
            <a:spLocks noChangeShapeType="1"/>
          </p:cNvSpPr>
          <p:nvPr/>
        </p:nvSpPr>
        <p:spPr bwMode="auto">
          <a:xfrm flipV="1">
            <a:off x="6619974" y="2806910"/>
            <a:ext cx="61802" cy="2769769"/>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5548" name="Line 14"/>
          <p:cNvSpPr>
            <a:spLocks noChangeShapeType="1"/>
          </p:cNvSpPr>
          <p:nvPr/>
        </p:nvSpPr>
        <p:spPr bwMode="auto">
          <a:xfrm flipH="1" flipV="1">
            <a:off x="6892708" y="2792626"/>
            <a:ext cx="1362330" cy="2794053"/>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5549" name="Line 15"/>
          <p:cNvSpPr>
            <a:spLocks noChangeShapeType="1"/>
          </p:cNvSpPr>
          <p:nvPr/>
        </p:nvSpPr>
        <p:spPr bwMode="auto">
          <a:xfrm flipH="1" flipV="1">
            <a:off x="7057961" y="2742630"/>
            <a:ext cx="2404902" cy="2838335"/>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5550" name="Text Box 16"/>
          <p:cNvSpPr txBox="1">
            <a:spLocks noChangeArrowheads="1"/>
          </p:cNvSpPr>
          <p:nvPr/>
        </p:nvSpPr>
        <p:spPr bwMode="auto">
          <a:xfrm>
            <a:off x="5516944" y="1792709"/>
            <a:ext cx="2400871" cy="105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cs-CZ" altLang="cs-CZ" sz="2000">
                <a:solidFill>
                  <a:srgbClr val="0066CC"/>
                </a:solidFill>
                <a:latin typeface="Verdana" pitchFamily="34" charset="0"/>
              </a:rPr>
              <a:t>Vzorek 3: Spotřeba za </a:t>
            </a:r>
            <a:br>
              <a:rPr lang="cs-CZ" altLang="cs-CZ" sz="2000">
                <a:solidFill>
                  <a:srgbClr val="0066CC"/>
                </a:solidFill>
                <a:latin typeface="Verdana" pitchFamily="34" charset="0"/>
              </a:rPr>
            </a:br>
            <a:r>
              <a:rPr lang="cs-CZ" altLang="cs-CZ" sz="2000">
                <a:solidFill>
                  <a:srgbClr val="0066CC"/>
                </a:solidFill>
                <a:latin typeface="Verdana" pitchFamily="34" charset="0"/>
              </a:rPr>
              <a:t>6 týdnů = 12 ks</a:t>
            </a:r>
            <a:endParaRPr lang="en-US" altLang="cs-CZ" sz="2000">
              <a:solidFill>
                <a:srgbClr val="0066CC"/>
              </a:solidFill>
              <a:latin typeface="Verdana" pitchFamily="34" charset="0"/>
            </a:endParaRPr>
          </a:p>
        </p:txBody>
      </p:sp>
      <p:sp>
        <p:nvSpPr>
          <p:cNvPr id="65551" name="Oval 17"/>
          <p:cNvSpPr>
            <a:spLocks noChangeArrowheads="1"/>
          </p:cNvSpPr>
          <p:nvPr/>
        </p:nvSpPr>
        <p:spPr bwMode="auto">
          <a:xfrm>
            <a:off x="5281828" y="5616674"/>
            <a:ext cx="304979"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pic>
        <p:nvPicPr>
          <p:cNvPr id="6555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54" y="1510101"/>
            <a:ext cx="8993526" cy="469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16"/>
          <p:cNvSpPr txBox="1">
            <a:spLocks noChangeArrowheads="1"/>
          </p:cNvSpPr>
          <p:nvPr/>
        </p:nvSpPr>
        <p:spPr bwMode="auto">
          <a:xfrm>
            <a:off x="5589273" y="1517381"/>
            <a:ext cx="2354288" cy="1214265"/>
          </a:xfrm>
          <a:prstGeom prst="rect">
            <a:avLst/>
          </a:prstGeom>
          <a:solidFill>
            <a:schemeClr val="bg1"/>
          </a:solidFill>
          <a:ln>
            <a:noFill/>
          </a:ln>
        </p:spPr>
        <p:txBody>
          <a:bodyPr wrap="square" lIns="105245" tIns="52621" rIns="105245" bIns="52621">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cs-CZ" sz="2400" dirty="0">
                <a:solidFill>
                  <a:srgbClr val="0066CC"/>
                </a:solidFill>
                <a:latin typeface="+mj-lt"/>
                <a:cs typeface="Arial" charset="0"/>
              </a:rPr>
              <a:t>Sample</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3</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Consumption in</a:t>
            </a:r>
            <a:br>
              <a:rPr lang="cs-CZ" altLang="cs-CZ" sz="2400" dirty="0">
                <a:solidFill>
                  <a:srgbClr val="0066CC"/>
                </a:solidFill>
                <a:latin typeface="+mj-lt"/>
                <a:cs typeface="Arial" charset="0"/>
              </a:rPr>
            </a:br>
            <a:r>
              <a:rPr lang="cs-CZ" altLang="cs-CZ" sz="2400" dirty="0">
                <a:solidFill>
                  <a:srgbClr val="0066CC"/>
                </a:solidFill>
                <a:latin typeface="+mj-lt"/>
                <a:cs typeface="Arial" charset="0"/>
              </a:rPr>
              <a:t>6 </a:t>
            </a:r>
            <a:r>
              <a:rPr lang="en-US" altLang="cs-CZ" sz="2400" dirty="0">
                <a:solidFill>
                  <a:srgbClr val="0066CC"/>
                </a:solidFill>
                <a:latin typeface="+mj-lt"/>
                <a:cs typeface="Arial" charset="0"/>
              </a:rPr>
              <a:t>weeks </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12 pcs</a:t>
            </a:r>
          </a:p>
        </p:txBody>
      </p:sp>
      <p:sp>
        <p:nvSpPr>
          <p:cNvPr id="18" name="TextovéPole 17"/>
          <p:cNvSpPr txBox="1">
            <a:spLocks noChangeArrowheads="1"/>
          </p:cNvSpPr>
          <p:nvPr/>
        </p:nvSpPr>
        <p:spPr bwMode="auto">
          <a:xfrm>
            <a:off x="3988753" y="5918090"/>
            <a:ext cx="392906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a:solidFill>
                  <a:srgbClr val="000000"/>
                </a:solidFill>
                <a:latin typeface="+mj-lt"/>
                <a:cs typeface="Arial" charset="0"/>
              </a:rPr>
              <a:t>Weekly consumption history (weeks)</a:t>
            </a:r>
            <a:endParaRPr lang="cs-CZ" altLang="cs-CZ" sz="1600" dirty="0">
              <a:solidFill>
                <a:srgbClr val="000000"/>
              </a:solidFill>
              <a:latin typeface="+mj-lt"/>
              <a:cs typeface="Arial" charset="0"/>
            </a:endParaRPr>
          </a:p>
        </p:txBody>
      </p:sp>
      <p:sp>
        <p:nvSpPr>
          <p:cNvPr id="20" name="TextovéPole 16"/>
          <p:cNvSpPr txBox="1">
            <a:spLocks noChangeArrowheads="1"/>
          </p:cNvSpPr>
          <p:nvPr/>
        </p:nvSpPr>
        <p:spPr bwMode="auto">
          <a:xfrm rot="16200000">
            <a:off x="-586626" y="3403864"/>
            <a:ext cx="3506787"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1600" dirty="0" err="1">
                <a:solidFill>
                  <a:srgbClr val="000000"/>
                </a:solidFill>
                <a:latin typeface="+mj-lt"/>
                <a:cs typeface="Arial" charset="0"/>
              </a:rPr>
              <a:t>Weekly</a:t>
            </a:r>
            <a:r>
              <a:rPr lang="cs-CZ" altLang="cs-CZ" sz="1600" dirty="0">
                <a:solidFill>
                  <a:srgbClr val="000000"/>
                </a:solidFill>
                <a:latin typeface="+mj-lt"/>
                <a:cs typeface="Arial" charset="0"/>
              </a:rPr>
              <a:t> SP </a:t>
            </a:r>
            <a:r>
              <a:rPr lang="cs-CZ" altLang="cs-CZ" sz="1600" dirty="0" err="1">
                <a:solidFill>
                  <a:srgbClr val="000000"/>
                </a:solidFill>
                <a:latin typeface="+mj-lt"/>
                <a:cs typeface="Arial" charset="0"/>
              </a:rPr>
              <a:t>consumption</a:t>
            </a:r>
            <a:endParaRPr lang="cs-CZ" altLang="cs-CZ" sz="1600" dirty="0">
              <a:solidFill>
                <a:srgbClr val="000000"/>
              </a:solidFill>
              <a:latin typeface="+mj-lt"/>
              <a:cs typeface="Arial" charset="0"/>
            </a:endParaRPr>
          </a:p>
        </p:txBody>
      </p:sp>
    </p:spTree>
    <p:extLst>
      <p:ext uri="{BB962C8B-B14F-4D97-AF65-F5344CB8AC3E}">
        <p14:creationId xmlns:p14="http://schemas.microsoft.com/office/powerpoint/2010/main" val="1229749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8640" y="414718"/>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a:bodyPr>
          <a:lstStyle/>
          <a:p>
            <a:pPr eaLnBrk="1" hangingPunct="1"/>
            <a:r>
              <a:rPr lang="en-US" altLang="cs-CZ" noProof="0" dirty="0">
                <a:solidFill>
                  <a:schemeClr val="accent1"/>
                </a:solidFill>
              </a:rPr>
              <a:t>Bootstrapping</a:t>
            </a:r>
          </a:p>
        </p:txBody>
      </p:sp>
      <p:sp>
        <p:nvSpPr>
          <p:cNvPr id="66563" name="Oval 4"/>
          <p:cNvSpPr>
            <a:spLocks noChangeArrowheads="1"/>
          </p:cNvSpPr>
          <p:nvPr/>
        </p:nvSpPr>
        <p:spPr bwMode="auto">
          <a:xfrm>
            <a:off x="2679428" y="5609533"/>
            <a:ext cx="304980" cy="315688"/>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6564" name="Oval 6"/>
          <p:cNvSpPr>
            <a:spLocks noChangeArrowheads="1"/>
          </p:cNvSpPr>
          <p:nvPr/>
        </p:nvSpPr>
        <p:spPr bwMode="auto">
          <a:xfrm>
            <a:off x="4088782" y="5602390"/>
            <a:ext cx="304979"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6565" name="Oval 8"/>
          <p:cNvSpPr>
            <a:spLocks noChangeArrowheads="1"/>
          </p:cNvSpPr>
          <p:nvPr/>
        </p:nvSpPr>
        <p:spPr bwMode="auto">
          <a:xfrm>
            <a:off x="6926297" y="5602390"/>
            <a:ext cx="304979"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6566" name="Oval 9"/>
          <p:cNvSpPr>
            <a:spLocks noChangeArrowheads="1"/>
          </p:cNvSpPr>
          <p:nvPr/>
        </p:nvSpPr>
        <p:spPr bwMode="auto">
          <a:xfrm>
            <a:off x="7642392" y="5619531"/>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6567" name="Oval 10"/>
          <p:cNvSpPr>
            <a:spLocks noChangeArrowheads="1"/>
          </p:cNvSpPr>
          <p:nvPr/>
        </p:nvSpPr>
        <p:spPr bwMode="auto">
          <a:xfrm>
            <a:off x="8823348" y="5619531"/>
            <a:ext cx="304979"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
        <p:nvSpPr>
          <p:cNvPr id="66568" name="Line 11"/>
          <p:cNvSpPr>
            <a:spLocks noChangeShapeType="1"/>
          </p:cNvSpPr>
          <p:nvPr/>
        </p:nvSpPr>
        <p:spPr bwMode="auto">
          <a:xfrm flipV="1">
            <a:off x="2829903" y="2745486"/>
            <a:ext cx="3327901" cy="2804052"/>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6569" name="Line 12"/>
          <p:cNvSpPr>
            <a:spLocks noChangeShapeType="1"/>
          </p:cNvSpPr>
          <p:nvPr/>
        </p:nvSpPr>
        <p:spPr bwMode="auto">
          <a:xfrm flipV="1">
            <a:off x="4262096" y="2791197"/>
            <a:ext cx="2038121" cy="2744057"/>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6570" name="Line 13"/>
          <p:cNvSpPr>
            <a:spLocks noChangeShapeType="1"/>
          </p:cNvSpPr>
          <p:nvPr/>
        </p:nvSpPr>
        <p:spPr bwMode="auto">
          <a:xfrm flipV="1">
            <a:off x="4941916" y="2802625"/>
            <a:ext cx="1514148" cy="2771197"/>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6571" name="Line 14"/>
          <p:cNvSpPr>
            <a:spLocks noChangeShapeType="1"/>
          </p:cNvSpPr>
          <p:nvPr/>
        </p:nvSpPr>
        <p:spPr bwMode="auto">
          <a:xfrm flipH="1" flipV="1">
            <a:off x="6681777" y="2806910"/>
            <a:ext cx="373499" cy="2769769"/>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6572" name="Line 15"/>
          <p:cNvSpPr>
            <a:spLocks noChangeShapeType="1"/>
          </p:cNvSpPr>
          <p:nvPr/>
        </p:nvSpPr>
        <p:spPr bwMode="auto">
          <a:xfrm flipH="1" flipV="1">
            <a:off x="6892707" y="2792626"/>
            <a:ext cx="897472" cy="2778339"/>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6573" name="Line 16"/>
          <p:cNvSpPr>
            <a:spLocks noChangeShapeType="1"/>
          </p:cNvSpPr>
          <p:nvPr/>
        </p:nvSpPr>
        <p:spPr bwMode="auto">
          <a:xfrm flipH="1" flipV="1">
            <a:off x="7057961" y="2742630"/>
            <a:ext cx="1910486" cy="2855477"/>
          </a:xfrm>
          <a:prstGeom prst="line">
            <a:avLst/>
          </a:prstGeom>
          <a:noFill/>
          <a:ln w="28575">
            <a:solidFill>
              <a:srgbClr val="3366FF"/>
            </a:solidFill>
            <a:round/>
            <a:headEnd/>
            <a:tailEnd type="triangle" w="lg" len="lg"/>
          </a:ln>
          <a:extLst>
            <a:ext uri="{909E8E84-426E-40DD-AFC4-6F175D3DCCD1}">
              <a14:hiddenFill xmlns:a14="http://schemas.microsoft.com/office/drawing/2010/main">
                <a:noFill/>
              </a14:hiddenFill>
            </a:ext>
          </a:extLst>
        </p:spPr>
        <p:txBody>
          <a:bodyPr wrap="none" lIns="91395" tIns="45696" rIns="91395" bIns="45696" anchor="ctr"/>
          <a:lstStyle/>
          <a:p>
            <a:endParaRPr lang="cs-CZ"/>
          </a:p>
        </p:txBody>
      </p:sp>
      <p:sp>
        <p:nvSpPr>
          <p:cNvPr id="66574" name="Text Box 17"/>
          <p:cNvSpPr txBox="1">
            <a:spLocks noChangeArrowheads="1"/>
          </p:cNvSpPr>
          <p:nvPr/>
        </p:nvSpPr>
        <p:spPr bwMode="auto">
          <a:xfrm>
            <a:off x="5592180" y="1792709"/>
            <a:ext cx="2113358" cy="105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cs-CZ" altLang="cs-CZ" sz="2000">
                <a:solidFill>
                  <a:srgbClr val="0066CC"/>
                </a:solidFill>
                <a:latin typeface="Verdana" pitchFamily="34" charset="0"/>
              </a:rPr>
              <a:t>Vzorek 4: Spotřeba za </a:t>
            </a:r>
            <a:br>
              <a:rPr lang="cs-CZ" altLang="cs-CZ" sz="2000">
                <a:solidFill>
                  <a:srgbClr val="0066CC"/>
                </a:solidFill>
                <a:latin typeface="Verdana" pitchFamily="34" charset="0"/>
              </a:rPr>
            </a:br>
            <a:r>
              <a:rPr lang="cs-CZ" altLang="cs-CZ" sz="2000">
                <a:solidFill>
                  <a:srgbClr val="0066CC"/>
                </a:solidFill>
                <a:latin typeface="Verdana" pitchFamily="34" charset="0"/>
              </a:rPr>
              <a:t>6 týdnů = 2 ks</a:t>
            </a:r>
            <a:endParaRPr lang="en-US" altLang="cs-CZ" sz="2000">
              <a:solidFill>
                <a:srgbClr val="0066CC"/>
              </a:solidFill>
              <a:latin typeface="Verdana" pitchFamily="34" charset="0"/>
            </a:endParaRPr>
          </a:p>
        </p:txBody>
      </p:sp>
      <p:sp>
        <p:nvSpPr>
          <p:cNvPr id="66575" name="Oval 18"/>
          <p:cNvSpPr>
            <a:spLocks noChangeArrowheads="1"/>
          </p:cNvSpPr>
          <p:nvPr/>
        </p:nvSpPr>
        <p:spPr bwMode="auto">
          <a:xfrm>
            <a:off x="4802190" y="5616674"/>
            <a:ext cx="304980" cy="314260"/>
          </a:xfrm>
          <a:prstGeom prst="ellipse">
            <a:avLst/>
          </a:prstGeom>
          <a:noFill/>
          <a:ln w="28575">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pic>
        <p:nvPicPr>
          <p:cNvPr id="6657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227" y="1542026"/>
            <a:ext cx="8993526" cy="469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17"/>
          <p:cNvSpPr txBox="1">
            <a:spLocks noChangeArrowheads="1"/>
          </p:cNvSpPr>
          <p:nvPr/>
        </p:nvSpPr>
        <p:spPr bwMode="auto">
          <a:xfrm>
            <a:off x="5498940" y="1520509"/>
            <a:ext cx="2497138" cy="1214265"/>
          </a:xfrm>
          <a:prstGeom prst="rect">
            <a:avLst/>
          </a:prstGeom>
          <a:solidFill>
            <a:schemeClr val="bg1"/>
          </a:solidFill>
          <a:ln>
            <a:noFill/>
          </a:ln>
        </p:spPr>
        <p:txBody>
          <a:bodyPr lIns="105245" tIns="52621" rIns="105245" bIns="52621">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cs-CZ" sz="2400" dirty="0">
                <a:solidFill>
                  <a:srgbClr val="0066CC"/>
                </a:solidFill>
                <a:latin typeface="+mj-lt"/>
                <a:cs typeface="Arial" charset="0"/>
              </a:rPr>
              <a:t>Sample</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4</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Consumption in</a:t>
            </a:r>
            <a:br>
              <a:rPr lang="cs-CZ" altLang="cs-CZ" sz="2400" dirty="0">
                <a:solidFill>
                  <a:srgbClr val="0066CC"/>
                </a:solidFill>
                <a:latin typeface="+mj-lt"/>
                <a:cs typeface="Arial" charset="0"/>
              </a:rPr>
            </a:br>
            <a:r>
              <a:rPr lang="cs-CZ" altLang="cs-CZ" sz="2400" dirty="0">
                <a:solidFill>
                  <a:srgbClr val="0066CC"/>
                </a:solidFill>
                <a:latin typeface="+mj-lt"/>
                <a:cs typeface="Arial" charset="0"/>
              </a:rPr>
              <a:t>6 </a:t>
            </a:r>
            <a:r>
              <a:rPr lang="en-US" altLang="cs-CZ" sz="2400" dirty="0">
                <a:solidFill>
                  <a:srgbClr val="0066CC"/>
                </a:solidFill>
                <a:latin typeface="+mj-lt"/>
                <a:cs typeface="Arial" charset="0"/>
              </a:rPr>
              <a:t>weeks </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2</a:t>
            </a:r>
            <a:r>
              <a:rPr lang="cs-CZ" altLang="cs-CZ" sz="2400" dirty="0">
                <a:solidFill>
                  <a:srgbClr val="0066CC"/>
                </a:solidFill>
                <a:latin typeface="+mj-lt"/>
                <a:cs typeface="Arial" charset="0"/>
              </a:rPr>
              <a:t> </a:t>
            </a:r>
            <a:r>
              <a:rPr lang="en-US" altLang="cs-CZ" sz="2400" dirty="0">
                <a:solidFill>
                  <a:srgbClr val="0066CC"/>
                </a:solidFill>
                <a:latin typeface="+mj-lt"/>
                <a:cs typeface="Arial" charset="0"/>
              </a:rPr>
              <a:t>pcs</a:t>
            </a:r>
          </a:p>
        </p:txBody>
      </p:sp>
      <p:sp>
        <p:nvSpPr>
          <p:cNvPr id="18" name="TextovéPole 17"/>
          <p:cNvSpPr txBox="1">
            <a:spLocks noChangeArrowheads="1"/>
          </p:cNvSpPr>
          <p:nvPr/>
        </p:nvSpPr>
        <p:spPr bwMode="auto">
          <a:xfrm>
            <a:off x="4274996" y="5925221"/>
            <a:ext cx="3929062"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a:solidFill>
                  <a:srgbClr val="000000"/>
                </a:solidFill>
                <a:latin typeface="+mj-lt"/>
                <a:cs typeface="Arial" charset="0"/>
              </a:rPr>
              <a:t>Weekly consumption history (weeks)</a:t>
            </a:r>
            <a:endParaRPr lang="cs-CZ" altLang="cs-CZ" sz="1600" dirty="0">
              <a:solidFill>
                <a:srgbClr val="000000"/>
              </a:solidFill>
              <a:latin typeface="+mj-lt"/>
              <a:cs typeface="Arial" charset="0"/>
            </a:endParaRPr>
          </a:p>
        </p:txBody>
      </p:sp>
      <p:sp>
        <p:nvSpPr>
          <p:cNvPr id="19" name="TextovéPole 16"/>
          <p:cNvSpPr txBox="1">
            <a:spLocks noChangeArrowheads="1"/>
          </p:cNvSpPr>
          <p:nvPr/>
        </p:nvSpPr>
        <p:spPr bwMode="auto">
          <a:xfrm rot="16200000">
            <a:off x="-320073" y="3612583"/>
            <a:ext cx="3506787"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1600" dirty="0" err="1">
                <a:solidFill>
                  <a:srgbClr val="000000"/>
                </a:solidFill>
                <a:latin typeface="+mj-lt"/>
                <a:cs typeface="Arial" charset="0"/>
              </a:rPr>
              <a:t>Weekly</a:t>
            </a:r>
            <a:r>
              <a:rPr lang="cs-CZ" altLang="cs-CZ" sz="1600" dirty="0">
                <a:solidFill>
                  <a:srgbClr val="000000"/>
                </a:solidFill>
                <a:latin typeface="+mj-lt"/>
                <a:cs typeface="Arial" charset="0"/>
              </a:rPr>
              <a:t> SP </a:t>
            </a:r>
            <a:r>
              <a:rPr lang="cs-CZ" altLang="cs-CZ" sz="1600" dirty="0" err="1">
                <a:solidFill>
                  <a:srgbClr val="000000"/>
                </a:solidFill>
                <a:latin typeface="+mj-lt"/>
                <a:cs typeface="Arial" charset="0"/>
              </a:rPr>
              <a:t>consumpiton</a:t>
            </a:r>
            <a:endParaRPr lang="cs-CZ" altLang="cs-CZ" sz="1600" dirty="0">
              <a:solidFill>
                <a:srgbClr val="000000"/>
              </a:solidFill>
              <a:latin typeface="+mj-lt"/>
              <a:cs typeface="Arial" charset="0"/>
            </a:endParaRPr>
          </a:p>
        </p:txBody>
      </p:sp>
    </p:spTree>
    <p:extLst>
      <p:ext uri="{BB962C8B-B14F-4D97-AF65-F5344CB8AC3E}">
        <p14:creationId xmlns:p14="http://schemas.microsoft.com/office/powerpoint/2010/main" val="2330710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522" y="1744142"/>
            <a:ext cx="8470897" cy="480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7" name="Rectangle 2"/>
          <p:cNvSpPr>
            <a:spLocks noGrp="1" noChangeArrowheads="1"/>
          </p:cNvSpPr>
          <p:nvPr>
            <p:ph type="title"/>
          </p:nvPr>
        </p:nvSpPr>
        <p:spPr>
          <a:xfrm>
            <a:off x="152400" y="369600"/>
            <a:ext cx="10927080" cy="861240"/>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fontScale="90000"/>
          </a:bodyPr>
          <a:lstStyle/>
          <a:p>
            <a:r>
              <a:rPr lang="en-US" altLang="cs-CZ" noProof="0" dirty="0">
                <a:solidFill>
                  <a:schemeClr val="accent1"/>
                </a:solidFill>
              </a:rPr>
              <a:t>Example of 100 000 simulations of SP consumption</a:t>
            </a:r>
          </a:p>
        </p:txBody>
      </p:sp>
      <p:pic>
        <p:nvPicPr>
          <p:cNvPr id="6758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157" y="2219816"/>
            <a:ext cx="6276927" cy="211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ne 31"/>
          <p:cNvSpPr>
            <a:spLocks noChangeShapeType="1"/>
          </p:cNvSpPr>
          <p:nvPr/>
        </p:nvSpPr>
        <p:spPr bwMode="auto">
          <a:xfrm>
            <a:off x="6888679" y="2365517"/>
            <a:ext cx="2742125" cy="0"/>
          </a:xfrm>
          <a:prstGeom prst="line">
            <a:avLst/>
          </a:prstGeom>
          <a:noFill/>
          <a:ln w="31750">
            <a:solidFill>
              <a:schemeClr val="folHlink"/>
            </a:solidFill>
            <a:round/>
            <a:headEnd/>
            <a:tailEnd type="triangle" w="lg" len="lg"/>
          </a:ln>
          <a:extLst>
            <a:ext uri="{909E8E84-426E-40DD-AFC4-6F175D3DCCD1}">
              <a14:hiddenFill xmlns:a14="http://schemas.microsoft.com/office/drawing/2010/main">
                <a:noFill/>
              </a14:hiddenFill>
            </a:ext>
          </a:extLst>
        </p:spPr>
        <p:txBody>
          <a:bodyPr lIns="79377" tIns="39688" rIns="79377" bIns="39688"/>
          <a:lstStyle/>
          <a:p>
            <a:endParaRPr lang="cs-CZ"/>
          </a:p>
        </p:txBody>
      </p:sp>
      <p:sp>
        <p:nvSpPr>
          <p:cNvPr id="14" name="Text Box 32"/>
          <p:cNvSpPr txBox="1">
            <a:spLocks noChangeArrowheads="1"/>
          </p:cNvSpPr>
          <p:nvPr/>
        </p:nvSpPr>
        <p:spPr bwMode="auto">
          <a:xfrm>
            <a:off x="5007750" y="1821278"/>
            <a:ext cx="4221341" cy="34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377" tIns="39688" rIns="79377" bIns="39688">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r>
              <a:rPr lang="en-US" sz="1700" b="1" dirty="0">
                <a:solidFill>
                  <a:schemeClr val="folHlink"/>
                </a:solidFill>
                <a:latin typeface="+mj-lt"/>
              </a:rPr>
              <a:t>Target: SP availability (Service level) = 99%</a:t>
            </a:r>
          </a:p>
        </p:txBody>
      </p:sp>
      <p:sp>
        <p:nvSpPr>
          <p:cNvPr id="15" name="Line 35"/>
          <p:cNvSpPr>
            <a:spLocks noChangeShapeType="1"/>
          </p:cNvSpPr>
          <p:nvPr/>
        </p:nvSpPr>
        <p:spPr bwMode="auto">
          <a:xfrm>
            <a:off x="6888679" y="2365518"/>
            <a:ext cx="1343" cy="3461140"/>
          </a:xfrm>
          <a:prstGeom prst="line">
            <a:avLst/>
          </a:prstGeom>
          <a:noFill/>
          <a:ln w="31750">
            <a:solidFill>
              <a:schemeClr val="folHlink"/>
            </a:solidFill>
            <a:round/>
            <a:headEnd/>
            <a:tailEnd type="triangle" w="lg" len="lg"/>
          </a:ln>
          <a:extLst>
            <a:ext uri="{909E8E84-426E-40DD-AFC4-6F175D3DCCD1}">
              <a14:hiddenFill xmlns:a14="http://schemas.microsoft.com/office/drawing/2010/main">
                <a:noFill/>
              </a14:hiddenFill>
            </a:ext>
          </a:extLst>
        </p:spPr>
        <p:txBody>
          <a:bodyPr lIns="79377" tIns="39688" rIns="79377" bIns="39688"/>
          <a:lstStyle/>
          <a:p>
            <a:endParaRPr lang="cs-CZ"/>
          </a:p>
        </p:txBody>
      </p:sp>
      <p:sp>
        <p:nvSpPr>
          <p:cNvPr id="16" name="Text Box 36"/>
          <p:cNvSpPr txBox="1">
            <a:spLocks noChangeArrowheads="1"/>
          </p:cNvSpPr>
          <p:nvPr/>
        </p:nvSpPr>
        <p:spPr bwMode="auto">
          <a:xfrm>
            <a:off x="4999689" y="4206794"/>
            <a:ext cx="3802163" cy="341761"/>
          </a:xfrm>
          <a:prstGeom prst="rect">
            <a:avLst/>
          </a:prstGeom>
          <a:solidFill>
            <a:schemeClr val="bg1"/>
          </a:solidFill>
          <a:ln>
            <a:noFill/>
          </a:ln>
        </p:spPr>
        <p:txBody>
          <a:bodyPr lIns="79377" tIns="39688" rIns="79377" bIns="39688">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defRPr/>
            </a:pPr>
            <a:r>
              <a:rPr lang="cs-CZ" sz="1700" b="1" dirty="0">
                <a:solidFill>
                  <a:schemeClr val="folHlink"/>
                </a:solidFill>
                <a:latin typeface="+mj-lt"/>
              </a:rPr>
              <a:t>OPTIMUM INVENTORY= 9 PCS</a:t>
            </a:r>
          </a:p>
        </p:txBody>
      </p:sp>
      <p:sp>
        <p:nvSpPr>
          <p:cNvPr id="2" name="Obdélník 1"/>
          <p:cNvSpPr/>
          <p:nvPr/>
        </p:nvSpPr>
        <p:spPr>
          <a:xfrm>
            <a:off x="4691026" y="6229784"/>
            <a:ext cx="3110852" cy="338554"/>
          </a:xfrm>
          <a:prstGeom prst="rect">
            <a:avLst/>
          </a:prstGeom>
          <a:solidFill>
            <a:schemeClr val="bg1"/>
          </a:solidFill>
        </p:spPr>
        <p:txBody>
          <a:bodyPr wrap="none">
            <a:spAutoFit/>
          </a:bodyPr>
          <a:lstStyle/>
          <a:p>
            <a:r>
              <a:rPr lang="en-US" altLang="cs-CZ" sz="1600" dirty="0">
                <a:solidFill>
                  <a:srgbClr val="000000"/>
                </a:solidFill>
                <a:latin typeface="+mj-lt"/>
                <a:cs typeface="Arial" charset="0"/>
              </a:rPr>
              <a:t>Consumption during </a:t>
            </a:r>
            <a:r>
              <a:rPr lang="en-US" altLang="cs-CZ" sz="1600" dirty="0" err="1">
                <a:solidFill>
                  <a:srgbClr val="000000"/>
                </a:solidFill>
                <a:latin typeface="+mj-lt"/>
                <a:cs typeface="Arial" charset="0"/>
              </a:rPr>
              <a:t>leadtime</a:t>
            </a:r>
            <a:r>
              <a:rPr lang="en-US" altLang="cs-CZ" sz="1600" dirty="0">
                <a:solidFill>
                  <a:srgbClr val="000000"/>
                </a:solidFill>
                <a:latin typeface="+mj-lt"/>
                <a:cs typeface="Arial" charset="0"/>
              </a:rPr>
              <a:t> (pcs)</a:t>
            </a:r>
            <a:endParaRPr lang="cs-CZ" altLang="cs-CZ" sz="1600" dirty="0">
              <a:solidFill>
                <a:srgbClr val="000000"/>
              </a:solidFill>
              <a:latin typeface="+mj-lt"/>
              <a:cs typeface="Arial" charset="0"/>
            </a:endParaRPr>
          </a:p>
        </p:txBody>
      </p:sp>
      <p:sp>
        <p:nvSpPr>
          <p:cNvPr id="10" name="TextovéPole 10"/>
          <p:cNvSpPr txBox="1">
            <a:spLocks noChangeArrowheads="1"/>
          </p:cNvSpPr>
          <p:nvPr/>
        </p:nvSpPr>
        <p:spPr bwMode="auto">
          <a:xfrm rot="16200000">
            <a:off x="8209005" y="4057377"/>
            <a:ext cx="3722275"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err="1">
                <a:latin typeface="+mj-lt"/>
                <a:cs typeface="Arial" charset="0"/>
              </a:rPr>
              <a:t>Cummulative</a:t>
            </a:r>
            <a:r>
              <a:rPr lang="en-US" altLang="cs-CZ" sz="1600" dirty="0">
                <a:latin typeface="+mj-lt"/>
                <a:cs typeface="Arial" charset="0"/>
              </a:rPr>
              <a:t>  probability of consumption</a:t>
            </a:r>
            <a:endParaRPr lang="cs-CZ" altLang="cs-CZ" sz="1600" dirty="0">
              <a:latin typeface="+mj-lt"/>
              <a:cs typeface="Arial" charset="0"/>
            </a:endParaRPr>
          </a:p>
        </p:txBody>
      </p:sp>
      <p:sp>
        <p:nvSpPr>
          <p:cNvPr id="11" name="TextovéPole 8"/>
          <p:cNvSpPr txBox="1">
            <a:spLocks noChangeArrowheads="1"/>
          </p:cNvSpPr>
          <p:nvPr/>
        </p:nvSpPr>
        <p:spPr bwMode="auto">
          <a:xfrm rot="16200000">
            <a:off x="107873" y="3773934"/>
            <a:ext cx="369301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1600" dirty="0">
                <a:solidFill>
                  <a:srgbClr val="000000"/>
                </a:solidFill>
                <a:latin typeface="+mj-lt"/>
                <a:cs typeface="Arial" charset="0"/>
              </a:rPr>
              <a:t>Frequencies</a:t>
            </a:r>
            <a:r>
              <a:rPr lang="cs-CZ" altLang="cs-CZ" sz="1600" dirty="0">
                <a:solidFill>
                  <a:srgbClr val="000000"/>
                </a:solidFill>
                <a:latin typeface="+mj-lt"/>
                <a:cs typeface="Arial" charset="0"/>
              </a:rPr>
              <a:t> </a:t>
            </a:r>
            <a:r>
              <a:rPr lang="cs-CZ" altLang="cs-CZ" sz="1600" dirty="0" err="1">
                <a:solidFill>
                  <a:srgbClr val="000000"/>
                </a:solidFill>
                <a:latin typeface="+mj-lt"/>
                <a:cs typeface="Arial" charset="0"/>
              </a:rPr>
              <a:t>of</a:t>
            </a:r>
            <a:r>
              <a:rPr lang="cs-CZ" altLang="cs-CZ" sz="1600" dirty="0">
                <a:solidFill>
                  <a:srgbClr val="000000"/>
                </a:solidFill>
                <a:latin typeface="+mj-lt"/>
                <a:cs typeface="Arial" charset="0"/>
              </a:rPr>
              <a:t> </a:t>
            </a:r>
            <a:r>
              <a:rPr lang="cs-CZ" altLang="cs-CZ" sz="1600" dirty="0" err="1">
                <a:solidFill>
                  <a:srgbClr val="000000"/>
                </a:solidFill>
                <a:latin typeface="+mj-lt"/>
                <a:cs typeface="Arial" charset="0"/>
              </a:rPr>
              <a:t>consumption</a:t>
            </a:r>
            <a:endParaRPr lang="cs-CZ" altLang="cs-CZ" sz="1600" dirty="0">
              <a:solidFill>
                <a:srgbClr val="000000"/>
              </a:solidFill>
              <a:latin typeface="+mj-lt"/>
              <a:cs typeface="Arial" charset="0"/>
            </a:endParaRPr>
          </a:p>
          <a:p>
            <a:pPr eaLnBrk="1" hangingPunct="1"/>
            <a:r>
              <a:rPr lang="en-US" altLang="cs-CZ" sz="1600" dirty="0">
                <a:solidFill>
                  <a:srgbClr val="000000"/>
                </a:solidFill>
                <a:latin typeface="+mj-lt"/>
                <a:cs typeface="Arial" charset="0"/>
              </a:rPr>
              <a:t> (from simulation)</a:t>
            </a:r>
          </a:p>
        </p:txBody>
      </p:sp>
    </p:spTree>
    <p:extLst>
      <p:ext uri="{BB962C8B-B14F-4D97-AF65-F5344CB8AC3E}">
        <p14:creationId xmlns:p14="http://schemas.microsoft.com/office/powerpoint/2010/main" val="2154156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152400" y="335081"/>
            <a:ext cx="10927080" cy="861240"/>
          </a:xfrm>
        </p:spPr>
        <p:txBody>
          <a:bodyPr/>
          <a:lstStyle/>
          <a:p>
            <a:pPr eaLnBrk="1" hangingPunct="1">
              <a:defRPr/>
            </a:pPr>
            <a:r>
              <a:rPr lang="en-US" sz="3000" dirty="0">
                <a:solidFill>
                  <a:srgbClr val="92D050"/>
                </a:solidFill>
                <a:latin typeface="+mn-lt"/>
                <a:ea typeface="ＭＳ Ｐゴシック" charset="-128"/>
              </a:rPr>
              <a:t>Bootstrapping application – a case study</a:t>
            </a:r>
          </a:p>
        </p:txBody>
      </p:sp>
      <p:pic>
        <p:nvPicPr>
          <p:cNvPr id="58372" name="Picture 7"/>
          <p:cNvPicPr>
            <a:picLocks noGrp="1" noChangeAspect="1" noChangeArrowheads="1"/>
          </p:cNvPicPr>
          <p:nvPr>
            <p:ph sz="half" idx="4294967295"/>
          </p:nvPr>
        </p:nvPicPr>
        <p:blipFill>
          <a:blip r:embed="rId3">
            <a:biLevel thresh="50000"/>
            <a:extLst>
              <a:ext uri="{28A0092B-C50C-407E-A947-70E740481C1C}">
                <a14:useLocalDpi xmlns:a14="http://schemas.microsoft.com/office/drawing/2010/main" val="0"/>
              </a:ext>
            </a:extLst>
          </a:blip>
          <a:srcRect/>
          <a:stretch>
            <a:fillRect/>
          </a:stretch>
        </p:blipFill>
        <p:spPr>
          <a:xfrm>
            <a:off x="6461438" y="1614776"/>
            <a:ext cx="4206562" cy="2042464"/>
          </a:xfrm>
        </p:spPr>
      </p:pic>
      <p:pic>
        <p:nvPicPr>
          <p:cNvPr id="58373" name="Picture 4"/>
          <p:cNvPicPr>
            <a:picLocks noGrp="1" noChangeAspect="1" noChangeArrowheads="1"/>
          </p:cNvPicPr>
          <p:nvPr>
            <p:ph sz="half" idx="4294967295"/>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t="5508" b="-5508"/>
          <a:stretch/>
        </p:blipFill>
        <p:spPr>
          <a:xfrm>
            <a:off x="1460299" y="3640046"/>
            <a:ext cx="4937438" cy="2881919"/>
          </a:xfrm>
        </p:spPr>
      </p:pic>
      <p:sp>
        <p:nvSpPr>
          <p:cNvPr id="68613" name="Line 5"/>
          <p:cNvSpPr>
            <a:spLocks noChangeShapeType="1"/>
          </p:cNvSpPr>
          <p:nvPr/>
        </p:nvSpPr>
        <p:spPr bwMode="auto">
          <a:xfrm>
            <a:off x="5511569" y="4145370"/>
            <a:ext cx="0" cy="1871273"/>
          </a:xfrm>
          <a:prstGeom prst="line">
            <a:avLst/>
          </a:prstGeom>
          <a:noFill/>
          <a:ln w="25400">
            <a:solidFill>
              <a:srgbClr val="008000"/>
            </a:solidFill>
            <a:prstDash val="dash"/>
            <a:round/>
            <a:headEnd/>
            <a:tailEnd/>
          </a:ln>
          <a:extLst>
            <a:ext uri="{909E8E84-426E-40DD-AFC4-6F175D3DCCD1}">
              <a14:hiddenFill xmlns:a14="http://schemas.microsoft.com/office/drawing/2010/main">
                <a:noFill/>
              </a14:hiddenFill>
            </a:ext>
          </a:extLst>
        </p:spPr>
        <p:txBody>
          <a:bodyPr lIns="91395" tIns="45696" rIns="91395" bIns="45696"/>
          <a:lstStyle/>
          <a:p>
            <a:endParaRPr lang="cs-CZ"/>
          </a:p>
        </p:txBody>
      </p:sp>
      <p:sp>
        <p:nvSpPr>
          <p:cNvPr id="68614" name="Text Box 6"/>
          <p:cNvSpPr txBox="1">
            <a:spLocks noChangeArrowheads="1"/>
          </p:cNvSpPr>
          <p:nvPr/>
        </p:nvSpPr>
        <p:spPr bwMode="auto">
          <a:xfrm>
            <a:off x="4371871" y="4482325"/>
            <a:ext cx="1800317" cy="31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cs-CZ" altLang="cs-CZ" sz="1400" b="1" dirty="0">
                <a:solidFill>
                  <a:srgbClr val="008000"/>
                </a:solidFill>
              </a:rPr>
              <a:t>99.9% </a:t>
            </a:r>
            <a:r>
              <a:rPr lang="cs-CZ" altLang="cs-CZ" sz="1400" b="1" dirty="0" err="1">
                <a:solidFill>
                  <a:srgbClr val="008000"/>
                </a:solidFill>
              </a:rPr>
              <a:t>availability</a:t>
            </a:r>
            <a:endParaRPr lang="cs-CZ" altLang="cs-CZ" sz="1400" b="1" dirty="0">
              <a:solidFill>
                <a:srgbClr val="008000"/>
              </a:solidFill>
            </a:endParaRPr>
          </a:p>
        </p:txBody>
      </p:sp>
      <p:sp>
        <p:nvSpPr>
          <p:cNvPr id="68615" name="Text Box 8"/>
          <p:cNvSpPr txBox="1">
            <a:spLocks noChangeArrowheads="1"/>
          </p:cNvSpPr>
          <p:nvPr/>
        </p:nvSpPr>
        <p:spPr bwMode="auto">
          <a:xfrm>
            <a:off x="1879915" y="1727001"/>
            <a:ext cx="4581524" cy="15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cs-CZ" altLang="cs-CZ" sz="1700" b="1" dirty="0"/>
          </a:p>
          <a:p>
            <a:pPr eaLnBrk="1" hangingPunct="1">
              <a:spcBef>
                <a:spcPct val="50000"/>
              </a:spcBef>
            </a:pPr>
            <a:r>
              <a:rPr lang="cs-CZ" altLang="cs-CZ" sz="1700" b="1" dirty="0" err="1"/>
              <a:t>Original</a:t>
            </a:r>
            <a:r>
              <a:rPr lang="cs-CZ" altLang="cs-CZ" sz="1700" b="1" dirty="0"/>
              <a:t> </a:t>
            </a:r>
            <a:r>
              <a:rPr lang="cs-CZ" altLang="cs-CZ" sz="1700" b="1" dirty="0" err="1"/>
              <a:t>inventory</a:t>
            </a:r>
            <a:r>
              <a:rPr lang="cs-CZ" altLang="cs-CZ" sz="1700" b="1" dirty="0"/>
              <a:t>:      </a:t>
            </a:r>
            <a:r>
              <a:rPr lang="cs-CZ" altLang="cs-CZ" b="1" dirty="0">
                <a:solidFill>
                  <a:srgbClr val="CC0000"/>
                </a:solidFill>
              </a:rPr>
              <a:t>17 000 EUR</a:t>
            </a:r>
            <a:r>
              <a:rPr lang="cs-CZ" altLang="cs-CZ" sz="1700" b="1" dirty="0"/>
              <a:t>  </a:t>
            </a:r>
            <a:br>
              <a:rPr lang="cs-CZ" altLang="cs-CZ" sz="1700" b="1" dirty="0"/>
            </a:br>
            <a:r>
              <a:rPr lang="cs-CZ" altLang="cs-CZ" sz="1700" b="1" dirty="0"/>
              <a:t>			(49 </a:t>
            </a:r>
            <a:r>
              <a:rPr lang="cs-CZ" altLang="cs-CZ" sz="1700" b="1" dirty="0" err="1"/>
              <a:t>pcs</a:t>
            </a:r>
            <a:r>
              <a:rPr lang="cs-CZ" altLang="cs-CZ" sz="1700" b="1" dirty="0"/>
              <a:t>)</a:t>
            </a:r>
          </a:p>
          <a:p>
            <a:pPr eaLnBrk="1" hangingPunct="1">
              <a:spcBef>
                <a:spcPct val="50000"/>
              </a:spcBef>
            </a:pPr>
            <a:r>
              <a:rPr lang="cs-CZ" altLang="cs-CZ" sz="1700" b="1" dirty="0" err="1"/>
              <a:t>Spare</a:t>
            </a:r>
            <a:r>
              <a:rPr lang="cs-CZ" altLang="cs-CZ" sz="1700" b="1" dirty="0"/>
              <a:t> part </a:t>
            </a:r>
            <a:r>
              <a:rPr lang="cs-CZ" altLang="cs-CZ" sz="1700" b="1" dirty="0" err="1"/>
              <a:t>lead-time</a:t>
            </a:r>
            <a:r>
              <a:rPr lang="cs-CZ" altLang="cs-CZ" sz="1700" b="1" dirty="0"/>
              <a:t>:  </a:t>
            </a:r>
            <a:r>
              <a:rPr lang="cs-CZ" altLang="cs-CZ" b="1" dirty="0"/>
              <a:t>32 </a:t>
            </a:r>
            <a:r>
              <a:rPr lang="cs-CZ" altLang="cs-CZ" b="1" dirty="0" err="1"/>
              <a:t>days</a:t>
            </a:r>
            <a:endParaRPr lang="cs-CZ" altLang="cs-CZ" b="1" dirty="0"/>
          </a:p>
        </p:txBody>
      </p:sp>
      <p:sp>
        <p:nvSpPr>
          <p:cNvPr id="68616" name="Text Box 9"/>
          <p:cNvSpPr txBox="1">
            <a:spLocks noChangeArrowheads="1"/>
          </p:cNvSpPr>
          <p:nvPr/>
        </p:nvSpPr>
        <p:spPr bwMode="auto">
          <a:xfrm>
            <a:off x="6651268" y="3683535"/>
            <a:ext cx="3614068" cy="170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cs-CZ" altLang="cs-CZ" b="1" dirty="0" err="1"/>
              <a:t>Recommended</a:t>
            </a:r>
            <a:r>
              <a:rPr lang="cs-CZ" altLang="cs-CZ" b="1" dirty="0"/>
              <a:t> </a:t>
            </a:r>
            <a:r>
              <a:rPr lang="cs-CZ" altLang="cs-CZ" b="1" dirty="0" err="1"/>
              <a:t>inventory</a:t>
            </a:r>
            <a:endParaRPr lang="cs-CZ" altLang="cs-CZ" b="1" dirty="0"/>
          </a:p>
          <a:p>
            <a:pPr algn="ctr" eaLnBrk="1" hangingPunct="1">
              <a:spcBef>
                <a:spcPct val="50000"/>
              </a:spcBef>
            </a:pPr>
            <a:r>
              <a:rPr lang="cs-CZ" altLang="cs-CZ" sz="2800" b="1" dirty="0">
                <a:solidFill>
                  <a:srgbClr val="92D050"/>
                </a:solidFill>
              </a:rPr>
              <a:t>29 </a:t>
            </a:r>
            <a:r>
              <a:rPr lang="cs-CZ" altLang="cs-CZ" sz="2800" b="1" dirty="0" err="1">
                <a:solidFill>
                  <a:srgbClr val="92D050"/>
                </a:solidFill>
              </a:rPr>
              <a:t>pcs</a:t>
            </a:r>
            <a:endParaRPr lang="cs-CZ" altLang="cs-CZ" sz="2800" b="1" dirty="0">
              <a:solidFill>
                <a:srgbClr val="92D050"/>
              </a:solidFill>
            </a:endParaRPr>
          </a:p>
          <a:p>
            <a:pPr algn="ctr" eaLnBrk="1" hangingPunct="1">
              <a:spcBef>
                <a:spcPct val="50000"/>
              </a:spcBef>
            </a:pPr>
            <a:r>
              <a:rPr lang="cs-CZ" altLang="cs-CZ" sz="2800" b="1" dirty="0">
                <a:solidFill>
                  <a:srgbClr val="92D050"/>
                </a:solidFill>
              </a:rPr>
              <a:t>10 000 EUR</a:t>
            </a:r>
          </a:p>
        </p:txBody>
      </p:sp>
      <p:sp>
        <p:nvSpPr>
          <p:cNvPr id="68617" name="Text Box 10"/>
          <p:cNvSpPr txBox="1">
            <a:spLocks noChangeArrowheads="1"/>
          </p:cNvSpPr>
          <p:nvPr/>
        </p:nvSpPr>
        <p:spPr bwMode="auto">
          <a:xfrm>
            <a:off x="6651268" y="5408506"/>
            <a:ext cx="3759168" cy="101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cs-CZ" altLang="cs-CZ" sz="2400" b="1" dirty="0" err="1"/>
              <a:t>Savings</a:t>
            </a:r>
            <a:endParaRPr lang="cs-CZ" altLang="cs-CZ" sz="2400" b="1" dirty="0"/>
          </a:p>
          <a:p>
            <a:pPr algn="ctr" eaLnBrk="1" hangingPunct="1">
              <a:spcBef>
                <a:spcPct val="50000"/>
              </a:spcBef>
            </a:pPr>
            <a:r>
              <a:rPr lang="cs-CZ" altLang="cs-CZ" sz="2400" b="1" dirty="0">
                <a:solidFill>
                  <a:srgbClr val="92D050"/>
                </a:solidFill>
              </a:rPr>
              <a:t>7 000 EUR</a:t>
            </a:r>
          </a:p>
        </p:txBody>
      </p:sp>
      <p:sp>
        <p:nvSpPr>
          <p:cNvPr id="2" name="TextovéPole 1"/>
          <p:cNvSpPr txBox="1"/>
          <p:nvPr/>
        </p:nvSpPr>
        <p:spPr>
          <a:xfrm>
            <a:off x="3216323" y="3816630"/>
            <a:ext cx="1425390" cy="261610"/>
          </a:xfrm>
          <a:prstGeom prst="rect">
            <a:avLst/>
          </a:prstGeom>
          <a:noFill/>
        </p:spPr>
        <p:txBody>
          <a:bodyPr wrap="none" rtlCol="0">
            <a:spAutoFit/>
          </a:bodyPr>
          <a:lstStyle/>
          <a:p>
            <a:r>
              <a:rPr lang="cs-CZ" sz="1100" b="1" dirty="0" err="1">
                <a:solidFill>
                  <a:srgbClr val="6DA516"/>
                </a:solidFill>
              </a:rPr>
              <a:t>Intermittent</a:t>
            </a:r>
            <a:r>
              <a:rPr lang="cs-CZ" sz="1100" b="1" dirty="0">
                <a:solidFill>
                  <a:srgbClr val="6DA516"/>
                </a:solidFill>
              </a:rPr>
              <a:t> </a:t>
            </a:r>
            <a:r>
              <a:rPr lang="cs-CZ" sz="1100" b="1" dirty="0" err="1">
                <a:solidFill>
                  <a:srgbClr val="6DA516"/>
                </a:solidFill>
              </a:rPr>
              <a:t>demand</a:t>
            </a:r>
            <a:endParaRPr lang="en-GB" sz="1100" b="1" dirty="0">
              <a:solidFill>
                <a:srgbClr val="6DA516"/>
              </a:solidFill>
            </a:endParaRPr>
          </a:p>
        </p:txBody>
      </p:sp>
    </p:spTree>
    <p:extLst>
      <p:ext uri="{BB962C8B-B14F-4D97-AF65-F5344CB8AC3E}">
        <p14:creationId xmlns:p14="http://schemas.microsoft.com/office/powerpoint/2010/main" val="284328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4332"/>
            <a:ext cx="8305800" cy="792162"/>
          </a:xfrm>
        </p:spPr>
        <p:txBody>
          <a:bodyPr>
            <a:normAutofit/>
          </a:bodyPr>
          <a:lstStyle/>
          <a:p>
            <a:r>
              <a:rPr lang="en-US" sz="2800" dirty="0">
                <a:latin typeface="Copperplate Gothic Bold" pitchFamily="34" charset="0"/>
              </a:rPr>
              <a:t>Inventory measuring parameters </a:t>
            </a:r>
          </a:p>
        </p:txBody>
      </p:sp>
      <p:sp>
        <p:nvSpPr>
          <p:cNvPr id="3" name="TextBox 2"/>
          <p:cNvSpPr txBox="1"/>
          <p:nvPr/>
        </p:nvSpPr>
        <p:spPr>
          <a:xfrm>
            <a:off x="2133600" y="1295400"/>
            <a:ext cx="3429000" cy="369332"/>
          </a:xfrm>
          <a:prstGeom prst="rect">
            <a:avLst/>
          </a:prstGeom>
          <a:noFill/>
        </p:spPr>
        <p:txBody>
          <a:bodyPr wrap="square" rtlCol="0">
            <a:spAutoFit/>
          </a:bodyPr>
          <a:lstStyle/>
          <a:p>
            <a:r>
              <a:rPr lang="en-US" b="1" dirty="0"/>
              <a:t>Inventory Turn over Ratio (ITR) = </a:t>
            </a:r>
          </a:p>
        </p:txBody>
      </p:sp>
      <p:sp>
        <p:nvSpPr>
          <p:cNvPr id="4" name="TextBox 3"/>
          <p:cNvSpPr txBox="1"/>
          <p:nvPr/>
        </p:nvSpPr>
        <p:spPr>
          <a:xfrm>
            <a:off x="5943600" y="1066800"/>
            <a:ext cx="3505200" cy="369332"/>
          </a:xfrm>
          <a:prstGeom prst="rect">
            <a:avLst/>
          </a:prstGeom>
          <a:noFill/>
        </p:spPr>
        <p:txBody>
          <a:bodyPr wrap="square" rtlCol="0">
            <a:spAutoFit/>
          </a:bodyPr>
          <a:lstStyle/>
          <a:p>
            <a:r>
              <a:rPr lang="en-US" b="1" dirty="0"/>
              <a:t>(Total consumption for the year ) </a:t>
            </a:r>
          </a:p>
        </p:txBody>
      </p:sp>
      <p:sp>
        <p:nvSpPr>
          <p:cNvPr id="5" name="TextBox 4"/>
          <p:cNvSpPr txBox="1"/>
          <p:nvPr/>
        </p:nvSpPr>
        <p:spPr>
          <a:xfrm>
            <a:off x="5486400" y="1535668"/>
            <a:ext cx="4343400" cy="369332"/>
          </a:xfrm>
          <a:prstGeom prst="rect">
            <a:avLst/>
          </a:prstGeom>
          <a:noFill/>
        </p:spPr>
        <p:txBody>
          <a:bodyPr wrap="square" rtlCol="0">
            <a:spAutoFit/>
          </a:bodyPr>
          <a:lstStyle/>
          <a:p>
            <a:r>
              <a:rPr lang="en-US" b="1" dirty="0"/>
              <a:t>(Inventory available at the end of the year) </a:t>
            </a:r>
          </a:p>
        </p:txBody>
      </p:sp>
      <p:cxnSp>
        <p:nvCxnSpPr>
          <p:cNvPr id="6" name="Straight Connector 5"/>
          <p:cNvCxnSpPr/>
          <p:nvPr/>
        </p:nvCxnSpPr>
        <p:spPr>
          <a:xfrm>
            <a:off x="5715000" y="1522412"/>
            <a:ext cx="3657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1891744"/>
            <a:ext cx="8382000" cy="4524315"/>
          </a:xfrm>
          <a:prstGeom prst="rect">
            <a:avLst/>
          </a:prstGeom>
          <a:noFill/>
        </p:spPr>
        <p:txBody>
          <a:bodyPr wrap="square" rtlCol="0">
            <a:spAutoFit/>
          </a:bodyPr>
          <a:lstStyle/>
          <a:p>
            <a:pPr>
              <a:buFont typeface="Wingdings" pitchFamily="2" charset="2"/>
              <a:buChar char="q"/>
            </a:pPr>
            <a:r>
              <a:rPr lang="en-US" sz="2400" dirty="0"/>
              <a:t> ITR indicates the Inventory condition at any point of time </a:t>
            </a:r>
          </a:p>
          <a:p>
            <a:endParaRPr lang="en-US" sz="2400" dirty="0"/>
          </a:p>
          <a:p>
            <a:pPr>
              <a:buFont typeface="Wingdings" pitchFamily="2" charset="2"/>
              <a:buChar char="q"/>
            </a:pPr>
            <a:r>
              <a:rPr lang="en-US" sz="2400" dirty="0"/>
              <a:t>The ratio is assigned between 1 and 10 depending upon the   nature of Materials</a:t>
            </a:r>
          </a:p>
          <a:p>
            <a:endParaRPr lang="en-US" sz="2400" dirty="0"/>
          </a:p>
          <a:p>
            <a:pPr>
              <a:buFont typeface="Wingdings" pitchFamily="2" charset="2"/>
              <a:buChar char="q"/>
            </a:pPr>
            <a:r>
              <a:rPr lang="en-US" sz="2400" dirty="0"/>
              <a:t> Ratio 1 implies number of inventory available is equal to the number of consumption per year.</a:t>
            </a:r>
          </a:p>
          <a:p>
            <a:endParaRPr lang="en-US" sz="2400" dirty="0"/>
          </a:p>
          <a:p>
            <a:pPr>
              <a:buFont typeface="Wingdings" pitchFamily="2" charset="2"/>
              <a:buChar char="q"/>
            </a:pPr>
            <a:r>
              <a:rPr lang="en-US" sz="2400" dirty="0"/>
              <a:t>Ratio 10 implies number of inventory available is only 10% of the consumption per year. </a:t>
            </a:r>
          </a:p>
          <a:p>
            <a:endParaRPr lang="en-US" sz="2400" dirty="0"/>
          </a:p>
          <a:p>
            <a:pPr>
              <a:buFont typeface="Wingdings" pitchFamily="2" charset="2"/>
              <a:buChar char="q"/>
            </a:pPr>
            <a:r>
              <a:rPr lang="en-US" sz="2400" dirty="0"/>
              <a:t> Higher ratio indicates better inventory management</a:t>
            </a:r>
          </a:p>
        </p:txBody>
      </p:sp>
    </p:spTree>
    <p:extLst>
      <p:ext uri="{BB962C8B-B14F-4D97-AF65-F5344CB8AC3E}">
        <p14:creationId xmlns:p14="http://schemas.microsoft.com/office/powerpoint/2010/main" val="2838570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adpis 1"/>
          <p:cNvSpPr>
            <a:spLocks noGrp="1"/>
          </p:cNvSpPr>
          <p:nvPr>
            <p:ph type="title"/>
          </p:nvPr>
        </p:nvSpPr>
        <p:spPr>
          <a:xfrm>
            <a:off x="1879914" y="106657"/>
            <a:ext cx="8440402" cy="582369"/>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rmAutofit fontScale="90000"/>
          </a:bodyPr>
          <a:lstStyle/>
          <a:p>
            <a:endParaRPr lang="en-US" altLang="cs-CZ" noProof="0" dirty="0"/>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0435"/>
            <a:ext cx="9144000" cy="6208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ál 1"/>
          <p:cNvSpPr>
            <a:spLocks noChangeArrowheads="1"/>
          </p:cNvSpPr>
          <p:nvPr/>
        </p:nvSpPr>
        <p:spPr bwMode="auto">
          <a:xfrm>
            <a:off x="4632907" y="684673"/>
            <a:ext cx="1158115" cy="1167046"/>
          </a:xfrm>
          <a:prstGeom prst="ellipse">
            <a:avLst/>
          </a:prstGeom>
          <a:noFill/>
          <a:ln w="762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79406" tIns="39703" rIns="79406" bIns="39703"/>
          <a:lstStyle>
            <a:lvl1pPr defTabSz="1052513" eaLnBrk="0" hangingPunct="0">
              <a:defRPr sz="2100">
                <a:solidFill>
                  <a:schemeClr val="tx1"/>
                </a:solidFill>
                <a:latin typeface="Arial" charset="0"/>
              </a:defRPr>
            </a:lvl1pPr>
            <a:lvl2pPr marL="742950" indent="-285750" defTabSz="1052513" eaLnBrk="0" hangingPunct="0">
              <a:defRPr sz="2100">
                <a:solidFill>
                  <a:schemeClr val="tx1"/>
                </a:solidFill>
                <a:latin typeface="Arial" charset="0"/>
              </a:defRPr>
            </a:lvl2pPr>
            <a:lvl3pPr marL="1143000" indent="-228600" defTabSz="1052513" eaLnBrk="0" hangingPunct="0">
              <a:defRPr sz="2100">
                <a:solidFill>
                  <a:schemeClr val="tx1"/>
                </a:solidFill>
                <a:latin typeface="Arial" charset="0"/>
              </a:defRPr>
            </a:lvl3pPr>
            <a:lvl4pPr marL="1600200" indent="-228600" defTabSz="1052513" eaLnBrk="0" hangingPunct="0">
              <a:defRPr sz="2100">
                <a:solidFill>
                  <a:schemeClr val="tx1"/>
                </a:solidFill>
                <a:latin typeface="Arial" charset="0"/>
              </a:defRPr>
            </a:lvl4pPr>
            <a:lvl5pPr marL="2057400" indent="-228600" defTabSz="1052513" eaLnBrk="0" hangingPunct="0">
              <a:defRPr sz="2100">
                <a:solidFill>
                  <a:schemeClr val="tx1"/>
                </a:solidFill>
                <a:latin typeface="Arial" charset="0"/>
              </a:defRPr>
            </a:lvl5pPr>
            <a:lvl6pPr marL="2514600" indent="-228600" defTabSz="1052513" eaLnBrk="0" fontAlgn="base" hangingPunct="0">
              <a:spcBef>
                <a:spcPct val="0"/>
              </a:spcBef>
              <a:spcAft>
                <a:spcPct val="0"/>
              </a:spcAft>
              <a:defRPr sz="2100">
                <a:solidFill>
                  <a:schemeClr val="tx1"/>
                </a:solidFill>
                <a:latin typeface="Arial" charset="0"/>
              </a:defRPr>
            </a:lvl6pPr>
            <a:lvl7pPr marL="2971800" indent="-228600" defTabSz="1052513" eaLnBrk="0" fontAlgn="base" hangingPunct="0">
              <a:spcBef>
                <a:spcPct val="0"/>
              </a:spcBef>
              <a:spcAft>
                <a:spcPct val="0"/>
              </a:spcAft>
              <a:defRPr sz="2100">
                <a:solidFill>
                  <a:schemeClr val="tx1"/>
                </a:solidFill>
                <a:latin typeface="Arial" charset="0"/>
              </a:defRPr>
            </a:lvl7pPr>
            <a:lvl8pPr marL="3429000" indent="-228600" defTabSz="1052513" eaLnBrk="0" fontAlgn="base" hangingPunct="0">
              <a:spcBef>
                <a:spcPct val="0"/>
              </a:spcBef>
              <a:spcAft>
                <a:spcPct val="0"/>
              </a:spcAft>
              <a:defRPr sz="2100">
                <a:solidFill>
                  <a:schemeClr val="tx1"/>
                </a:solidFill>
                <a:latin typeface="Arial" charset="0"/>
              </a:defRPr>
            </a:lvl8pPr>
            <a:lvl9pPr marL="3886200" indent="-228600" defTabSz="1052513" eaLnBrk="0" fontAlgn="base" hangingPunct="0">
              <a:spcBef>
                <a:spcPct val="0"/>
              </a:spcBef>
              <a:spcAft>
                <a:spcPct val="0"/>
              </a:spcAft>
              <a:defRPr sz="2100">
                <a:solidFill>
                  <a:schemeClr val="tx1"/>
                </a:solidFill>
                <a:latin typeface="Arial" charset="0"/>
              </a:defRPr>
            </a:lvl9pPr>
          </a:lstStyle>
          <a:p>
            <a:pPr eaLnBrk="1" hangingPunct="1"/>
            <a:endParaRPr lang="cs-CZ" altLang="cs-CZ"/>
          </a:p>
        </p:txBody>
      </p:sp>
    </p:spTree>
    <p:extLst>
      <p:ext uri="{BB962C8B-B14F-4D97-AF65-F5344CB8AC3E}">
        <p14:creationId xmlns:p14="http://schemas.microsoft.com/office/powerpoint/2010/main" val="32940987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79600" y="468631"/>
            <a:ext cx="8788400" cy="582613"/>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1" kern="1200">
                <a:solidFill>
                  <a:schemeClr val="tx1"/>
                </a:solidFill>
                <a:latin typeface="+mj-lt"/>
                <a:ea typeface="+mj-ea"/>
                <a:cs typeface="+mj-cs"/>
              </a:defRPr>
            </a:lvl1pPr>
          </a:lstStyle>
          <a:p>
            <a:r>
              <a:rPr lang="cs-CZ" sz="3500">
                <a:solidFill>
                  <a:schemeClr val="bg1"/>
                </a:solidFill>
              </a:rPr>
              <a:t>Life cycle thinking:</a:t>
            </a:r>
            <a:br>
              <a:rPr lang="cs-CZ" sz="3500">
                <a:solidFill>
                  <a:schemeClr val="bg1"/>
                </a:solidFill>
              </a:rPr>
            </a:br>
            <a:r>
              <a:rPr lang="en-US" sz="3500">
                <a:solidFill>
                  <a:schemeClr val="bg1"/>
                </a:solidFill>
              </a:rPr>
              <a:t>Consider the whole life cycle of your </a:t>
            </a:r>
            <a:r>
              <a:rPr lang="cs-CZ" sz="3500">
                <a:solidFill>
                  <a:schemeClr val="bg1"/>
                </a:solidFill>
              </a:rPr>
              <a:t>assets</a:t>
            </a:r>
            <a:endParaRPr lang="en-US" sz="3500" dirty="0">
              <a:solidFill>
                <a:schemeClr val="bg1"/>
              </a:solidFill>
            </a:endParaRPr>
          </a:p>
        </p:txBody>
      </p:sp>
    </p:spTree>
    <p:extLst>
      <p:ext uri="{BB962C8B-B14F-4D97-AF65-F5344CB8AC3E}">
        <p14:creationId xmlns:p14="http://schemas.microsoft.com/office/powerpoint/2010/main" val="351502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79600" y="457201"/>
            <a:ext cx="8788400" cy="582613"/>
          </a:xfrm>
        </p:spPr>
        <p:txBody>
          <a:bodyPr>
            <a:noAutofit/>
          </a:bodyPr>
          <a:lstStyle/>
          <a:p>
            <a:r>
              <a:rPr lang="cs-CZ" sz="3500" dirty="0" err="1">
                <a:solidFill>
                  <a:schemeClr val="bg1"/>
                </a:solidFill>
              </a:rPr>
              <a:t>Life</a:t>
            </a:r>
            <a:r>
              <a:rPr lang="cs-CZ" sz="3500" dirty="0">
                <a:solidFill>
                  <a:schemeClr val="bg1"/>
                </a:solidFill>
              </a:rPr>
              <a:t> </a:t>
            </a:r>
            <a:r>
              <a:rPr lang="cs-CZ" sz="3500" dirty="0" err="1">
                <a:solidFill>
                  <a:schemeClr val="bg1"/>
                </a:solidFill>
              </a:rPr>
              <a:t>cycle</a:t>
            </a:r>
            <a:r>
              <a:rPr lang="cs-CZ" sz="3500" dirty="0">
                <a:solidFill>
                  <a:schemeClr val="bg1"/>
                </a:solidFill>
              </a:rPr>
              <a:t> </a:t>
            </a:r>
            <a:r>
              <a:rPr lang="cs-CZ" sz="3500" dirty="0" err="1">
                <a:solidFill>
                  <a:schemeClr val="bg1"/>
                </a:solidFill>
              </a:rPr>
              <a:t>thinking</a:t>
            </a:r>
            <a:r>
              <a:rPr lang="cs-CZ" sz="3500" dirty="0">
                <a:solidFill>
                  <a:schemeClr val="bg1"/>
                </a:solidFill>
              </a:rPr>
              <a:t>:</a:t>
            </a:r>
            <a:br>
              <a:rPr lang="cs-CZ" sz="3500" dirty="0">
                <a:solidFill>
                  <a:schemeClr val="bg1"/>
                </a:solidFill>
              </a:rPr>
            </a:br>
            <a:r>
              <a:rPr lang="en-US" sz="3500" dirty="0">
                <a:solidFill>
                  <a:schemeClr val="bg1"/>
                </a:solidFill>
              </a:rPr>
              <a:t>Consider the whole life cycle of your </a:t>
            </a:r>
            <a:r>
              <a:rPr lang="cs-CZ" sz="3500" dirty="0" err="1">
                <a:solidFill>
                  <a:schemeClr val="bg1"/>
                </a:solidFill>
              </a:rPr>
              <a:t>assets</a:t>
            </a:r>
            <a:endParaRPr lang="en-US" sz="3500" dirty="0">
              <a:solidFill>
                <a:schemeClr val="bg1"/>
              </a:solidFill>
            </a:endParaRPr>
          </a:p>
        </p:txBody>
      </p:sp>
      <p:sp>
        <p:nvSpPr>
          <p:cNvPr id="3" name="Rovnoramenný trojúhelník 26"/>
          <p:cNvSpPr/>
          <p:nvPr/>
        </p:nvSpPr>
        <p:spPr>
          <a:xfrm rot="16911813">
            <a:off x="3706357" y="1915888"/>
            <a:ext cx="3329839" cy="3489743"/>
          </a:xfrm>
          <a:prstGeom prst="triangle">
            <a:avLst>
              <a:gd name="adj" fmla="val 77736"/>
            </a:avLst>
          </a:prstGeom>
          <a:solidFill>
            <a:srgbClr val="E5004B"/>
          </a:solidFill>
          <a:ln>
            <a:noFill/>
          </a:ln>
        </p:spPr>
        <p:style>
          <a:lnRef idx="2">
            <a:schemeClr val="accent1">
              <a:shade val="50000"/>
            </a:schemeClr>
          </a:lnRef>
          <a:fillRef idx="1">
            <a:schemeClr val="accent1"/>
          </a:fillRef>
          <a:effectRef idx="0">
            <a:schemeClr val="accent1"/>
          </a:effectRef>
          <a:fontRef idx="minor">
            <a:schemeClr val="lt1"/>
          </a:fontRef>
        </p:style>
        <p:txBody>
          <a:bodyPr lIns="79406" tIns="39703" rIns="79406" bIns="39703" anchor="ctr"/>
          <a:lstStyle/>
          <a:p>
            <a:pPr algn="ctr">
              <a:defRPr/>
            </a:pPr>
            <a:endParaRPr lang="cs-CZ">
              <a:solidFill>
                <a:srgbClr val="FFFFFF"/>
              </a:solidFill>
              <a:latin typeface="Klavika Light" pitchFamily="34" charset="0"/>
            </a:endParaRPr>
          </a:p>
        </p:txBody>
      </p:sp>
    </p:spTree>
    <p:extLst>
      <p:ext uri="{BB962C8B-B14F-4D97-AF65-F5344CB8AC3E}">
        <p14:creationId xmlns:p14="http://schemas.microsoft.com/office/powerpoint/2010/main" val="10517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vnoramenný trojúhelník 26"/>
          <p:cNvSpPr/>
          <p:nvPr/>
        </p:nvSpPr>
        <p:spPr>
          <a:xfrm rot="16911813">
            <a:off x="3706357" y="1915888"/>
            <a:ext cx="3329839" cy="3489743"/>
          </a:xfrm>
          <a:prstGeom prst="triangle">
            <a:avLst>
              <a:gd name="adj" fmla="val 77736"/>
            </a:avLst>
          </a:prstGeom>
          <a:solidFill>
            <a:srgbClr val="E5004B"/>
          </a:solidFill>
          <a:ln>
            <a:noFill/>
          </a:ln>
        </p:spPr>
        <p:style>
          <a:lnRef idx="2">
            <a:schemeClr val="accent1">
              <a:shade val="50000"/>
            </a:schemeClr>
          </a:lnRef>
          <a:fillRef idx="1">
            <a:schemeClr val="accent1"/>
          </a:fillRef>
          <a:effectRef idx="0">
            <a:schemeClr val="accent1"/>
          </a:effectRef>
          <a:fontRef idx="minor">
            <a:schemeClr val="lt1"/>
          </a:fontRef>
        </p:style>
        <p:txBody>
          <a:bodyPr lIns="79406" tIns="39703" rIns="79406" bIns="39703" anchor="ctr"/>
          <a:lstStyle/>
          <a:p>
            <a:pPr algn="ctr">
              <a:defRPr/>
            </a:pPr>
            <a:endParaRPr lang="cs-CZ">
              <a:solidFill>
                <a:srgbClr val="FFFFFF"/>
              </a:solidFill>
              <a:latin typeface="Klavika Light" pitchFamily="34" charset="0"/>
            </a:endParaRPr>
          </a:p>
        </p:txBody>
      </p:sp>
      <p:sp>
        <p:nvSpPr>
          <p:cNvPr id="6" name="Rectangle 5"/>
          <p:cNvSpPr/>
          <p:nvPr/>
        </p:nvSpPr>
        <p:spPr>
          <a:xfrm>
            <a:off x="4615392" y="2425614"/>
            <a:ext cx="2787654" cy="1384995"/>
          </a:xfrm>
          <a:prstGeom prst="rect">
            <a:avLst/>
          </a:prstGeom>
        </p:spPr>
        <p:txBody>
          <a:bodyPr wrap="square">
            <a:spAutoFit/>
          </a:bodyPr>
          <a:lstStyle/>
          <a:p>
            <a:pPr algn="ctr"/>
            <a:r>
              <a:rPr lang="cs-CZ" sz="2800" dirty="0" err="1">
                <a:solidFill>
                  <a:schemeClr val="bg1"/>
                </a:solidFill>
              </a:rPr>
              <a:t>Bermuda</a:t>
            </a:r>
            <a:r>
              <a:rPr lang="cs-CZ" sz="2800" dirty="0">
                <a:solidFill>
                  <a:schemeClr val="bg1"/>
                </a:solidFill>
              </a:rPr>
              <a:t> </a:t>
            </a:r>
            <a:br>
              <a:rPr lang="cs-CZ" sz="2800" dirty="0">
                <a:solidFill>
                  <a:schemeClr val="bg1"/>
                </a:solidFill>
              </a:rPr>
            </a:br>
            <a:r>
              <a:rPr lang="cs-CZ" sz="2800" dirty="0">
                <a:solidFill>
                  <a:schemeClr val="bg1"/>
                </a:solidFill>
              </a:rPr>
              <a:t>triangle </a:t>
            </a:r>
            <a:r>
              <a:rPr lang="cs-CZ" sz="2800" dirty="0" err="1">
                <a:solidFill>
                  <a:schemeClr val="bg1"/>
                </a:solidFill>
              </a:rPr>
              <a:t>of</a:t>
            </a:r>
            <a:r>
              <a:rPr lang="cs-CZ" sz="2800" dirty="0">
                <a:solidFill>
                  <a:schemeClr val="bg1"/>
                </a:solidFill>
              </a:rPr>
              <a:t> </a:t>
            </a:r>
            <a:r>
              <a:rPr lang="cs-CZ" sz="2800" dirty="0" err="1">
                <a:solidFill>
                  <a:schemeClr val="bg1"/>
                </a:solidFill>
              </a:rPr>
              <a:t>asset</a:t>
            </a:r>
            <a:r>
              <a:rPr lang="cs-CZ" sz="2800" dirty="0">
                <a:solidFill>
                  <a:schemeClr val="bg1"/>
                </a:solidFill>
              </a:rPr>
              <a:t> management</a:t>
            </a:r>
            <a:endParaRPr lang="cs-CZ" sz="1600" dirty="0">
              <a:solidFill>
                <a:schemeClr val="bg1"/>
              </a:solidFill>
            </a:endParaRPr>
          </a:p>
        </p:txBody>
      </p:sp>
      <p:sp>
        <p:nvSpPr>
          <p:cNvPr id="8" name="Title 1"/>
          <p:cNvSpPr txBox="1">
            <a:spLocks/>
          </p:cNvSpPr>
          <p:nvPr/>
        </p:nvSpPr>
        <p:spPr>
          <a:xfrm>
            <a:off x="221192" y="914400"/>
            <a:ext cx="8788400" cy="582613"/>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1" kern="1200">
                <a:solidFill>
                  <a:schemeClr val="tx1"/>
                </a:solidFill>
                <a:latin typeface="+mj-lt"/>
                <a:ea typeface="+mj-ea"/>
                <a:cs typeface="+mj-cs"/>
              </a:defRPr>
            </a:lvl1pPr>
          </a:lstStyle>
          <a:p>
            <a:r>
              <a:rPr lang="cs-CZ" sz="3500" dirty="0">
                <a:solidFill>
                  <a:schemeClr val="accent1"/>
                </a:solidFill>
              </a:rPr>
              <a:t>Life cycle thinking:</a:t>
            </a:r>
            <a:br>
              <a:rPr lang="cs-CZ" sz="3500" dirty="0">
                <a:solidFill>
                  <a:schemeClr val="accent1"/>
                </a:solidFill>
              </a:rPr>
            </a:br>
            <a:r>
              <a:rPr lang="en-US" sz="3500" dirty="0">
                <a:solidFill>
                  <a:schemeClr val="accent1"/>
                </a:solidFill>
              </a:rPr>
              <a:t>Consider the whole life cycle of your </a:t>
            </a:r>
            <a:r>
              <a:rPr lang="cs-CZ" sz="3500" dirty="0">
                <a:solidFill>
                  <a:schemeClr val="accent1"/>
                </a:solidFill>
              </a:rPr>
              <a:t>assets</a:t>
            </a:r>
            <a:endParaRPr lang="en-US" sz="3500" dirty="0">
              <a:solidFill>
                <a:schemeClr val="accent1"/>
              </a:solidFill>
            </a:endParaRPr>
          </a:p>
        </p:txBody>
      </p:sp>
    </p:spTree>
    <p:extLst>
      <p:ext uri="{BB962C8B-B14F-4D97-AF65-F5344CB8AC3E}">
        <p14:creationId xmlns:p14="http://schemas.microsoft.com/office/powerpoint/2010/main" val="13763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2"/>
          <p:cNvSpPr>
            <a:spLocks/>
          </p:cNvSpPr>
          <p:nvPr/>
        </p:nvSpPr>
        <p:spPr bwMode="blackWhite">
          <a:xfrm>
            <a:off x="7239336" y="2229816"/>
            <a:ext cx="1884960" cy="2561215"/>
          </a:xfrm>
          <a:custGeom>
            <a:avLst/>
            <a:gdLst>
              <a:gd name="T0" fmla="*/ 461616 w 852"/>
              <a:gd name="T1" fmla="*/ 1873218 h 1157"/>
              <a:gd name="T2" fmla="*/ 1493670 w 852"/>
              <a:gd name="T3" fmla="*/ 1852152 h 1157"/>
              <a:gd name="T4" fmla="*/ 1172469 w 852"/>
              <a:gd name="T5" fmla="*/ 1672284 h 1157"/>
              <a:gd name="T6" fmla="*/ 1233901 w 852"/>
              <a:gd name="T7" fmla="*/ 1552372 h 1157"/>
              <a:gd name="T8" fmla="*/ 1286557 w 852"/>
              <a:gd name="T9" fmla="*/ 1429219 h 1157"/>
              <a:gd name="T10" fmla="*/ 1330437 w 852"/>
              <a:gd name="T11" fmla="*/ 1302826 h 1157"/>
              <a:gd name="T12" fmla="*/ 1360275 w 852"/>
              <a:gd name="T13" fmla="*/ 1171571 h 1157"/>
              <a:gd name="T14" fmla="*/ 1386603 w 852"/>
              <a:gd name="T15" fmla="*/ 1040316 h 1157"/>
              <a:gd name="T16" fmla="*/ 1400645 w 852"/>
              <a:gd name="T17" fmla="*/ 909061 h 1157"/>
              <a:gd name="T18" fmla="*/ 1405910 w 852"/>
              <a:gd name="T19" fmla="*/ 774566 h 1157"/>
              <a:gd name="T20" fmla="*/ 1400645 w 852"/>
              <a:gd name="T21" fmla="*/ 640070 h 1157"/>
              <a:gd name="T22" fmla="*/ 1384848 w 852"/>
              <a:gd name="T23" fmla="*/ 508815 h 1157"/>
              <a:gd name="T24" fmla="*/ 1360275 w 852"/>
              <a:gd name="T25" fmla="*/ 377560 h 1157"/>
              <a:gd name="T26" fmla="*/ 1326926 w 852"/>
              <a:gd name="T27" fmla="*/ 247926 h 1157"/>
              <a:gd name="T28" fmla="*/ 1281291 w 852"/>
              <a:gd name="T29" fmla="*/ 121532 h 1157"/>
              <a:gd name="T30" fmla="*/ 1230391 w 852"/>
              <a:gd name="T31" fmla="*/ 0 h 1157"/>
              <a:gd name="T32" fmla="*/ 956581 w 852"/>
              <a:gd name="T33" fmla="*/ 479647 h 1157"/>
              <a:gd name="T34" fmla="*/ 365080 w 852"/>
              <a:gd name="T35" fmla="*/ 471545 h 1157"/>
              <a:gd name="T36" fmla="*/ 389653 w 852"/>
              <a:gd name="T37" fmla="*/ 559048 h 1157"/>
              <a:gd name="T38" fmla="*/ 405450 w 852"/>
              <a:gd name="T39" fmla="*/ 651413 h 1157"/>
              <a:gd name="T40" fmla="*/ 412470 w 852"/>
              <a:gd name="T41" fmla="*/ 743777 h 1157"/>
              <a:gd name="T42" fmla="*/ 410715 w 852"/>
              <a:gd name="T43" fmla="*/ 832901 h 1157"/>
              <a:gd name="T44" fmla="*/ 401939 w 852"/>
              <a:gd name="T45" fmla="*/ 925266 h 1157"/>
              <a:gd name="T46" fmla="*/ 380877 w 852"/>
              <a:gd name="T47" fmla="*/ 1016010 h 1157"/>
              <a:gd name="T48" fmla="*/ 356304 w 852"/>
              <a:gd name="T49" fmla="*/ 1106754 h 1157"/>
              <a:gd name="T50" fmla="*/ 317690 w 852"/>
              <a:gd name="T51" fmla="*/ 1189396 h 1157"/>
              <a:gd name="T52" fmla="*/ 0 w 852"/>
              <a:gd name="T53" fmla="*/ 1017630 h 1157"/>
              <a:gd name="T54" fmla="*/ 461616 w 852"/>
              <a:gd name="T55" fmla="*/ 1873218 h 11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2"/>
              <a:gd name="T85" fmla="*/ 0 h 1157"/>
              <a:gd name="T86" fmla="*/ 852 w 852"/>
              <a:gd name="T87" fmla="*/ 1157 h 11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2" h="1157">
                <a:moveTo>
                  <a:pt x="263" y="1156"/>
                </a:moveTo>
                <a:lnTo>
                  <a:pt x="851" y="1143"/>
                </a:lnTo>
                <a:lnTo>
                  <a:pt x="668" y="1032"/>
                </a:lnTo>
                <a:lnTo>
                  <a:pt x="703" y="958"/>
                </a:lnTo>
                <a:lnTo>
                  <a:pt x="733" y="882"/>
                </a:lnTo>
                <a:lnTo>
                  <a:pt x="758" y="804"/>
                </a:lnTo>
                <a:lnTo>
                  <a:pt x="775" y="723"/>
                </a:lnTo>
                <a:lnTo>
                  <a:pt x="790" y="642"/>
                </a:lnTo>
                <a:lnTo>
                  <a:pt x="798" y="561"/>
                </a:lnTo>
                <a:lnTo>
                  <a:pt x="801" y="478"/>
                </a:lnTo>
                <a:lnTo>
                  <a:pt x="798" y="395"/>
                </a:lnTo>
                <a:lnTo>
                  <a:pt x="789" y="314"/>
                </a:lnTo>
                <a:lnTo>
                  <a:pt x="775" y="233"/>
                </a:lnTo>
                <a:lnTo>
                  <a:pt x="756" y="153"/>
                </a:lnTo>
                <a:lnTo>
                  <a:pt x="730" y="75"/>
                </a:lnTo>
                <a:lnTo>
                  <a:pt x="701" y="0"/>
                </a:lnTo>
                <a:lnTo>
                  <a:pt x="545" y="296"/>
                </a:lnTo>
                <a:lnTo>
                  <a:pt x="208" y="291"/>
                </a:lnTo>
                <a:lnTo>
                  <a:pt x="222" y="345"/>
                </a:lnTo>
                <a:lnTo>
                  <a:pt x="231" y="402"/>
                </a:lnTo>
                <a:lnTo>
                  <a:pt x="235" y="459"/>
                </a:lnTo>
                <a:lnTo>
                  <a:pt x="234" y="514"/>
                </a:lnTo>
                <a:lnTo>
                  <a:pt x="229" y="571"/>
                </a:lnTo>
                <a:lnTo>
                  <a:pt x="217" y="627"/>
                </a:lnTo>
                <a:lnTo>
                  <a:pt x="203" y="683"/>
                </a:lnTo>
                <a:lnTo>
                  <a:pt x="181" y="734"/>
                </a:lnTo>
                <a:lnTo>
                  <a:pt x="0" y="628"/>
                </a:lnTo>
                <a:lnTo>
                  <a:pt x="263" y="1156"/>
                </a:lnTo>
              </a:path>
            </a:pathLst>
          </a:custGeom>
          <a:solidFill>
            <a:schemeClr val="accent1"/>
          </a:solidFill>
          <a:ln w="12700" cap="rnd">
            <a:noFill/>
            <a:round/>
            <a:headEnd/>
            <a:tailEnd/>
          </a:ln>
        </p:spPr>
        <p:txBody>
          <a:bodyPr lIns="79406" tIns="39703" rIns="79406" bIns="39703"/>
          <a:lstStyle/>
          <a:p>
            <a:endParaRPr lang="en-GB" sz="2400" kern="0" dirty="0">
              <a:solidFill>
                <a:srgbClr val="007AA1"/>
              </a:solidFill>
              <a:latin typeface="+mj-lt"/>
              <a:cs typeface="Calibri" pitchFamily="34" charset="0"/>
            </a:endParaRPr>
          </a:p>
        </p:txBody>
      </p:sp>
      <p:sp>
        <p:nvSpPr>
          <p:cNvPr id="53" name="Freeform 3"/>
          <p:cNvSpPr>
            <a:spLocks/>
          </p:cNvSpPr>
          <p:nvPr/>
        </p:nvSpPr>
        <p:spPr bwMode="blackWhite">
          <a:xfrm>
            <a:off x="6547424" y="665659"/>
            <a:ext cx="2451924" cy="2126966"/>
          </a:xfrm>
          <a:custGeom>
            <a:avLst/>
            <a:gdLst>
              <a:gd name="T0" fmla="*/ 2147483647 w 1109"/>
              <a:gd name="T1" fmla="*/ 2147483647 h 962"/>
              <a:gd name="T2" fmla="*/ 2147483647 w 1109"/>
              <a:gd name="T3" fmla="*/ 2147483647 h 962"/>
              <a:gd name="T4" fmla="*/ 2147483647 w 1109"/>
              <a:gd name="T5" fmla="*/ 2147483647 h 962"/>
              <a:gd name="T6" fmla="*/ 2147483647 w 1109"/>
              <a:gd name="T7" fmla="*/ 2147483647 h 962"/>
              <a:gd name="T8" fmla="*/ 2147483647 w 1109"/>
              <a:gd name="T9" fmla="*/ 2147483647 h 962"/>
              <a:gd name="T10" fmla="*/ 2147483647 w 1109"/>
              <a:gd name="T11" fmla="*/ 2147483647 h 962"/>
              <a:gd name="T12" fmla="*/ 2147483647 w 1109"/>
              <a:gd name="T13" fmla="*/ 2147483647 h 962"/>
              <a:gd name="T14" fmla="*/ 2147483647 w 1109"/>
              <a:gd name="T15" fmla="*/ 2147483647 h 962"/>
              <a:gd name="T16" fmla="*/ 2147483647 w 1109"/>
              <a:gd name="T17" fmla="*/ 2147483647 h 962"/>
              <a:gd name="T18" fmla="*/ 2147483647 w 1109"/>
              <a:gd name="T19" fmla="*/ 2147483647 h 962"/>
              <a:gd name="T20" fmla="*/ 2147483647 w 1109"/>
              <a:gd name="T21" fmla="*/ 2147483647 h 962"/>
              <a:gd name="T22" fmla="*/ 2147483647 w 1109"/>
              <a:gd name="T23" fmla="*/ 2147483647 h 962"/>
              <a:gd name="T24" fmla="*/ 2147483647 w 1109"/>
              <a:gd name="T25" fmla="*/ 2147483647 h 962"/>
              <a:gd name="T26" fmla="*/ 2147483647 w 1109"/>
              <a:gd name="T27" fmla="*/ 2147483647 h 962"/>
              <a:gd name="T28" fmla="*/ 2147483647 w 1109"/>
              <a:gd name="T29" fmla="*/ 2147483647 h 962"/>
              <a:gd name="T30" fmla="*/ 2147483647 w 1109"/>
              <a:gd name="T31" fmla="*/ 2147483647 h 962"/>
              <a:gd name="T32" fmla="*/ 2147483647 w 1109"/>
              <a:gd name="T33" fmla="*/ 2147483647 h 962"/>
              <a:gd name="T34" fmla="*/ 2147483647 w 1109"/>
              <a:gd name="T35" fmla="*/ 2147483647 h 962"/>
              <a:gd name="T36" fmla="*/ 2147483647 w 1109"/>
              <a:gd name="T37" fmla="*/ 2147483647 h 962"/>
              <a:gd name="T38" fmla="*/ 0 w 1109"/>
              <a:gd name="T39" fmla="*/ 0 h 962"/>
              <a:gd name="T40" fmla="*/ 2147483647 w 1109"/>
              <a:gd name="T41" fmla="*/ 2147483647 h 962"/>
              <a:gd name="T42" fmla="*/ 2147483647 w 1109"/>
              <a:gd name="T43" fmla="*/ 2147483647 h 962"/>
              <a:gd name="T44" fmla="*/ 2147483647 w 1109"/>
              <a:gd name="T45" fmla="*/ 2147483647 h 962"/>
              <a:gd name="T46" fmla="*/ 2147483647 w 1109"/>
              <a:gd name="T47" fmla="*/ 2147483647 h 962"/>
              <a:gd name="T48" fmla="*/ 2147483647 w 1109"/>
              <a:gd name="T49" fmla="*/ 2147483647 h 962"/>
              <a:gd name="T50" fmla="*/ 2147483647 w 1109"/>
              <a:gd name="T51" fmla="*/ 2147483647 h 962"/>
              <a:gd name="T52" fmla="*/ 2147483647 w 1109"/>
              <a:gd name="T53" fmla="*/ 2147483647 h 962"/>
              <a:gd name="T54" fmla="*/ 2147483647 w 1109"/>
              <a:gd name="T55" fmla="*/ 2147483647 h 962"/>
              <a:gd name="T56" fmla="*/ 2147483647 w 1109"/>
              <a:gd name="T57" fmla="*/ 2147483647 h 962"/>
              <a:gd name="T58" fmla="*/ 2147483647 w 1109"/>
              <a:gd name="T59" fmla="*/ 2147483647 h 962"/>
              <a:gd name="T60" fmla="*/ 2147483647 w 1109"/>
              <a:gd name="T61" fmla="*/ 2147483647 h 9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09"/>
              <a:gd name="T94" fmla="*/ 0 h 962"/>
              <a:gd name="T95" fmla="*/ 1109 w 1109"/>
              <a:gd name="T96" fmla="*/ 962 h 96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09" h="962">
                <a:moveTo>
                  <a:pt x="246" y="959"/>
                </a:moveTo>
                <a:lnTo>
                  <a:pt x="839" y="961"/>
                </a:lnTo>
                <a:lnTo>
                  <a:pt x="934" y="786"/>
                </a:lnTo>
                <a:lnTo>
                  <a:pt x="1023" y="611"/>
                </a:lnTo>
                <a:lnTo>
                  <a:pt x="1108" y="429"/>
                </a:lnTo>
                <a:lnTo>
                  <a:pt x="930" y="539"/>
                </a:lnTo>
                <a:lnTo>
                  <a:pt x="885" y="471"/>
                </a:lnTo>
                <a:lnTo>
                  <a:pt x="837" y="406"/>
                </a:lnTo>
                <a:lnTo>
                  <a:pt x="783" y="344"/>
                </a:lnTo>
                <a:lnTo>
                  <a:pt x="724" y="287"/>
                </a:lnTo>
                <a:lnTo>
                  <a:pt x="663" y="235"/>
                </a:lnTo>
                <a:lnTo>
                  <a:pt x="598" y="188"/>
                </a:lnTo>
                <a:lnTo>
                  <a:pt x="530" y="145"/>
                </a:lnTo>
                <a:lnTo>
                  <a:pt x="460" y="107"/>
                </a:lnTo>
                <a:lnTo>
                  <a:pt x="387" y="75"/>
                </a:lnTo>
                <a:lnTo>
                  <a:pt x="311" y="48"/>
                </a:lnTo>
                <a:lnTo>
                  <a:pt x="236" y="27"/>
                </a:lnTo>
                <a:lnTo>
                  <a:pt x="158" y="12"/>
                </a:lnTo>
                <a:lnTo>
                  <a:pt x="79" y="2"/>
                </a:lnTo>
                <a:lnTo>
                  <a:pt x="0" y="0"/>
                </a:lnTo>
                <a:lnTo>
                  <a:pt x="210" y="277"/>
                </a:lnTo>
                <a:lnTo>
                  <a:pt x="80" y="601"/>
                </a:lnTo>
                <a:lnTo>
                  <a:pt x="134" y="614"/>
                </a:lnTo>
                <a:lnTo>
                  <a:pt x="186" y="631"/>
                </a:lnTo>
                <a:lnTo>
                  <a:pt x="236" y="654"/>
                </a:lnTo>
                <a:lnTo>
                  <a:pt x="283" y="681"/>
                </a:lnTo>
                <a:lnTo>
                  <a:pt x="328" y="715"/>
                </a:lnTo>
                <a:lnTo>
                  <a:pt x="370" y="752"/>
                </a:lnTo>
                <a:lnTo>
                  <a:pt x="408" y="792"/>
                </a:lnTo>
                <a:lnTo>
                  <a:pt x="446" y="837"/>
                </a:lnTo>
                <a:lnTo>
                  <a:pt x="246" y="959"/>
                </a:lnTo>
              </a:path>
            </a:pathLst>
          </a:custGeom>
          <a:solidFill>
            <a:schemeClr val="accent5">
              <a:lumMod val="75000"/>
            </a:schemeClr>
          </a:solidFill>
          <a:ln w="12700" cap="rnd">
            <a:noFill/>
            <a:round/>
            <a:headEnd/>
            <a:tailEnd/>
          </a:ln>
        </p:spPr>
        <p:txBody>
          <a:bodyPr lIns="79406" tIns="39703" rIns="79406" bIns="39703"/>
          <a:lstStyle/>
          <a:p>
            <a:endParaRPr lang="en-GB" sz="2400" kern="0">
              <a:solidFill>
                <a:srgbClr val="FFFFFF"/>
              </a:solidFill>
              <a:latin typeface="+mj-lt"/>
              <a:cs typeface="Calibri" pitchFamily="34" charset="0"/>
            </a:endParaRPr>
          </a:p>
        </p:txBody>
      </p:sp>
      <p:sp>
        <p:nvSpPr>
          <p:cNvPr id="54" name="Freeform 4"/>
          <p:cNvSpPr>
            <a:spLocks/>
          </p:cNvSpPr>
          <p:nvPr/>
        </p:nvSpPr>
        <p:spPr bwMode="blackWhite">
          <a:xfrm>
            <a:off x="2019760" y="259979"/>
            <a:ext cx="4878322" cy="2431226"/>
          </a:xfrm>
          <a:custGeom>
            <a:avLst/>
            <a:gdLst>
              <a:gd name="T0" fmla="*/ 0 w 2206"/>
              <a:gd name="T1" fmla="*/ 2147483647 h 1099"/>
              <a:gd name="T2" fmla="*/ 2147483647 w 2206"/>
              <a:gd name="T3" fmla="*/ 2147483647 h 1099"/>
              <a:gd name="T4" fmla="*/ 2147483647 w 2206"/>
              <a:gd name="T5" fmla="*/ 2147483647 h 1099"/>
              <a:gd name="T6" fmla="*/ 2147483647 w 2206"/>
              <a:gd name="T7" fmla="*/ 2147483647 h 1099"/>
              <a:gd name="T8" fmla="*/ 2147483647 w 2206"/>
              <a:gd name="T9" fmla="*/ 2147483647 h 1099"/>
              <a:gd name="T10" fmla="*/ 2147483647 w 2206"/>
              <a:gd name="T11" fmla="*/ 2147483647 h 1099"/>
              <a:gd name="T12" fmla="*/ 2147483647 w 2206"/>
              <a:gd name="T13" fmla="*/ 2147483647 h 1099"/>
              <a:gd name="T14" fmla="*/ 2147483647 w 2206"/>
              <a:gd name="T15" fmla="*/ 2147483647 h 1099"/>
              <a:gd name="T16" fmla="*/ 2147483647 w 2206"/>
              <a:gd name="T17" fmla="*/ 2147483647 h 1099"/>
              <a:gd name="T18" fmla="*/ 2147483647 w 2206"/>
              <a:gd name="T19" fmla="*/ 2147483647 h 1099"/>
              <a:gd name="T20" fmla="*/ 2147483647 w 2206"/>
              <a:gd name="T21" fmla="*/ 2147483647 h 1099"/>
              <a:gd name="T22" fmla="*/ 2147483647 w 2206"/>
              <a:gd name="T23" fmla="*/ 2147483647 h 1099"/>
              <a:gd name="T24" fmla="*/ 2147483647 w 2206"/>
              <a:gd name="T25" fmla="*/ 2147483647 h 1099"/>
              <a:gd name="T26" fmla="*/ 2147483647 w 2206"/>
              <a:gd name="T27" fmla="*/ 2147483647 h 1099"/>
              <a:gd name="T28" fmla="*/ 2147483647 w 2206"/>
              <a:gd name="T29" fmla="*/ 0 h 1099"/>
              <a:gd name="T30" fmla="*/ 2147483647 w 2206"/>
              <a:gd name="T31" fmla="*/ 2147483647 h 1099"/>
              <a:gd name="T32" fmla="*/ 0 w 2206"/>
              <a:gd name="T33" fmla="*/ 2147483647 h 1099"/>
              <a:gd name="T34" fmla="*/ 0 w 2206"/>
              <a:gd name="T35" fmla="*/ 2147483647 h 10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06"/>
              <a:gd name="T55" fmla="*/ 0 h 1099"/>
              <a:gd name="T56" fmla="*/ 2206 w 2206"/>
              <a:gd name="T57" fmla="*/ 1099 h 10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06" h="1099">
                <a:moveTo>
                  <a:pt x="0" y="864"/>
                </a:moveTo>
                <a:lnTo>
                  <a:pt x="1339" y="864"/>
                </a:lnTo>
                <a:lnTo>
                  <a:pt x="1552" y="1098"/>
                </a:lnTo>
                <a:lnTo>
                  <a:pt x="1587" y="1045"/>
                </a:lnTo>
                <a:lnTo>
                  <a:pt x="1625" y="996"/>
                </a:lnTo>
                <a:lnTo>
                  <a:pt x="1666" y="948"/>
                </a:lnTo>
                <a:lnTo>
                  <a:pt x="1711" y="906"/>
                </a:lnTo>
                <a:lnTo>
                  <a:pt x="1754" y="872"/>
                </a:lnTo>
                <a:lnTo>
                  <a:pt x="1800" y="845"/>
                </a:lnTo>
                <a:lnTo>
                  <a:pt x="1850" y="822"/>
                </a:lnTo>
                <a:lnTo>
                  <a:pt x="1900" y="803"/>
                </a:lnTo>
                <a:lnTo>
                  <a:pt x="1953" y="790"/>
                </a:lnTo>
                <a:lnTo>
                  <a:pt x="1983" y="1013"/>
                </a:lnTo>
                <a:lnTo>
                  <a:pt x="2205" y="471"/>
                </a:lnTo>
                <a:lnTo>
                  <a:pt x="1872" y="0"/>
                </a:lnTo>
                <a:lnTo>
                  <a:pt x="1873" y="196"/>
                </a:lnTo>
                <a:lnTo>
                  <a:pt x="0" y="196"/>
                </a:lnTo>
                <a:lnTo>
                  <a:pt x="0" y="864"/>
                </a:lnTo>
              </a:path>
            </a:pathLst>
          </a:custGeom>
          <a:solidFill>
            <a:schemeClr val="accent1"/>
          </a:solidFill>
          <a:ln w="12700" cap="rnd">
            <a:noFill/>
            <a:round/>
            <a:headEnd/>
            <a:tailEnd/>
          </a:ln>
        </p:spPr>
        <p:txBody>
          <a:bodyPr lIns="79406" tIns="39703" rIns="79406" bIns="39703"/>
          <a:lstStyle/>
          <a:p>
            <a:pPr>
              <a:defRPr/>
            </a:pPr>
            <a:endParaRPr lang="en-GB" sz="2400" kern="0">
              <a:solidFill>
                <a:srgbClr val="007AA1"/>
              </a:solidFill>
              <a:latin typeface="+mj-lt"/>
              <a:cs typeface="Calibri" pitchFamily="34" charset="0"/>
            </a:endParaRPr>
          </a:p>
        </p:txBody>
      </p:sp>
      <p:sp>
        <p:nvSpPr>
          <p:cNvPr id="55" name="Freeform 5"/>
          <p:cNvSpPr>
            <a:spLocks/>
          </p:cNvSpPr>
          <p:nvPr/>
        </p:nvSpPr>
        <p:spPr bwMode="blackWhite">
          <a:xfrm>
            <a:off x="6062413" y="4109658"/>
            <a:ext cx="2466703" cy="2344090"/>
          </a:xfrm>
          <a:custGeom>
            <a:avLst/>
            <a:gdLst>
              <a:gd name="T0" fmla="*/ 0 w 1115"/>
              <a:gd name="T1" fmla="*/ 857233 h 1059"/>
              <a:gd name="T2" fmla="*/ 489786 w 1115"/>
              <a:gd name="T3" fmla="*/ 1714467 h 1059"/>
              <a:gd name="T4" fmla="*/ 489786 w 1115"/>
              <a:gd name="T5" fmla="*/ 1320690 h 1059"/>
              <a:gd name="T6" fmla="*/ 619693 w 1115"/>
              <a:gd name="T7" fmla="*/ 1309347 h 1059"/>
              <a:gd name="T8" fmla="*/ 753111 w 1115"/>
              <a:gd name="T9" fmla="*/ 1288280 h 1059"/>
              <a:gd name="T10" fmla="*/ 881263 w 1115"/>
              <a:gd name="T11" fmla="*/ 1259112 h 1059"/>
              <a:gd name="T12" fmla="*/ 1005904 w 1115"/>
              <a:gd name="T13" fmla="*/ 1221841 h 1059"/>
              <a:gd name="T14" fmla="*/ 1128789 w 1115"/>
              <a:gd name="T15" fmla="*/ 1176467 h 1059"/>
              <a:gd name="T16" fmla="*/ 1249919 w 1115"/>
              <a:gd name="T17" fmla="*/ 1122992 h 1059"/>
              <a:gd name="T18" fmla="*/ 1365782 w 1115"/>
              <a:gd name="T19" fmla="*/ 1061413 h 1059"/>
              <a:gd name="T20" fmla="*/ 1479890 w 1115"/>
              <a:gd name="T21" fmla="*/ 993353 h 1059"/>
              <a:gd name="T22" fmla="*/ 1581709 w 1115"/>
              <a:gd name="T23" fmla="*/ 913950 h 1059"/>
              <a:gd name="T24" fmla="*/ 1687039 w 1115"/>
              <a:gd name="T25" fmla="*/ 831306 h 1059"/>
              <a:gd name="T26" fmla="*/ 1781836 w 1115"/>
              <a:gd name="T27" fmla="*/ 738938 h 1059"/>
              <a:gd name="T28" fmla="*/ 1874878 w 1115"/>
              <a:gd name="T29" fmla="*/ 640089 h 1059"/>
              <a:gd name="T30" fmla="*/ 1955631 w 1115"/>
              <a:gd name="T31" fmla="*/ 539619 h 1059"/>
              <a:gd name="T32" fmla="*/ 1362271 w 1115"/>
              <a:gd name="T33" fmla="*/ 570408 h 1059"/>
              <a:gd name="T34" fmla="*/ 1093679 w 1115"/>
              <a:gd name="T35" fmla="*/ 58337 h 1059"/>
              <a:gd name="T36" fmla="*/ 1037503 w 1115"/>
              <a:gd name="T37" fmla="*/ 111813 h 1059"/>
              <a:gd name="T38" fmla="*/ 977816 w 1115"/>
              <a:gd name="T39" fmla="*/ 158807 h 1059"/>
              <a:gd name="T40" fmla="*/ 905840 w 1115"/>
              <a:gd name="T41" fmla="*/ 207421 h 1059"/>
              <a:gd name="T42" fmla="*/ 828598 w 1115"/>
              <a:gd name="T43" fmla="*/ 254415 h 1059"/>
              <a:gd name="T44" fmla="*/ 746089 w 1115"/>
              <a:gd name="T45" fmla="*/ 288445 h 1059"/>
              <a:gd name="T46" fmla="*/ 665336 w 1115"/>
              <a:gd name="T47" fmla="*/ 319234 h 1059"/>
              <a:gd name="T48" fmla="*/ 579316 w 1115"/>
              <a:gd name="T49" fmla="*/ 341921 h 1059"/>
              <a:gd name="T50" fmla="*/ 489786 w 1115"/>
              <a:gd name="T51" fmla="*/ 356505 h 1059"/>
              <a:gd name="T52" fmla="*/ 489786 w 1115"/>
              <a:gd name="T53" fmla="*/ 0 h 1059"/>
              <a:gd name="T54" fmla="*/ 0 w 1115"/>
              <a:gd name="T55" fmla="*/ 857233 h 10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15"/>
              <a:gd name="T85" fmla="*/ 0 h 1059"/>
              <a:gd name="T86" fmla="*/ 1115 w 1115"/>
              <a:gd name="T87" fmla="*/ 1059 h 105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15" h="1059">
                <a:moveTo>
                  <a:pt x="0" y="529"/>
                </a:moveTo>
                <a:lnTo>
                  <a:pt x="279" y="1058"/>
                </a:lnTo>
                <a:lnTo>
                  <a:pt x="279" y="815"/>
                </a:lnTo>
                <a:lnTo>
                  <a:pt x="353" y="808"/>
                </a:lnTo>
                <a:lnTo>
                  <a:pt x="429" y="795"/>
                </a:lnTo>
                <a:lnTo>
                  <a:pt x="502" y="777"/>
                </a:lnTo>
                <a:lnTo>
                  <a:pt x="573" y="754"/>
                </a:lnTo>
                <a:lnTo>
                  <a:pt x="643" y="726"/>
                </a:lnTo>
                <a:lnTo>
                  <a:pt x="712" y="693"/>
                </a:lnTo>
                <a:lnTo>
                  <a:pt x="778" y="655"/>
                </a:lnTo>
                <a:lnTo>
                  <a:pt x="843" y="613"/>
                </a:lnTo>
                <a:lnTo>
                  <a:pt x="901" y="564"/>
                </a:lnTo>
                <a:lnTo>
                  <a:pt x="961" y="513"/>
                </a:lnTo>
                <a:lnTo>
                  <a:pt x="1015" y="456"/>
                </a:lnTo>
                <a:lnTo>
                  <a:pt x="1068" y="395"/>
                </a:lnTo>
                <a:lnTo>
                  <a:pt x="1114" y="333"/>
                </a:lnTo>
                <a:lnTo>
                  <a:pt x="776" y="352"/>
                </a:lnTo>
                <a:lnTo>
                  <a:pt x="623" y="36"/>
                </a:lnTo>
                <a:lnTo>
                  <a:pt x="591" y="69"/>
                </a:lnTo>
                <a:lnTo>
                  <a:pt x="557" y="98"/>
                </a:lnTo>
                <a:lnTo>
                  <a:pt x="516" y="128"/>
                </a:lnTo>
                <a:lnTo>
                  <a:pt x="472" y="157"/>
                </a:lnTo>
                <a:lnTo>
                  <a:pt x="425" y="178"/>
                </a:lnTo>
                <a:lnTo>
                  <a:pt x="379" y="197"/>
                </a:lnTo>
                <a:lnTo>
                  <a:pt x="330" y="211"/>
                </a:lnTo>
                <a:lnTo>
                  <a:pt x="279" y="220"/>
                </a:lnTo>
                <a:lnTo>
                  <a:pt x="279" y="0"/>
                </a:lnTo>
                <a:lnTo>
                  <a:pt x="0" y="529"/>
                </a:lnTo>
              </a:path>
            </a:pathLst>
          </a:custGeom>
          <a:solidFill>
            <a:schemeClr val="accent5">
              <a:lumMod val="75000"/>
            </a:schemeClr>
          </a:solidFill>
          <a:ln w="12700" cap="rnd">
            <a:noFill/>
            <a:round/>
            <a:headEnd/>
            <a:tailEnd/>
          </a:ln>
        </p:spPr>
        <p:txBody>
          <a:bodyPr lIns="79406" tIns="39703" rIns="79406" bIns="39703"/>
          <a:lstStyle/>
          <a:p>
            <a:pPr>
              <a:defRPr/>
            </a:pPr>
            <a:endParaRPr lang="en-GB" sz="2400" kern="0" dirty="0">
              <a:solidFill>
                <a:srgbClr val="FFFFFF"/>
              </a:solidFill>
              <a:latin typeface="+mj-lt"/>
              <a:cs typeface="Calibri" pitchFamily="34" charset="0"/>
            </a:endParaRPr>
          </a:p>
        </p:txBody>
      </p:sp>
      <p:sp>
        <p:nvSpPr>
          <p:cNvPr id="56" name="Freeform 6"/>
          <p:cNvSpPr>
            <a:spLocks/>
          </p:cNvSpPr>
          <p:nvPr/>
        </p:nvSpPr>
        <p:spPr bwMode="blackWhite">
          <a:xfrm>
            <a:off x="3966520" y="3818255"/>
            <a:ext cx="2348474" cy="2089825"/>
          </a:xfrm>
          <a:custGeom>
            <a:avLst/>
            <a:gdLst>
              <a:gd name="T0" fmla="*/ 2147483647 w 1061"/>
              <a:gd name="T1" fmla="*/ 0 h 946"/>
              <a:gd name="T2" fmla="*/ 0 w 1061"/>
              <a:gd name="T3" fmla="*/ 2147483647 h 946"/>
              <a:gd name="T4" fmla="*/ 2147483647 w 1061"/>
              <a:gd name="T5" fmla="*/ 2147483647 h 946"/>
              <a:gd name="T6" fmla="*/ 2147483647 w 1061"/>
              <a:gd name="T7" fmla="*/ 2147483647 h 946"/>
              <a:gd name="T8" fmla="*/ 2147483647 w 1061"/>
              <a:gd name="T9" fmla="*/ 2147483647 h 946"/>
              <a:gd name="T10" fmla="*/ 2147483647 w 1061"/>
              <a:gd name="T11" fmla="*/ 2147483647 h 946"/>
              <a:gd name="T12" fmla="*/ 2147483647 w 1061"/>
              <a:gd name="T13" fmla="*/ 2147483647 h 946"/>
              <a:gd name="T14" fmla="*/ 2147483647 w 1061"/>
              <a:gd name="T15" fmla="*/ 2147483647 h 946"/>
              <a:gd name="T16" fmla="*/ 2147483647 w 1061"/>
              <a:gd name="T17" fmla="*/ 2147483647 h 946"/>
              <a:gd name="T18" fmla="*/ 2147483647 w 1061"/>
              <a:gd name="T19" fmla="*/ 2147483647 h 946"/>
              <a:gd name="T20" fmla="*/ 2147483647 w 1061"/>
              <a:gd name="T21" fmla="*/ 2147483647 h 946"/>
              <a:gd name="T22" fmla="*/ 2147483647 w 1061"/>
              <a:gd name="T23" fmla="*/ 2147483647 h 946"/>
              <a:gd name="T24" fmla="*/ 2147483647 w 1061"/>
              <a:gd name="T25" fmla="*/ 2147483647 h 946"/>
              <a:gd name="T26" fmla="*/ 2147483647 w 1061"/>
              <a:gd name="T27" fmla="*/ 2147483647 h 946"/>
              <a:gd name="T28" fmla="*/ 2147483647 w 1061"/>
              <a:gd name="T29" fmla="*/ 2147483647 h 946"/>
              <a:gd name="T30" fmla="*/ 2147483647 w 1061"/>
              <a:gd name="T31" fmla="*/ 2147483647 h 946"/>
              <a:gd name="T32" fmla="*/ 2147483647 w 1061"/>
              <a:gd name="T33" fmla="*/ 2147483647 h 946"/>
              <a:gd name="T34" fmla="*/ 2147483647 w 1061"/>
              <a:gd name="T35" fmla="*/ 2147483647 h 946"/>
              <a:gd name="T36" fmla="*/ 2147483647 w 1061"/>
              <a:gd name="T37" fmla="*/ 2147483647 h 946"/>
              <a:gd name="T38" fmla="*/ 2147483647 w 1061"/>
              <a:gd name="T39" fmla="*/ 2147483647 h 946"/>
              <a:gd name="T40" fmla="*/ 2147483647 w 1061"/>
              <a:gd name="T41" fmla="*/ 2147483647 h 946"/>
              <a:gd name="T42" fmla="*/ 2147483647 w 1061"/>
              <a:gd name="T43" fmla="*/ 2147483647 h 946"/>
              <a:gd name="T44" fmla="*/ 2147483647 w 1061"/>
              <a:gd name="T45" fmla="*/ 2147483647 h 946"/>
              <a:gd name="T46" fmla="*/ 2147483647 w 1061"/>
              <a:gd name="T47" fmla="*/ 2147483647 h 946"/>
              <a:gd name="T48" fmla="*/ 2147483647 w 1061"/>
              <a:gd name="T49" fmla="*/ 2147483647 h 946"/>
              <a:gd name="T50" fmla="*/ 2147483647 w 1061"/>
              <a:gd name="T51" fmla="*/ 0 h 9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61"/>
              <a:gd name="T79" fmla="*/ 0 h 946"/>
              <a:gd name="T80" fmla="*/ 1061 w 1061"/>
              <a:gd name="T81" fmla="*/ 946 h 9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61" h="946">
                <a:moveTo>
                  <a:pt x="372" y="0"/>
                </a:moveTo>
                <a:lnTo>
                  <a:pt x="0" y="477"/>
                </a:lnTo>
                <a:lnTo>
                  <a:pt x="207" y="395"/>
                </a:lnTo>
                <a:lnTo>
                  <a:pt x="252" y="466"/>
                </a:lnTo>
                <a:lnTo>
                  <a:pt x="302" y="531"/>
                </a:lnTo>
                <a:lnTo>
                  <a:pt x="354" y="592"/>
                </a:lnTo>
                <a:lnTo>
                  <a:pt x="410" y="649"/>
                </a:lnTo>
                <a:lnTo>
                  <a:pt x="471" y="703"/>
                </a:lnTo>
                <a:lnTo>
                  <a:pt x="535" y="751"/>
                </a:lnTo>
                <a:lnTo>
                  <a:pt x="602" y="795"/>
                </a:lnTo>
                <a:lnTo>
                  <a:pt x="670" y="833"/>
                </a:lnTo>
                <a:lnTo>
                  <a:pt x="745" y="867"/>
                </a:lnTo>
                <a:lnTo>
                  <a:pt x="818" y="894"/>
                </a:lnTo>
                <a:lnTo>
                  <a:pt x="894" y="917"/>
                </a:lnTo>
                <a:lnTo>
                  <a:pt x="970" y="934"/>
                </a:lnTo>
                <a:lnTo>
                  <a:pt x="1048" y="945"/>
                </a:lnTo>
                <a:lnTo>
                  <a:pt x="896" y="669"/>
                </a:lnTo>
                <a:lnTo>
                  <a:pt x="1060" y="347"/>
                </a:lnTo>
                <a:lnTo>
                  <a:pt x="1004" y="334"/>
                </a:lnTo>
                <a:lnTo>
                  <a:pt x="951" y="315"/>
                </a:lnTo>
                <a:lnTo>
                  <a:pt x="898" y="290"/>
                </a:lnTo>
                <a:lnTo>
                  <a:pt x="850" y="260"/>
                </a:lnTo>
                <a:lnTo>
                  <a:pt x="802" y="223"/>
                </a:lnTo>
                <a:lnTo>
                  <a:pt x="761" y="184"/>
                </a:lnTo>
                <a:lnTo>
                  <a:pt x="938" y="113"/>
                </a:lnTo>
                <a:lnTo>
                  <a:pt x="372" y="0"/>
                </a:lnTo>
              </a:path>
            </a:pathLst>
          </a:custGeom>
          <a:solidFill>
            <a:schemeClr val="accent1"/>
          </a:solidFill>
          <a:ln w="12700" cap="rnd">
            <a:noFill/>
            <a:round/>
            <a:headEnd/>
            <a:tailEnd/>
          </a:ln>
        </p:spPr>
        <p:txBody>
          <a:bodyPr lIns="79406" tIns="39703" rIns="79406" bIns="39703"/>
          <a:lstStyle/>
          <a:p>
            <a:endParaRPr lang="en-GB" sz="2400" kern="0" dirty="0">
              <a:solidFill>
                <a:srgbClr val="007AA1"/>
              </a:solidFill>
              <a:latin typeface="+mj-lt"/>
              <a:cs typeface="Calibri" pitchFamily="34" charset="0"/>
            </a:endParaRPr>
          </a:p>
        </p:txBody>
      </p:sp>
      <p:sp>
        <p:nvSpPr>
          <p:cNvPr id="57" name="Freeform 7"/>
          <p:cNvSpPr>
            <a:spLocks/>
          </p:cNvSpPr>
          <p:nvPr/>
        </p:nvSpPr>
        <p:spPr bwMode="blackWhite">
          <a:xfrm>
            <a:off x="3672289" y="2024118"/>
            <a:ext cx="2089174" cy="2335519"/>
          </a:xfrm>
          <a:custGeom>
            <a:avLst/>
            <a:gdLst>
              <a:gd name="T0" fmla="*/ 2147483647 w 866"/>
              <a:gd name="T1" fmla="*/ 0 h 1055"/>
              <a:gd name="T2" fmla="*/ 0 w 866"/>
              <a:gd name="T3" fmla="*/ 2147483647 h 1055"/>
              <a:gd name="T4" fmla="*/ 2147483647 w 866"/>
              <a:gd name="T5" fmla="*/ 2147483647 h 1055"/>
              <a:gd name="T6" fmla="*/ 2147483647 w 866"/>
              <a:gd name="T7" fmla="*/ 2147483647 h 1055"/>
              <a:gd name="T8" fmla="*/ 2147483647 w 866"/>
              <a:gd name="T9" fmla="*/ 2147483647 h 1055"/>
              <a:gd name="T10" fmla="*/ 2147483647 w 866"/>
              <a:gd name="T11" fmla="*/ 2147483647 h 1055"/>
              <a:gd name="T12" fmla="*/ 2147483647 w 866"/>
              <a:gd name="T13" fmla="*/ 2147483647 h 1055"/>
              <a:gd name="T14" fmla="*/ 2147483647 w 866"/>
              <a:gd name="T15" fmla="*/ 2147483647 h 1055"/>
              <a:gd name="T16" fmla="*/ 2147483647 w 866"/>
              <a:gd name="T17" fmla="*/ 2147483647 h 1055"/>
              <a:gd name="T18" fmla="*/ 2147483647 w 866"/>
              <a:gd name="T19" fmla="*/ 2147483647 h 1055"/>
              <a:gd name="T20" fmla="*/ 2147483647 w 866"/>
              <a:gd name="T21" fmla="*/ 2147483647 h 1055"/>
              <a:gd name="T22" fmla="*/ 2147483647 w 866"/>
              <a:gd name="T23" fmla="*/ 2147483647 h 1055"/>
              <a:gd name="T24" fmla="*/ 2147483647 w 866"/>
              <a:gd name="T25" fmla="*/ 2147483647 h 1055"/>
              <a:gd name="T26" fmla="*/ 2147483647 w 866"/>
              <a:gd name="T27" fmla="*/ 2147483647 h 1055"/>
              <a:gd name="T28" fmla="*/ 2147483647 w 866"/>
              <a:gd name="T29" fmla="*/ 2147483647 h 1055"/>
              <a:gd name="T30" fmla="*/ 2147483647 w 866"/>
              <a:gd name="T31" fmla="*/ 2147483647 h 1055"/>
              <a:gd name="T32" fmla="*/ 2147483647 w 866"/>
              <a:gd name="T33" fmla="*/ 2147483647 h 1055"/>
              <a:gd name="T34" fmla="*/ 2147483647 w 866"/>
              <a:gd name="T35" fmla="*/ 2147483647 h 1055"/>
              <a:gd name="T36" fmla="*/ 2147483647 w 866"/>
              <a:gd name="T37" fmla="*/ 2147483647 h 1055"/>
              <a:gd name="T38" fmla="*/ 2147483647 w 866"/>
              <a:gd name="T39" fmla="*/ 2147483647 h 1055"/>
              <a:gd name="T40" fmla="*/ 2147483647 w 866"/>
              <a:gd name="T41" fmla="*/ 2147483647 h 1055"/>
              <a:gd name="T42" fmla="*/ 2147483647 w 866"/>
              <a:gd name="T43" fmla="*/ 2147483647 h 1055"/>
              <a:gd name="T44" fmla="*/ 2147483647 w 866"/>
              <a:gd name="T45" fmla="*/ 2147483647 h 1055"/>
              <a:gd name="T46" fmla="*/ 2147483647 w 866"/>
              <a:gd name="T47" fmla="*/ 2147483647 h 1055"/>
              <a:gd name="T48" fmla="*/ 2147483647 w 866"/>
              <a:gd name="T49" fmla="*/ 2147483647 h 1055"/>
              <a:gd name="T50" fmla="*/ 2147483647 w 866"/>
              <a:gd name="T51" fmla="*/ 0 h 10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6"/>
              <a:gd name="T79" fmla="*/ 0 h 1055"/>
              <a:gd name="T80" fmla="*/ 866 w 866"/>
              <a:gd name="T81" fmla="*/ 1055 h 10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6" h="1055">
                <a:moveTo>
                  <a:pt x="571" y="0"/>
                </a:moveTo>
                <a:lnTo>
                  <a:pt x="0" y="1"/>
                </a:lnTo>
                <a:lnTo>
                  <a:pt x="178" y="111"/>
                </a:lnTo>
                <a:lnTo>
                  <a:pt x="153" y="187"/>
                </a:lnTo>
                <a:lnTo>
                  <a:pt x="130" y="264"/>
                </a:lnTo>
                <a:lnTo>
                  <a:pt x="113" y="343"/>
                </a:lnTo>
                <a:lnTo>
                  <a:pt x="100" y="423"/>
                </a:lnTo>
                <a:lnTo>
                  <a:pt x="94" y="504"/>
                </a:lnTo>
                <a:lnTo>
                  <a:pt x="93" y="583"/>
                </a:lnTo>
                <a:lnTo>
                  <a:pt x="95" y="664"/>
                </a:lnTo>
                <a:lnTo>
                  <a:pt x="104" y="744"/>
                </a:lnTo>
                <a:lnTo>
                  <a:pt x="118" y="824"/>
                </a:lnTo>
                <a:lnTo>
                  <a:pt x="136" y="903"/>
                </a:lnTo>
                <a:lnTo>
                  <a:pt x="159" y="979"/>
                </a:lnTo>
                <a:lnTo>
                  <a:pt x="189" y="1054"/>
                </a:lnTo>
                <a:lnTo>
                  <a:pt x="412" y="766"/>
                </a:lnTo>
                <a:lnTo>
                  <a:pt x="702" y="816"/>
                </a:lnTo>
                <a:lnTo>
                  <a:pt x="681" y="760"/>
                </a:lnTo>
                <a:lnTo>
                  <a:pt x="666" y="705"/>
                </a:lnTo>
                <a:lnTo>
                  <a:pt x="658" y="647"/>
                </a:lnTo>
                <a:lnTo>
                  <a:pt x="652" y="588"/>
                </a:lnTo>
                <a:lnTo>
                  <a:pt x="652" y="529"/>
                </a:lnTo>
                <a:lnTo>
                  <a:pt x="660" y="470"/>
                </a:lnTo>
                <a:lnTo>
                  <a:pt x="672" y="413"/>
                </a:lnTo>
                <a:lnTo>
                  <a:pt x="865" y="531"/>
                </a:lnTo>
                <a:lnTo>
                  <a:pt x="571" y="0"/>
                </a:lnTo>
              </a:path>
            </a:pathLst>
          </a:custGeom>
          <a:solidFill>
            <a:schemeClr val="accent5">
              <a:lumMod val="75000"/>
            </a:schemeClr>
          </a:solidFill>
          <a:ln w="57150" cap="rnd">
            <a:solidFill>
              <a:srgbClr val="FFFFFF"/>
            </a:solidFill>
            <a:round/>
            <a:headEnd/>
            <a:tailEnd/>
          </a:ln>
        </p:spPr>
        <p:txBody>
          <a:bodyPr lIns="79406" tIns="39703" rIns="79406" bIns="39703"/>
          <a:lstStyle/>
          <a:p>
            <a:pPr>
              <a:defRPr/>
            </a:pPr>
            <a:endParaRPr lang="en-GB" sz="2400" kern="0" dirty="0">
              <a:solidFill>
                <a:srgbClr val="FFFFFF"/>
              </a:solidFill>
              <a:latin typeface="+mj-lt"/>
              <a:cs typeface="Calibri" pitchFamily="34" charset="0"/>
            </a:endParaRPr>
          </a:p>
        </p:txBody>
      </p:sp>
      <p:sp>
        <p:nvSpPr>
          <p:cNvPr id="16392" name="Rectangle 8"/>
          <p:cNvSpPr>
            <a:spLocks noChangeArrowheads="1"/>
          </p:cNvSpPr>
          <p:nvPr/>
        </p:nvSpPr>
        <p:spPr bwMode="blackWhite">
          <a:xfrm>
            <a:off x="2211883" y="1270163"/>
            <a:ext cx="425493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04875" eaLnBrk="0" hangingPunct="0">
              <a:defRPr sz="2100">
                <a:solidFill>
                  <a:schemeClr val="tx1"/>
                </a:solidFill>
                <a:latin typeface="Arial" charset="0"/>
              </a:defRPr>
            </a:lvl1pPr>
            <a:lvl2pPr marL="742950" indent="-285750" defTabSz="904875" eaLnBrk="0" hangingPunct="0">
              <a:defRPr sz="2100">
                <a:solidFill>
                  <a:schemeClr val="tx1"/>
                </a:solidFill>
                <a:latin typeface="Arial" charset="0"/>
              </a:defRPr>
            </a:lvl2pPr>
            <a:lvl3pPr marL="1143000" indent="-228600" defTabSz="904875" eaLnBrk="0" hangingPunct="0">
              <a:defRPr sz="2100">
                <a:solidFill>
                  <a:schemeClr val="tx1"/>
                </a:solidFill>
                <a:latin typeface="Arial" charset="0"/>
              </a:defRPr>
            </a:lvl3pPr>
            <a:lvl4pPr marL="1600200" indent="-228600" defTabSz="904875" eaLnBrk="0" hangingPunct="0">
              <a:defRPr sz="2100">
                <a:solidFill>
                  <a:schemeClr val="tx1"/>
                </a:solidFill>
                <a:latin typeface="Arial" charset="0"/>
              </a:defRPr>
            </a:lvl4pPr>
            <a:lvl5pPr marL="2057400" indent="-228600" defTabSz="904875" eaLnBrk="0" hangingPunct="0">
              <a:defRPr sz="2100">
                <a:solidFill>
                  <a:schemeClr val="tx1"/>
                </a:solidFill>
                <a:latin typeface="Arial" charset="0"/>
              </a:defRPr>
            </a:lvl5pPr>
            <a:lvl6pPr marL="2514600" indent="-228600" defTabSz="904875" eaLnBrk="0" fontAlgn="base" hangingPunct="0">
              <a:spcBef>
                <a:spcPct val="0"/>
              </a:spcBef>
              <a:spcAft>
                <a:spcPct val="0"/>
              </a:spcAft>
              <a:defRPr sz="2100">
                <a:solidFill>
                  <a:schemeClr val="tx1"/>
                </a:solidFill>
                <a:latin typeface="Arial" charset="0"/>
              </a:defRPr>
            </a:lvl6pPr>
            <a:lvl7pPr marL="2971800" indent="-228600" defTabSz="904875" eaLnBrk="0" fontAlgn="base" hangingPunct="0">
              <a:spcBef>
                <a:spcPct val="0"/>
              </a:spcBef>
              <a:spcAft>
                <a:spcPct val="0"/>
              </a:spcAft>
              <a:defRPr sz="2100">
                <a:solidFill>
                  <a:schemeClr val="tx1"/>
                </a:solidFill>
                <a:latin typeface="Arial" charset="0"/>
              </a:defRPr>
            </a:lvl7pPr>
            <a:lvl8pPr marL="3429000" indent="-228600" defTabSz="904875" eaLnBrk="0" fontAlgn="base" hangingPunct="0">
              <a:spcBef>
                <a:spcPct val="0"/>
              </a:spcBef>
              <a:spcAft>
                <a:spcPct val="0"/>
              </a:spcAft>
              <a:defRPr sz="2100">
                <a:solidFill>
                  <a:schemeClr val="tx1"/>
                </a:solidFill>
                <a:latin typeface="Arial" charset="0"/>
              </a:defRPr>
            </a:lvl8pPr>
            <a:lvl9pPr marL="3886200" indent="-228600" defTabSz="904875" eaLnBrk="0" fontAlgn="base" hangingPunct="0">
              <a:spcBef>
                <a:spcPct val="0"/>
              </a:spcBef>
              <a:spcAft>
                <a:spcPct val="0"/>
              </a:spcAft>
              <a:defRPr sz="2100">
                <a:solidFill>
                  <a:schemeClr val="tx1"/>
                </a:solidFill>
                <a:latin typeface="Arial" charset="0"/>
              </a:defRPr>
            </a:lvl9pPr>
          </a:lstStyle>
          <a:p>
            <a:pPr algn="ctr" eaLnBrk="1" hangingPunct="1">
              <a:lnSpc>
                <a:spcPct val="95000"/>
              </a:lnSpc>
              <a:spcBef>
                <a:spcPct val="80000"/>
              </a:spcBef>
              <a:buClr>
                <a:srgbClr val="000000"/>
              </a:buClr>
            </a:pPr>
            <a:r>
              <a:rPr lang="cs-CZ" altLang="cs-CZ" sz="2400" dirty="0">
                <a:solidFill>
                  <a:srgbClr val="FFFFFF"/>
                </a:solidFill>
                <a:latin typeface="+mj-lt"/>
                <a:ea typeface="Calibri" pitchFamily="34" charset="0"/>
                <a:cs typeface="Calibri" pitchFamily="34" charset="0"/>
              </a:rPr>
              <a:t>PROCUREMENT</a:t>
            </a:r>
            <a:endParaRPr lang="en-GB" altLang="cs-CZ" sz="2400" dirty="0">
              <a:solidFill>
                <a:srgbClr val="FFFFFF"/>
              </a:solidFill>
              <a:latin typeface="+mj-lt"/>
              <a:ea typeface="Calibri" pitchFamily="34" charset="0"/>
              <a:cs typeface="Calibri" pitchFamily="34" charset="0"/>
            </a:endParaRPr>
          </a:p>
        </p:txBody>
      </p:sp>
      <p:sp>
        <p:nvSpPr>
          <p:cNvPr id="59" name="Rectangle 9"/>
          <p:cNvSpPr>
            <a:spLocks noChangeArrowheads="1"/>
          </p:cNvSpPr>
          <p:nvPr/>
        </p:nvSpPr>
        <p:spPr bwMode="blackWhite">
          <a:xfrm rot="2479327">
            <a:off x="6673715" y="1444434"/>
            <a:ext cx="2052899" cy="350865"/>
          </a:xfrm>
          <a:prstGeom prst="rect">
            <a:avLst/>
          </a:prstGeom>
          <a:noFill/>
          <a:ln w="9525">
            <a:noFill/>
            <a:miter lim="800000"/>
            <a:headEnd/>
            <a:tailEnd/>
          </a:ln>
        </p:spPr>
        <p:txBody>
          <a:bodyPr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INSTALLATION</a:t>
            </a:r>
            <a:endParaRPr lang="en-GB" sz="2400" kern="0" dirty="0">
              <a:solidFill>
                <a:srgbClr val="FFFFFF"/>
              </a:solidFill>
              <a:latin typeface="+mj-lt"/>
              <a:cs typeface="Calibri" pitchFamily="34" charset="0"/>
            </a:endParaRPr>
          </a:p>
        </p:txBody>
      </p:sp>
      <p:sp>
        <p:nvSpPr>
          <p:cNvPr id="60" name="Rectangle 10"/>
          <p:cNvSpPr>
            <a:spLocks noChangeArrowheads="1"/>
          </p:cNvSpPr>
          <p:nvPr/>
        </p:nvSpPr>
        <p:spPr bwMode="blackWhite">
          <a:xfrm rot="18397112">
            <a:off x="7508431" y="3523132"/>
            <a:ext cx="1574438" cy="350865"/>
          </a:xfrm>
          <a:prstGeom prst="rect">
            <a:avLst/>
          </a:prstGeom>
          <a:noFill/>
          <a:ln w="9525">
            <a:noFill/>
            <a:miter lim="800000"/>
            <a:headEnd/>
            <a:tailEnd/>
          </a:ln>
        </p:spPr>
        <p:txBody>
          <a:bodyPr wrap="square"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OPERATION</a:t>
            </a:r>
            <a:endParaRPr lang="en-GB" sz="2400" kern="0" dirty="0">
              <a:solidFill>
                <a:srgbClr val="FFFFFF"/>
              </a:solidFill>
              <a:latin typeface="+mj-lt"/>
              <a:cs typeface="Calibri" pitchFamily="34" charset="0"/>
            </a:endParaRPr>
          </a:p>
        </p:txBody>
      </p:sp>
      <p:sp>
        <p:nvSpPr>
          <p:cNvPr id="16395" name="Rectangle 11"/>
          <p:cNvSpPr>
            <a:spLocks noChangeArrowheads="1"/>
          </p:cNvSpPr>
          <p:nvPr/>
        </p:nvSpPr>
        <p:spPr bwMode="blackWhite">
          <a:xfrm>
            <a:off x="6122871" y="5039955"/>
            <a:ext cx="193467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defTabSz="904875" eaLnBrk="0" hangingPunct="0">
              <a:defRPr sz="2100">
                <a:solidFill>
                  <a:schemeClr val="tx1"/>
                </a:solidFill>
                <a:latin typeface="Arial" charset="0"/>
              </a:defRPr>
            </a:lvl1pPr>
            <a:lvl2pPr marL="742950" indent="-285750" defTabSz="904875" eaLnBrk="0" hangingPunct="0">
              <a:defRPr sz="2100">
                <a:solidFill>
                  <a:schemeClr val="tx1"/>
                </a:solidFill>
                <a:latin typeface="Arial" charset="0"/>
              </a:defRPr>
            </a:lvl2pPr>
            <a:lvl3pPr marL="1143000" indent="-228600" defTabSz="904875" eaLnBrk="0" hangingPunct="0">
              <a:defRPr sz="2100">
                <a:solidFill>
                  <a:schemeClr val="tx1"/>
                </a:solidFill>
                <a:latin typeface="Arial" charset="0"/>
              </a:defRPr>
            </a:lvl3pPr>
            <a:lvl4pPr marL="1600200" indent="-228600" defTabSz="904875" eaLnBrk="0" hangingPunct="0">
              <a:defRPr sz="2100">
                <a:solidFill>
                  <a:schemeClr val="tx1"/>
                </a:solidFill>
                <a:latin typeface="Arial" charset="0"/>
              </a:defRPr>
            </a:lvl4pPr>
            <a:lvl5pPr marL="2057400" indent="-228600" defTabSz="904875" eaLnBrk="0" hangingPunct="0">
              <a:defRPr sz="2100">
                <a:solidFill>
                  <a:schemeClr val="tx1"/>
                </a:solidFill>
                <a:latin typeface="Arial" charset="0"/>
              </a:defRPr>
            </a:lvl5pPr>
            <a:lvl6pPr marL="2514600" indent="-228600" defTabSz="904875" eaLnBrk="0" fontAlgn="base" hangingPunct="0">
              <a:spcBef>
                <a:spcPct val="0"/>
              </a:spcBef>
              <a:spcAft>
                <a:spcPct val="0"/>
              </a:spcAft>
              <a:defRPr sz="2100">
                <a:solidFill>
                  <a:schemeClr val="tx1"/>
                </a:solidFill>
                <a:latin typeface="Arial" charset="0"/>
              </a:defRPr>
            </a:lvl6pPr>
            <a:lvl7pPr marL="2971800" indent="-228600" defTabSz="904875" eaLnBrk="0" fontAlgn="base" hangingPunct="0">
              <a:spcBef>
                <a:spcPct val="0"/>
              </a:spcBef>
              <a:spcAft>
                <a:spcPct val="0"/>
              </a:spcAft>
              <a:defRPr sz="2100">
                <a:solidFill>
                  <a:schemeClr val="tx1"/>
                </a:solidFill>
                <a:latin typeface="Arial" charset="0"/>
              </a:defRPr>
            </a:lvl7pPr>
            <a:lvl8pPr marL="3429000" indent="-228600" defTabSz="904875" eaLnBrk="0" fontAlgn="base" hangingPunct="0">
              <a:spcBef>
                <a:spcPct val="0"/>
              </a:spcBef>
              <a:spcAft>
                <a:spcPct val="0"/>
              </a:spcAft>
              <a:defRPr sz="2100">
                <a:solidFill>
                  <a:schemeClr val="tx1"/>
                </a:solidFill>
                <a:latin typeface="Arial" charset="0"/>
              </a:defRPr>
            </a:lvl8pPr>
            <a:lvl9pPr marL="3886200" indent="-228600" defTabSz="904875" eaLnBrk="0" fontAlgn="base" hangingPunct="0">
              <a:spcBef>
                <a:spcPct val="0"/>
              </a:spcBef>
              <a:spcAft>
                <a:spcPct val="0"/>
              </a:spcAft>
              <a:defRPr sz="2100">
                <a:solidFill>
                  <a:schemeClr val="tx1"/>
                </a:solidFill>
                <a:latin typeface="Arial" charset="0"/>
              </a:defRPr>
            </a:lvl9pPr>
          </a:lstStyle>
          <a:p>
            <a:pPr algn="ctr" eaLnBrk="1" hangingPunct="1">
              <a:lnSpc>
                <a:spcPct val="95000"/>
              </a:lnSpc>
              <a:spcBef>
                <a:spcPct val="80000"/>
              </a:spcBef>
              <a:buClr>
                <a:srgbClr val="000000"/>
              </a:buClr>
            </a:pPr>
            <a:r>
              <a:rPr lang="cs-CZ" altLang="cs-CZ" sz="2400" dirty="0">
                <a:solidFill>
                  <a:srgbClr val="FFFFFF"/>
                </a:solidFill>
                <a:latin typeface="+mj-lt"/>
                <a:ea typeface="Calibri" pitchFamily="34" charset="0"/>
                <a:cs typeface="Calibri" pitchFamily="34" charset="0"/>
              </a:rPr>
              <a:t>MAINTENANCE</a:t>
            </a:r>
            <a:endParaRPr lang="en-GB" altLang="cs-CZ" sz="2400" dirty="0">
              <a:solidFill>
                <a:srgbClr val="FFFFFF"/>
              </a:solidFill>
              <a:latin typeface="+mj-lt"/>
              <a:ea typeface="Calibri" pitchFamily="34" charset="0"/>
              <a:cs typeface="Calibri" pitchFamily="34" charset="0"/>
            </a:endParaRPr>
          </a:p>
        </p:txBody>
      </p:sp>
      <p:sp>
        <p:nvSpPr>
          <p:cNvPr id="62" name="Rectangle 12"/>
          <p:cNvSpPr>
            <a:spLocks noChangeArrowheads="1"/>
          </p:cNvSpPr>
          <p:nvPr/>
        </p:nvSpPr>
        <p:spPr bwMode="blackWhite">
          <a:xfrm>
            <a:off x="4458921" y="4512302"/>
            <a:ext cx="1761356" cy="350865"/>
          </a:xfrm>
          <a:prstGeom prst="rect">
            <a:avLst/>
          </a:prstGeom>
          <a:noFill/>
          <a:ln w="9525">
            <a:noFill/>
            <a:miter lim="800000"/>
            <a:headEnd/>
            <a:tailEnd/>
          </a:ln>
        </p:spPr>
        <p:txBody>
          <a:bodyPr wrap="square"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RENOVATION</a:t>
            </a:r>
            <a:endParaRPr lang="en-GB" sz="2400" kern="0" dirty="0">
              <a:solidFill>
                <a:srgbClr val="FFFFFF"/>
              </a:solidFill>
              <a:latin typeface="+mj-lt"/>
              <a:cs typeface="Calibri" pitchFamily="34" charset="0"/>
            </a:endParaRPr>
          </a:p>
        </p:txBody>
      </p:sp>
      <p:sp>
        <p:nvSpPr>
          <p:cNvPr id="63" name="Rectangle 13"/>
          <p:cNvSpPr>
            <a:spLocks noChangeArrowheads="1"/>
          </p:cNvSpPr>
          <p:nvPr/>
        </p:nvSpPr>
        <p:spPr bwMode="blackWhite">
          <a:xfrm rot="18334124">
            <a:off x="3722994" y="2863602"/>
            <a:ext cx="1661290" cy="350865"/>
          </a:xfrm>
          <a:prstGeom prst="rect">
            <a:avLst/>
          </a:prstGeom>
          <a:noFill/>
          <a:ln w="9525">
            <a:noFill/>
            <a:miter lim="800000"/>
            <a:headEnd/>
            <a:tailEnd/>
          </a:ln>
        </p:spPr>
        <p:txBody>
          <a:bodyPr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DISPOSAL</a:t>
            </a:r>
            <a:endParaRPr lang="en-GB" sz="2400" kern="0" dirty="0">
              <a:solidFill>
                <a:srgbClr val="FFFFFF"/>
              </a:solidFill>
              <a:latin typeface="+mj-lt"/>
              <a:cs typeface="Calibri" pitchFamily="34" charset="0"/>
            </a:endParaRPr>
          </a:p>
        </p:txBody>
      </p:sp>
      <p:sp>
        <p:nvSpPr>
          <p:cNvPr id="3" name="Šipka doprava 2"/>
          <p:cNvSpPr/>
          <p:nvPr/>
        </p:nvSpPr>
        <p:spPr>
          <a:xfrm rot="2694965">
            <a:off x="2116493" y="198556"/>
            <a:ext cx="1434880" cy="909924"/>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p>
        </p:txBody>
      </p:sp>
      <p:sp>
        <p:nvSpPr>
          <p:cNvPr id="64" name="Šipka doprava 63"/>
          <p:cNvSpPr/>
          <p:nvPr/>
        </p:nvSpPr>
        <p:spPr>
          <a:xfrm rot="18880945" flipH="1">
            <a:off x="7648159" y="368050"/>
            <a:ext cx="1455592" cy="910907"/>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endParaRPr lang="cs-CZ" sz="2400" b="1" kern="0" dirty="0">
              <a:solidFill>
                <a:srgbClr val="FFFFFF"/>
              </a:solidFill>
              <a:latin typeface="+mj-lt"/>
              <a:cs typeface="Calibri" pitchFamily="34" charset="0"/>
            </a:endParaRPr>
          </a:p>
        </p:txBody>
      </p:sp>
      <p:sp>
        <p:nvSpPr>
          <p:cNvPr id="65" name="Šipka doprava 64"/>
          <p:cNvSpPr/>
          <p:nvPr/>
        </p:nvSpPr>
        <p:spPr>
          <a:xfrm rot="2654693" flipH="1">
            <a:off x="6711333" y="5523826"/>
            <a:ext cx="1456376" cy="909924"/>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endParaRPr lang="cs-CZ" sz="2400" b="1" kern="0" dirty="0">
              <a:solidFill>
                <a:srgbClr val="FFFFFF"/>
              </a:solidFill>
              <a:latin typeface="+mj-lt"/>
              <a:cs typeface="Calibri" pitchFamily="34" charset="0"/>
            </a:endParaRPr>
          </a:p>
        </p:txBody>
      </p:sp>
      <p:sp>
        <p:nvSpPr>
          <p:cNvPr id="67" name="Šipka doprava 66"/>
          <p:cNvSpPr/>
          <p:nvPr/>
        </p:nvSpPr>
        <p:spPr>
          <a:xfrm rot="18947480">
            <a:off x="4321210" y="5518112"/>
            <a:ext cx="1528926" cy="909924"/>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p>
        </p:txBody>
      </p:sp>
      <p:sp>
        <p:nvSpPr>
          <p:cNvPr id="68" name="Šipka doprava 67"/>
          <p:cNvSpPr/>
          <p:nvPr/>
        </p:nvSpPr>
        <p:spPr>
          <a:xfrm>
            <a:off x="2985750" y="2235530"/>
            <a:ext cx="1301872" cy="911353"/>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600" b="1" kern="0" dirty="0">
                <a:solidFill>
                  <a:srgbClr val="FFFFFF"/>
                </a:solidFill>
                <a:latin typeface="+mj-lt"/>
                <a:cs typeface="Calibri" pitchFamily="34" charset="0"/>
              </a:rPr>
              <a:t>COST</a:t>
            </a:r>
            <a:endParaRPr lang="cs-CZ" sz="2100" b="1" kern="0" dirty="0">
              <a:solidFill>
                <a:srgbClr val="FFFFFF"/>
              </a:solidFill>
              <a:latin typeface="+mj-lt"/>
              <a:cs typeface="Calibri" pitchFamily="34" charset="0"/>
            </a:endParaRPr>
          </a:p>
        </p:txBody>
      </p:sp>
      <p:sp>
        <p:nvSpPr>
          <p:cNvPr id="69" name="Šipka doprava 68"/>
          <p:cNvSpPr/>
          <p:nvPr/>
        </p:nvSpPr>
        <p:spPr>
          <a:xfrm flipH="1">
            <a:off x="2782880" y="2949756"/>
            <a:ext cx="1296497" cy="911353"/>
          </a:xfrm>
          <a:prstGeom prst="rightArrow">
            <a:avLst/>
          </a:prstGeom>
          <a:solidFill>
            <a:schemeClr val="accent4"/>
          </a:solidFill>
          <a:ln w="57150" cap="rnd">
            <a:solidFill>
              <a:srgbClr val="FFFFFF"/>
            </a:solidFill>
            <a:round/>
            <a:headEnd/>
            <a:tailEnd/>
          </a:ln>
        </p:spPr>
        <p:txBody>
          <a:bodyPr lIns="91395" tIns="45696" rIns="91395" bIns="45696" anchor="ctr"/>
          <a:lstStyle/>
          <a:p>
            <a:pPr algn="ctr">
              <a:defRPr/>
            </a:pPr>
            <a:r>
              <a:rPr lang="cs-CZ" sz="1600" b="1" kern="0" dirty="0">
                <a:solidFill>
                  <a:srgbClr val="FFFFFF"/>
                </a:solidFill>
                <a:latin typeface="+mj-lt"/>
                <a:cs typeface="Calibri" pitchFamily="34" charset="0"/>
              </a:rPr>
              <a:t>PROFIT?</a:t>
            </a:r>
          </a:p>
        </p:txBody>
      </p:sp>
      <p:sp>
        <p:nvSpPr>
          <p:cNvPr id="70" name="Šipka doprava 69"/>
          <p:cNvSpPr/>
          <p:nvPr/>
        </p:nvSpPr>
        <p:spPr>
          <a:xfrm>
            <a:off x="8785729" y="2949754"/>
            <a:ext cx="1482776" cy="1289892"/>
          </a:xfrm>
          <a:prstGeom prst="rightArrow">
            <a:avLst/>
          </a:prstGeom>
          <a:solidFill>
            <a:schemeClr val="accent4"/>
          </a:solidFill>
          <a:ln w="57150" cap="rnd">
            <a:solidFill>
              <a:srgbClr val="FFFFFF"/>
            </a:solidFill>
            <a:round/>
            <a:headEnd/>
            <a:tailEnd/>
          </a:ln>
        </p:spPr>
        <p:txBody>
          <a:bodyPr lIns="91395" tIns="45696" rIns="91395" bIns="45696" anchor="ctr"/>
          <a:lstStyle/>
          <a:p>
            <a:pPr algn="ctr">
              <a:defRPr/>
            </a:pPr>
            <a:r>
              <a:rPr lang="cs-CZ" sz="2400" b="1" kern="0" dirty="0">
                <a:solidFill>
                  <a:srgbClr val="FFFFFF"/>
                </a:solidFill>
                <a:latin typeface="+mj-lt"/>
                <a:cs typeface="Calibri" pitchFamily="34" charset="0"/>
              </a:rPr>
              <a:t>PROFIT</a:t>
            </a:r>
          </a:p>
        </p:txBody>
      </p:sp>
      <p:sp>
        <p:nvSpPr>
          <p:cNvPr id="78" name="Freeform 4"/>
          <p:cNvSpPr>
            <a:spLocks/>
          </p:cNvSpPr>
          <p:nvPr/>
        </p:nvSpPr>
        <p:spPr bwMode="blackWhite">
          <a:xfrm>
            <a:off x="8057541" y="4239648"/>
            <a:ext cx="2575528" cy="2574071"/>
          </a:xfrm>
          <a:custGeom>
            <a:avLst/>
            <a:gdLst>
              <a:gd name="T0" fmla="*/ 15 w 1725"/>
              <a:gd name="T1" fmla="*/ 217 h 1724"/>
              <a:gd name="T2" fmla="*/ 3 w 1725"/>
              <a:gd name="T3" fmla="*/ 286 h 1724"/>
              <a:gd name="T4" fmla="*/ 1 w 1725"/>
              <a:gd name="T5" fmla="*/ 357 h 1724"/>
              <a:gd name="T6" fmla="*/ 9 w 1725"/>
              <a:gd name="T7" fmla="*/ 428 h 1724"/>
              <a:gd name="T8" fmla="*/ 30 w 1725"/>
              <a:gd name="T9" fmla="*/ 494 h 1724"/>
              <a:gd name="T10" fmla="*/ 60 w 1725"/>
              <a:gd name="T11" fmla="*/ 552 h 1724"/>
              <a:gd name="T12" fmla="*/ 97 w 1725"/>
              <a:gd name="T13" fmla="*/ 601 h 1724"/>
              <a:gd name="T14" fmla="*/ 141 w 1725"/>
              <a:gd name="T15" fmla="*/ 637 h 1724"/>
              <a:gd name="T16" fmla="*/ 191 w 1725"/>
              <a:gd name="T17" fmla="*/ 659 h 1724"/>
              <a:gd name="T18" fmla="*/ 242 w 1725"/>
              <a:gd name="T19" fmla="*/ 667 h 1724"/>
              <a:gd name="T20" fmla="*/ 294 w 1725"/>
              <a:gd name="T21" fmla="*/ 659 h 1724"/>
              <a:gd name="T22" fmla="*/ 343 w 1725"/>
              <a:gd name="T23" fmla="*/ 637 h 1724"/>
              <a:gd name="T24" fmla="*/ 387 w 1725"/>
              <a:gd name="T25" fmla="*/ 601 h 1724"/>
              <a:gd name="T26" fmla="*/ 425 w 1725"/>
              <a:gd name="T27" fmla="*/ 552 h 1724"/>
              <a:gd name="T28" fmla="*/ 455 w 1725"/>
              <a:gd name="T29" fmla="*/ 494 h 1724"/>
              <a:gd name="T30" fmla="*/ 475 w 1725"/>
              <a:gd name="T31" fmla="*/ 428 h 1724"/>
              <a:gd name="T32" fmla="*/ 484 w 1725"/>
              <a:gd name="T33" fmla="*/ 357 h 1724"/>
              <a:gd name="T34" fmla="*/ 482 w 1725"/>
              <a:gd name="T35" fmla="*/ 285 h 1724"/>
              <a:gd name="T36" fmla="*/ 469 w 1725"/>
              <a:gd name="T37" fmla="*/ 215 h 1724"/>
              <a:gd name="T38" fmla="*/ 446 w 1725"/>
              <a:gd name="T39" fmla="*/ 151 h 1724"/>
              <a:gd name="T40" fmla="*/ 411 w 1725"/>
              <a:gd name="T41" fmla="*/ 94 h 1724"/>
              <a:gd name="T42" fmla="*/ 370 w 1725"/>
              <a:gd name="T43" fmla="*/ 50 h 1724"/>
              <a:gd name="T44" fmla="*/ 323 w 1725"/>
              <a:gd name="T45" fmla="*/ 18 h 1724"/>
              <a:gd name="T46" fmla="*/ 271 w 1725"/>
              <a:gd name="T47" fmla="*/ 2 h 1724"/>
              <a:gd name="T48" fmla="*/ 218 w 1725"/>
              <a:gd name="T49" fmla="*/ 2 h 1724"/>
              <a:gd name="T50" fmla="*/ 167 w 1725"/>
              <a:gd name="T51" fmla="*/ 17 h 1724"/>
              <a:gd name="T52" fmla="*/ 119 w 1725"/>
              <a:gd name="T53" fmla="*/ 47 h 1724"/>
              <a:gd name="T54" fmla="*/ 77 w 1725"/>
              <a:gd name="T55" fmla="*/ 90 h 1724"/>
              <a:gd name="T56" fmla="*/ 126 w 1725"/>
              <a:gd name="T57" fmla="*/ 118 h 1724"/>
              <a:gd name="T58" fmla="*/ 186 w 1725"/>
              <a:gd name="T59" fmla="*/ 187 h 1724"/>
              <a:gd name="T60" fmla="*/ 218 w 1725"/>
              <a:gd name="T61" fmla="*/ 170 h 1724"/>
              <a:gd name="T62" fmla="*/ 254 w 1725"/>
              <a:gd name="T63" fmla="*/ 167 h 1724"/>
              <a:gd name="T64" fmla="*/ 289 w 1725"/>
              <a:gd name="T65" fmla="*/ 178 h 1724"/>
              <a:gd name="T66" fmla="*/ 320 w 1725"/>
              <a:gd name="T67" fmla="*/ 205 h 1724"/>
              <a:gd name="T68" fmla="*/ 344 w 1725"/>
              <a:gd name="T69" fmla="*/ 241 h 1724"/>
              <a:gd name="T70" fmla="*/ 358 w 1725"/>
              <a:gd name="T71" fmla="*/ 285 h 1724"/>
              <a:gd name="T72" fmla="*/ 363 w 1725"/>
              <a:gd name="T73" fmla="*/ 334 h 1724"/>
              <a:gd name="T74" fmla="*/ 358 w 1725"/>
              <a:gd name="T75" fmla="*/ 384 h 1724"/>
              <a:gd name="T76" fmla="*/ 341 w 1725"/>
              <a:gd name="T77" fmla="*/ 429 h 1724"/>
              <a:gd name="T78" fmla="*/ 317 w 1725"/>
              <a:gd name="T79" fmla="*/ 465 h 1724"/>
              <a:gd name="T80" fmla="*/ 285 w 1725"/>
              <a:gd name="T81" fmla="*/ 491 h 1724"/>
              <a:gd name="T82" fmla="*/ 248 w 1725"/>
              <a:gd name="T83" fmla="*/ 500 h 1724"/>
              <a:gd name="T84" fmla="*/ 212 w 1725"/>
              <a:gd name="T85" fmla="*/ 495 h 1724"/>
              <a:gd name="T86" fmla="*/ 178 w 1725"/>
              <a:gd name="T87" fmla="*/ 476 h 1724"/>
              <a:gd name="T88" fmla="*/ 151 w 1725"/>
              <a:gd name="T89" fmla="*/ 443 h 1724"/>
              <a:gd name="T90" fmla="*/ 131 w 1725"/>
              <a:gd name="T91" fmla="*/ 399 h 1724"/>
              <a:gd name="T92" fmla="*/ 122 w 1725"/>
              <a:gd name="T93" fmla="*/ 350 h 1724"/>
              <a:gd name="T94" fmla="*/ 124 w 1725"/>
              <a:gd name="T95" fmla="*/ 302 h 1724"/>
              <a:gd name="T96" fmla="*/ 135 w 1725"/>
              <a:gd name="T97" fmla="*/ 256 h 1724"/>
              <a:gd name="T98" fmla="*/ 157 w 1725"/>
              <a:gd name="T99" fmla="*/ 217 h 1724"/>
              <a:gd name="T100" fmla="*/ 80 w 1725"/>
              <a:gd name="T101" fmla="*/ 136 h 1724"/>
              <a:gd name="T102" fmla="*/ 30 w 1725"/>
              <a:gd name="T103" fmla="*/ 174 h 17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5"/>
              <a:gd name="T157" fmla="*/ 0 h 1724"/>
              <a:gd name="T158" fmla="*/ 1725 w 1725"/>
              <a:gd name="T159" fmla="*/ 1724 h 17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5" h="1724">
                <a:moveTo>
                  <a:pt x="106" y="450"/>
                </a:moveTo>
                <a:lnTo>
                  <a:pt x="78" y="504"/>
                </a:lnTo>
                <a:lnTo>
                  <a:pt x="54" y="561"/>
                </a:lnTo>
                <a:lnTo>
                  <a:pt x="35" y="619"/>
                </a:lnTo>
                <a:lnTo>
                  <a:pt x="19" y="678"/>
                </a:lnTo>
                <a:lnTo>
                  <a:pt x="9" y="739"/>
                </a:lnTo>
                <a:lnTo>
                  <a:pt x="2" y="800"/>
                </a:lnTo>
                <a:lnTo>
                  <a:pt x="0" y="861"/>
                </a:lnTo>
                <a:lnTo>
                  <a:pt x="2" y="923"/>
                </a:lnTo>
                <a:lnTo>
                  <a:pt x="9" y="984"/>
                </a:lnTo>
                <a:lnTo>
                  <a:pt x="21" y="1045"/>
                </a:lnTo>
                <a:lnTo>
                  <a:pt x="35" y="1105"/>
                </a:lnTo>
                <a:lnTo>
                  <a:pt x="55" y="1162"/>
                </a:lnTo>
                <a:lnTo>
                  <a:pt x="78" y="1220"/>
                </a:lnTo>
                <a:lnTo>
                  <a:pt x="106" y="1275"/>
                </a:lnTo>
                <a:lnTo>
                  <a:pt x="137" y="1328"/>
                </a:lnTo>
                <a:lnTo>
                  <a:pt x="172" y="1378"/>
                </a:lnTo>
                <a:lnTo>
                  <a:pt x="211" y="1426"/>
                </a:lnTo>
                <a:lnTo>
                  <a:pt x="253" y="1471"/>
                </a:lnTo>
                <a:lnTo>
                  <a:pt x="298" y="1513"/>
                </a:lnTo>
                <a:lnTo>
                  <a:pt x="346" y="1552"/>
                </a:lnTo>
                <a:lnTo>
                  <a:pt x="396" y="1586"/>
                </a:lnTo>
                <a:lnTo>
                  <a:pt x="449" y="1618"/>
                </a:lnTo>
                <a:lnTo>
                  <a:pt x="504" y="1646"/>
                </a:lnTo>
                <a:lnTo>
                  <a:pt x="561" y="1669"/>
                </a:lnTo>
                <a:lnTo>
                  <a:pt x="619" y="1689"/>
                </a:lnTo>
                <a:lnTo>
                  <a:pt x="679" y="1703"/>
                </a:lnTo>
                <a:lnTo>
                  <a:pt x="740" y="1715"/>
                </a:lnTo>
                <a:lnTo>
                  <a:pt x="801" y="1721"/>
                </a:lnTo>
                <a:lnTo>
                  <a:pt x="862" y="1723"/>
                </a:lnTo>
                <a:lnTo>
                  <a:pt x="924" y="1721"/>
                </a:lnTo>
                <a:lnTo>
                  <a:pt x="985" y="1715"/>
                </a:lnTo>
                <a:lnTo>
                  <a:pt x="1046" y="1703"/>
                </a:lnTo>
                <a:lnTo>
                  <a:pt x="1105" y="1689"/>
                </a:lnTo>
                <a:lnTo>
                  <a:pt x="1163" y="1669"/>
                </a:lnTo>
                <a:lnTo>
                  <a:pt x="1220" y="1646"/>
                </a:lnTo>
                <a:lnTo>
                  <a:pt x="1276" y="1618"/>
                </a:lnTo>
                <a:lnTo>
                  <a:pt x="1329" y="1586"/>
                </a:lnTo>
                <a:lnTo>
                  <a:pt x="1379" y="1552"/>
                </a:lnTo>
                <a:lnTo>
                  <a:pt x="1427" y="1513"/>
                </a:lnTo>
                <a:lnTo>
                  <a:pt x="1472" y="1471"/>
                </a:lnTo>
                <a:lnTo>
                  <a:pt x="1514" y="1426"/>
                </a:lnTo>
                <a:lnTo>
                  <a:pt x="1553" y="1378"/>
                </a:lnTo>
                <a:lnTo>
                  <a:pt x="1587" y="1328"/>
                </a:lnTo>
                <a:lnTo>
                  <a:pt x="1619" y="1275"/>
                </a:lnTo>
                <a:lnTo>
                  <a:pt x="1647" y="1220"/>
                </a:lnTo>
                <a:lnTo>
                  <a:pt x="1670" y="1162"/>
                </a:lnTo>
                <a:lnTo>
                  <a:pt x="1689" y="1105"/>
                </a:lnTo>
                <a:lnTo>
                  <a:pt x="1704" y="1045"/>
                </a:lnTo>
                <a:lnTo>
                  <a:pt x="1716" y="984"/>
                </a:lnTo>
                <a:lnTo>
                  <a:pt x="1722" y="923"/>
                </a:lnTo>
                <a:lnTo>
                  <a:pt x="1724" y="861"/>
                </a:lnTo>
                <a:lnTo>
                  <a:pt x="1722" y="799"/>
                </a:lnTo>
                <a:lnTo>
                  <a:pt x="1715" y="737"/>
                </a:lnTo>
                <a:lnTo>
                  <a:pt x="1704" y="675"/>
                </a:lnTo>
                <a:lnTo>
                  <a:pt x="1688" y="615"/>
                </a:lnTo>
                <a:lnTo>
                  <a:pt x="1668" y="555"/>
                </a:lnTo>
                <a:lnTo>
                  <a:pt x="1643" y="498"/>
                </a:lnTo>
                <a:lnTo>
                  <a:pt x="1616" y="442"/>
                </a:lnTo>
                <a:lnTo>
                  <a:pt x="1583" y="389"/>
                </a:lnTo>
                <a:lnTo>
                  <a:pt x="1547" y="337"/>
                </a:lnTo>
                <a:lnTo>
                  <a:pt x="1507" y="289"/>
                </a:lnTo>
                <a:lnTo>
                  <a:pt x="1464" y="244"/>
                </a:lnTo>
                <a:lnTo>
                  <a:pt x="1417" y="201"/>
                </a:lnTo>
                <a:lnTo>
                  <a:pt x="1367" y="163"/>
                </a:lnTo>
                <a:lnTo>
                  <a:pt x="1316" y="129"/>
                </a:lnTo>
                <a:lnTo>
                  <a:pt x="1262" y="98"/>
                </a:lnTo>
                <a:lnTo>
                  <a:pt x="1205" y="70"/>
                </a:lnTo>
                <a:lnTo>
                  <a:pt x="1147" y="47"/>
                </a:lnTo>
                <a:lnTo>
                  <a:pt x="1087" y="29"/>
                </a:lnTo>
                <a:lnTo>
                  <a:pt x="1026" y="15"/>
                </a:lnTo>
                <a:lnTo>
                  <a:pt x="964" y="6"/>
                </a:lnTo>
                <a:lnTo>
                  <a:pt x="902" y="0"/>
                </a:lnTo>
                <a:lnTo>
                  <a:pt x="839" y="0"/>
                </a:lnTo>
                <a:lnTo>
                  <a:pt x="777" y="4"/>
                </a:lnTo>
                <a:lnTo>
                  <a:pt x="715" y="12"/>
                </a:lnTo>
                <a:lnTo>
                  <a:pt x="654" y="26"/>
                </a:lnTo>
                <a:lnTo>
                  <a:pt x="594" y="43"/>
                </a:lnTo>
                <a:lnTo>
                  <a:pt x="534" y="64"/>
                </a:lnTo>
                <a:lnTo>
                  <a:pt x="478" y="90"/>
                </a:lnTo>
                <a:lnTo>
                  <a:pt x="423" y="120"/>
                </a:lnTo>
                <a:lnTo>
                  <a:pt x="370" y="154"/>
                </a:lnTo>
                <a:lnTo>
                  <a:pt x="321" y="191"/>
                </a:lnTo>
                <a:lnTo>
                  <a:pt x="273" y="232"/>
                </a:lnTo>
                <a:lnTo>
                  <a:pt x="229" y="277"/>
                </a:lnTo>
                <a:lnTo>
                  <a:pt x="188" y="324"/>
                </a:lnTo>
                <a:lnTo>
                  <a:pt x="447" y="304"/>
                </a:lnTo>
                <a:lnTo>
                  <a:pt x="591" y="532"/>
                </a:lnTo>
                <a:lnTo>
                  <a:pt x="624" y="507"/>
                </a:lnTo>
                <a:lnTo>
                  <a:pt x="660" y="484"/>
                </a:lnTo>
                <a:lnTo>
                  <a:pt x="697" y="466"/>
                </a:lnTo>
                <a:lnTo>
                  <a:pt x="738" y="451"/>
                </a:lnTo>
                <a:lnTo>
                  <a:pt x="778" y="440"/>
                </a:lnTo>
                <a:lnTo>
                  <a:pt x="821" y="433"/>
                </a:lnTo>
                <a:lnTo>
                  <a:pt x="863" y="431"/>
                </a:lnTo>
                <a:lnTo>
                  <a:pt x="904" y="432"/>
                </a:lnTo>
                <a:lnTo>
                  <a:pt x="947" y="438"/>
                </a:lnTo>
                <a:lnTo>
                  <a:pt x="988" y="448"/>
                </a:lnTo>
                <a:lnTo>
                  <a:pt x="1027" y="462"/>
                </a:lnTo>
                <a:lnTo>
                  <a:pt x="1066" y="481"/>
                </a:lnTo>
                <a:lnTo>
                  <a:pt x="1103" y="502"/>
                </a:lnTo>
                <a:lnTo>
                  <a:pt x="1137" y="528"/>
                </a:lnTo>
                <a:lnTo>
                  <a:pt x="1169" y="555"/>
                </a:lnTo>
                <a:lnTo>
                  <a:pt x="1196" y="587"/>
                </a:lnTo>
                <a:lnTo>
                  <a:pt x="1222" y="621"/>
                </a:lnTo>
                <a:lnTo>
                  <a:pt x="1243" y="658"/>
                </a:lnTo>
                <a:lnTo>
                  <a:pt x="1262" y="696"/>
                </a:lnTo>
                <a:lnTo>
                  <a:pt x="1276" y="736"/>
                </a:lnTo>
                <a:lnTo>
                  <a:pt x="1286" y="777"/>
                </a:lnTo>
                <a:lnTo>
                  <a:pt x="1292" y="820"/>
                </a:lnTo>
                <a:lnTo>
                  <a:pt x="1293" y="861"/>
                </a:lnTo>
                <a:lnTo>
                  <a:pt x="1291" y="905"/>
                </a:lnTo>
                <a:lnTo>
                  <a:pt x="1285" y="948"/>
                </a:lnTo>
                <a:lnTo>
                  <a:pt x="1273" y="991"/>
                </a:lnTo>
                <a:lnTo>
                  <a:pt x="1258" y="1031"/>
                </a:lnTo>
                <a:lnTo>
                  <a:pt x="1239" y="1070"/>
                </a:lnTo>
                <a:lnTo>
                  <a:pt x="1216" y="1108"/>
                </a:lnTo>
                <a:lnTo>
                  <a:pt x="1189" y="1143"/>
                </a:lnTo>
                <a:lnTo>
                  <a:pt x="1160" y="1174"/>
                </a:lnTo>
                <a:lnTo>
                  <a:pt x="1126" y="1202"/>
                </a:lnTo>
                <a:lnTo>
                  <a:pt x="1091" y="1228"/>
                </a:lnTo>
                <a:lnTo>
                  <a:pt x="1053" y="1248"/>
                </a:lnTo>
                <a:lnTo>
                  <a:pt x="1012" y="1266"/>
                </a:lnTo>
                <a:lnTo>
                  <a:pt x="970" y="1278"/>
                </a:lnTo>
                <a:lnTo>
                  <a:pt x="927" y="1287"/>
                </a:lnTo>
                <a:lnTo>
                  <a:pt x="884" y="1292"/>
                </a:lnTo>
                <a:lnTo>
                  <a:pt x="840" y="1292"/>
                </a:lnTo>
                <a:lnTo>
                  <a:pt x="797" y="1287"/>
                </a:lnTo>
                <a:lnTo>
                  <a:pt x="754" y="1278"/>
                </a:lnTo>
                <a:lnTo>
                  <a:pt x="712" y="1266"/>
                </a:lnTo>
                <a:lnTo>
                  <a:pt x="672" y="1248"/>
                </a:lnTo>
                <a:lnTo>
                  <a:pt x="634" y="1228"/>
                </a:lnTo>
                <a:lnTo>
                  <a:pt x="599" y="1202"/>
                </a:lnTo>
                <a:lnTo>
                  <a:pt x="565" y="1174"/>
                </a:lnTo>
                <a:lnTo>
                  <a:pt x="535" y="1143"/>
                </a:lnTo>
                <a:lnTo>
                  <a:pt x="509" y="1108"/>
                </a:lnTo>
                <a:lnTo>
                  <a:pt x="485" y="1070"/>
                </a:lnTo>
                <a:lnTo>
                  <a:pt x="466" y="1031"/>
                </a:lnTo>
                <a:lnTo>
                  <a:pt x="452" y="991"/>
                </a:lnTo>
                <a:lnTo>
                  <a:pt x="440" y="948"/>
                </a:lnTo>
                <a:lnTo>
                  <a:pt x="433" y="905"/>
                </a:lnTo>
                <a:lnTo>
                  <a:pt x="431" y="861"/>
                </a:lnTo>
                <a:lnTo>
                  <a:pt x="435" y="820"/>
                </a:lnTo>
                <a:lnTo>
                  <a:pt x="442" y="779"/>
                </a:lnTo>
                <a:lnTo>
                  <a:pt x="452" y="739"/>
                </a:lnTo>
                <a:lnTo>
                  <a:pt x="465" y="699"/>
                </a:lnTo>
                <a:lnTo>
                  <a:pt x="481" y="661"/>
                </a:lnTo>
                <a:lnTo>
                  <a:pt x="501" y="624"/>
                </a:lnTo>
                <a:lnTo>
                  <a:pt x="623" y="670"/>
                </a:lnTo>
                <a:lnTo>
                  <a:pt x="560" y="559"/>
                </a:lnTo>
                <a:lnTo>
                  <a:pt x="494" y="447"/>
                </a:lnTo>
                <a:lnTo>
                  <a:pt x="426" y="339"/>
                </a:lnTo>
                <a:lnTo>
                  <a:pt x="285" y="350"/>
                </a:lnTo>
                <a:lnTo>
                  <a:pt x="146" y="365"/>
                </a:lnTo>
                <a:lnTo>
                  <a:pt x="6" y="382"/>
                </a:lnTo>
                <a:lnTo>
                  <a:pt x="106" y="450"/>
                </a:lnTo>
              </a:path>
            </a:pathLst>
          </a:custGeom>
          <a:solidFill>
            <a:schemeClr val="bg1">
              <a:lumMod val="75000"/>
              <a:alpha val="50196"/>
            </a:schemeClr>
          </a:solidFill>
          <a:ln w="38100" cap="rnd">
            <a:noFill/>
            <a:round/>
            <a:headEnd/>
            <a:tailEnd/>
          </a:ln>
        </p:spPr>
        <p:txBody>
          <a:bodyPr lIns="91395" tIns="45696" rIns="91395" bIns="45696"/>
          <a:lstStyle/>
          <a:p>
            <a:pPr>
              <a:defRPr/>
            </a:pPr>
            <a:endParaRPr lang="en-GB" sz="2400" kern="0">
              <a:solidFill>
                <a:srgbClr val="007AA1"/>
              </a:solidFill>
              <a:latin typeface="+mj-lt"/>
              <a:cs typeface="Calibri" pitchFamily="34" charset="0"/>
            </a:endParaRPr>
          </a:p>
        </p:txBody>
      </p:sp>
      <p:sp>
        <p:nvSpPr>
          <p:cNvPr id="4" name="Obdélník 3"/>
          <p:cNvSpPr/>
          <p:nvPr/>
        </p:nvSpPr>
        <p:spPr>
          <a:xfrm>
            <a:off x="8229512" y="5042437"/>
            <a:ext cx="2231587" cy="978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r>
              <a:rPr lang="cs-CZ" altLang="cs-CZ" sz="2200" b="1" dirty="0">
                <a:solidFill>
                  <a:schemeClr val="accent1"/>
                </a:solidFill>
                <a:latin typeface="+mj-lt"/>
                <a:ea typeface="Calibri" pitchFamily="34" charset="0"/>
                <a:cs typeface="Calibri" pitchFamily="34" charset="0"/>
              </a:rPr>
              <a:t>MAINTENANCE CREATES VALUE!</a:t>
            </a:r>
          </a:p>
        </p:txBody>
      </p:sp>
      <p:sp>
        <p:nvSpPr>
          <p:cNvPr id="84" name="Zaoblený obdélník 83"/>
          <p:cNvSpPr/>
          <p:nvPr/>
        </p:nvSpPr>
        <p:spPr>
          <a:xfrm>
            <a:off x="2013042" y="4791031"/>
            <a:ext cx="1649843" cy="173414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3200" dirty="0">
                <a:solidFill>
                  <a:srgbClr val="FFFFFF"/>
                </a:solidFill>
                <a:latin typeface="+mj-lt"/>
                <a:ea typeface="Calibri" pitchFamily="34" charset="0"/>
                <a:cs typeface="Calibri" pitchFamily="34" charset="0"/>
              </a:rPr>
              <a:t>ASSET LIFE CYCLE</a:t>
            </a:r>
          </a:p>
        </p:txBody>
      </p:sp>
    </p:spTree>
    <p:extLst>
      <p:ext uri="{BB962C8B-B14F-4D97-AF65-F5344CB8AC3E}">
        <p14:creationId xmlns:p14="http://schemas.microsoft.com/office/powerpoint/2010/main" val="421784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250"/>
                                        <p:tgtEl>
                                          <p:spTgt spid="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250"/>
                                        <p:tgtEl>
                                          <p:spTgt spid="6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250"/>
                                        <p:tgtEl>
                                          <p:spTgt spid="6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250"/>
                                        <p:tgtEl>
                                          <p:spTgt spid="6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250"/>
                                        <p:tgtEl>
                                          <p:spTgt spid="6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250"/>
                                        <p:tgtEl>
                                          <p:spTgt spid="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fade">
                                      <p:cBhvr>
                                        <p:cTn id="32" dur="500"/>
                                        <p:tgtEl>
                                          <p:spTgt spid="7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4" grpId="0" animBg="1"/>
      <p:bldP spid="65" grpId="0" animBg="1"/>
      <p:bldP spid="67" grpId="0" animBg="1"/>
      <p:bldP spid="68" grpId="0" animBg="1"/>
      <p:bldP spid="69" grpId="0" animBg="1"/>
      <p:bldP spid="70" grpId="0" animBg="1"/>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1669101" y="1300580"/>
            <a:ext cx="9035175" cy="538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ál 2"/>
          <p:cNvSpPr/>
          <p:nvPr/>
        </p:nvSpPr>
        <p:spPr>
          <a:xfrm>
            <a:off x="6241101" y="3085457"/>
            <a:ext cx="2591650" cy="1731284"/>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endParaRPr lang="cs-CZ">
              <a:solidFill>
                <a:srgbClr val="FFFFFF"/>
              </a:solidFill>
              <a:latin typeface="+mj-lt"/>
            </a:endParaRPr>
          </a:p>
        </p:txBody>
      </p:sp>
      <p:sp>
        <p:nvSpPr>
          <p:cNvPr id="5" name="Zaoblený obdélník 4"/>
          <p:cNvSpPr/>
          <p:nvPr/>
        </p:nvSpPr>
        <p:spPr>
          <a:xfrm>
            <a:off x="171563" y="439265"/>
            <a:ext cx="8641523" cy="6499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2600" dirty="0" err="1">
                <a:solidFill>
                  <a:srgbClr val="1E563F"/>
                </a:solidFill>
                <a:latin typeface="+mj-lt"/>
                <a:ea typeface="Calibri" pitchFamily="34" charset="0"/>
                <a:cs typeface="Calibri" pitchFamily="34" charset="0"/>
              </a:rPr>
              <a:t>Asset</a:t>
            </a:r>
            <a:r>
              <a:rPr lang="cs-CZ" altLang="cs-CZ" sz="2600" dirty="0">
                <a:solidFill>
                  <a:srgbClr val="1E563F"/>
                </a:solidFill>
                <a:latin typeface="+mj-lt"/>
                <a:ea typeface="Calibri" pitchFamily="34" charset="0"/>
                <a:cs typeface="Calibri" pitchFamily="34" charset="0"/>
              </a:rPr>
              <a:t> </a:t>
            </a:r>
            <a:r>
              <a:rPr lang="cs-CZ" altLang="cs-CZ" sz="2600" dirty="0" err="1">
                <a:solidFill>
                  <a:srgbClr val="1E563F"/>
                </a:solidFill>
                <a:latin typeface="+mj-lt"/>
                <a:ea typeface="Calibri" pitchFamily="34" charset="0"/>
                <a:cs typeface="Calibri" pitchFamily="34" charset="0"/>
              </a:rPr>
              <a:t>life</a:t>
            </a:r>
            <a:r>
              <a:rPr lang="cs-CZ" altLang="cs-CZ" sz="2600" dirty="0">
                <a:solidFill>
                  <a:srgbClr val="1E563F"/>
                </a:solidFill>
                <a:latin typeface="+mj-lt"/>
                <a:ea typeface="Calibri" pitchFamily="34" charset="0"/>
                <a:cs typeface="Calibri" pitchFamily="34" charset="0"/>
              </a:rPr>
              <a:t> </a:t>
            </a:r>
            <a:r>
              <a:rPr lang="cs-CZ" altLang="cs-CZ" sz="2600" dirty="0" err="1">
                <a:solidFill>
                  <a:srgbClr val="1E563F"/>
                </a:solidFill>
                <a:latin typeface="+mj-lt"/>
                <a:ea typeface="Calibri" pitchFamily="34" charset="0"/>
                <a:cs typeface="Calibri" pitchFamily="34" charset="0"/>
              </a:rPr>
              <a:t>cycle</a:t>
            </a:r>
            <a:r>
              <a:rPr lang="cs-CZ" altLang="cs-CZ" sz="2600" dirty="0">
                <a:solidFill>
                  <a:srgbClr val="1E563F"/>
                </a:solidFill>
                <a:latin typeface="+mj-lt"/>
                <a:ea typeface="Calibri" pitchFamily="34" charset="0"/>
                <a:cs typeface="Calibri" pitchFamily="34" charset="0"/>
              </a:rPr>
              <a:t> (Kari </a:t>
            </a:r>
            <a:r>
              <a:rPr lang="cs-CZ" altLang="cs-CZ" sz="2600" dirty="0" err="1">
                <a:solidFill>
                  <a:srgbClr val="1E563F"/>
                </a:solidFill>
                <a:latin typeface="+mj-lt"/>
                <a:ea typeface="Calibri" pitchFamily="34" charset="0"/>
                <a:cs typeface="Calibri" pitchFamily="34" charset="0"/>
              </a:rPr>
              <a:t>Komonen</a:t>
            </a:r>
            <a:r>
              <a:rPr lang="cs-CZ" altLang="cs-CZ" sz="2600" dirty="0">
                <a:solidFill>
                  <a:srgbClr val="1E563F"/>
                </a:solidFill>
                <a:latin typeface="+mj-lt"/>
                <a:ea typeface="Calibri" pitchFamily="34" charset="0"/>
                <a:cs typeface="Calibri" pitchFamily="34" charset="0"/>
              </a:rPr>
              <a:t>, EFNMS EAMC)</a:t>
            </a:r>
          </a:p>
        </p:txBody>
      </p:sp>
      <p:sp>
        <p:nvSpPr>
          <p:cNvPr id="6" name="Zaoblený obdélník 5"/>
          <p:cNvSpPr/>
          <p:nvPr/>
        </p:nvSpPr>
        <p:spPr>
          <a:xfrm>
            <a:off x="1918996" y="975353"/>
            <a:ext cx="4031905" cy="6470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r>
              <a:rPr lang="cs-CZ" sz="2400" dirty="0">
                <a:solidFill>
                  <a:srgbClr val="FFFFFF"/>
                </a:solidFill>
                <a:latin typeface="+mj-lt"/>
                <a:cs typeface="Calibri" pitchFamily="34" charset="0"/>
              </a:rPr>
              <a:t>INVESTMENT</a:t>
            </a:r>
          </a:p>
        </p:txBody>
      </p:sp>
      <p:sp>
        <p:nvSpPr>
          <p:cNvPr id="7" name="Zaoblený obdélník 6"/>
          <p:cNvSpPr/>
          <p:nvPr/>
        </p:nvSpPr>
        <p:spPr>
          <a:xfrm>
            <a:off x="6113467" y="975353"/>
            <a:ext cx="4159539" cy="6470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r>
              <a:rPr lang="cs-CZ" altLang="cs-CZ" sz="2400" dirty="0">
                <a:solidFill>
                  <a:srgbClr val="FFFFFF"/>
                </a:solidFill>
                <a:latin typeface="+mj-lt"/>
                <a:ea typeface="Calibri" pitchFamily="34" charset="0"/>
                <a:cs typeface="Calibri" pitchFamily="34" charset="0"/>
              </a:rPr>
              <a:t>UTILIZATION</a:t>
            </a:r>
          </a:p>
        </p:txBody>
      </p:sp>
      <p:sp>
        <p:nvSpPr>
          <p:cNvPr id="8" name="Obdélník 7"/>
          <p:cNvSpPr/>
          <p:nvPr/>
        </p:nvSpPr>
        <p:spPr>
          <a:xfrm>
            <a:off x="1918996" y="1828419"/>
            <a:ext cx="4194471" cy="1312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endParaRPr lang="cs-CZ">
              <a:solidFill>
                <a:srgbClr val="FFFFFF"/>
              </a:solidFill>
              <a:latin typeface="+mj-lt"/>
            </a:endParaRPr>
          </a:p>
        </p:txBody>
      </p:sp>
      <p:sp>
        <p:nvSpPr>
          <p:cNvPr id="10" name="Obdélník 9"/>
          <p:cNvSpPr/>
          <p:nvPr/>
        </p:nvSpPr>
        <p:spPr>
          <a:xfrm>
            <a:off x="1838384" y="4581047"/>
            <a:ext cx="4194471" cy="1341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r>
              <a:rPr lang="en-US" sz="6000" dirty="0">
                <a:solidFill>
                  <a:srgbClr val="FFFFFF"/>
                </a:solidFill>
                <a:latin typeface="+mj-lt"/>
              </a:rPr>
              <a:t>$</a:t>
            </a:r>
            <a:endParaRPr lang="cs-CZ" dirty="0">
              <a:solidFill>
                <a:srgbClr val="FFFFFF"/>
              </a:solidFill>
              <a:latin typeface="+mj-lt"/>
            </a:endParaRPr>
          </a:p>
        </p:txBody>
      </p:sp>
      <p:sp>
        <p:nvSpPr>
          <p:cNvPr id="4" name="Zahnutá šipka nahoru 3"/>
          <p:cNvSpPr/>
          <p:nvPr/>
        </p:nvSpPr>
        <p:spPr>
          <a:xfrm>
            <a:off x="3972567" y="4306757"/>
            <a:ext cx="4537068" cy="2089825"/>
          </a:xfrm>
          <a:prstGeom prst="curvedUpArrow">
            <a:avLst>
              <a:gd name="adj1" fmla="val 25439"/>
              <a:gd name="adj2" fmla="val 57339"/>
              <a:gd name="adj3" fmla="val 4585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endParaRPr lang="cs-CZ">
              <a:solidFill>
                <a:srgbClr val="FFFFFF"/>
              </a:solidFill>
              <a:latin typeface="+mj-lt"/>
            </a:endParaRPr>
          </a:p>
        </p:txBody>
      </p:sp>
      <p:sp>
        <p:nvSpPr>
          <p:cNvPr id="17419" name="TextovéPole 8"/>
          <p:cNvSpPr txBox="1">
            <a:spLocks noChangeArrowheads="1"/>
          </p:cNvSpPr>
          <p:nvPr/>
        </p:nvSpPr>
        <p:spPr bwMode="auto">
          <a:xfrm>
            <a:off x="4008170" y="4581047"/>
            <a:ext cx="444262" cy="70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95" tIns="45696" rIns="91395" bIns="45696">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cs-CZ" sz="4000" b="1">
                <a:solidFill>
                  <a:srgbClr val="FFFFFF"/>
                </a:solidFill>
                <a:latin typeface="+mj-lt"/>
                <a:ea typeface="Calibri" pitchFamily="34" charset="0"/>
                <a:cs typeface="Calibri" pitchFamily="34" charset="0"/>
              </a:rPr>
              <a:t>$</a:t>
            </a:r>
            <a:endParaRPr lang="cs-CZ" altLang="cs-CZ" b="1">
              <a:solidFill>
                <a:srgbClr val="FFFFFF"/>
              </a:solidFill>
              <a:latin typeface="+mj-lt"/>
              <a:ea typeface="Calibri" pitchFamily="34" charset="0"/>
              <a:cs typeface="Calibri" pitchFamily="34" charset="0"/>
            </a:endParaRPr>
          </a:p>
        </p:txBody>
      </p:sp>
    </p:spTree>
    <p:extLst>
      <p:ext uri="{BB962C8B-B14F-4D97-AF65-F5344CB8AC3E}">
        <p14:creationId xmlns:p14="http://schemas.microsoft.com/office/powerpoint/2010/main" val="2020212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2"/>
          <p:cNvSpPr>
            <a:spLocks/>
          </p:cNvSpPr>
          <p:nvPr/>
        </p:nvSpPr>
        <p:spPr bwMode="blackWhite">
          <a:xfrm>
            <a:off x="7239336" y="2229816"/>
            <a:ext cx="1884960" cy="2561215"/>
          </a:xfrm>
          <a:custGeom>
            <a:avLst/>
            <a:gdLst>
              <a:gd name="T0" fmla="*/ 461616 w 852"/>
              <a:gd name="T1" fmla="*/ 1873218 h 1157"/>
              <a:gd name="T2" fmla="*/ 1493670 w 852"/>
              <a:gd name="T3" fmla="*/ 1852152 h 1157"/>
              <a:gd name="T4" fmla="*/ 1172469 w 852"/>
              <a:gd name="T5" fmla="*/ 1672284 h 1157"/>
              <a:gd name="T6" fmla="*/ 1233901 w 852"/>
              <a:gd name="T7" fmla="*/ 1552372 h 1157"/>
              <a:gd name="T8" fmla="*/ 1286557 w 852"/>
              <a:gd name="T9" fmla="*/ 1429219 h 1157"/>
              <a:gd name="T10" fmla="*/ 1330437 w 852"/>
              <a:gd name="T11" fmla="*/ 1302826 h 1157"/>
              <a:gd name="T12" fmla="*/ 1360275 w 852"/>
              <a:gd name="T13" fmla="*/ 1171571 h 1157"/>
              <a:gd name="T14" fmla="*/ 1386603 w 852"/>
              <a:gd name="T15" fmla="*/ 1040316 h 1157"/>
              <a:gd name="T16" fmla="*/ 1400645 w 852"/>
              <a:gd name="T17" fmla="*/ 909061 h 1157"/>
              <a:gd name="T18" fmla="*/ 1405910 w 852"/>
              <a:gd name="T19" fmla="*/ 774566 h 1157"/>
              <a:gd name="T20" fmla="*/ 1400645 w 852"/>
              <a:gd name="T21" fmla="*/ 640070 h 1157"/>
              <a:gd name="T22" fmla="*/ 1384848 w 852"/>
              <a:gd name="T23" fmla="*/ 508815 h 1157"/>
              <a:gd name="T24" fmla="*/ 1360275 w 852"/>
              <a:gd name="T25" fmla="*/ 377560 h 1157"/>
              <a:gd name="T26" fmla="*/ 1326926 w 852"/>
              <a:gd name="T27" fmla="*/ 247926 h 1157"/>
              <a:gd name="T28" fmla="*/ 1281291 w 852"/>
              <a:gd name="T29" fmla="*/ 121532 h 1157"/>
              <a:gd name="T30" fmla="*/ 1230391 w 852"/>
              <a:gd name="T31" fmla="*/ 0 h 1157"/>
              <a:gd name="T32" fmla="*/ 956581 w 852"/>
              <a:gd name="T33" fmla="*/ 479647 h 1157"/>
              <a:gd name="T34" fmla="*/ 365080 w 852"/>
              <a:gd name="T35" fmla="*/ 471545 h 1157"/>
              <a:gd name="T36" fmla="*/ 389653 w 852"/>
              <a:gd name="T37" fmla="*/ 559048 h 1157"/>
              <a:gd name="T38" fmla="*/ 405450 w 852"/>
              <a:gd name="T39" fmla="*/ 651413 h 1157"/>
              <a:gd name="T40" fmla="*/ 412470 w 852"/>
              <a:gd name="T41" fmla="*/ 743777 h 1157"/>
              <a:gd name="T42" fmla="*/ 410715 w 852"/>
              <a:gd name="T43" fmla="*/ 832901 h 1157"/>
              <a:gd name="T44" fmla="*/ 401939 w 852"/>
              <a:gd name="T45" fmla="*/ 925266 h 1157"/>
              <a:gd name="T46" fmla="*/ 380877 w 852"/>
              <a:gd name="T47" fmla="*/ 1016010 h 1157"/>
              <a:gd name="T48" fmla="*/ 356304 w 852"/>
              <a:gd name="T49" fmla="*/ 1106754 h 1157"/>
              <a:gd name="T50" fmla="*/ 317690 w 852"/>
              <a:gd name="T51" fmla="*/ 1189396 h 1157"/>
              <a:gd name="T52" fmla="*/ 0 w 852"/>
              <a:gd name="T53" fmla="*/ 1017630 h 1157"/>
              <a:gd name="T54" fmla="*/ 461616 w 852"/>
              <a:gd name="T55" fmla="*/ 1873218 h 11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2"/>
              <a:gd name="T85" fmla="*/ 0 h 1157"/>
              <a:gd name="T86" fmla="*/ 852 w 852"/>
              <a:gd name="T87" fmla="*/ 1157 h 115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2" h="1157">
                <a:moveTo>
                  <a:pt x="263" y="1156"/>
                </a:moveTo>
                <a:lnTo>
                  <a:pt x="851" y="1143"/>
                </a:lnTo>
                <a:lnTo>
                  <a:pt x="668" y="1032"/>
                </a:lnTo>
                <a:lnTo>
                  <a:pt x="703" y="958"/>
                </a:lnTo>
                <a:lnTo>
                  <a:pt x="733" y="882"/>
                </a:lnTo>
                <a:lnTo>
                  <a:pt x="758" y="804"/>
                </a:lnTo>
                <a:lnTo>
                  <a:pt x="775" y="723"/>
                </a:lnTo>
                <a:lnTo>
                  <a:pt x="790" y="642"/>
                </a:lnTo>
                <a:lnTo>
                  <a:pt x="798" y="561"/>
                </a:lnTo>
                <a:lnTo>
                  <a:pt x="801" y="478"/>
                </a:lnTo>
                <a:lnTo>
                  <a:pt x="798" y="395"/>
                </a:lnTo>
                <a:lnTo>
                  <a:pt x="789" y="314"/>
                </a:lnTo>
                <a:lnTo>
                  <a:pt x="775" y="233"/>
                </a:lnTo>
                <a:lnTo>
                  <a:pt x="756" y="153"/>
                </a:lnTo>
                <a:lnTo>
                  <a:pt x="730" y="75"/>
                </a:lnTo>
                <a:lnTo>
                  <a:pt x="701" y="0"/>
                </a:lnTo>
                <a:lnTo>
                  <a:pt x="545" y="296"/>
                </a:lnTo>
                <a:lnTo>
                  <a:pt x="208" y="291"/>
                </a:lnTo>
                <a:lnTo>
                  <a:pt x="222" y="345"/>
                </a:lnTo>
                <a:lnTo>
                  <a:pt x="231" y="402"/>
                </a:lnTo>
                <a:lnTo>
                  <a:pt x="235" y="459"/>
                </a:lnTo>
                <a:lnTo>
                  <a:pt x="234" y="514"/>
                </a:lnTo>
                <a:lnTo>
                  <a:pt x="229" y="571"/>
                </a:lnTo>
                <a:lnTo>
                  <a:pt x="217" y="627"/>
                </a:lnTo>
                <a:lnTo>
                  <a:pt x="203" y="683"/>
                </a:lnTo>
                <a:lnTo>
                  <a:pt x="181" y="734"/>
                </a:lnTo>
                <a:lnTo>
                  <a:pt x="0" y="628"/>
                </a:lnTo>
                <a:lnTo>
                  <a:pt x="263" y="1156"/>
                </a:lnTo>
              </a:path>
            </a:pathLst>
          </a:custGeom>
          <a:solidFill>
            <a:schemeClr val="accent1"/>
          </a:solidFill>
          <a:ln w="12700" cap="rnd">
            <a:noFill/>
            <a:round/>
            <a:headEnd/>
            <a:tailEnd/>
          </a:ln>
        </p:spPr>
        <p:txBody>
          <a:bodyPr lIns="79406" tIns="39703" rIns="79406" bIns="39703"/>
          <a:lstStyle/>
          <a:p>
            <a:endParaRPr lang="en-GB" sz="2400" kern="0" dirty="0">
              <a:solidFill>
                <a:srgbClr val="007AA1"/>
              </a:solidFill>
              <a:latin typeface="+mj-lt"/>
              <a:cs typeface="Calibri" pitchFamily="34" charset="0"/>
            </a:endParaRPr>
          </a:p>
        </p:txBody>
      </p:sp>
      <p:sp>
        <p:nvSpPr>
          <p:cNvPr id="53" name="Freeform 3"/>
          <p:cNvSpPr>
            <a:spLocks/>
          </p:cNvSpPr>
          <p:nvPr/>
        </p:nvSpPr>
        <p:spPr bwMode="blackWhite">
          <a:xfrm>
            <a:off x="6547424" y="665659"/>
            <a:ext cx="2451924" cy="2126966"/>
          </a:xfrm>
          <a:custGeom>
            <a:avLst/>
            <a:gdLst>
              <a:gd name="T0" fmla="*/ 2147483647 w 1109"/>
              <a:gd name="T1" fmla="*/ 2147483647 h 962"/>
              <a:gd name="T2" fmla="*/ 2147483647 w 1109"/>
              <a:gd name="T3" fmla="*/ 2147483647 h 962"/>
              <a:gd name="T4" fmla="*/ 2147483647 w 1109"/>
              <a:gd name="T5" fmla="*/ 2147483647 h 962"/>
              <a:gd name="T6" fmla="*/ 2147483647 w 1109"/>
              <a:gd name="T7" fmla="*/ 2147483647 h 962"/>
              <a:gd name="T8" fmla="*/ 2147483647 w 1109"/>
              <a:gd name="T9" fmla="*/ 2147483647 h 962"/>
              <a:gd name="T10" fmla="*/ 2147483647 w 1109"/>
              <a:gd name="T11" fmla="*/ 2147483647 h 962"/>
              <a:gd name="T12" fmla="*/ 2147483647 w 1109"/>
              <a:gd name="T13" fmla="*/ 2147483647 h 962"/>
              <a:gd name="T14" fmla="*/ 2147483647 w 1109"/>
              <a:gd name="T15" fmla="*/ 2147483647 h 962"/>
              <a:gd name="T16" fmla="*/ 2147483647 w 1109"/>
              <a:gd name="T17" fmla="*/ 2147483647 h 962"/>
              <a:gd name="T18" fmla="*/ 2147483647 w 1109"/>
              <a:gd name="T19" fmla="*/ 2147483647 h 962"/>
              <a:gd name="T20" fmla="*/ 2147483647 w 1109"/>
              <a:gd name="T21" fmla="*/ 2147483647 h 962"/>
              <a:gd name="T22" fmla="*/ 2147483647 w 1109"/>
              <a:gd name="T23" fmla="*/ 2147483647 h 962"/>
              <a:gd name="T24" fmla="*/ 2147483647 w 1109"/>
              <a:gd name="T25" fmla="*/ 2147483647 h 962"/>
              <a:gd name="T26" fmla="*/ 2147483647 w 1109"/>
              <a:gd name="T27" fmla="*/ 2147483647 h 962"/>
              <a:gd name="T28" fmla="*/ 2147483647 w 1109"/>
              <a:gd name="T29" fmla="*/ 2147483647 h 962"/>
              <a:gd name="T30" fmla="*/ 2147483647 w 1109"/>
              <a:gd name="T31" fmla="*/ 2147483647 h 962"/>
              <a:gd name="T32" fmla="*/ 2147483647 w 1109"/>
              <a:gd name="T33" fmla="*/ 2147483647 h 962"/>
              <a:gd name="T34" fmla="*/ 2147483647 w 1109"/>
              <a:gd name="T35" fmla="*/ 2147483647 h 962"/>
              <a:gd name="T36" fmla="*/ 2147483647 w 1109"/>
              <a:gd name="T37" fmla="*/ 2147483647 h 962"/>
              <a:gd name="T38" fmla="*/ 0 w 1109"/>
              <a:gd name="T39" fmla="*/ 0 h 962"/>
              <a:gd name="T40" fmla="*/ 2147483647 w 1109"/>
              <a:gd name="T41" fmla="*/ 2147483647 h 962"/>
              <a:gd name="T42" fmla="*/ 2147483647 w 1109"/>
              <a:gd name="T43" fmla="*/ 2147483647 h 962"/>
              <a:gd name="T44" fmla="*/ 2147483647 w 1109"/>
              <a:gd name="T45" fmla="*/ 2147483647 h 962"/>
              <a:gd name="T46" fmla="*/ 2147483647 w 1109"/>
              <a:gd name="T47" fmla="*/ 2147483647 h 962"/>
              <a:gd name="T48" fmla="*/ 2147483647 w 1109"/>
              <a:gd name="T49" fmla="*/ 2147483647 h 962"/>
              <a:gd name="T50" fmla="*/ 2147483647 w 1109"/>
              <a:gd name="T51" fmla="*/ 2147483647 h 962"/>
              <a:gd name="T52" fmla="*/ 2147483647 w 1109"/>
              <a:gd name="T53" fmla="*/ 2147483647 h 962"/>
              <a:gd name="T54" fmla="*/ 2147483647 w 1109"/>
              <a:gd name="T55" fmla="*/ 2147483647 h 962"/>
              <a:gd name="T56" fmla="*/ 2147483647 w 1109"/>
              <a:gd name="T57" fmla="*/ 2147483647 h 962"/>
              <a:gd name="T58" fmla="*/ 2147483647 w 1109"/>
              <a:gd name="T59" fmla="*/ 2147483647 h 962"/>
              <a:gd name="T60" fmla="*/ 2147483647 w 1109"/>
              <a:gd name="T61" fmla="*/ 2147483647 h 9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09"/>
              <a:gd name="T94" fmla="*/ 0 h 962"/>
              <a:gd name="T95" fmla="*/ 1109 w 1109"/>
              <a:gd name="T96" fmla="*/ 962 h 96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09" h="962">
                <a:moveTo>
                  <a:pt x="246" y="959"/>
                </a:moveTo>
                <a:lnTo>
                  <a:pt x="839" y="961"/>
                </a:lnTo>
                <a:lnTo>
                  <a:pt x="934" y="786"/>
                </a:lnTo>
                <a:lnTo>
                  <a:pt x="1023" y="611"/>
                </a:lnTo>
                <a:lnTo>
                  <a:pt x="1108" y="429"/>
                </a:lnTo>
                <a:lnTo>
                  <a:pt x="930" y="539"/>
                </a:lnTo>
                <a:lnTo>
                  <a:pt x="885" y="471"/>
                </a:lnTo>
                <a:lnTo>
                  <a:pt x="837" y="406"/>
                </a:lnTo>
                <a:lnTo>
                  <a:pt x="783" y="344"/>
                </a:lnTo>
                <a:lnTo>
                  <a:pt x="724" y="287"/>
                </a:lnTo>
                <a:lnTo>
                  <a:pt x="663" y="235"/>
                </a:lnTo>
                <a:lnTo>
                  <a:pt x="598" y="188"/>
                </a:lnTo>
                <a:lnTo>
                  <a:pt x="530" y="145"/>
                </a:lnTo>
                <a:lnTo>
                  <a:pt x="460" y="107"/>
                </a:lnTo>
                <a:lnTo>
                  <a:pt x="387" y="75"/>
                </a:lnTo>
                <a:lnTo>
                  <a:pt x="311" y="48"/>
                </a:lnTo>
                <a:lnTo>
                  <a:pt x="236" y="27"/>
                </a:lnTo>
                <a:lnTo>
                  <a:pt x="158" y="12"/>
                </a:lnTo>
                <a:lnTo>
                  <a:pt x="79" y="2"/>
                </a:lnTo>
                <a:lnTo>
                  <a:pt x="0" y="0"/>
                </a:lnTo>
                <a:lnTo>
                  <a:pt x="210" y="277"/>
                </a:lnTo>
                <a:lnTo>
                  <a:pt x="80" y="601"/>
                </a:lnTo>
                <a:lnTo>
                  <a:pt x="134" y="614"/>
                </a:lnTo>
                <a:lnTo>
                  <a:pt x="186" y="631"/>
                </a:lnTo>
                <a:lnTo>
                  <a:pt x="236" y="654"/>
                </a:lnTo>
                <a:lnTo>
                  <a:pt x="283" y="681"/>
                </a:lnTo>
                <a:lnTo>
                  <a:pt x="328" y="715"/>
                </a:lnTo>
                <a:lnTo>
                  <a:pt x="370" y="752"/>
                </a:lnTo>
                <a:lnTo>
                  <a:pt x="408" y="792"/>
                </a:lnTo>
                <a:lnTo>
                  <a:pt x="446" y="837"/>
                </a:lnTo>
                <a:lnTo>
                  <a:pt x="246" y="959"/>
                </a:lnTo>
              </a:path>
            </a:pathLst>
          </a:custGeom>
          <a:solidFill>
            <a:schemeClr val="accent5">
              <a:lumMod val="75000"/>
            </a:schemeClr>
          </a:solidFill>
          <a:ln w="12700" cap="rnd">
            <a:noFill/>
            <a:round/>
            <a:headEnd/>
            <a:tailEnd/>
          </a:ln>
        </p:spPr>
        <p:txBody>
          <a:bodyPr lIns="79406" tIns="39703" rIns="79406" bIns="39703"/>
          <a:lstStyle/>
          <a:p>
            <a:endParaRPr lang="en-GB" sz="2400" kern="0">
              <a:solidFill>
                <a:srgbClr val="FFFFFF"/>
              </a:solidFill>
              <a:latin typeface="+mj-lt"/>
              <a:cs typeface="Calibri" pitchFamily="34" charset="0"/>
            </a:endParaRPr>
          </a:p>
        </p:txBody>
      </p:sp>
      <p:sp>
        <p:nvSpPr>
          <p:cNvPr id="54" name="Freeform 4"/>
          <p:cNvSpPr>
            <a:spLocks/>
          </p:cNvSpPr>
          <p:nvPr/>
        </p:nvSpPr>
        <p:spPr bwMode="blackWhite">
          <a:xfrm>
            <a:off x="2019760" y="259979"/>
            <a:ext cx="4878322" cy="2431226"/>
          </a:xfrm>
          <a:custGeom>
            <a:avLst/>
            <a:gdLst>
              <a:gd name="T0" fmla="*/ 0 w 2206"/>
              <a:gd name="T1" fmla="*/ 2147483647 h 1099"/>
              <a:gd name="T2" fmla="*/ 2147483647 w 2206"/>
              <a:gd name="T3" fmla="*/ 2147483647 h 1099"/>
              <a:gd name="T4" fmla="*/ 2147483647 w 2206"/>
              <a:gd name="T5" fmla="*/ 2147483647 h 1099"/>
              <a:gd name="T6" fmla="*/ 2147483647 w 2206"/>
              <a:gd name="T7" fmla="*/ 2147483647 h 1099"/>
              <a:gd name="T8" fmla="*/ 2147483647 w 2206"/>
              <a:gd name="T9" fmla="*/ 2147483647 h 1099"/>
              <a:gd name="T10" fmla="*/ 2147483647 w 2206"/>
              <a:gd name="T11" fmla="*/ 2147483647 h 1099"/>
              <a:gd name="T12" fmla="*/ 2147483647 w 2206"/>
              <a:gd name="T13" fmla="*/ 2147483647 h 1099"/>
              <a:gd name="T14" fmla="*/ 2147483647 w 2206"/>
              <a:gd name="T15" fmla="*/ 2147483647 h 1099"/>
              <a:gd name="T16" fmla="*/ 2147483647 w 2206"/>
              <a:gd name="T17" fmla="*/ 2147483647 h 1099"/>
              <a:gd name="T18" fmla="*/ 2147483647 w 2206"/>
              <a:gd name="T19" fmla="*/ 2147483647 h 1099"/>
              <a:gd name="T20" fmla="*/ 2147483647 w 2206"/>
              <a:gd name="T21" fmla="*/ 2147483647 h 1099"/>
              <a:gd name="T22" fmla="*/ 2147483647 w 2206"/>
              <a:gd name="T23" fmla="*/ 2147483647 h 1099"/>
              <a:gd name="T24" fmla="*/ 2147483647 w 2206"/>
              <a:gd name="T25" fmla="*/ 2147483647 h 1099"/>
              <a:gd name="T26" fmla="*/ 2147483647 w 2206"/>
              <a:gd name="T27" fmla="*/ 2147483647 h 1099"/>
              <a:gd name="T28" fmla="*/ 2147483647 w 2206"/>
              <a:gd name="T29" fmla="*/ 0 h 1099"/>
              <a:gd name="T30" fmla="*/ 2147483647 w 2206"/>
              <a:gd name="T31" fmla="*/ 2147483647 h 1099"/>
              <a:gd name="T32" fmla="*/ 0 w 2206"/>
              <a:gd name="T33" fmla="*/ 2147483647 h 1099"/>
              <a:gd name="T34" fmla="*/ 0 w 2206"/>
              <a:gd name="T35" fmla="*/ 2147483647 h 10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06"/>
              <a:gd name="T55" fmla="*/ 0 h 1099"/>
              <a:gd name="T56" fmla="*/ 2206 w 2206"/>
              <a:gd name="T57" fmla="*/ 1099 h 10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06" h="1099">
                <a:moveTo>
                  <a:pt x="0" y="864"/>
                </a:moveTo>
                <a:lnTo>
                  <a:pt x="1339" y="864"/>
                </a:lnTo>
                <a:lnTo>
                  <a:pt x="1552" y="1098"/>
                </a:lnTo>
                <a:lnTo>
                  <a:pt x="1587" y="1045"/>
                </a:lnTo>
                <a:lnTo>
                  <a:pt x="1625" y="996"/>
                </a:lnTo>
                <a:lnTo>
                  <a:pt x="1666" y="948"/>
                </a:lnTo>
                <a:lnTo>
                  <a:pt x="1711" y="906"/>
                </a:lnTo>
                <a:lnTo>
                  <a:pt x="1754" y="872"/>
                </a:lnTo>
                <a:lnTo>
                  <a:pt x="1800" y="845"/>
                </a:lnTo>
                <a:lnTo>
                  <a:pt x="1850" y="822"/>
                </a:lnTo>
                <a:lnTo>
                  <a:pt x="1900" y="803"/>
                </a:lnTo>
                <a:lnTo>
                  <a:pt x="1953" y="790"/>
                </a:lnTo>
                <a:lnTo>
                  <a:pt x="1983" y="1013"/>
                </a:lnTo>
                <a:lnTo>
                  <a:pt x="2205" y="471"/>
                </a:lnTo>
                <a:lnTo>
                  <a:pt x="1872" y="0"/>
                </a:lnTo>
                <a:lnTo>
                  <a:pt x="1873" y="196"/>
                </a:lnTo>
                <a:lnTo>
                  <a:pt x="0" y="196"/>
                </a:lnTo>
                <a:lnTo>
                  <a:pt x="0" y="864"/>
                </a:lnTo>
              </a:path>
            </a:pathLst>
          </a:custGeom>
          <a:solidFill>
            <a:schemeClr val="accent1"/>
          </a:solidFill>
          <a:ln w="12700" cap="rnd">
            <a:noFill/>
            <a:round/>
            <a:headEnd/>
            <a:tailEnd/>
          </a:ln>
        </p:spPr>
        <p:txBody>
          <a:bodyPr lIns="79406" tIns="39703" rIns="79406" bIns="39703"/>
          <a:lstStyle/>
          <a:p>
            <a:pPr>
              <a:defRPr/>
            </a:pPr>
            <a:endParaRPr lang="en-GB" sz="2400" kern="0">
              <a:solidFill>
                <a:srgbClr val="007AA1"/>
              </a:solidFill>
              <a:latin typeface="+mj-lt"/>
              <a:cs typeface="Calibri" pitchFamily="34" charset="0"/>
            </a:endParaRPr>
          </a:p>
        </p:txBody>
      </p:sp>
      <p:sp>
        <p:nvSpPr>
          <p:cNvPr id="55" name="Freeform 5"/>
          <p:cNvSpPr>
            <a:spLocks/>
          </p:cNvSpPr>
          <p:nvPr/>
        </p:nvSpPr>
        <p:spPr bwMode="blackWhite">
          <a:xfrm>
            <a:off x="6062413" y="4109658"/>
            <a:ext cx="2466703" cy="2344090"/>
          </a:xfrm>
          <a:custGeom>
            <a:avLst/>
            <a:gdLst>
              <a:gd name="T0" fmla="*/ 0 w 1115"/>
              <a:gd name="T1" fmla="*/ 857233 h 1059"/>
              <a:gd name="T2" fmla="*/ 489786 w 1115"/>
              <a:gd name="T3" fmla="*/ 1714467 h 1059"/>
              <a:gd name="T4" fmla="*/ 489786 w 1115"/>
              <a:gd name="T5" fmla="*/ 1320690 h 1059"/>
              <a:gd name="T6" fmla="*/ 619693 w 1115"/>
              <a:gd name="T7" fmla="*/ 1309347 h 1059"/>
              <a:gd name="T8" fmla="*/ 753111 w 1115"/>
              <a:gd name="T9" fmla="*/ 1288280 h 1059"/>
              <a:gd name="T10" fmla="*/ 881263 w 1115"/>
              <a:gd name="T11" fmla="*/ 1259112 h 1059"/>
              <a:gd name="T12" fmla="*/ 1005904 w 1115"/>
              <a:gd name="T13" fmla="*/ 1221841 h 1059"/>
              <a:gd name="T14" fmla="*/ 1128789 w 1115"/>
              <a:gd name="T15" fmla="*/ 1176467 h 1059"/>
              <a:gd name="T16" fmla="*/ 1249919 w 1115"/>
              <a:gd name="T17" fmla="*/ 1122992 h 1059"/>
              <a:gd name="T18" fmla="*/ 1365782 w 1115"/>
              <a:gd name="T19" fmla="*/ 1061413 h 1059"/>
              <a:gd name="T20" fmla="*/ 1479890 w 1115"/>
              <a:gd name="T21" fmla="*/ 993353 h 1059"/>
              <a:gd name="T22" fmla="*/ 1581709 w 1115"/>
              <a:gd name="T23" fmla="*/ 913950 h 1059"/>
              <a:gd name="T24" fmla="*/ 1687039 w 1115"/>
              <a:gd name="T25" fmla="*/ 831306 h 1059"/>
              <a:gd name="T26" fmla="*/ 1781836 w 1115"/>
              <a:gd name="T27" fmla="*/ 738938 h 1059"/>
              <a:gd name="T28" fmla="*/ 1874878 w 1115"/>
              <a:gd name="T29" fmla="*/ 640089 h 1059"/>
              <a:gd name="T30" fmla="*/ 1955631 w 1115"/>
              <a:gd name="T31" fmla="*/ 539619 h 1059"/>
              <a:gd name="T32" fmla="*/ 1362271 w 1115"/>
              <a:gd name="T33" fmla="*/ 570408 h 1059"/>
              <a:gd name="T34" fmla="*/ 1093679 w 1115"/>
              <a:gd name="T35" fmla="*/ 58337 h 1059"/>
              <a:gd name="T36" fmla="*/ 1037503 w 1115"/>
              <a:gd name="T37" fmla="*/ 111813 h 1059"/>
              <a:gd name="T38" fmla="*/ 977816 w 1115"/>
              <a:gd name="T39" fmla="*/ 158807 h 1059"/>
              <a:gd name="T40" fmla="*/ 905840 w 1115"/>
              <a:gd name="T41" fmla="*/ 207421 h 1059"/>
              <a:gd name="T42" fmla="*/ 828598 w 1115"/>
              <a:gd name="T43" fmla="*/ 254415 h 1059"/>
              <a:gd name="T44" fmla="*/ 746089 w 1115"/>
              <a:gd name="T45" fmla="*/ 288445 h 1059"/>
              <a:gd name="T46" fmla="*/ 665336 w 1115"/>
              <a:gd name="T47" fmla="*/ 319234 h 1059"/>
              <a:gd name="T48" fmla="*/ 579316 w 1115"/>
              <a:gd name="T49" fmla="*/ 341921 h 1059"/>
              <a:gd name="T50" fmla="*/ 489786 w 1115"/>
              <a:gd name="T51" fmla="*/ 356505 h 1059"/>
              <a:gd name="T52" fmla="*/ 489786 w 1115"/>
              <a:gd name="T53" fmla="*/ 0 h 1059"/>
              <a:gd name="T54" fmla="*/ 0 w 1115"/>
              <a:gd name="T55" fmla="*/ 857233 h 10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15"/>
              <a:gd name="T85" fmla="*/ 0 h 1059"/>
              <a:gd name="T86" fmla="*/ 1115 w 1115"/>
              <a:gd name="T87" fmla="*/ 1059 h 105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15" h="1059">
                <a:moveTo>
                  <a:pt x="0" y="529"/>
                </a:moveTo>
                <a:lnTo>
                  <a:pt x="279" y="1058"/>
                </a:lnTo>
                <a:lnTo>
                  <a:pt x="279" y="815"/>
                </a:lnTo>
                <a:lnTo>
                  <a:pt x="353" y="808"/>
                </a:lnTo>
                <a:lnTo>
                  <a:pt x="429" y="795"/>
                </a:lnTo>
                <a:lnTo>
                  <a:pt x="502" y="777"/>
                </a:lnTo>
                <a:lnTo>
                  <a:pt x="573" y="754"/>
                </a:lnTo>
                <a:lnTo>
                  <a:pt x="643" y="726"/>
                </a:lnTo>
                <a:lnTo>
                  <a:pt x="712" y="693"/>
                </a:lnTo>
                <a:lnTo>
                  <a:pt x="778" y="655"/>
                </a:lnTo>
                <a:lnTo>
                  <a:pt x="843" y="613"/>
                </a:lnTo>
                <a:lnTo>
                  <a:pt x="901" y="564"/>
                </a:lnTo>
                <a:lnTo>
                  <a:pt x="961" y="513"/>
                </a:lnTo>
                <a:lnTo>
                  <a:pt x="1015" y="456"/>
                </a:lnTo>
                <a:lnTo>
                  <a:pt x="1068" y="395"/>
                </a:lnTo>
                <a:lnTo>
                  <a:pt x="1114" y="333"/>
                </a:lnTo>
                <a:lnTo>
                  <a:pt x="776" y="352"/>
                </a:lnTo>
                <a:lnTo>
                  <a:pt x="623" y="36"/>
                </a:lnTo>
                <a:lnTo>
                  <a:pt x="591" y="69"/>
                </a:lnTo>
                <a:lnTo>
                  <a:pt x="557" y="98"/>
                </a:lnTo>
                <a:lnTo>
                  <a:pt x="516" y="128"/>
                </a:lnTo>
                <a:lnTo>
                  <a:pt x="472" y="157"/>
                </a:lnTo>
                <a:lnTo>
                  <a:pt x="425" y="178"/>
                </a:lnTo>
                <a:lnTo>
                  <a:pt x="379" y="197"/>
                </a:lnTo>
                <a:lnTo>
                  <a:pt x="330" y="211"/>
                </a:lnTo>
                <a:lnTo>
                  <a:pt x="279" y="220"/>
                </a:lnTo>
                <a:lnTo>
                  <a:pt x="279" y="0"/>
                </a:lnTo>
                <a:lnTo>
                  <a:pt x="0" y="529"/>
                </a:lnTo>
              </a:path>
            </a:pathLst>
          </a:custGeom>
          <a:solidFill>
            <a:schemeClr val="accent5">
              <a:lumMod val="75000"/>
            </a:schemeClr>
          </a:solidFill>
          <a:ln w="12700" cap="rnd">
            <a:noFill/>
            <a:round/>
            <a:headEnd/>
            <a:tailEnd/>
          </a:ln>
        </p:spPr>
        <p:txBody>
          <a:bodyPr lIns="79406" tIns="39703" rIns="79406" bIns="39703"/>
          <a:lstStyle/>
          <a:p>
            <a:pPr>
              <a:defRPr/>
            </a:pPr>
            <a:endParaRPr lang="en-GB" sz="2400" kern="0" dirty="0">
              <a:solidFill>
                <a:srgbClr val="FFFFFF"/>
              </a:solidFill>
              <a:latin typeface="+mj-lt"/>
              <a:cs typeface="Calibri" pitchFamily="34" charset="0"/>
            </a:endParaRPr>
          </a:p>
        </p:txBody>
      </p:sp>
      <p:sp>
        <p:nvSpPr>
          <p:cNvPr id="56" name="Freeform 6"/>
          <p:cNvSpPr>
            <a:spLocks/>
          </p:cNvSpPr>
          <p:nvPr/>
        </p:nvSpPr>
        <p:spPr bwMode="blackWhite">
          <a:xfrm>
            <a:off x="3966520" y="3818255"/>
            <a:ext cx="2348474" cy="2089825"/>
          </a:xfrm>
          <a:custGeom>
            <a:avLst/>
            <a:gdLst>
              <a:gd name="T0" fmla="*/ 2147483647 w 1061"/>
              <a:gd name="T1" fmla="*/ 0 h 946"/>
              <a:gd name="T2" fmla="*/ 0 w 1061"/>
              <a:gd name="T3" fmla="*/ 2147483647 h 946"/>
              <a:gd name="T4" fmla="*/ 2147483647 w 1061"/>
              <a:gd name="T5" fmla="*/ 2147483647 h 946"/>
              <a:gd name="T6" fmla="*/ 2147483647 w 1061"/>
              <a:gd name="T7" fmla="*/ 2147483647 h 946"/>
              <a:gd name="T8" fmla="*/ 2147483647 w 1061"/>
              <a:gd name="T9" fmla="*/ 2147483647 h 946"/>
              <a:gd name="T10" fmla="*/ 2147483647 w 1061"/>
              <a:gd name="T11" fmla="*/ 2147483647 h 946"/>
              <a:gd name="T12" fmla="*/ 2147483647 w 1061"/>
              <a:gd name="T13" fmla="*/ 2147483647 h 946"/>
              <a:gd name="T14" fmla="*/ 2147483647 w 1061"/>
              <a:gd name="T15" fmla="*/ 2147483647 h 946"/>
              <a:gd name="T16" fmla="*/ 2147483647 w 1061"/>
              <a:gd name="T17" fmla="*/ 2147483647 h 946"/>
              <a:gd name="T18" fmla="*/ 2147483647 w 1061"/>
              <a:gd name="T19" fmla="*/ 2147483647 h 946"/>
              <a:gd name="T20" fmla="*/ 2147483647 w 1061"/>
              <a:gd name="T21" fmla="*/ 2147483647 h 946"/>
              <a:gd name="T22" fmla="*/ 2147483647 w 1061"/>
              <a:gd name="T23" fmla="*/ 2147483647 h 946"/>
              <a:gd name="T24" fmla="*/ 2147483647 w 1061"/>
              <a:gd name="T25" fmla="*/ 2147483647 h 946"/>
              <a:gd name="T26" fmla="*/ 2147483647 w 1061"/>
              <a:gd name="T27" fmla="*/ 2147483647 h 946"/>
              <a:gd name="T28" fmla="*/ 2147483647 w 1061"/>
              <a:gd name="T29" fmla="*/ 2147483647 h 946"/>
              <a:gd name="T30" fmla="*/ 2147483647 w 1061"/>
              <a:gd name="T31" fmla="*/ 2147483647 h 946"/>
              <a:gd name="T32" fmla="*/ 2147483647 w 1061"/>
              <a:gd name="T33" fmla="*/ 2147483647 h 946"/>
              <a:gd name="T34" fmla="*/ 2147483647 w 1061"/>
              <a:gd name="T35" fmla="*/ 2147483647 h 946"/>
              <a:gd name="T36" fmla="*/ 2147483647 w 1061"/>
              <a:gd name="T37" fmla="*/ 2147483647 h 946"/>
              <a:gd name="T38" fmla="*/ 2147483647 w 1061"/>
              <a:gd name="T39" fmla="*/ 2147483647 h 946"/>
              <a:gd name="T40" fmla="*/ 2147483647 w 1061"/>
              <a:gd name="T41" fmla="*/ 2147483647 h 946"/>
              <a:gd name="T42" fmla="*/ 2147483647 w 1061"/>
              <a:gd name="T43" fmla="*/ 2147483647 h 946"/>
              <a:gd name="T44" fmla="*/ 2147483647 w 1061"/>
              <a:gd name="T45" fmla="*/ 2147483647 h 946"/>
              <a:gd name="T46" fmla="*/ 2147483647 w 1061"/>
              <a:gd name="T47" fmla="*/ 2147483647 h 946"/>
              <a:gd name="T48" fmla="*/ 2147483647 w 1061"/>
              <a:gd name="T49" fmla="*/ 2147483647 h 946"/>
              <a:gd name="T50" fmla="*/ 2147483647 w 1061"/>
              <a:gd name="T51" fmla="*/ 0 h 9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61"/>
              <a:gd name="T79" fmla="*/ 0 h 946"/>
              <a:gd name="T80" fmla="*/ 1061 w 1061"/>
              <a:gd name="T81" fmla="*/ 946 h 9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61" h="946">
                <a:moveTo>
                  <a:pt x="372" y="0"/>
                </a:moveTo>
                <a:lnTo>
                  <a:pt x="0" y="477"/>
                </a:lnTo>
                <a:lnTo>
                  <a:pt x="207" y="395"/>
                </a:lnTo>
                <a:lnTo>
                  <a:pt x="252" y="466"/>
                </a:lnTo>
                <a:lnTo>
                  <a:pt x="302" y="531"/>
                </a:lnTo>
                <a:lnTo>
                  <a:pt x="354" y="592"/>
                </a:lnTo>
                <a:lnTo>
                  <a:pt x="410" y="649"/>
                </a:lnTo>
                <a:lnTo>
                  <a:pt x="471" y="703"/>
                </a:lnTo>
                <a:lnTo>
                  <a:pt x="535" y="751"/>
                </a:lnTo>
                <a:lnTo>
                  <a:pt x="602" y="795"/>
                </a:lnTo>
                <a:lnTo>
                  <a:pt x="670" y="833"/>
                </a:lnTo>
                <a:lnTo>
                  <a:pt x="745" y="867"/>
                </a:lnTo>
                <a:lnTo>
                  <a:pt x="818" y="894"/>
                </a:lnTo>
                <a:lnTo>
                  <a:pt x="894" y="917"/>
                </a:lnTo>
                <a:lnTo>
                  <a:pt x="970" y="934"/>
                </a:lnTo>
                <a:lnTo>
                  <a:pt x="1048" y="945"/>
                </a:lnTo>
                <a:lnTo>
                  <a:pt x="896" y="669"/>
                </a:lnTo>
                <a:lnTo>
                  <a:pt x="1060" y="347"/>
                </a:lnTo>
                <a:lnTo>
                  <a:pt x="1004" y="334"/>
                </a:lnTo>
                <a:lnTo>
                  <a:pt x="951" y="315"/>
                </a:lnTo>
                <a:lnTo>
                  <a:pt x="898" y="290"/>
                </a:lnTo>
                <a:lnTo>
                  <a:pt x="850" y="260"/>
                </a:lnTo>
                <a:lnTo>
                  <a:pt x="802" y="223"/>
                </a:lnTo>
                <a:lnTo>
                  <a:pt x="761" y="184"/>
                </a:lnTo>
                <a:lnTo>
                  <a:pt x="938" y="113"/>
                </a:lnTo>
                <a:lnTo>
                  <a:pt x="372" y="0"/>
                </a:lnTo>
              </a:path>
            </a:pathLst>
          </a:custGeom>
          <a:solidFill>
            <a:schemeClr val="accent1"/>
          </a:solidFill>
          <a:ln w="12700" cap="rnd">
            <a:noFill/>
            <a:round/>
            <a:headEnd/>
            <a:tailEnd/>
          </a:ln>
        </p:spPr>
        <p:txBody>
          <a:bodyPr lIns="79406" tIns="39703" rIns="79406" bIns="39703"/>
          <a:lstStyle/>
          <a:p>
            <a:endParaRPr lang="en-GB" sz="2400" kern="0" dirty="0">
              <a:solidFill>
                <a:srgbClr val="007AA1"/>
              </a:solidFill>
              <a:latin typeface="+mj-lt"/>
              <a:cs typeface="Calibri" pitchFamily="34" charset="0"/>
            </a:endParaRPr>
          </a:p>
        </p:txBody>
      </p:sp>
      <p:sp>
        <p:nvSpPr>
          <p:cNvPr id="57" name="Freeform 7"/>
          <p:cNvSpPr>
            <a:spLocks/>
          </p:cNvSpPr>
          <p:nvPr/>
        </p:nvSpPr>
        <p:spPr bwMode="blackWhite">
          <a:xfrm>
            <a:off x="3672289" y="2024118"/>
            <a:ext cx="2089174" cy="2335519"/>
          </a:xfrm>
          <a:custGeom>
            <a:avLst/>
            <a:gdLst>
              <a:gd name="T0" fmla="*/ 2147483647 w 866"/>
              <a:gd name="T1" fmla="*/ 0 h 1055"/>
              <a:gd name="T2" fmla="*/ 0 w 866"/>
              <a:gd name="T3" fmla="*/ 2147483647 h 1055"/>
              <a:gd name="T4" fmla="*/ 2147483647 w 866"/>
              <a:gd name="T5" fmla="*/ 2147483647 h 1055"/>
              <a:gd name="T6" fmla="*/ 2147483647 w 866"/>
              <a:gd name="T7" fmla="*/ 2147483647 h 1055"/>
              <a:gd name="T8" fmla="*/ 2147483647 w 866"/>
              <a:gd name="T9" fmla="*/ 2147483647 h 1055"/>
              <a:gd name="T10" fmla="*/ 2147483647 w 866"/>
              <a:gd name="T11" fmla="*/ 2147483647 h 1055"/>
              <a:gd name="T12" fmla="*/ 2147483647 w 866"/>
              <a:gd name="T13" fmla="*/ 2147483647 h 1055"/>
              <a:gd name="T14" fmla="*/ 2147483647 w 866"/>
              <a:gd name="T15" fmla="*/ 2147483647 h 1055"/>
              <a:gd name="T16" fmla="*/ 2147483647 w 866"/>
              <a:gd name="T17" fmla="*/ 2147483647 h 1055"/>
              <a:gd name="T18" fmla="*/ 2147483647 w 866"/>
              <a:gd name="T19" fmla="*/ 2147483647 h 1055"/>
              <a:gd name="T20" fmla="*/ 2147483647 w 866"/>
              <a:gd name="T21" fmla="*/ 2147483647 h 1055"/>
              <a:gd name="T22" fmla="*/ 2147483647 w 866"/>
              <a:gd name="T23" fmla="*/ 2147483647 h 1055"/>
              <a:gd name="T24" fmla="*/ 2147483647 w 866"/>
              <a:gd name="T25" fmla="*/ 2147483647 h 1055"/>
              <a:gd name="T26" fmla="*/ 2147483647 w 866"/>
              <a:gd name="T27" fmla="*/ 2147483647 h 1055"/>
              <a:gd name="T28" fmla="*/ 2147483647 w 866"/>
              <a:gd name="T29" fmla="*/ 2147483647 h 1055"/>
              <a:gd name="T30" fmla="*/ 2147483647 w 866"/>
              <a:gd name="T31" fmla="*/ 2147483647 h 1055"/>
              <a:gd name="T32" fmla="*/ 2147483647 w 866"/>
              <a:gd name="T33" fmla="*/ 2147483647 h 1055"/>
              <a:gd name="T34" fmla="*/ 2147483647 w 866"/>
              <a:gd name="T35" fmla="*/ 2147483647 h 1055"/>
              <a:gd name="T36" fmla="*/ 2147483647 w 866"/>
              <a:gd name="T37" fmla="*/ 2147483647 h 1055"/>
              <a:gd name="T38" fmla="*/ 2147483647 w 866"/>
              <a:gd name="T39" fmla="*/ 2147483647 h 1055"/>
              <a:gd name="T40" fmla="*/ 2147483647 w 866"/>
              <a:gd name="T41" fmla="*/ 2147483647 h 1055"/>
              <a:gd name="T42" fmla="*/ 2147483647 w 866"/>
              <a:gd name="T43" fmla="*/ 2147483647 h 1055"/>
              <a:gd name="T44" fmla="*/ 2147483647 w 866"/>
              <a:gd name="T45" fmla="*/ 2147483647 h 1055"/>
              <a:gd name="T46" fmla="*/ 2147483647 w 866"/>
              <a:gd name="T47" fmla="*/ 2147483647 h 1055"/>
              <a:gd name="T48" fmla="*/ 2147483647 w 866"/>
              <a:gd name="T49" fmla="*/ 2147483647 h 1055"/>
              <a:gd name="T50" fmla="*/ 2147483647 w 866"/>
              <a:gd name="T51" fmla="*/ 0 h 10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6"/>
              <a:gd name="T79" fmla="*/ 0 h 1055"/>
              <a:gd name="T80" fmla="*/ 866 w 866"/>
              <a:gd name="T81" fmla="*/ 1055 h 10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6" h="1055">
                <a:moveTo>
                  <a:pt x="571" y="0"/>
                </a:moveTo>
                <a:lnTo>
                  <a:pt x="0" y="1"/>
                </a:lnTo>
                <a:lnTo>
                  <a:pt x="178" y="111"/>
                </a:lnTo>
                <a:lnTo>
                  <a:pt x="153" y="187"/>
                </a:lnTo>
                <a:lnTo>
                  <a:pt x="130" y="264"/>
                </a:lnTo>
                <a:lnTo>
                  <a:pt x="113" y="343"/>
                </a:lnTo>
                <a:lnTo>
                  <a:pt x="100" y="423"/>
                </a:lnTo>
                <a:lnTo>
                  <a:pt x="94" y="504"/>
                </a:lnTo>
                <a:lnTo>
                  <a:pt x="93" y="583"/>
                </a:lnTo>
                <a:lnTo>
                  <a:pt x="95" y="664"/>
                </a:lnTo>
                <a:lnTo>
                  <a:pt x="104" y="744"/>
                </a:lnTo>
                <a:lnTo>
                  <a:pt x="118" y="824"/>
                </a:lnTo>
                <a:lnTo>
                  <a:pt x="136" y="903"/>
                </a:lnTo>
                <a:lnTo>
                  <a:pt x="159" y="979"/>
                </a:lnTo>
                <a:lnTo>
                  <a:pt x="189" y="1054"/>
                </a:lnTo>
                <a:lnTo>
                  <a:pt x="412" y="766"/>
                </a:lnTo>
                <a:lnTo>
                  <a:pt x="702" y="816"/>
                </a:lnTo>
                <a:lnTo>
                  <a:pt x="681" y="760"/>
                </a:lnTo>
                <a:lnTo>
                  <a:pt x="666" y="705"/>
                </a:lnTo>
                <a:lnTo>
                  <a:pt x="658" y="647"/>
                </a:lnTo>
                <a:lnTo>
                  <a:pt x="652" y="588"/>
                </a:lnTo>
                <a:lnTo>
                  <a:pt x="652" y="529"/>
                </a:lnTo>
                <a:lnTo>
                  <a:pt x="660" y="470"/>
                </a:lnTo>
                <a:lnTo>
                  <a:pt x="672" y="413"/>
                </a:lnTo>
                <a:lnTo>
                  <a:pt x="865" y="531"/>
                </a:lnTo>
                <a:lnTo>
                  <a:pt x="571" y="0"/>
                </a:lnTo>
              </a:path>
            </a:pathLst>
          </a:custGeom>
          <a:solidFill>
            <a:schemeClr val="accent5">
              <a:lumMod val="75000"/>
            </a:schemeClr>
          </a:solidFill>
          <a:ln w="57150" cap="rnd">
            <a:solidFill>
              <a:srgbClr val="FFFFFF"/>
            </a:solidFill>
            <a:round/>
            <a:headEnd/>
            <a:tailEnd/>
          </a:ln>
        </p:spPr>
        <p:txBody>
          <a:bodyPr lIns="79406" tIns="39703" rIns="79406" bIns="39703"/>
          <a:lstStyle/>
          <a:p>
            <a:pPr>
              <a:defRPr/>
            </a:pPr>
            <a:endParaRPr lang="en-GB" sz="2400" kern="0" dirty="0">
              <a:solidFill>
                <a:srgbClr val="FFFFFF"/>
              </a:solidFill>
              <a:latin typeface="+mj-lt"/>
              <a:cs typeface="Calibri" pitchFamily="34" charset="0"/>
            </a:endParaRPr>
          </a:p>
        </p:txBody>
      </p:sp>
      <p:sp>
        <p:nvSpPr>
          <p:cNvPr id="16392" name="Rectangle 8"/>
          <p:cNvSpPr>
            <a:spLocks noChangeArrowheads="1"/>
          </p:cNvSpPr>
          <p:nvPr/>
        </p:nvSpPr>
        <p:spPr bwMode="blackWhite">
          <a:xfrm>
            <a:off x="2211883" y="1270163"/>
            <a:ext cx="4254930"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04875" eaLnBrk="0" hangingPunct="0">
              <a:defRPr sz="2100">
                <a:solidFill>
                  <a:schemeClr val="tx1"/>
                </a:solidFill>
                <a:latin typeface="Arial" charset="0"/>
              </a:defRPr>
            </a:lvl1pPr>
            <a:lvl2pPr marL="742950" indent="-285750" defTabSz="904875" eaLnBrk="0" hangingPunct="0">
              <a:defRPr sz="2100">
                <a:solidFill>
                  <a:schemeClr val="tx1"/>
                </a:solidFill>
                <a:latin typeface="Arial" charset="0"/>
              </a:defRPr>
            </a:lvl2pPr>
            <a:lvl3pPr marL="1143000" indent="-228600" defTabSz="904875" eaLnBrk="0" hangingPunct="0">
              <a:defRPr sz="2100">
                <a:solidFill>
                  <a:schemeClr val="tx1"/>
                </a:solidFill>
                <a:latin typeface="Arial" charset="0"/>
              </a:defRPr>
            </a:lvl3pPr>
            <a:lvl4pPr marL="1600200" indent="-228600" defTabSz="904875" eaLnBrk="0" hangingPunct="0">
              <a:defRPr sz="2100">
                <a:solidFill>
                  <a:schemeClr val="tx1"/>
                </a:solidFill>
                <a:latin typeface="Arial" charset="0"/>
              </a:defRPr>
            </a:lvl4pPr>
            <a:lvl5pPr marL="2057400" indent="-228600" defTabSz="904875" eaLnBrk="0" hangingPunct="0">
              <a:defRPr sz="2100">
                <a:solidFill>
                  <a:schemeClr val="tx1"/>
                </a:solidFill>
                <a:latin typeface="Arial" charset="0"/>
              </a:defRPr>
            </a:lvl5pPr>
            <a:lvl6pPr marL="2514600" indent="-228600" defTabSz="904875" eaLnBrk="0" fontAlgn="base" hangingPunct="0">
              <a:spcBef>
                <a:spcPct val="0"/>
              </a:spcBef>
              <a:spcAft>
                <a:spcPct val="0"/>
              </a:spcAft>
              <a:defRPr sz="2100">
                <a:solidFill>
                  <a:schemeClr val="tx1"/>
                </a:solidFill>
                <a:latin typeface="Arial" charset="0"/>
              </a:defRPr>
            </a:lvl6pPr>
            <a:lvl7pPr marL="2971800" indent="-228600" defTabSz="904875" eaLnBrk="0" fontAlgn="base" hangingPunct="0">
              <a:spcBef>
                <a:spcPct val="0"/>
              </a:spcBef>
              <a:spcAft>
                <a:spcPct val="0"/>
              </a:spcAft>
              <a:defRPr sz="2100">
                <a:solidFill>
                  <a:schemeClr val="tx1"/>
                </a:solidFill>
                <a:latin typeface="Arial" charset="0"/>
              </a:defRPr>
            </a:lvl7pPr>
            <a:lvl8pPr marL="3429000" indent="-228600" defTabSz="904875" eaLnBrk="0" fontAlgn="base" hangingPunct="0">
              <a:spcBef>
                <a:spcPct val="0"/>
              </a:spcBef>
              <a:spcAft>
                <a:spcPct val="0"/>
              </a:spcAft>
              <a:defRPr sz="2100">
                <a:solidFill>
                  <a:schemeClr val="tx1"/>
                </a:solidFill>
                <a:latin typeface="Arial" charset="0"/>
              </a:defRPr>
            </a:lvl8pPr>
            <a:lvl9pPr marL="3886200" indent="-228600" defTabSz="904875" eaLnBrk="0" fontAlgn="base" hangingPunct="0">
              <a:spcBef>
                <a:spcPct val="0"/>
              </a:spcBef>
              <a:spcAft>
                <a:spcPct val="0"/>
              </a:spcAft>
              <a:defRPr sz="2100">
                <a:solidFill>
                  <a:schemeClr val="tx1"/>
                </a:solidFill>
                <a:latin typeface="Arial" charset="0"/>
              </a:defRPr>
            </a:lvl9pPr>
          </a:lstStyle>
          <a:p>
            <a:pPr algn="ctr" eaLnBrk="1" hangingPunct="1">
              <a:lnSpc>
                <a:spcPct val="95000"/>
              </a:lnSpc>
              <a:spcBef>
                <a:spcPct val="80000"/>
              </a:spcBef>
              <a:buClr>
                <a:srgbClr val="000000"/>
              </a:buClr>
            </a:pPr>
            <a:r>
              <a:rPr lang="cs-CZ" altLang="cs-CZ" sz="2400" dirty="0">
                <a:solidFill>
                  <a:srgbClr val="FFFFFF"/>
                </a:solidFill>
                <a:latin typeface="+mj-lt"/>
                <a:ea typeface="Calibri" pitchFamily="34" charset="0"/>
                <a:cs typeface="Calibri" pitchFamily="34" charset="0"/>
              </a:rPr>
              <a:t>PROCUREMENT</a:t>
            </a:r>
            <a:endParaRPr lang="en-GB" altLang="cs-CZ" sz="2400" dirty="0">
              <a:solidFill>
                <a:srgbClr val="FFFFFF"/>
              </a:solidFill>
              <a:latin typeface="+mj-lt"/>
              <a:ea typeface="Calibri" pitchFamily="34" charset="0"/>
              <a:cs typeface="Calibri" pitchFamily="34" charset="0"/>
            </a:endParaRPr>
          </a:p>
        </p:txBody>
      </p:sp>
      <p:sp>
        <p:nvSpPr>
          <p:cNvPr id="59" name="Rectangle 9"/>
          <p:cNvSpPr>
            <a:spLocks noChangeArrowheads="1"/>
          </p:cNvSpPr>
          <p:nvPr/>
        </p:nvSpPr>
        <p:spPr bwMode="blackWhite">
          <a:xfrm rot="2479327">
            <a:off x="6673715" y="1444434"/>
            <a:ext cx="2052899" cy="350865"/>
          </a:xfrm>
          <a:prstGeom prst="rect">
            <a:avLst/>
          </a:prstGeom>
          <a:noFill/>
          <a:ln w="9525">
            <a:noFill/>
            <a:miter lim="800000"/>
            <a:headEnd/>
            <a:tailEnd/>
          </a:ln>
        </p:spPr>
        <p:txBody>
          <a:bodyPr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INSTALLATION</a:t>
            </a:r>
            <a:endParaRPr lang="en-GB" sz="2400" kern="0" dirty="0">
              <a:solidFill>
                <a:srgbClr val="FFFFFF"/>
              </a:solidFill>
              <a:latin typeface="+mj-lt"/>
              <a:cs typeface="Calibri" pitchFamily="34" charset="0"/>
            </a:endParaRPr>
          </a:p>
        </p:txBody>
      </p:sp>
      <p:sp>
        <p:nvSpPr>
          <p:cNvPr id="60" name="Rectangle 10"/>
          <p:cNvSpPr>
            <a:spLocks noChangeArrowheads="1"/>
          </p:cNvSpPr>
          <p:nvPr/>
        </p:nvSpPr>
        <p:spPr bwMode="blackWhite">
          <a:xfrm rot="18397112">
            <a:off x="7508431" y="3523132"/>
            <a:ext cx="1574438" cy="350865"/>
          </a:xfrm>
          <a:prstGeom prst="rect">
            <a:avLst/>
          </a:prstGeom>
          <a:noFill/>
          <a:ln w="9525">
            <a:noFill/>
            <a:miter lim="800000"/>
            <a:headEnd/>
            <a:tailEnd/>
          </a:ln>
        </p:spPr>
        <p:txBody>
          <a:bodyPr wrap="square"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OPERATION</a:t>
            </a:r>
            <a:endParaRPr lang="en-GB" sz="2400" kern="0" dirty="0">
              <a:solidFill>
                <a:srgbClr val="FFFFFF"/>
              </a:solidFill>
              <a:latin typeface="+mj-lt"/>
              <a:cs typeface="Calibri" pitchFamily="34" charset="0"/>
            </a:endParaRPr>
          </a:p>
        </p:txBody>
      </p:sp>
      <p:sp>
        <p:nvSpPr>
          <p:cNvPr id="16395" name="Rectangle 11"/>
          <p:cNvSpPr>
            <a:spLocks noChangeArrowheads="1"/>
          </p:cNvSpPr>
          <p:nvPr/>
        </p:nvSpPr>
        <p:spPr bwMode="blackWhite">
          <a:xfrm>
            <a:off x="6122871" y="5039955"/>
            <a:ext cx="193467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defTabSz="904875" eaLnBrk="0" hangingPunct="0">
              <a:defRPr sz="2100">
                <a:solidFill>
                  <a:schemeClr val="tx1"/>
                </a:solidFill>
                <a:latin typeface="Arial" charset="0"/>
              </a:defRPr>
            </a:lvl1pPr>
            <a:lvl2pPr marL="742950" indent="-285750" defTabSz="904875" eaLnBrk="0" hangingPunct="0">
              <a:defRPr sz="2100">
                <a:solidFill>
                  <a:schemeClr val="tx1"/>
                </a:solidFill>
                <a:latin typeface="Arial" charset="0"/>
              </a:defRPr>
            </a:lvl2pPr>
            <a:lvl3pPr marL="1143000" indent="-228600" defTabSz="904875" eaLnBrk="0" hangingPunct="0">
              <a:defRPr sz="2100">
                <a:solidFill>
                  <a:schemeClr val="tx1"/>
                </a:solidFill>
                <a:latin typeface="Arial" charset="0"/>
              </a:defRPr>
            </a:lvl3pPr>
            <a:lvl4pPr marL="1600200" indent="-228600" defTabSz="904875" eaLnBrk="0" hangingPunct="0">
              <a:defRPr sz="2100">
                <a:solidFill>
                  <a:schemeClr val="tx1"/>
                </a:solidFill>
                <a:latin typeface="Arial" charset="0"/>
              </a:defRPr>
            </a:lvl4pPr>
            <a:lvl5pPr marL="2057400" indent="-228600" defTabSz="904875" eaLnBrk="0" hangingPunct="0">
              <a:defRPr sz="2100">
                <a:solidFill>
                  <a:schemeClr val="tx1"/>
                </a:solidFill>
                <a:latin typeface="Arial" charset="0"/>
              </a:defRPr>
            </a:lvl5pPr>
            <a:lvl6pPr marL="2514600" indent="-228600" defTabSz="904875" eaLnBrk="0" fontAlgn="base" hangingPunct="0">
              <a:spcBef>
                <a:spcPct val="0"/>
              </a:spcBef>
              <a:spcAft>
                <a:spcPct val="0"/>
              </a:spcAft>
              <a:defRPr sz="2100">
                <a:solidFill>
                  <a:schemeClr val="tx1"/>
                </a:solidFill>
                <a:latin typeface="Arial" charset="0"/>
              </a:defRPr>
            </a:lvl6pPr>
            <a:lvl7pPr marL="2971800" indent="-228600" defTabSz="904875" eaLnBrk="0" fontAlgn="base" hangingPunct="0">
              <a:spcBef>
                <a:spcPct val="0"/>
              </a:spcBef>
              <a:spcAft>
                <a:spcPct val="0"/>
              </a:spcAft>
              <a:defRPr sz="2100">
                <a:solidFill>
                  <a:schemeClr val="tx1"/>
                </a:solidFill>
                <a:latin typeface="Arial" charset="0"/>
              </a:defRPr>
            </a:lvl7pPr>
            <a:lvl8pPr marL="3429000" indent="-228600" defTabSz="904875" eaLnBrk="0" fontAlgn="base" hangingPunct="0">
              <a:spcBef>
                <a:spcPct val="0"/>
              </a:spcBef>
              <a:spcAft>
                <a:spcPct val="0"/>
              </a:spcAft>
              <a:defRPr sz="2100">
                <a:solidFill>
                  <a:schemeClr val="tx1"/>
                </a:solidFill>
                <a:latin typeface="Arial" charset="0"/>
              </a:defRPr>
            </a:lvl8pPr>
            <a:lvl9pPr marL="3886200" indent="-228600" defTabSz="904875" eaLnBrk="0" fontAlgn="base" hangingPunct="0">
              <a:spcBef>
                <a:spcPct val="0"/>
              </a:spcBef>
              <a:spcAft>
                <a:spcPct val="0"/>
              </a:spcAft>
              <a:defRPr sz="2100">
                <a:solidFill>
                  <a:schemeClr val="tx1"/>
                </a:solidFill>
                <a:latin typeface="Arial" charset="0"/>
              </a:defRPr>
            </a:lvl9pPr>
          </a:lstStyle>
          <a:p>
            <a:pPr algn="ctr" eaLnBrk="1" hangingPunct="1">
              <a:lnSpc>
                <a:spcPct val="95000"/>
              </a:lnSpc>
              <a:spcBef>
                <a:spcPct val="80000"/>
              </a:spcBef>
              <a:buClr>
                <a:srgbClr val="000000"/>
              </a:buClr>
            </a:pPr>
            <a:r>
              <a:rPr lang="cs-CZ" altLang="cs-CZ" sz="2400" dirty="0">
                <a:solidFill>
                  <a:srgbClr val="FFFFFF"/>
                </a:solidFill>
                <a:latin typeface="+mj-lt"/>
                <a:ea typeface="Calibri" pitchFamily="34" charset="0"/>
                <a:cs typeface="Calibri" pitchFamily="34" charset="0"/>
              </a:rPr>
              <a:t>MAINTENANCE</a:t>
            </a:r>
            <a:endParaRPr lang="en-GB" altLang="cs-CZ" sz="2400" dirty="0">
              <a:solidFill>
                <a:srgbClr val="FFFFFF"/>
              </a:solidFill>
              <a:latin typeface="+mj-lt"/>
              <a:ea typeface="Calibri" pitchFamily="34" charset="0"/>
              <a:cs typeface="Calibri" pitchFamily="34" charset="0"/>
            </a:endParaRPr>
          </a:p>
        </p:txBody>
      </p:sp>
      <p:sp>
        <p:nvSpPr>
          <p:cNvPr id="62" name="Rectangle 12"/>
          <p:cNvSpPr>
            <a:spLocks noChangeArrowheads="1"/>
          </p:cNvSpPr>
          <p:nvPr/>
        </p:nvSpPr>
        <p:spPr bwMode="blackWhite">
          <a:xfrm>
            <a:off x="4458921" y="4512302"/>
            <a:ext cx="1761356" cy="350865"/>
          </a:xfrm>
          <a:prstGeom prst="rect">
            <a:avLst/>
          </a:prstGeom>
          <a:noFill/>
          <a:ln w="9525">
            <a:noFill/>
            <a:miter lim="800000"/>
            <a:headEnd/>
            <a:tailEnd/>
          </a:ln>
        </p:spPr>
        <p:txBody>
          <a:bodyPr wrap="square"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RENOVATION</a:t>
            </a:r>
            <a:endParaRPr lang="en-GB" sz="2400" kern="0" dirty="0">
              <a:solidFill>
                <a:srgbClr val="FFFFFF"/>
              </a:solidFill>
              <a:latin typeface="+mj-lt"/>
              <a:cs typeface="Calibri" pitchFamily="34" charset="0"/>
            </a:endParaRPr>
          </a:p>
        </p:txBody>
      </p:sp>
      <p:sp>
        <p:nvSpPr>
          <p:cNvPr id="63" name="Rectangle 13"/>
          <p:cNvSpPr>
            <a:spLocks noChangeArrowheads="1"/>
          </p:cNvSpPr>
          <p:nvPr/>
        </p:nvSpPr>
        <p:spPr bwMode="blackWhite">
          <a:xfrm rot="18334124">
            <a:off x="3722994" y="2863602"/>
            <a:ext cx="1661290" cy="350865"/>
          </a:xfrm>
          <a:prstGeom prst="rect">
            <a:avLst/>
          </a:prstGeom>
          <a:noFill/>
          <a:ln w="9525">
            <a:noFill/>
            <a:miter lim="800000"/>
            <a:headEnd/>
            <a:tailEnd/>
          </a:ln>
        </p:spPr>
        <p:txBody>
          <a:bodyPr lIns="0" tIns="0" rIns="0" bIns="0" anchor="ctr" anchorCtr="1">
            <a:spAutoFit/>
          </a:bodyPr>
          <a:lstStyle/>
          <a:p>
            <a:pPr algn="ctr" defTabSz="787009">
              <a:lnSpc>
                <a:spcPct val="95000"/>
              </a:lnSpc>
              <a:spcBef>
                <a:spcPct val="80000"/>
              </a:spcBef>
              <a:buClr>
                <a:srgbClr val="000000"/>
              </a:buClr>
              <a:defRPr/>
            </a:pPr>
            <a:r>
              <a:rPr lang="cs-CZ" sz="2400" kern="0" dirty="0">
                <a:solidFill>
                  <a:srgbClr val="FFFFFF"/>
                </a:solidFill>
                <a:latin typeface="+mj-lt"/>
                <a:cs typeface="Calibri" pitchFamily="34" charset="0"/>
              </a:rPr>
              <a:t>DISPOSAL</a:t>
            </a:r>
            <a:endParaRPr lang="en-GB" sz="2400" kern="0" dirty="0">
              <a:solidFill>
                <a:srgbClr val="FFFFFF"/>
              </a:solidFill>
              <a:latin typeface="+mj-lt"/>
              <a:cs typeface="Calibri" pitchFamily="34" charset="0"/>
            </a:endParaRPr>
          </a:p>
        </p:txBody>
      </p:sp>
      <p:sp>
        <p:nvSpPr>
          <p:cNvPr id="3" name="Šipka doprava 2"/>
          <p:cNvSpPr/>
          <p:nvPr/>
        </p:nvSpPr>
        <p:spPr>
          <a:xfrm rot="2694965">
            <a:off x="2116493" y="198556"/>
            <a:ext cx="1434880" cy="909924"/>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p>
        </p:txBody>
      </p:sp>
      <p:sp>
        <p:nvSpPr>
          <p:cNvPr id="64" name="Šipka doprava 63"/>
          <p:cNvSpPr/>
          <p:nvPr/>
        </p:nvSpPr>
        <p:spPr>
          <a:xfrm rot="18880945" flipH="1">
            <a:off x="7648159" y="368050"/>
            <a:ext cx="1455592" cy="910907"/>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endParaRPr lang="cs-CZ" sz="2400" b="1" kern="0" dirty="0">
              <a:solidFill>
                <a:srgbClr val="FFFFFF"/>
              </a:solidFill>
              <a:latin typeface="+mj-lt"/>
              <a:cs typeface="Calibri" pitchFamily="34" charset="0"/>
            </a:endParaRPr>
          </a:p>
        </p:txBody>
      </p:sp>
      <p:sp>
        <p:nvSpPr>
          <p:cNvPr id="65" name="Šipka doprava 64"/>
          <p:cNvSpPr/>
          <p:nvPr/>
        </p:nvSpPr>
        <p:spPr>
          <a:xfrm rot="2654693" flipH="1">
            <a:off x="6711333" y="5523826"/>
            <a:ext cx="1456376" cy="909924"/>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endParaRPr lang="cs-CZ" sz="2400" b="1" kern="0" dirty="0">
              <a:solidFill>
                <a:srgbClr val="FFFFFF"/>
              </a:solidFill>
              <a:latin typeface="+mj-lt"/>
              <a:cs typeface="Calibri" pitchFamily="34" charset="0"/>
            </a:endParaRPr>
          </a:p>
        </p:txBody>
      </p:sp>
      <p:sp>
        <p:nvSpPr>
          <p:cNvPr id="67" name="Šipka doprava 66"/>
          <p:cNvSpPr/>
          <p:nvPr/>
        </p:nvSpPr>
        <p:spPr>
          <a:xfrm rot="18947480">
            <a:off x="4321210" y="5518112"/>
            <a:ext cx="1528926" cy="909924"/>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700" b="1" kern="0" dirty="0">
                <a:solidFill>
                  <a:srgbClr val="FFFFFF"/>
                </a:solidFill>
                <a:latin typeface="+mj-lt"/>
                <a:cs typeface="Calibri" pitchFamily="34" charset="0"/>
              </a:rPr>
              <a:t>COST</a:t>
            </a:r>
          </a:p>
        </p:txBody>
      </p:sp>
      <p:sp>
        <p:nvSpPr>
          <p:cNvPr id="68" name="Šipka doprava 67"/>
          <p:cNvSpPr/>
          <p:nvPr/>
        </p:nvSpPr>
        <p:spPr>
          <a:xfrm>
            <a:off x="2985750" y="2235530"/>
            <a:ext cx="1301872" cy="911353"/>
          </a:xfrm>
          <a:prstGeom prst="rightArrow">
            <a:avLst/>
          </a:prstGeom>
          <a:solidFill>
            <a:schemeClr val="accent2"/>
          </a:solidFill>
          <a:ln w="57150" cap="rnd">
            <a:solidFill>
              <a:srgbClr val="FFFFFF"/>
            </a:solidFill>
            <a:round/>
            <a:headEnd/>
            <a:tailEnd/>
          </a:ln>
        </p:spPr>
        <p:txBody>
          <a:bodyPr lIns="91395" tIns="45696" rIns="91395" bIns="45696" anchor="ctr"/>
          <a:lstStyle/>
          <a:p>
            <a:pPr algn="ctr">
              <a:defRPr/>
            </a:pPr>
            <a:r>
              <a:rPr lang="cs-CZ" sz="1600" b="1" kern="0" dirty="0">
                <a:solidFill>
                  <a:srgbClr val="FFFFFF"/>
                </a:solidFill>
                <a:latin typeface="+mj-lt"/>
                <a:cs typeface="Calibri" pitchFamily="34" charset="0"/>
              </a:rPr>
              <a:t>COST</a:t>
            </a:r>
            <a:endParaRPr lang="cs-CZ" sz="2100" b="1" kern="0" dirty="0">
              <a:solidFill>
                <a:srgbClr val="FFFFFF"/>
              </a:solidFill>
              <a:latin typeface="+mj-lt"/>
              <a:cs typeface="Calibri" pitchFamily="34" charset="0"/>
            </a:endParaRPr>
          </a:p>
        </p:txBody>
      </p:sp>
      <p:sp>
        <p:nvSpPr>
          <p:cNvPr id="69" name="Šipka doprava 68"/>
          <p:cNvSpPr/>
          <p:nvPr/>
        </p:nvSpPr>
        <p:spPr>
          <a:xfrm flipH="1">
            <a:off x="2782880" y="2949756"/>
            <a:ext cx="1296497" cy="911353"/>
          </a:xfrm>
          <a:prstGeom prst="rightArrow">
            <a:avLst/>
          </a:prstGeom>
          <a:solidFill>
            <a:schemeClr val="accent4"/>
          </a:solidFill>
          <a:ln w="57150" cap="rnd">
            <a:solidFill>
              <a:srgbClr val="FFFFFF"/>
            </a:solidFill>
            <a:round/>
            <a:headEnd/>
            <a:tailEnd/>
          </a:ln>
        </p:spPr>
        <p:txBody>
          <a:bodyPr lIns="91395" tIns="45696" rIns="91395" bIns="45696" anchor="ctr"/>
          <a:lstStyle/>
          <a:p>
            <a:pPr algn="ctr">
              <a:defRPr/>
            </a:pPr>
            <a:r>
              <a:rPr lang="cs-CZ" sz="1600" b="1" kern="0" dirty="0">
                <a:solidFill>
                  <a:srgbClr val="FFFFFF"/>
                </a:solidFill>
                <a:latin typeface="+mj-lt"/>
                <a:cs typeface="Calibri" pitchFamily="34" charset="0"/>
              </a:rPr>
              <a:t>PROFIT?</a:t>
            </a:r>
          </a:p>
        </p:txBody>
      </p:sp>
      <p:sp>
        <p:nvSpPr>
          <p:cNvPr id="70" name="Šipka doprava 69"/>
          <p:cNvSpPr/>
          <p:nvPr/>
        </p:nvSpPr>
        <p:spPr>
          <a:xfrm>
            <a:off x="8785729" y="2949754"/>
            <a:ext cx="1482776" cy="1289892"/>
          </a:xfrm>
          <a:prstGeom prst="rightArrow">
            <a:avLst/>
          </a:prstGeom>
          <a:solidFill>
            <a:schemeClr val="accent4"/>
          </a:solidFill>
          <a:ln w="57150" cap="rnd">
            <a:solidFill>
              <a:srgbClr val="FFFFFF"/>
            </a:solidFill>
            <a:round/>
            <a:headEnd/>
            <a:tailEnd/>
          </a:ln>
        </p:spPr>
        <p:txBody>
          <a:bodyPr lIns="91395" tIns="45696" rIns="91395" bIns="45696" anchor="ctr"/>
          <a:lstStyle/>
          <a:p>
            <a:pPr algn="ctr">
              <a:defRPr/>
            </a:pPr>
            <a:r>
              <a:rPr lang="cs-CZ" sz="2400" b="1" kern="0" dirty="0">
                <a:solidFill>
                  <a:srgbClr val="FFFFFF"/>
                </a:solidFill>
                <a:latin typeface="+mj-lt"/>
                <a:cs typeface="Calibri" pitchFamily="34" charset="0"/>
              </a:rPr>
              <a:t>PROFIT</a:t>
            </a:r>
          </a:p>
        </p:txBody>
      </p:sp>
      <p:sp>
        <p:nvSpPr>
          <p:cNvPr id="78" name="Freeform 4"/>
          <p:cNvSpPr>
            <a:spLocks/>
          </p:cNvSpPr>
          <p:nvPr/>
        </p:nvSpPr>
        <p:spPr bwMode="blackWhite">
          <a:xfrm>
            <a:off x="8057541" y="4239648"/>
            <a:ext cx="2575528" cy="2574071"/>
          </a:xfrm>
          <a:custGeom>
            <a:avLst/>
            <a:gdLst>
              <a:gd name="T0" fmla="*/ 15 w 1725"/>
              <a:gd name="T1" fmla="*/ 217 h 1724"/>
              <a:gd name="T2" fmla="*/ 3 w 1725"/>
              <a:gd name="T3" fmla="*/ 286 h 1724"/>
              <a:gd name="T4" fmla="*/ 1 w 1725"/>
              <a:gd name="T5" fmla="*/ 357 h 1724"/>
              <a:gd name="T6" fmla="*/ 9 w 1725"/>
              <a:gd name="T7" fmla="*/ 428 h 1724"/>
              <a:gd name="T8" fmla="*/ 30 w 1725"/>
              <a:gd name="T9" fmla="*/ 494 h 1724"/>
              <a:gd name="T10" fmla="*/ 60 w 1725"/>
              <a:gd name="T11" fmla="*/ 552 h 1724"/>
              <a:gd name="T12" fmla="*/ 97 w 1725"/>
              <a:gd name="T13" fmla="*/ 601 h 1724"/>
              <a:gd name="T14" fmla="*/ 141 w 1725"/>
              <a:gd name="T15" fmla="*/ 637 h 1724"/>
              <a:gd name="T16" fmla="*/ 191 w 1725"/>
              <a:gd name="T17" fmla="*/ 659 h 1724"/>
              <a:gd name="T18" fmla="*/ 242 w 1725"/>
              <a:gd name="T19" fmla="*/ 667 h 1724"/>
              <a:gd name="T20" fmla="*/ 294 w 1725"/>
              <a:gd name="T21" fmla="*/ 659 h 1724"/>
              <a:gd name="T22" fmla="*/ 343 w 1725"/>
              <a:gd name="T23" fmla="*/ 637 h 1724"/>
              <a:gd name="T24" fmla="*/ 387 w 1725"/>
              <a:gd name="T25" fmla="*/ 601 h 1724"/>
              <a:gd name="T26" fmla="*/ 425 w 1725"/>
              <a:gd name="T27" fmla="*/ 552 h 1724"/>
              <a:gd name="T28" fmla="*/ 455 w 1725"/>
              <a:gd name="T29" fmla="*/ 494 h 1724"/>
              <a:gd name="T30" fmla="*/ 475 w 1725"/>
              <a:gd name="T31" fmla="*/ 428 h 1724"/>
              <a:gd name="T32" fmla="*/ 484 w 1725"/>
              <a:gd name="T33" fmla="*/ 357 h 1724"/>
              <a:gd name="T34" fmla="*/ 482 w 1725"/>
              <a:gd name="T35" fmla="*/ 285 h 1724"/>
              <a:gd name="T36" fmla="*/ 469 w 1725"/>
              <a:gd name="T37" fmla="*/ 215 h 1724"/>
              <a:gd name="T38" fmla="*/ 446 w 1725"/>
              <a:gd name="T39" fmla="*/ 151 h 1724"/>
              <a:gd name="T40" fmla="*/ 411 w 1725"/>
              <a:gd name="T41" fmla="*/ 94 h 1724"/>
              <a:gd name="T42" fmla="*/ 370 w 1725"/>
              <a:gd name="T43" fmla="*/ 50 h 1724"/>
              <a:gd name="T44" fmla="*/ 323 w 1725"/>
              <a:gd name="T45" fmla="*/ 18 h 1724"/>
              <a:gd name="T46" fmla="*/ 271 w 1725"/>
              <a:gd name="T47" fmla="*/ 2 h 1724"/>
              <a:gd name="T48" fmla="*/ 218 w 1725"/>
              <a:gd name="T49" fmla="*/ 2 h 1724"/>
              <a:gd name="T50" fmla="*/ 167 w 1725"/>
              <a:gd name="T51" fmla="*/ 17 h 1724"/>
              <a:gd name="T52" fmla="*/ 119 w 1725"/>
              <a:gd name="T53" fmla="*/ 47 h 1724"/>
              <a:gd name="T54" fmla="*/ 77 w 1725"/>
              <a:gd name="T55" fmla="*/ 90 h 1724"/>
              <a:gd name="T56" fmla="*/ 126 w 1725"/>
              <a:gd name="T57" fmla="*/ 118 h 1724"/>
              <a:gd name="T58" fmla="*/ 186 w 1725"/>
              <a:gd name="T59" fmla="*/ 187 h 1724"/>
              <a:gd name="T60" fmla="*/ 218 w 1725"/>
              <a:gd name="T61" fmla="*/ 170 h 1724"/>
              <a:gd name="T62" fmla="*/ 254 w 1725"/>
              <a:gd name="T63" fmla="*/ 167 h 1724"/>
              <a:gd name="T64" fmla="*/ 289 w 1725"/>
              <a:gd name="T65" fmla="*/ 178 h 1724"/>
              <a:gd name="T66" fmla="*/ 320 w 1725"/>
              <a:gd name="T67" fmla="*/ 205 h 1724"/>
              <a:gd name="T68" fmla="*/ 344 w 1725"/>
              <a:gd name="T69" fmla="*/ 241 h 1724"/>
              <a:gd name="T70" fmla="*/ 358 w 1725"/>
              <a:gd name="T71" fmla="*/ 285 h 1724"/>
              <a:gd name="T72" fmla="*/ 363 w 1725"/>
              <a:gd name="T73" fmla="*/ 334 h 1724"/>
              <a:gd name="T74" fmla="*/ 358 w 1725"/>
              <a:gd name="T75" fmla="*/ 384 h 1724"/>
              <a:gd name="T76" fmla="*/ 341 w 1725"/>
              <a:gd name="T77" fmla="*/ 429 h 1724"/>
              <a:gd name="T78" fmla="*/ 317 w 1725"/>
              <a:gd name="T79" fmla="*/ 465 h 1724"/>
              <a:gd name="T80" fmla="*/ 285 w 1725"/>
              <a:gd name="T81" fmla="*/ 491 h 1724"/>
              <a:gd name="T82" fmla="*/ 248 w 1725"/>
              <a:gd name="T83" fmla="*/ 500 h 1724"/>
              <a:gd name="T84" fmla="*/ 212 w 1725"/>
              <a:gd name="T85" fmla="*/ 495 h 1724"/>
              <a:gd name="T86" fmla="*/ 178 w 1725"/>
              <a:gd name="T87" fmla="*/ 476 h 1724"/>
              <a:gd name="T88" fmla="*/ 151 w 1725"/>
              <a:gd name="T89" fmla="*/ 443 h 1724"/>
              <a:gd name="T90" fmla="*/ 131 w 1725"/>
              <a:gd name="T91" fmla="*/ 399 h 1724"/>
              <a:gd name="T92" fmla="*/ 122 w 1725"/>
              <a:gd name="T93" fmla="*/ 350 h 1724"/>
              <a:gd name="T94" fmla="*/ 124 w 1725"/>
              <a:gd name="T95" fmla="*/ 302 h 1724"/>
              <a:gd name="T96" fmla="*/ 135 w 1725"/>
              <a:gd name="T97" fmla="*/ 256 h 1724"/>
              <a:gd name="T98" fmla="*/ 157 w 1725"/>
              <a:gd name="T99" fmla="*/ 217 h 1724"/>
              <a:gd name="T100" fmla="*/ 80 w 1725"/>
              <a:gd name="T101" fmla="*/ 136 h 1724"/>
              <a:gd name="T102" fmla="*/ 30 w 1725"/>
              <a:gd name="T103" fmla="*/ 174 h 17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5"/>
              <a:gd name="T157" fmla="*/ 0 h 1724"/>
              <a:gd name="T158" fmla="*/ 1725 w 1725"/>
              <a:gd name="T159" fmla="*/ 1724 h 17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5" h="1724">
                <a:moveTo>
                  <a:pt x="106" y="450"/>
                </a:moveTo>
                <a:lnTo>
                  <a:pt x="78" y="504"/>
                </a:lnTo>
                <a:lnTo>
                  <a:pt x="54" y="561"/>
                </a:lnTo>
                <a:lnTo>
                  <a:pt x="35" y="619"/>
                </a:lnTo>
                <a:lnTo>
                  <a:pt x="19" y="678"/>
                </a:lnTo>
                <a:lnTo>
                  <a:pt x="9" y="739"/>
                </a:lnTo>
                <a:lnTo>
                  <a:pt x="2" y="800"/>
                </a:lnTo>
                <a:lnTo>
                  <a:pt x="0" y="861"/>
                </a:lnTo>
                <a:lnTo>
                  <a:pt x="2" y="923"/>
                </a:lnTo>
                <a:lnTo>
                  <a:pt x="9" y="984"/>
                </a:lnTo>
                <a:lnTo>
                  <a:pt x="21" y="1045"/>
                </a:lnTo>
                <a:lnTo>
                  <a:pt x="35" y="1105"/>
                </a:lnTo>
                <a:lnTo>
                  <a:pt x="55" y="1162"/>
                </a:lnTo>
                <a:lnTo>
                  <a:pt x="78" y="1220"/>
                </a:lnTo>
                <a:lnTo>
                  <a:pt x="106" y="1275"/>
                </a:lnTo>
                <a:lnTo>
                  <a:pt x="137" y="1328"/>
                </a:lnTo>
                <a:lnTo>
                  <a:pt x="172" y="1378"/>
                </a:lnTo>
                <a:lnTo>
                  <a:pt x="211" y="1426"/>
                </a:lnTo>
                <a:lnTo>
                  <a:pt x="253" y="1471"/>
                </a:lnTo>
                <a:lnTo>
                  <a:pt x="298" y="1513"/>
                </a:lnTo>
                <a:lnTo>
                  <a:pt x="346" y="1552"/>
                </a:lnTo>
                <a:lnTo>
                  <a:pt x="396" y="1586"/>
                </a:lnTo>
                <a:lnTo>
                  <a:pt x="449" y="1618"/>
                </a:lnTo>
                <a:lnTo>
                  <a:pt x="504" y="1646"/>
                </a:lnTo>
                <a:lnTo>
                  <a:pt x="561" y="1669"/>
                </a:lnTo>
                <a:lnTo>
                  <a:pt x="619" y="1689"/>
                </a:lnTo>
                <a:lnTo>
                  <a:pt x="679" y="1703"/>
                </a:lnTo>
                <a:lnTo>
                  <a:pt x="740" y="1715"/>
                </a:lnTo>
                <a:lnTo>
                  <a:pt x="801" y="1721"/>
                </a:lnTo>
                <a:lnTo>
                  <a:pt x="862" y="1723"/>
                </a:lnTo>
                <a:lnTo>
                  <a:pt x="924" y="1721"/>
                </a:lnTo>
                <a:lnTo>
                  <a:pt x="985" y="1715"/>
                </a:lnTo>
                <a:lnTo>
                  <a:pt x="1046" y="1703"/>
                </a:lnTo>
                <a:lnTo>
                  <a:pt x="1105" y="1689"/>
                </a:lnTo>
                <a:lnTo>
                  <a:pt x="1163" y="1669"/>
                </a:lnTo>
                <a:lnTo>
                  <a:pt x="1220" y="1646"/>
                </a:lnTo>
                <a:lnTo>
                  <a:pt x="1276" y="1618"/>
                </a:lnTo>
                <a:lnTo>
                  <a:pt x="1329" y="1586"/>
                </a:lnTo>
                <a:lnTo>
                  <a:pt x="1379" y="1552"/>
                </a:lnTo>
                <a:lnTo>
                  <a:pt x="1427" y="1513"/>
                </a:lnTo>
                <a:lnTo>
                  <a:pt x="1472" y="1471"/>
                </a:lnTo>
                <a:lnTo>
                  <a:pt x="1514" y="1426"/>
                </a:lnTo>
                <a:lnTo>
                  <a:pt x="1553" y="1378"/>
                </a:lnTo>
                <a:lnTo>
                  <a:pt x="1587" y="1328"/>
                </a:lnTo>
                <a:lnTo>
                  <a:pt x="1619" y="1275"/>
                </a:lnTo>
                <a:lnTo>
                  <a:pt x="1647" y="1220"/>
                </a:lnTo>
                <a:lnTo>
                  <a:pt x="1670" y="1162"/>
                </a:lnTo>
                <a:lnTo>
                  <a:pt x="1689" y="1105"/>
                </a:lnTo>
                <a:lnTo>
                  <a:pt x="1704" y="1045"/>
                </a:lnTo>
                <a:lnTo>
                  <a:pt x="1716" y="984"/>
                </a:lnTo>
                <a:lnTo>
                  <a:pt x="1722" y="923"/>
                </a:lnTo>
                <a:lnTo>
                  <a:pt x="1724" y="861"/>
                </a:lnTo>
                <a:lnTo>
                  <a:pt x="1722" y="799"/>
                </a:lnTo>
                <a:lnTo>
                  <a:pt x="1715" y="737"/>
                </a:lnTo>
                <a:lnTo>
                  <a:pt x="1704" y="675"/>
                </a:lnTo>
                <a:lnTo>
                  <a:pt x="1688" y="615"/>
                </a:lnTo>
                <a:lnTo>
                  <a:pt x="1668" y="555"/>
                </a:lnTo>
                <a:lnTo>
                  <a:pt x="1643" y="498"/>
                </a:lnTo>
                <a:lnTo>
                  <a:pt x="1616" y="442"/>
                </a:lnTo>
                <a:lnTo>
                  <a:pt x="1583" y="389"/>
                </a:lnTo>
                <a:lnTo>
                  <a:pt x="1547" y="337"/>
                </a:lnTo>
                <a:lnTo>
                  <a:pt x="1507" y="289"/>
                </a:lnTo>
                <a:lnTo>
                  <a:pt x="1464" y="244"/>
                </a:lnTo>
                <a:lnTo>
                  <a:pt x="1417" y="201"/>
                </a:lnTo>
                <a:lnTo>
                  <a:pt x="1367" y="163"/>
                </a:lnTo>
                <a:lnTo>
                  <a:pt x="1316" y="129"/>
                </a:lnTo>
                <a:lnTo>
                  <a:pt x="1262" y="98"/>
                </a:lnTo>
                <a:lnTo>
                  <a:pt x="1205" y="70"/>
                </a:lnTo>
                <a:lnTo>
                  <a:pt x="1147" y="47"/>
                </a:lnTo>
                <a:lnTo>
                  <a:pt x="1087" y="29"/>
                </a:lnTo>
                <a:lnTo>
                  <a:pt x="1026" y="15"/>
                </a:lnTo>
                <a:lnTo>
                  <a:pt x="964" y="6"/>
                </a:lnTo>
                <a:lnTo>
                  <a:pt x="902" y="0"/>
                </a:lnTo>
                <a:lnTo>
                  <a:pt x="839" y="0"/>
                </a:lnTo>
                <a:lnTo>
                  <a:pt x="777" y="4"/>
                </a:lnTo>
                <a:lnTo>
                  <a:pt x="715" y="12"/>
                </a:lnTo>
                <a:lnTo>
                  <a:pt x="654" y="26"/>
                </a:lnTo>
                <a:lnTo>
                  <a:pt x="594" y="43"/>
                </a:lnTo>
                <a:lnTo>
                  <a:pt x="534" y="64"/>
                </a:lnTo>
                <a:lnTo>
                  <a:pt x="478" y="90"/>
                </a:lnTo>
                <a:lnTo>
                  <a:pt x="423" y="120"/>
                </a:lnTo>
                <a:lnTo>
                  <a:pt x="370" y="154"/>
                </a:lnTo>
                <a:lnTo>
                  <a:pt x="321" y="191"/>
                </a:lnTo>
                <a:lnTo>
                  <a:pt x="273" y="232"/>
                </a:lnTo>
                <a:lnTo>
                  <a:pt x="229" y="277"/>
                </a:lnTo>
                <a:lnTo>
                  <a:pt x="188" y="324"/>
                </a:lnTo>
                <a:lnTo>
                  <a:pt x="447" y="304"/>
                </a:lnTo>
                <a:lnTo>
                  <a:pt x="591" y="532"/>
                </a:lnTo>
                <a:lnTo>
                  <a:pt x="624" y="507"/>
                </a:lnTo>
                <a:lnTo>
                  <a:pt x="660" y="484"/>
                </a:lnTo>
                <a:lnTo>
                  <a:pt x="697" y="466"/>
                </a:lnTo>
                <a:lnTo>
                  <a:pt x="738" y="451"/>
                </a:lnTo>
                <a:lnTo>
                  <a:pt x="778" y="440"/>
                </a:lnTo>
                <a:lnTo>
                  <a:pt x="821" y="433"/>
                </a:lnTo>
                <a:lnTo>
                  <a:pt x="863" y="431"/>
                </a:lnTo>
                <a:lnTo>
                  <a:pt x="904" y="432"/>
                </a:lnTo>
                <a:lnTo>
                  <a:pt x="947" y="438"/>
                </a:lnTo>
                <a:lnTo>
                  <a:pt x="988" y="448"/>
                </a:lnTo>
                <a:lnTo>
                  <a:pt x="1027" y="462"/>
                </a:lnTo>
                <a:lnTo>
                  <a:pt x="1066" y="481"/>
                </a:lnTo>
                <a:lnTo>
                  <a:pt x="1103" y="502"/>
                </a:lnTo>
                <a:lnTo>
                  <a:pt x="1137" y="528"/>
                </a:lnTo>
                <a:lnTo>
                  <a:pt x="1169" y="555"/>
                </a:lnTo>
                <a:lnTo>
                  <a:pt x="1196" y="587"/>
                </a:lnTo>
                <a:lnTo>
                  <a:pt x="1222" y="621"/>
                </a:lnTo>
                <a:lnTo>
                  <a:pt x="1243" y="658"/>
                </a:lnTo>
                <a:lnTo>
                  <a:pt x="1262" y="696"/>
                </a:lnTo>
                <a:lnTo>
                  <a:pt x="1276" y="736"/>
                </a:lnTo>
                <a:lnTo>
                  <a:pt x="1286" y="777"/>
                </a:lnTo>
                <a:lnTo>
                  <a:pt x="1292" y="820"/>
                </a:lnTo>
                <a:lnTo>
                  <a:pt x="1293" y="861"/>
                </a:lnTo>
                <a:lnTo>
                  <a:pt x="1291" y="905"/>
                </a:lnTo>
                <a:lnTo>
                  <a:pt x="1285" y="948"/>
                </a:lnTo>
                <a:lnTo>
                  <a:pt x="1273" y="991"/>
                </a:lnTo>
                <a:lnTo>
                  <a:pt x="1258" y="1031"/>
                </a:lnTo>
                <a:lnTo>
                  <a:pt x="1239" y="1070"/>
                </a:lnTo>
                <a:lnTo>
                  <a:pt x="1216" y="1108"/>
                </a:lnTo>
                <a:lnTo>
                  <a:pt x="1189" y="1143"/>
                </a:lnTo>
                <a:lnTo>
                  <a:pt x="1160" y="1174"/>
                </a:lnTo>
                <a:lnTo>
                  <a:pt x="1126" y="1202"/>
                </a:lnTo>
                <a:lnTo>
                  <a:pt x="1091" y="1228"/>
                </a:lnTo>
                <a:lnTo>
                  <a:pt x="1053" y="1248"/>
                </a:lnTo>
                <a:lnTo>
                  <a:pt x="1012" y="1266"/>
                </a:lnTo>
                <a:lnTo>
                  <a:pt x="970" y="1278"/>
                </a:lnTo>
                <a:lnTo>
                  <a:pt x="927" y="1287"/>
                </a:lnTo>
                <a:lnTo>
                  <a:pt x="884" y="1292"/>
                </a:lnTo>
                <a:lnTo>
                  <a:pt x="840" y="1292"/>
                </a:lnTo>
                <a:lnTo>
                  <a:pt x="797" y="1287"/>
                </a:lnTo>
                <a:lnTo>
                  <a:pt x="754" y="1278"/>
                </a:lnTo>
                <a:lnTo>
                  <a:pt x="712" y="1266"/>
                </a:lnTo>
                <a:lnTo>
                  <a:pt x="672" y="1248"/>
                </a:lnTo>
                <a:lnTo>
                  <a:pt x="634" y="1228"/>
                </a:lnTo>
                <a:lnTo>
                  <a:pt x="599" y="1202"/>
                </a:lnTo>
                <a:lnTo>
                  <a:pt x="565" y="1174"/>
                </a:lnTo>
                <a:lnTo>
                  <a:pt x="535" y="1143"/>
                </a:lnTo>
                <a:lnTo>
                  <a:pt x="509" y="1108"/>
                </a:lnTo>
                <a:lnTo>
                  <a:pt x="485" y="1070"/>
                </a:lnTo>
                <a:lnTo>
                  <a:pt x="466" y="1031"/>
                </a:lnTo>
                <a:lnTo>
                  <a:pt x="452" y="991"/>
                </a:lnTo>
                <a:lnTo>
                  <a:pt x="440" y="948"/>
                </a:lnTo>
                <a:lnTo>
                  <a:pt x="433" y="905"/>
                </a:lnTo>
                <a:lnTo>
                  <a:pt x="431" y="861"/>
                </a:lnTo>
                <a:lnTo>
                  <a:pt x="435" y="820"/>
                </a:lnTo>
                <a:lnTo>
                  <a:pt x="442" y="779"/>
                </a:lnTo>
                <a:lnTo>
                  <a:pt x="452" y="739"/>
                </a:lnTo>
                <a:lnTo>
                  <a:pt x="465" y="699"/>
                </a:lnTo>
                <a:lnTo>
                  <a:pt x="481" y="661"/>
                </a:lnTo>
                <a:lnTo>
                  <a:pt x="501" y="624"/>
                </a:lnTo>
                <a:lnTo>
                  <a:pt x="623" y="670"/>
                </a:lnTo>
                <a:lnTo>
                  <a:pt x="560" y="559"/>
                </a:lnTo>
                <a:lnTo>
                  <a:pt x="494" y="447"/>
                </a:lnTo>
                <a:lnTo>
                  <a:pt x="426" y="339"/>
                </a:lnTo>
                <a:lnTo>
                  <a:pt x="285" y="350"/>
                </a:lnTo>
                <a:lnTo>
                  <a:pt x="146" y="365"/>
                </a:lnTo>
                <a:lnTo>
                  <a:pt x="6" y="382"/>
                </a:lnTo>
                <a:lnTo>
                  <a:pt x="106" y="450"/>
                </a:lnTo>
              </a:path>
            </a:pathLst>
          </a:custGeom>
          <a:solidFill>
            <a:schemeClr val="bg1">
              <a:lumMod val="75000"/>
              <a:alpha val="50196"/>
            </a:schemeClr>
          </a:solidFill>
          <a:ln w="38100" cap="rnd">
            <a:noFill/>
            <a:round/>
            <a:headEnd/>
            <a:tailEnd/>
          </a:ln>
        </p:spPr>
        <p:txBody>
          <a:bodyPr lIns="91395" tIns="45696" rIns="91395" bIns="45696"/>
          <a:lstStyle/>
          <a:p>
            <a:pPr>
              <a:defRPr/>
            </a:pPr>
            <a:endParaRPr lang="en-GB" sz="2400" kern="0">
              <a:solidFill>
                <a:srgbClr val="007AA1"/>
              </a:solidFill>
              <a:latin typeface="+mj-lt"/>
              <a:cs typeface="Calibri" pitchFamily="34" charset="0"/>
            </a:endParaRPr>
          </a:p>
        </p:txBody>
      </p:sp>
      <p:sp>
        <p:nvSpPr>
          <p:cNvPr id="4" name="Obdélník 3"/>
          <p:cNvSpPr/>
          <p:nvPr/>
        </p:nvSpPr>
        <p:spPr>
          <a:xfrm>
            <a:off x="8229512" y="5042437"/>
            <a:ext cx="2231587" cy="978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r>
              <a:rPr lang="cs-CZ" altLang="cs-CZ" sz="2200" b="1" dirty="0">
                <a:solidFill>
                  <a:schemeClr val="accent1"/>
                </a:solidFill>
                <a:latin typeface="+mj-lt"/>
                <a:ea typeface="Calibri" pitchFamily="34" charset="0"/>
                <a:cs typeface="Calibri" pitchFamily="34" charset="0"/>
              </a:rPr>
              <a:t>MAINTENANCE CREATES VALUE!</a:t>
            </a:r>
          </a:p>
        </p:txBody>
      </p:sp>
      <p:sp>
        <p:nvSpPr>
          <p:cNvPr id="84" name="Zaoblený obdélník 83"/>
          <p:cNvSpPr/>
          <p:nvPr/>
        </p:nvSpPr>
        <p:spPr>
          <a:xfrm>
            <a:off x="2013042" y="4791031"/>
            <a:ext cx="1649843" cy="173414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cs-CZ" altLang="cs-CZ" sz="3200" dirty="0">
                <a:solidFill>
                  <a:srgbClr val="FFFFFF"/>
                </a:solidFill>
                <a:latin typeface="+mj-lt"/>
                <a:ea typeface="Calibri" pitchFamily="34" charset="0"/>
                <a:cs typeface="Calibri" pitchFamily="34" charset="0"/>
              </a:rPr>
              <a:t>ASSET LIFE CYCLE</a:t>
            </a:r>
          </a:p>
        </p:txBody>
      </p:sp>
      <p:sp>
        <p:nvSpPr>
          <p:cNvPr id="24" name="Ovál 23"/>
          <p:cNvSpPr/>
          <p:nvPr/>
        </p:nvSpPr>
        <p:spPr>
          <a:xfrm>
            <a:off x="2090967" y="-99992"/>
            <a:ext cx="1557141" cy="1554156"/>
          </a:xfrm>
          <a:prstGeom prst="ellipse">
            <a:avLst/>
          </a:prstGeom>
          <a:solidFill>
            <a:srgbClr val="B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endParaRPr lang="cs-CZ">
              <a:solidFill>
                <a:srgbClr val="FFFFFF"/>
              </a:solidFill>
              <a:latin typeface="Klavika Light" pitchFamily="34" charset="0"/>
              <a:cs typeface="Calibri" pitchFamily="34" charset="0"/>
            </a:endParaRPr>
          </a:p>
        </p:txBody>
      </p:sp>
      <p:sp>
        <p:nvSpPr>
          <p:cNvPr id="25" name="Ovál 24"/>
          <p:cNvSpPr/>
          <p:nvPr/>
        </p:nvSpPr>
        <p:spPr>
          <a:xfrm>
            <a:off x="7597385" y="66871"/>
            <a:ext cx="1557141" cy="1554156"/>
          </a:xfrm>
          <a:prstGeom prst="ellipse">
            <a:avLst/>
          </a:prstGeom>
          <a:solidFill>
            <a:srgbClr val="B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endParaRPr lang="cs-CZ">
              <a:solidFill>
                <a:srgbClr val="FFFFFF"/>
              </a:solidFill>
              <a:latin typeface="Klavika Light" pitchFamily="34" charset="0"/>
              <a:cs typeface="Calibri" pitchFamily="34" charset="0"/>
            </a:endParaRPr>
          </a:p>
        </p:txBody>
      </p:sp>
      <p:sp>
        <p:nvSpPr>
          <p:cNvPr id="26" name="Ovál 25"/>
          <p:cNvSpPr/>
          <p:nvPr/>
        </p:nvSpPr>
        <p:spPr>
          <a:xfrm>
            <a:off x="6660951" y="5259562"/>
            <a:ext cx="1557141" cy="1554156"/>
          </a:xfrm>
          <a:prstGeom prst="ellipse">
            <a:avLst/>
          </a:prstGeom>
          <a:solidFill>
            <a:srgbClr val="B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anchor="ctr"/>
          <a:lstStyle/>
          <a:p>
            <a:pPr algn="ctr">
              <a:defRPr/>
            </a:pPr>
            <a:endParaRPr lang="cs-CZ">
              <a:solidFill>
                <a:srgbClr val="FFFFFF"/>
              </a:solidFill>
              <a:latin typeface="Klavika Light" pitchFamily="34" charset="0"/>
              <a:cs typeface="Calibri" pitchFamily="34" charset="0"/>
            </a:endParaRPr>
          </a:p>
        </p:txBody>
      </p:sp>
    </p:spTree>
    <p:extLst>
      <p:ext uri="{BB962C8B-B14F-4D97-AF65-F5344CB8AC3E}">
        <p14:creationId xmlns:p14="http://schemas.microsoft.com/office/powerpoint/2010/main" val="183957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2227264" y="258764"/>
            <a:ext cx="8440737" cy="949325"/>
          </a:xfrm>
        </p:spPr>
        <p:txBody>
          <a:bodyPr>
            <a:normAutofit fontScale="90000"/>
          </a:bodyPr>
          <a:lstStyle/>
          <a:p>
            <a:pPr eaLnBrk="1" hangingPunct="1"/>
            <a:r>
              <a:rPr lang="en-US" altLang="cs-CZ" noProof="0" dirty="0">
                <a:solidFill>
                  <a:schemeClr val="bg1"/>
                </a:solidFill>
              </a:rPr>
              <a:t>Efficient spare parts management </a:t>
            </a:r>
            <a:r>
              <a:rPr lang="cs-CZ" altLang="cs-CZ" noProof="0" dirty="0">
                <a:solidFill>
                  <a:schemeClr val="bg1"/>
                </a:solidFill>
              </a:rPr>
              <a:t>C</a:t>
            </a:r>
            <a:r>
              <a:rPr lang="en-US" altLang="cs-CZ" noProof="0" dirty="0" err="1">
                <a:solidFill>
                  <a:schemeClr val="bg1"/>
                </a:solidFill>
              </a:rPr>
              <a:t>onclusions</a:t>
            </a:r>
            <a:endParaRPr lang="en-US" altLang="cs-CZ" b="0" noProof="0" dirty="0">
              <a:solidFill>
                <a:schemeClr val="bg1"/>
              </a:solidFill>
            </a:endParaRPr>
          </a:p>
        </p:txBody>
      </p:sp>
    </p:spTree>
    <p:extLst>
      <p:ext uri="{BB962C8B-B14F-4D97-AF65-F5344CB8AC3E}">
        <p14:creationId xmlns:p14="http://schemas.microsoft.com/office/powerpoint/2010/main" val="1079969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62541" y="238589"/>
            <a:ext cx="10091716" cy="912796"/>
          </a:xfrm>
        </p:spPr>
        <p:txBody>
          <a:bodyPr>
            <a:normAutofit fontScale="90000"/>
          </a:bodyPr>
          <a:lstStyle/>
          <a:p>
            <a:r>
              <a:rPr lang="en-US" altLang="cs-CZ" noProof="0" dirty="0">
                <a:solidFill>
                  <a:schemeClr val="accent1"/>
                </a:solidFill>
              </a:rPr>
              <a:t>Efficient spare parts management – </a:t>
            </a:r>
            <a:r>
              <a:rPr lang="cs-CZ" altLang="cs-CZ" noProof="0" dirty="0">
                <a:solidFill>
                  <a:schemeClr val="accent1"/>
                </a:solidFill>
              </a:rPr>
              <a:t>8 </a:t>
            </a:r>
            <a:r>
              <a:rPr lang="cs-CZ" altLang="cs-CZ" noProof="0" dirty="0" err="1">
                <a:solidFill>
                  <a:schemeClr val="accent1"/>
                </a:solidFill>
              </a:rPr>
              <a:t>rules</a:t>
            </a:r>
            <a:endParaRPr lang="en-US" altLang="cs-CZ" b="0" noProof="0" dirty="0">
              <a:solidFill>
                <a:schemeClr val="accent1"/>
              </a:solidFill>
            </a:endParaRPr>
          </a:p>
        </p:txBody>
      </p:sp>
      <p:sp>
        <p:nvSpPr>
          <p:cNvPr id="4" name="Zaoblený obdélník 6"/>
          <p:cNvSpPr/>
          <p:nvPr/>
        </p:nvSpPr>
        <p:spPr bwMode="auto">
          <a:xfrm>
            <a:off x="1959925" y="1683618"/>
            <a:ext cx="4044635" cy="86564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Preventive</a:t>
            </a:r>
            <a:r>
              <a:rPr lang="cs-CZ" sz="2400" b="1" dirty="0">
                <a:solidFill>
                  <a:schemeClr val="bg1"/>
                </a:solidFill>
                <a:latin typeface="+mj-lt"/>
              </a:rPr>
              <a:t> </a:t>
            </a:r>
            <a:r>
              <a:rPr lang="cs-CZ" sz="2400" b="1" dirty="0" err="1">
                <a:solidFill>
                  <a:schemeClr val="bg1"/>
                </a:solidFill>
                <a:latin typeface="+mj-lt"/>
              </a:rPr>
              <a:t>maintenance</a:t>
            </a:r>
            <a:endParaRPr lang="cs-CZ" sz="2400" b="1" dirty="0">
              <a:solidFill>
                <a:schemeClr val="bg1"/>
              </a:solidFill>
              <a:latin typeface="+mj-lt"/>
            </a:endParaRPr>
          </a:p>
        </p:txBody>
      </p:sp>
      <p:sp>
        <p:nvSpPr>
          <p:cNvPr id="7" name="Zaoblený obdélník 6"/>
          <p:cNvSpPr/>
          <p:nvPr/>
        </p:nvSpPr>
        <p:spPr bwMode="auto">
          <a:xfrm>
            <a:off x="6180126" y="1683618"/>
            <a:ext cx="4044635" cy="865642"/>
          </a:xfrm>
          <a:prstGeom prst="roundRect">
            <a:avLst>
              <a:gd name="adj" fmla="val 0"/>
            </a:avLst>
          </a:prstGeom>
          <a:solidFill>
            <a:schemeClr val="accent3"/>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Processes</a:t>
            </a:r>
            <a:r>
              <a:rPr lang="cs-CZ" sz="2400" b="1" dirty="0">
                <a:solidFill>
                  <a:schemeClr val="bg1"/>
                </a:solidFill>
                <a:latin typeface="+mj-lt"/>
              </a:rPr>
              <a:t> </a:t>
            </a:r>
            <a:r>
              <a:rPr lang="cs-CZ" sz="2400" b="1" dirty="0" err="1">
                <a:solidFill>
                  <a:schemeClr val="bg1"/>
                </a:solidFill>
                <a:latin typeface="+mj-lt"/>
              </a:rPr>
              <a:t>without</a:t>
            </a:r>
            <a:r>
              <a:rPr lang="cs-CZ" sz="2400" b="1" dirty="0">
                <a:solidFill>
                  <a:schemeClr val="bg1"/>
                </a:solidFill>
                <a:latin typeface="+mj-lt"/>
              </a:rPr>
              <a:t> </a:t>
            </a:r>
            <a:r>
              <a:rPr lang="cs-CZ" sz="2400" b="1" dirty="0" err="1">
                <a:solidFill>
                  <a:schemeClr val="bg1"/>
                </a:solidFill>
                <a:latin typeface="+mj-lt"/>
              </a:rPr>
              <a:t>problems</a:t>
            </a:r>
            <a:endParaRPr lang="cs-CZ" sz="2400" b="1" dirty="0">
              <a:solidFill>
                <a:schemeClr val="bg1"/>
              </a:solidFill>
              <a:latin typeface="+mj-lt"/>
            </a:endParaRPr>
          </a:p>
        </p:txBody>
      </p:sp>
      <p:sp>
        <p:nvSpPr>
          <p:cNvPr id="9" name="Zaoblený obdélník 6"/>
          <p:cNvSpPr/>
          <p:nvPr/>
        </p:nvSpPr>
        <p:spPr bwMode="auto">
          <a:xfrm>
            <a:off x="1959925" y="2741462"/>
            <a:ext cx="4044635" cy="865642"/>
          </a:xfrm>
          <a:prstGeom prst="roundRect">
            <a:avLst>
              <a:gd name="adj" fmla="val 0"/>
            </a:avLst>
          </a:prstGeom>
          <a:solidFill>
            <a:schemeClr val="tx2"/>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a:solidFill>
                  <a:schemeClr val="bg1"/>
                </a:solidFill>
                <a:latin typeface="+mj-lt"/>
              </a:rPr>
              <a:t>Segment </a:t>
            </a:r>
            <a:r>
              <a:rPr lang="cs-CZ" sz="2400" b="1" dirty="0" err="1">
                <a:solidFill>
                  <a:schemeClr val="bg1"/>
                </a:solidFill>
                <a:latin typeface="+mj-lt"/>
              </a:rPr>
              <a:t>your</a:t>
            </a:r>
            <a:r>
              <a:rPr lang="cs-CZ" sz="2400" b="1" dirty="0">
                <a:solidFill>
                  <a:schemeClr val="bg1"/>
                </a:solidFill>
                <a:latin typeface="+mj-lt"/>
              </a:rPr>
              <a:t> SP portfolio</a:t>
            </a:r>
          </a:p>
        </p:txBody>
      </p:sp>
      <p:sp>
        <p:nvSpPr>
          <p:cNvPr id="10" name="Zaoblený obdélník 6"/>
          <p:cNvSpPr/>
          <p:nvPr/>
        </p:nvSpPr>
        <p:spPr bwMode="auto">
          <a:xfrm>
            <a:off x="6180125" y="2715678"/>
            <a:ext cx="4044635" cy="865642"/>
          </a:xfrm>
          <a:prstGeom prst="roundRect">
            <a:avLst>
              <a:gd name="adj" fmla="val 0"/>
            </a:avLst>
          </a:prstGeom>
          <a:solidFill>
            <a:schemeClr val="accent2"/>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Assess</a:t>
            </a:r>
            <a:r>
              <a:rPr lang="cs-CZ" sz="2400" b="1" dirty="0">
                <a:solidFill>
                  <a:schemeClr val="bg1"/>
                </a:solidFill>
                <a:latin typeface="+mj-lt"/>
              </a:rPr>
              <a:t> </a:t>
            </a:r>
            <a:r>
              <a:rPr lang="cs-CZ" sz="2400" b="1" dirty="0" err="1">
                <a:solidFill>
                  <a:schemeClr val="bg1"/>
                </a:solidFill>
                <a:latin typeface="+mj-lt"/>
              </a:rPr>
              <a:t>the</a:t>
            </a:r>
            <a:r>
              <a:rPr lang="cs-CZ" sz="2400" b="1" dirty="0">
                <a:solidFill>
                  <a:schemeClr val="bg1"/>
                </a:solidFill>
                <a:latin typeface="+mj-lt"/>
              </a:rPr>
              <a:t> </a:t>
            </a:r>
            <a:r>
              <a:rPr lang="cs-CZ" sz="2400" b="1" dirty="0" err="1">
                <a:solidFill>
                  <a:schemeClr val="bg1"/>
                </a:solidFill>
                <a:latin typeface="+mj-lt"/>
              </a:rPr>
              <a:t>criticality</a:t>
            </a:r>
            <a:endParaRPr lang="cs-CZ" sz="2400" b="1" dirty="0">
              <a:solidFill>
                <a:schemeClr val="bg1"/>
              </a:solidFill>
              <a:latin typeface="+mj-lt"/>
            </a:endParaRPr>
          </a:p>
        </p:txBody>
      </p:sp>
      <p:sp>
        <p:nvSpPr>
          <p:cNvPr id="11" name="Zaoblený obdélník 6"/>
          <p:cNvSpPr/>
          <p:nvPr/>
        </p:nvSpPr>
        <p:spPr bwMode="auto">
          <a:xfrm>
            <a:off x="1959925" y="3809598"/>
            <a:ext cx="4044635" cy="865642"/>
          </a:xfrm>
          <a:prstGeom prst="roundRect">
            <a:avLst>
              <a:gd name="adj" fmla="val 0"/>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Good</a:t>
            </a:r>
            <a:r>
              <a:rPr lang="cs-CZ" sz="2400" b="1" dirty="0">
                <a:solidFill>
                  <a:schemeClr val="bg1"/>
                </a:solidFill>
                <a:latin typeface="+mj-lt"/>
              </a:rPr>
              <a:t> </a:t>
            </a:r>
            <a:r>
              <a:rPr lang="cs-CZ" sz="2400" b="1" dirty="0" err="1">
                <a:solidFill>
                  <a:schemeClr val="bg1"/>
                </a:solidFill>
                <a:latin typeface="+mj-lt"/>
              </a:rPr>
              <a:t>forecasting</a:t>
            </a:r>
            <a:endParaRPr lang="cs-CZ" sz="2400" b="1" dirty="0">
              <a:solidFill>
                <a:schemeClr val="bg1"/>
              </a:solidFill>
              <a:latin typeface="+mj-lt"/>
            </a:endParaRPr>
          </a:p>
        </p:txBody>
      </p:sp>
      <p:sp>
        <p:nvSpPr>
          <p:cNvPr id="12" name="Zaoblený obdélník 6"/>
          <p:cNvSpPr/>
          <p:nvPr/>
        </p:nvSpPr>
        <p:spPr bwMode="auto">
          <a:xfrm>
            <a:off x="6180126" y="3809598"/>
            <a:ext cx="4044635" cy="865642"/>
          </a:xfrm>
          <a:prstGeom prst="roundRect">
            <a:avLst>
              <a:gd name="adj" fmla="val 0"/>
            </a:avLst>
          </a:prstGeom>
          <a:solidFill>
            <a:srgbClr val="7030A0"/>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Special</a:t>
            </a:r>
            <a:r>
              <a:rPr lang="cs-CZ" sz="2400" b="1" dirty="0">
                <a:solidFill>
                  <a:schemeClr val="bg1"/>
                </a:solidFill>
                <a:latin typeface="+mj-lt"/>
              </a:rPr>
              <a:t> </a:t>
            </a:r>
            <a:r>
              <a:rPr lang="cs-CZ" sz="2400" b="1" dirty="0" err="1">
                <a:solidFill>
                  <a:schemeClr val="bg1"/>
                </a:solidFill>
                <a:latin typeface="+mj-lt"/>
              </a:rPr>
              <a:t>methods</a:t>
            </a:r>
            <a:r>
              <a:rPr lang="cs-CZ" sz="2400" b="1" dirty="0">
                <a:solidFill>
                  <a:schemeClr val="bg1"/>
                </a:solidFill>
                <a:latin typeface="+mj-lt"/>
              </a:rPr>
              <a:t> </a:t>
            </a:r>
            <a:r>
              <a:rPr lang="cs-CZ" sz="2400" b="1" dirty="0" err="1">
                <a:solidFill>
                  <a:schemeClr val="bg1"/>
                </a:solidFill>
                <a:latin typeface="+mj-lt"/>
              </a:rPr>
              <a:t>for</a:t>
            </a:r>
            <a:r>
              <a:rPr lang="cs-CZ" sz="2400" b="1" dirty="0">
                <a:solidFill>
                  <a:schemeClr val="bg1"/>
                </a:solidFill>
                <a:latin typeface="+mj-lt"/>
              </a:rPr>
              <a:t> </a:t>
            </a:r>
            <a:r>
              <a:rPr lang="cs-CZ" sz="2400" b="1" dirty="0" err="1">
                <a:solidFill>
                  <a:schemeClr val="bg1"/>
                </a:solidFill>
                <a:latin typeface="+mj-lt"/>
              </a:rPr>
              <a:t>intermittent</a:t>
            </a:r>
            <a:r>
              <a:rPr lang="cs-CZ" sz="2400" b="1" dirty="0">
                <a:solidFill>
                  <a:schemeClr val="bg1"/>
                </a:solidFill>
                <a:latin typeface="+mj-lt"/>
              </a:rPr>
              <a:t> </a:t>
            </a:r>
            <a:r>
              <a:rPr lang="cs-CZ" sz="2400" b="1" dirty="0" err="1">
                <a:solidFill>
                  <a:schemeClr val="bg1"/>
                </a:solidFill>
                <a:latin typeface="+mj-lt"/>
              </a:rPr>
              <a:t>demand</a:t>
            </a:r>
            <a:r>
              <a:rPr lang="cs-CZ" sz="2400" b="1" dirty="0">
                <a:solidFill>
                  <a:schemeClr val="bg1"/>
                </a:solidFill>
                <a:latin typeface="+mj-lt"/>
              </a:rPr>
              <a:t> </a:t>
            </a:r>
            <a:r>
              <a:rPr lang="cs-CZ" sz="2400" b="1" dirty="0" err="1">
                <a:solidFill>
                  <a:schemeClr val="bg1"/>
                </a:solidFill>
                <a:latin typeface="+mj-lt"/>
              </a:rPr>
              <a:t>items</a:t>
            </a:r>
            <a:endParaRPr lang="cs-CZ" sz="2400" b="1" dirty="0">
              <a:solidFill>
                <a:schemeClr val="bg1"/>
              </a:solidFill>
              <a:latin typeface="+mj-lt"/>
            </a:endParaRPr>
          </a:p>
        </p:txBody>
      </p:sp>
      <p:sp>
        <p:nvSpPr>
          <p:cNvPr id="13" name="Zaoblený obdélník 6"/>
          <p:cNvSpPr/>
          <p:nvPr/>
        </p:nvSpPr>
        <p:spPr bwMode="auto">
          <a:xfrm>
            <a:off x="1959925" y="4867442"/>
            <a:ext cx="4044635" cy="865642"/>
          </a:xfrm>
          <a:prstGeom prst="roundRect">
            <a:avLst>
              <a:gd name="adj" fmla="val 0"/>
            </a:avLst>
          </a:prstGeom>
          <a:solidFill>
            <a:srgbClr val="EC630E"/>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Asset</a:t>
            </a:r>
            <a:r>
              <a:rPr lang="cs-CZ" sz="2400" b="1" dirty="0">
                <a:solidFill>
                  <a:schemeClr val="bg1"/>
                </a:solidFill>
                <a:latin typeface="+mj-lt"/>
              </a:rPr>
              <a:t> </a:t>
            </a:r>
            <a:r>
              <a:rPr lang="cs-CZ" sz="2400" b="1" dirty="0" err="1">
                <a:solidFill>
                  <a:schemeClr val="bg1"/>
                </a:solidFill>
                <a:latin typeface="+mj-lt"/>
              </a:rPr>
              <a:t>life</a:t>
            </a:r>
            <a:r>
              <a:rPr lang="cs-CZ" sz="2400" b="1" dirty="0">
                <a:solidFill>
                  <a:schemeClr val="bg1"/>
                </a:solidFill>
                <a:latin typeface="+mj-lt"/>
              </a:rPr>
              <a:t> </a:t>
            </a:r>
            <a:r>
              <a:rPr lang="cs-CZ" sz="2400" b="1" dirty="0" err="1">
                <a:solidFill>
                  <a:schemeClr val="bg1"/>
                </a:solidFill>
                <a:latin typeface="+mj-lt"/>
              </a:rPr>
              <a:t>cycle</a:t>
            </a:r>
            <a:endParaRPr lang="cs-CZ" sz="2400" b="1" dirty="0">
              <a:solidFill>
                <a:schemeClr val="bg1"/>
              </a:solidFill>
              <a:latin typeface="+mj-lt"/>
            </a:endParaRPr>
          </a:p>
        </p:txBody>
      </p:sp>
      <p:sp>
        <p:nvSpPr>
          <p:cNvPr id="14" name="Zaoblený obdélník 6"/>
          <p:cNvSpPr/>
          <p:nvPr/>
        </p:nvSpPr>
        <p:spPr bwMode="auto">
          <a:xfrm>
            <a:off x="6180126" y="4867442"/>
            <a:ext cx="4044635" cy="865642"/>
          </a:xfrm>
          <a:prstGeom prst="roundRect">
            <a:avLst>
              <a:gd name="adj" fmla="val 0"/>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Good</a:t>
            </a:r>
            <a:r>
              <a:rPr lang="cs-CZ" sz="2400" b="1" dirty="0">
                <a:solidFill>
                  <a:schemeClr val="bg1"/>
                </a:solidFill>
                <a:latin typeface="+mj-lt"/>
              </a:rPr>
              <a:t> </a:t>
            </a:r>
            <a:r>
              <a:rPr lang="cs-CZ" sz="2400" b="1" dirty="0" err="1">
                <a:solidFill>
                  <a:schemeClr val="bg1"/>
                </a:solidFill>
                <a:latin typeface="+mj-lt"/>
              </a:rPr>
              <a:t>information</a:t>
            </a:r>
            <a:r>
              <a:rPr lang="cs-CZ" sz="2400" b="1" dirty="0">
                <a:solidFill>
                  <a:schemeClr val="bg1"/>
                </a:solidFill>
                <a:latin typeface="+mj-lt"/>
              </a:rPr>
              <a:t> </a:t>
            </a:r>
            <a:r>
              <a:rPr lang="cs-CZ" sz="2400" b="1" dirty="0" err="1">
                <a:solidFill>
                  <a:schemeClr val="bg1"/>
                </a:solidFill>
                <a:latin typeface="+mj-lt"/>
              </a:rPr>
              <a:t>system</a:t>
            </a:r>
            <a:endParaRPr lang="cs-CZ" sz="2400" b="1" dirty="0">
              <a:solidFill>
                <a:schemeClr val="bg1"/>
              </a:solidFill>
              <a:latin typeface="+mj-lt"/>
            </a:endParaRPr>
          </a:p>
        </p:txBody>
      </p:sp>
    </p:spTree>
    <p:extLst>
      <p:ext uri="{BB962C8B-B14F-4D97-AF65-F5344CB8AC3E}">
        <p14:creationId xmlns:p14="http://schemas.microsoft.com/office/powerpoint/2010/main" val="1182398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adpis 1"/>
          <p:cNvSpPr>
            <a:spLocks noGrp="1"/>
          </p:cNvSpPr>
          <p:nvPr>
            <p:ph type="title"/>
          </p:nvPr>
        </p:nvSpPr>
        <p:spPr>
          <a:xfrm>
            <a:off x="152400" y="609600"/>
            <a:ext cx="8995410" cy="582369"/>
          </a:xfrm>
          <a:noFill/>
          <a:extLst>
            <a:ext uri="{909E8E84-426E-40DD-AFC4-6F175D3DCCD1}">
              <a14:hiddenFill xmlns:a14="http://schemas.microsoft.com/office/drawing/2010/main">
                <a:gradFill rotWithShape="1">
                  <a:gsLst>
                    <a:gs pos="0">
                      <a:srgbClr val="D3D3CF"/>
                    </a:gs>
                    <a:gs pos="100000">
                      <a:schemeClr val="bg1"/>
                    </a:gs>
                  </a:gsLst>
                  <a:lin ang="2700000" scaled="1"/>
                </a:gradFill>
              </a14:hiddenFill>
            </a:ext>
          </a:extLst>
        </p:spPr>
        <p:txBody>
          <a:bodyPr>
            <a:noAutofit/>
          </a:bodyPr>
          <a:lstStyle/>
          <a:p>
            <a:r>
              <a:rPr lang="cs-CZ" altLang="cs-CZ" sz="3000" dirty="0" err="1">
                <a:solidFill>
                  <a:schemeClr val="accent1"/>
                </a:solidFill>
              </a:rPr>
              <a:t>Good</a:t>
            </a:r>
            <a:r>
              <a:rPr lang="cs-CZ" altLang="cs-CZ" sz="3000" dirty="0">
                <a:solidFill>
                  <a:schemeClr val="accent1"/>
                </a:solidFill>
              </a:rPr>
              <a:t> </a:t>
            </a:r>
            <a:r>
              <a:rPr lang="en-US" altLang="cs-CZ" sz="3000" dirty="0">
                <a:solidFill>
                  <a:schemeClr val="accent1"/>
                </a:solidFill>
              </a:rPr>
              <a:t>information system for spare parts management</a:t>
            </a:r>
          </a:p>
        </p:txBody>
      </p:sp>
      <p:sp>
        <p:nvSpPr>
          <p:cNvPr id="5" name="Zaoblený obdélník 4"/>
          <p:cNvSpPr/>
          <p:nvPr/>
        </p:nvSpPr>
        <p:spPr bwMode="auto">
          <a:xfrm>
            <a:off x="1768521" y="4010664"/>
            <a:ext cx="3290282" cy="2207256"/>
          </a:xfrm>
          <a:prstGeom prst="roundRect">
            <a:avLst>
              <a:gd name="adj" fmla="val 10587"/>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Quantitative</a:t>
            </a:r>
            <a:r>
              <a:rPr lang="cs-CZ" sz="2400" b="1" dirty="0">
                <a:solidFill>
                  <a:schemeClr val="bg1"/>
                </a:solidFill>
                <a:latin typeface="+mj-lt"/>
              </a:rPr>
              <a:t> </a:t>
            </a:r>
            <a:r>
              <a:rPr lang="cs-CZ" sz="2400" b="1" dirty="0" err="1">
                <a:solidFill>
                  <a:schemeClr val="bg1"/>
                </a:solidFill>
                <a:latin typeface="+mj-lt"/>
              </a:rPr>
              <a:t>methods</a:t>
            </a:r>
            <a:endParaRPr lang="cs-CZ" sz="2400" b="1" dirty="0">
              <a:solidFill>
                <a:schemeClr val="bg1"/>
              </a:solidFill>
              <a:latin typeface="+mj-lt"/>
            </a:endParaRPr>
          </a:p>
        </p:txBody>
      </p:sp>
      <p:sp>
        <p:nvSpPr>
          <p:cNvPr id="6" name="Zaoblený obdélník 5"/>
          <p:cNvSpPr/>
          <p:nvPr/>
        </p:nvSpPr>
        <p:spPr bwMode="auto">
          <a:xfrm>
            <a:off x="1768521" y="2715057"/>
            <a:ext cx="3290282" cy="1167046"/>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Common</a:t>
            </a:r>
            <a:r>
              <a:rPr lang="cs-CZ" sz="2400" b="1" dirty="0">
                <a:solidFill>
                  <a:schemeClr val="bg1"/>
                </a:solidFill>
                <a:latin typeface="+mj-lt"/>
              </a:rPr>
              <a:t> </a:t>
            </a:r>
            <a:r>
              <a:rPr lang="cs-CZ" sz="2400" b="1" dirty="0" err="1">
                <a:solidFill>
                  <a:schemeClr val="bg1"/>
                </a:solidFill>
                <a:latin typeface="+mj-lt"/>
              </a:rPr>
              <a:t>sense</a:t>
            </a:r>
            <a:endParaRPr lang="cs-CZ" sz="2400" b="1" dirty="0">
              <a:solidFill>
                <a:schemeClr val="bg1"/>
              </a:solidFill>
              <a:latin typeface="+mj-lt"/>
            </a:endParaRPr>
          </a:p>
        </p:txBody>
      </p:sp>
      <p:sp>
        <p:nvSpPr>
          <p:cNvPr id="7" name="Zaoblený obdélník 6"/>
          <p:cNvSpPr/>
          <p:nvPr/>
        </p:nvSpPr>
        <p:spPr bwMode="auto">
          <a:xfrm>
            <a:off x="1768521" y="1719427"/>
            <a:ext cx="3290282" cy="865642"/>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400" b="1" dirty="0" err="1">
                <a:solidFill>
                  <a:schemeClr val="bg1"/>
                </a:solidFill>
                <a:latin typeface="+mj-lt"/>
              </a:rPr>
              <a:t>Unexplained</a:t>
            </a:r>
            <a:r>
              <a:rPr lang="cs-CZ" sz="2400" b="1" dirty="0">
                <a:solidFill>
                  <a:schemeClr val="bg1"/>
                </a:solidFill>
                <a:latin typeface="+mj-lt"/>
              </a:rPr>
              <a:t> / </a:t>
            </a:r>
            <a:r>
              <a:rPr lang="cs-CZ" sz="2400" b="1" dirty="0" err="1">
                <a:solidFill>
                  <a:schemeClr val="bg1"/>
                </a:solidFill>
                <a:latin typeface="+mj-lt"/>
              </a:rPr>
              <a:t>Random</a:t>
            </a:r>
            <a:endParaRPr lang="cs-CZ" sz="2400" b="1" dirty="0">
              <a:solidFill>
                <a:schemeClr val="bg1"/>
              </a:solidFill>
              <a:latin typeface="+mj-lt"/>
            </a:endParaRPr>
          </a:p>
        </p:txBody>
      </p:sp>
      <p:sp>
        <p:nvSpPr>
          <p:cNvPr id="10" name="Zaoblený obdélník 9"/>
          <p:cNvSpPr/>
          <p:nvPr/>
        </p:nvSpPr>
        <p:spPr bwMode="auto">
          <a:xfrm>
            <a:off x="8436272" y="4010664"/>
            <a:ext cx="2071708" cy="2207256"/>
          </a:xfrm>
          <a:prstGeom prst="roundRect">
            <a:avLst>
              <a:gd name="adj" fmla="val 11195"/>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b="1" dirty="0" err="1">
                <a:solidFill>
                  <a:schemeClr val="bg1"/>
                </a:solidFill>
                <a:latin typeface="+mj-lt"/>
              </a:rPr>
              <a:t>Maximize</a:t>
            </a:r>
            <a:r>
              <a:rPr lang="cs-CZ" sz="2100" b="1" dirty="0">
                <a:solidFill>
                  <a:schemeClr val="bg1"/>
                </a:solidFill>
                <a:latin typeface="+mj-lt"/>
              </a:rPr>
              <a:t>!</a:t>
            </a:r>
          </a:p>
        </p:txBody>
      </p:sp>
      <p:sp>
        <p:nvSpPr>
          <p:cNvPr id="11" name="Zaoblený obdélník 10"/>
          <p:cNvSpPr/>
          <p:nvPr/>
        </p:nvSpPr>
        <p:spPr bwMode="auto">
          <a:xfrm>
            <a:off x="8436272" y="2715057"/>
            <a:ext cx="2071708" cy="1167046"/>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b="1" dirty="0">
                <a:solidFill>
                  <a:schemeClr val="bg1"/>
                </a:solidFill>
                <a:latin typeface="+mj-lt"/>
              </a:rPr>
              <a:t>Make </a:t>
            </a:r>
            <a:r>
              <a:rPr lang="cs-CZ" sz="2100" b="1" dirty="0" err="1">
                <a:solidFill>
                  <a:schemeClr val="bg1"/>
                </a:solidFill>
                <a:latin typeface="+mj-lt"/>
              </a:rPr>
              <a:t>efficient</a:t>
            </a:r>
            <a:r>
              <a:rPr lang="cs-CZ" sz="2100" b="1" dirty="0">
                <a:solidFill>
                  <a:schemeClr val="bg1"/>
                </a:solidFill>
                <a:latin typeface="+mj-lt"/>
              </a:rPr>
              <a:t>!</a:t>
            </a:r>
          </a:p>
        </p:txBody>
      </p:sp>
      <p:sp>
        <p:nvSpPr>
          <p:cNvPr id="12" name="Zaoblený obdélník 11"/>
          <p:cNvSpPr/>
          <p:nvPr/>
        </p:nvSpPr>
        <p:spPr bwMode="auto">
          <a:xfrm>
            <a:off x="8436272" y="1719427"/>
            <a:ext cx="2071708" cy="865642"/>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b="1" dirty="0" err="1">
                <a:solidFill>
                  <a:schemeClr val="bg1"/>
                </a:solidFill>
                <a:latin typeface="+mj-lt"/>
              </a:rPr>
              <a:t>Minimize</a:t>
            </a:r>
            <a:r>
              <a:rPr lang="cs-CZ" sz="2100" b="1" dirty="0">
                <a:solidFill>
                  <a:schemeClr val="bg1"/>
                </a:solidFill>
                <a:latin typeface="+mj-lt"/>
              </a:rPr>
              <a:t>!</a:t>
            </a:r>
          </a:p>
        </p:txBody>
      </p:sp>
      <p:sp>
        <p:nvSpPr>
          <p:cNvPr id="13" name="Zaoblený obdélník 12"/>
          <p:cNvSpPr/>
          <p:nvPr/>
        </p:nvSpPr>
        <p:spPr bwMode="auto">
          <a:xfrm>
            <a:off x="5190368" y="4010664"/>
            <a:ext cx="3107563" cy="2207256"/>
          </a:xfrm>
          <a:prstGeom prst="roundRect">
            <a:avLst>
              <a:gd name="adj" fmla="val 10587"/>
            </a:avLst>
          </a:prstGeom>
          <a:solidFill>
            <a:schemeClr val="accent1"/>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b="1" dirty="0" err="1">
                <a:solidFill>
                  <a:schemeClr val="bg1"/>
                </a:solidFill>
                <a:latin typeface="+mj-lt"/>
              </a:rPr>
              <a:t>Forecasting</a:t>
            </a:r>
            <a:endParaRPr lang="cs-CZ" sz="2100" b="1" dirty="0">
              <a:solidFill>
                <a:schemeClr val="bg1"/>
              </a:solidFill>
              <a:latin typeface="+mj-lt"/>
            </a:endParaRPr>
          </a:p>
          <a:p>
            <a:pPr algn="ctr" defTabSz="914002">
              <a:defRPr/>
            </a:pPr>
            <a:r>
              <a:rPr lang="cs-CZ" sz="2100" b="1" dirty="0" err="1">
                <a:solidFill>
                  <a:schemeClr val="bg1"/>
                </a:solidFill>
                <a:latin typeface="+mj-lt"/>
              </a:rPr>
              <a:t>Inventory</a:t>
            </a:r>
            <a:r>
              <a:rPr lang="cs-CZ" sz="2100" b="1" dirty="0">
                <a:solidFill>
                  <a:schemeClr val="bg1"/>
                </a:solidFill>
                <a:latin typeface="+mj-lt"/>
              </a:rPr>
              <a:t> </a:t>
            </a:r>
            <a:r>
              <a:rPr lang="cs-CZ" sz="2100" b="1" dirty="0" err="1">
                <a:solidFill>
                  <a:schemeClr val="bg1"/>
                </a:solidFill>
                <a:latin typeface="+mj-lt"/>
              </a:rPr>
              <a:t>levels</a:t>
            </a:r>
            <a:endParaRPr lang="cs-CZ" sz="2100" b="1" dirty="0">
              <a:solidFill>
                <a:schemeClr val="bg1"/>
              </a:solidFill>
              <a:latin typeface="+mj-lt"/>
            </a:endParaRPr>
          </a:p>
          <a:p>
            <a:pPr algn="ctr" defTabSz="914002">
              <a:defRPr/>
            </a:pPr>
            <a:r>
              <a:rPr lang="cs-CZ" sz="2100" b="1" dirty="0" err="1">
                <a:solidFill>
                  <a:schemeClr val="bg1"/>
                </a:solidFill>
                <a:latin typeface="+mj-lt"/>
              </a:rPr>
              <a:t>Ordering</a:t>
            </a:r>
            <a:endParaRPr lang="cs-CZ" sz="2100" b="1" dirty="0">
              <a:solidFill>
                <a:schemeClr val="bg1"/>
              </a:solidFill>
              <a:latin typeface="+mj-lt"/>
            </a:endParaRPr>
          </a:p>
        </p:txBody>
      </p:sp>
      <p:sp>
        <p:nvSpPr>
          <p:cNvPr id="14" name="Zaoblený obdélník 13"/>
          <p:cNvSpPr/>
          <p:nvPr/>
        </p:nvSpPr>
        <p:spPr bwMode="auto">
          <a:xfrm>
            <a:off x="5190368" y="2715057"/>
            <a:ext cx="3107563" cy="1167046"/>
          </a:xfrm>
          <a:prstGeom prst="roundRect">
            <a:avLst/>
          </a:prstGeom>
          <a:solidFill>
            <a:schemeClr val="accent4"/>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en-US" sz="2100" b="1" dirty="0">
                <a:solidFill>
                  <a:schemeClr val="bg1"/>
                </a:solidFill>
                <a:latin typeface="+mj-lt"/>
              </a:rPr>
              <a:t>Input of technicians and procurement</a:t>
            </a:r>
          </a:p>
          <a:p>
            <a:pPr algn="ctr" defTabSz="914002">
              <a:defRPr/>
            </a:pPr>
            <a:r>
              <a:rPr lang="en-US" sz="2100" b="1" dirty="0">
                <a:solidFill>
                  <a:schemeClr val="bg1"/>
                </a:solidFill>
                <a:latin typeface="+mj-lt"/>
              </a:rPr>
              <a:t>Criticality analysis</a:t>
            </a:r>
          </a:p>
        </p:txBody>
      </p:sp>
      <p:sp>
        <p:nvSpPr>
          <p:cNvPr id="15" name="Zaoblený obdélník 14"/>
          <p:cNvSpPr/>
          <p:nvPr/>
        </p:nvSpPr>
        <p:spPr bwMode="auto">
          <a:xfrm>
            <a:off x="5190368" y="1719427"/>
            <a:ext cx="3107563" cy="865642"/>
          </a:xfrm>
          <a:prstGeom prst="roundRect">
            <a:avLst/>
          </a:prstGeom>
          <a:solidFill>
            <a:schemeClr val="accent2"/>
          </a:solidFill>
          <a:ln w="9525" cap="flat" cmpd="sng" algn="ctr">
            <a:noFill/>
            <a:prstDash val="solid"/>
            <a:round/>
            <a:headEnd type="none" w="med" len="med"/>
            <a:tailEnd type="none" w="med" len="med"/>
          </a:ln>
          <a:effectLst/>
        </p:spPr>
        <p:txBody>
          <a:bodyPr lIns="79406" tIns="39703" rIns="79406" bIns="39703" anchor="ctr"/>
          <a:lstStyle/>
          <a:p>
            <a:pPr algn="ctr" defTabSz="914002">
              <a:defRPr/>
            </a:pPr>
            <a:r>
              <a:rPr lang="cs-CZ" sz="2100" b="1" dirty="0" err="1">
                <a:solidFill>
                  <a:schemeClr val="bg1"/>
                </a:solidFill>
                <a:latin typeface="+mj-lt"/>
              </a:rPr>
              <a:t>Forecast</a:t>
            </a:r>
            <a:r>
              <a:rPr lang="cs-CZ" sz="2100" b="1" dirty="0">
                <a:solidFill>
                  <a:schemeClr val="bg1"/>
                </a:solidFill>
                <a:latin typeface="+mj-lt"/>
              </a:rPr>
              <a:t> </a:t>
            </a:r>
            <a:r>
              <a:rPr lang="cs-CZ" sz="2100" b="1" dirty="0" err="1">
                <a:solidFill>
                  <a:schemeClr val="bg1"/>
                </a:solidFill>
                <a:latin typeface="+mj-lt"/>
              </a:rPr>
              <a:t>accuracy</a:t>
            </a:r>
            <a:r>
              <a:rPr lang="cs-CZ" sz="2100" b="1" dirty="0">
                <a:solidFill>
                  <a:schemeClr val="bg1"/>
                </a:solidFill>
                <a:latin typeface="+mj-lt"/>
              </a:rPr>
              <a:t> </a:t>
            </a:r>
            <a:br>
              <a:rPr lang="cs-CZ" sz="2100" b="1" dirty="0">
                <a:solidFill>
                  <a:schemeClr val="bg1"/>
                </a:solidFill>
                <a:latin typeface="+mj-lt"/>
              </a:rPr>
            </a:br>
            <a:r>
              <a:rPr lang="cs-CZ" sz="2100" b="1" dirty="0">
                <a:solidFill>
                  <a:schemeClr val="bg1"/>
                </a:solidFill>
                <a:latin typeface="+mj-lt"/>
              </a:rPr>
              <a:t>and reliability</a:t>
            </a:r>
          </a:p>
        </p:txBody>
      </p:sp>
    </p:spTree>
    <p:extLst>
      <p:ext uri="{BB962C8B-B14F-4D97-AF65-F5344CB8AC3E}">
        <p14:creationId xmlns:p14="http://schemas.microsoft.com/office/powerpoint/2010/main" val="115730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89226"/>
            <a:ext cx="8229600" cy="411162"/>
          </a:xfrm>
        </p:spPr>
        <p:txBody>
          <a:bodyPr>
            <a:noAutofit/>
          </a:bodyPr>
          <a:lstStyle/>
          <a:p>
            <a:r>
              <a:rPr lang="en-US" sz="2800" dirty="0">
                <a:latin typeface="Copperplate Gothic Bold" pitchFamily="34" charset="0"/>
              </a:rPr>
              <a:t>Classification of materials</a:t>
            </a:r>
          </a:p>
        </p:txBody>
      </p:sp>
      <p:sp>
        <p:nvSpPr>
          <p:cNvPr id="3" name="TextBox 2"/>
          <p:cNvSpPr txBox="1"/>
          <p:nvPr/>
        </p:nvSpPr>
        <p:spPr>
          <a:xfrm>
            <a:off x="1828800" y="1925172"/>
            <a:ext cx="2362200" cy="461665"/>
          </a:xfrm>
          <a:prstGeom prst="rect">
            <a:avLst/>
          </a:prstGeom>
          <a:noFill/>
          <a:ln w="28575">
            <a:solidFill>
              <a:schemeClr val="tx1"/>
            </a:solidFill>
          </a:ln>
        </p:spPr>
        <p:txBody>
          <a:bodyPr wrap="square" rtlCol="0">
            <a:spAutoFit/>
          </a:bodyPr>
          <a:lstStyle/>
          <a:p>
            <a:pPr algn="ctr"/>
            <a:r>
              <a:rPr lang="en-US" sz="2400" b="1" dirty="0"/>
              <a:t>Type wise </a:t>
            </a:r>
          </a:p>
        </p:txBody>
      </p:sp>
      <p:sp>
        <p:nvSpPr>
          <p:cNvPr id="4" name="TextBox 3"/>
          <p:cNvSpPr txBox="1"/>
          <p:nvPr/>
        </p:nvSpPr>
        <p:spPr>
          <a:xfrm>
            <a:off x="1832920" y="3050233"/>
            <a:ext cx="2362200" cy="461665"/>
          </a:xfrm>
          <a:prstGeom prst="rect">
            <a:avLst/>
          </a:prstGeom>
          <a:noFill/>
          <a:ln w="28575">
            <a:solidFill>
              <a:schemeClr val="tx1"/>
            </a:solidFill>
          </a:ln>
        </p:spPr>
        <p:txBody>
          <a:bodyPr wrap="square" rtlCol="0">
            <a:spAutoFit/>
          </a:bodyPr>
          <a:lstStyle/>
          <a:p>
            <a:pPr algn="ctr"/>
            <a:r>
              <a:rPr lang="en-US" sz="2400" b="1" dirty="0"/>
              <a:t>Cost wise  </a:t>
            </a:r>
          </a:p>
        </p:txBody>
      </p:sp>
      <p:sp>
        <p:nvSpPr>
          <p:cNvPr id="5" name="TextBox 4"/>
          <p:cNvSpPr txBox="1"/>
          <p:nvPr/>
        </p:nvSpPr>
        <p:spPr>
          <a:xfrm>
            <a:off x="1828800" y="3881736"/>
            <a:ext cx="2362200" cy="461665"/>
          </a:xfrm>
          <a:prstGeom prst="rect">
            <a:avLst/>
          </a:prstGeom>
          <a:noFill/>
          <a:ln w="28575">
            <a:solidFill>
              <a:schemeClr val="tx1"/>
            </a:solidFill>
          </a:ln>
        </p:spPr>
        <p:txBody>
          <a:bodyPr wrap="square" rtlCol="0">
            <a:spAutoFit/>
          </a:bodyPr>
          <a:lstStyle/>
          <a:p>
            <a:pPr algn="ctr"/>
            <a:r>
              <a:rPr lang="en-US" sz="2400" b="1" dirty="0"/>
              <a:t>Budget wise  </a:t>
            </a:r>
          </a:p>
        </p:txBody>
      </p:sp>
      <p:sp>
        <p:nvSpPr>
          <p:cNvPr id="6" name="TextBox 5"/>
          <p:cNvSpPr txBox="1"/>
          <p:nvPr/>
        </p:nvSpPr>
        <p:spPr>
          <a:xfrm>
            <a:off x="4800600" y="1354245"/>
            <a:ext cx="5638800" cy="1477328"/>
          </a:xfrm>
          <a:prstGeom prst="rect">
            <a:avLst/>
          </a:prstGeom>
          <a:noFill/>
          <a:ln w="28575">
            <a:solidFill>
              <a:schemeClr val="tx1"/>
            </a:solidFill>
          </a:ln>
        </p:spPr>
        <p:txBody>
          <a:bodyPr wrap="square" rtlCol="0">
            <a:spAutoFit/>
          </a:bodyPr>
          <a:lstStyle/>
          <a:p>
            <a:pPr marL="342900" indent="-342900">
              <a:buFont typeface="+mj-lt"/>
              <a:buAutoNum type="arabicPeriod"/>
            </a:pPr>
            <a:r>
              <a:rPr lang="en-US" b="1" dirty="0"/>
              <a:t>Rotatable spare </a:t>
            </a:r>
            <a:r>
              <a:rPr lang="en-US" dirty="0"/>
              <a:t>– </a:t>
            </a:r>
            <a:r>
              <a:rPr lang="en-US" sz="1400" dirty="0"/>
              <a:t>Replaced, Reconditioned &amp; Reused as a whole</a:t>
            </a:r>
          </a:p>
          <a:p>
            <a:pPr marL="342900" indent="-342900">
              <a:buFont typeface="+mj-lt"/>
              <a:buAutoNum type="arabicPeriod"/>
            </a:pPr>
            <a:r>
              <a:rPr lang="en-US" b="1" dirty="0"/>
              <a:t>Insurance spare </a:t>
            </a:r>
            <a:r>
              <a:rPr lang="en-US" dirty="0"/>
              <a:t>– S</a:t>
            </a:r>
            <a:r>
              <a:rPr lang="en-US" sz="1400" dirty="0"/>
              <a:t>tandby  materials for critical equipment</a:t>
            </a:r>
          </a:p>
          <a:p>
            <a:pPr marL="342900" indent="-342900">
              <a:buFont typeface="+mj-lt"/>
              <a:buAutoNum type="arabicPeriod"/>
            </a:pPr>
            <a:r>
              <a:rPr lang="en-US" b="1" dirty="0"/>
              <a:t>Reconditioning spare </a:t>
            </a:r>
            <a:r>
              <a:rPr lang="en-US" dirty="0"/>
              <a:t>– </a:t>
            </a:r>
            <a:r>
              <a:rPr lang="en-US" sz="1400" dirty="0"/>
              <a:t>Materials </a:t>
            </a:r>
            <a:r>
              <a:rPr lang="en-US" dirty="0"/>
              <a:t>f</a:t>
            </a:r>
            <a:r>
              <a:rPr lang="en-US" sz="1400" dirty="0"/>
              <a:t>or reconditioning purpose.</a:t>
            </a:r>
          </a:p>
          <a:p>
            <a:pPr marL="342900" indent="-342900">
              <a:buFont typeface="+mj-lt"/>
              <a:buAutoNum type="arabicPeriod"/>
            </a:pPr>
            <a:r>
              <a:rPr lang="en-US" b="1" dirty="0"/>
              <a:t>Consumables</a:t>
            </a:r>
            <a:r>
              <a:rPr lang="en-US" dirty="0"/>
              <a:t>  - </a:t>
            </a:r>
            <a:r>
              <a:rPr lang="en-US" sz="1400" dirty="0"/>
              <a:t>Materials required for operating  &amp; reconditioning </a:t>
            </a:r>
          </a:p>
          <a:p>
            <a:pPr marL="342900" indent="-342900">
              <a:buFont typeface="+mj-lt"/>
              <a:buAutoNum type="arabicPeriod"/>
            </a:pPr>
            <a:r>
              <a:rPr lang="en-US" b="1" dirty="0"/>
              <a:t>Capital items </a:t>
            </a:r>
            <a:r>
              <a:rPr lang="en-US" sz="1400" dirty="0"/>
              <a:t>– Plant and equipments</a:t>
            </a:r>
          </a:p>
        </p:txBody>
      </p:sp>
      <p:sp>
        <p:nvSpPr>
          <p:cNvPr id="7" name="TextBox 6"/>
          <p:cNvSpPr txBox="1"/>
          <p:nvPr/>
        </p:nvSpPr>
        <p:spPr>
          <a:xfrm>
            <a:off x="4800600" y="2913102"/>
            <a:ext cx="5638800" cy="646331"/>
          </a:xfrm>
          <a:prstGeom prst="rect">
            <a:avLst/>
          </a:prstGeom>
          <a:noFill/>
          <a:ln w="28575">
            <a:solidFill>
              <a:schemeClr val="tx1"/>
            </a:solidFill>
          </a:ln>
        </p:spPr>
        <p:txBody>
          <a:bodyPr wrap="square" rtlCol="0">
            <a:spAutoFit/>
          </a:bodyPr>
          <a:lstStyle/>
          <a:p>
            <a:pPr marL="342900" indent="-342900">
              <a:buAutoNum type="arabicPeriod"/>
            </a:pPr>
            <a:r>
              <a:rPr lang="en-US" b="1" dirty="0"/>
              <a:t>High value </a:t>
            </a:r>
            <a:r>
              <a:rPr lang="en-US" dirty="0"/>
              <a:t>– </a:t>
            </a:r>
            <a:r>
              <a:rPr lang="en-US" sz="1400" dirty="0"/>
              <a:t>More than one </a:t>
            </a:r>
            <a:r>
              <a:rPr lang="en-US" sz="1400" dirty="0" err="1"/>
              <a:t>lakh</a:t>
            </a:r>
            <a:endParaRPr lang="en-US" sz="1400" dirty="0"/>
          </a:p>
          <a:p>
            <a:pPr marL="342900" indent="-342900">
              <a:buAutoNum type="arabicPeriod"/>
            </a:pPr>
            <a:r>
              <a:rPr lang="en-US" b="1" dirty="0"/>
              <a:t>Low value </a:t>
            </a:r>
            <a:r>
              <a:rPr lang="en-US" dirty="0"/>
              <a:t>– </a:t>
            </a:r>
            <a:r>
              <a:rPr lang="en-US" sz="1400" dirty="0"/>
              <a:t>Less than one </a:t>
            </a:r>
            <a:r>
              <a:rPr lang="en-US" sz="1400" dirty="0" err="1"/>
              <a:t>Lakhs</a:t>
            </a:r>
            <a:r>
              <a:rPr lang="en-US" sz="1400" dirty="0"/>
              <a:t> </a:t>
            </a:r>
          </a:p>
        </p:txBody>
      </p:sp>
      <p:sp>
        <p:nvSpPr>
          <p:cNvPr id="8" name="TextBox 7"/>
          <p:cNvSpPr txBox="1"/>
          <p:nvPr/>
        </p:nvSpPr>
        <p:spPr>
          <a:xfrm>
            <a:off x="4800600" y="3621373"/>
            <a:ext cx="5638800" cy="1292662"/>
          </a:xfrm>
          <a:prstGeom prst="rect">
            <a:avLst/>
          </a:prstGeom>
          <a:noFill/>
          <a:ln w="28575">
            <a:solidFill>
              <a:schemeClr val="tx1"/>
            </a:solidFill>
          </a:ln>
        </p:spPr>
        <p:txBody>
          <a:bodyPr wrap="square" rtlCol="0">
            <a:spAutoFit/>
          </a:bodyPr>
          <a:lstStyle/>
          <a:p>
            <a:pPr marL="342900" indent="-342900">
              <a:buAutoNum type="arabicPeriod"/>
            </a:pPr>
            <a:r>
              <a:rPr lang="en-US" b="1" dirty="0"/>
              <a:t>Capital budget </a:t>
            </a:r>
            <a:r>
              <a:rPr lang="en-US" dirty="0"/>
              <a:t>– Plant &amp; equipment </a:t>
            </a:r>
            <a:r>
              <a:rPr lang="en-US" sz="1400" dirty="0"/>
              <a:t>: Having asset number, fixed life, Depreciation , Residual value, replaced after expiry of life</a:t>
            </a:r>
          </a:p>
          <a:p>
            <a:pPr marL="342900" indent="-342900">
              <a:buAutoNum type="arabicPeriod"/>
            </a:pPr>
            <a:r>
              <a:rPr lang="en-US" b="1" dirty="0"/>
              <a:t>Revenue budget </a:t>
            </a:r>
            <a:r>
              <a:rPr lang="en-US" dirty="0"/>
              <a:t>– Spares &amp; consumables :  </a:t>
            </a:r>
            <a:r>
              <a:rPr lang="en-US" sz="1400" dirty="0"/>
              <a:t>No asset number, fixed life &amp; depreciation ,  having scrap value, used  for operating and reconditioning of equipments / system</a:t>
            </a:r>
          </a:p>
        </p:txBody>
      </p:sp>
      <p:sp>
        <p:nvSpPr>
          <p:cNvPr id="9" name="Right Arrow 8"/>
          <p:cNvSpPr/>
          <p:nvPr/>
        </p:nvSpPr>
        <p:spPr>
          <a:xfrm>
            <a:off x="4191000" y="4004355"/>
            <a:ext cx="6055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191111" y="3142891"/>
            <a:ext cx="60548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91111" y="2021912"/>
            <a:ext cx="60548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28800" y="5481936"/>
            <a:ext cx="2362200" cy="461665"/>
          </a:xfrm>
          <a:prstGeom prst="rect">
            <a:avLst/>
          </a:prstGeom>
          <a:noFill/>
          <a:ln w="28575">
            <a:solidFill>
              <a:schemeClr val="tx1"/>
            </a:solidFill>
          </a:ln>
        </p:spPr>
        <p:txBody>
          <a:bodyPr wrap="square" rtlCol="0">
            <a:spAutoFit/>
          </a:bodyPr>
          <a:lstStyle/>
          <a:p>
            <a:pPr algn="ctr"/>
            <a:r>
              <a:rPr lang="en-US" sz="2400" b="1" dirty="0"/>
              <a:t>Application wise  </a:t>
            </a:r>
          </a:p>
        </p:txBody>
      </p:sp>
      <p:sp>
        <p:nvSpPr>
          <p:cNvPr id="13" name="TextBox 12"/>
          <p:cNvSpPr txBox="1"/>
          <p:nvPr/>
        </p:nvSpPr>
        <p:spPr>
          <a:xfrm>
            <a:off x="4800600" y="4965574"/>
            <a:ext cx="5638800" cy="1354217"/>
          </a:xfrm>
          <a:prstGeom prst="rect">
            <a:avLst/>
          </a:prstGeom>
          <a:noFill/>
          <a:ln w="28575">
            <a:solidFill>
              <a:schemeClr val="tx1"/>
            </a:solidFill>
          </a:ln>
        </p:spPr>
        <p:txBody>
          <a:bodyPr wrap="square" rtlCol="0">
            <a:spAutoFit/>
          </a:bodyPr>
          <a:lstStyle/>
          <a:p>
            <a:pPr marL="342900" indent="-342900">
              <a:buAutoNum type="arabicPeriod"/>
            </a:pPr>
            <a:r>
              <a:rPr lang="en-US" b="1" dirty="0"/>
              <a:t>Critical </a:t>
            </a:r>
            <a:r>
              <a:rPr lang="en-US" dirty="0"/>
              <a:t>– </a:t>
            </a:r>
            <a:r>
              <a:rPr lang="en-US" sz="1400" dirty="0"/>
              <a:t>Without this materials production will be halted </a:t>
            </a:r>
          </a:p>
          <a:p>
            <a:pPr marL="342900" indent="-342900">
              <a:buAutoNum type="arabicPeriod"/>
            </a:pPr>
            <a:r>
              <a:rPr lang="en-US" b="1" dirty="0"/>
              <a:t>Important - </a:t>
            </a:r>
            <a:r>
              <a:rPr lang="en-US" sz="1400" dirty="0"/>
              <a:t>Without this materials production will not be halted but  can not  be ascertained   </a:t>
            </a:r>
          </a:p>
          <a:p>
            <a:pPr marL="342900" indent="-342900">
              <a:buAutoNum type="arabicPeriod"/>
            </a:pPr>
            <a:r>
              <a:rPr lang="en-US" b="1" dirty="0"/>
              <a:t>Desirable -</a:t>
            </a:r>
            <a:r>
              <a:rPr lang="en-US" sz="1400" dirty="0"/>
              <a:t> Without this materials neither production will  be halted or  affected but it is required for the plant </a:t>
            </a:r>
          </a:p>
        </p:txBody>
      </p:sp>
      <p:sp>
        <p:nvSpPr>
          <p:cNvPr id="14" name="Right Arrow 13"/>
          <p:cNvSpPr/>
          <p:nvPr/>
        </p:nvSpPr>
        <p:spPr>
          <a:xfrm>
            <a:off x="4191000" y="5558135"/>
            <a:ext cx="605592"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06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 </a:t>
            </a:r>
            <a:r>
              <a:rPr lang="en-IN" sz="2800" dirty="0"/>
              <a:t>Spare parts management involves balancing the timely availability of spares and minimizing capital blocked in overall inventory. Poor spare parts management directly leads to poor asset availability and plant reliability. Organizations, faced with the complexity of spare parts optimization, must have better control over MRO inventory.</a:t>
            </a:r>
          </a:p>
          <a:p>
            <a:pPr>
              <a:buFont typeface="Wingdings" panose="05000000000000000000" pitchFamily="2" charset="2"/>
              <a:buChar char="q"/>
            </a:pPr>
            <a:r>
              <a:rPr lang="en-IN" sz="2800" dirty="0"/>
              <a:t> Comprehensive data analysis develops greater understanding and visibility of all aspects of spare parts management. The insight obtained by in-depth data analysis can help organizations build and execute better strategies.</a:t>
            </a:r>
          </a:p>
          <a:p>
            <a:endParaRPr lang="en-IN" dirty="0"/>
          </a:p>
        </p:txBody>
      </p:sp>
    </p:spTree>
    <p:extLst>
      <p:ext uri="{BB962C8B-B14F-4D97-AF65-F5344CB8AC3E}">
        <p14:creationId xmlns:p14="http://schemas.microsoft.com/office/powerpoint/2010/main" val="3668121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914400"/>
            <a:ext cx="11003280" cy="856395"/>
          </a:xfrm>
        </p:spPr>
        <p:txBody>
          <a:bodyPr>
            <a:normAutofit fontScale="90000"/>
          </a:bodyPr>
          <a:lstStyle/>
          <a:p>
            <a:r>
              <a:rPr lang="en-IN" dirty="0"/>
              <a:t>Challenges in spare parts management:</a:t>
            </a:r>
            <a:br>
              <a:rPr lang="en-IN" dirty="0"/>
            </a:br>
            <a:endParaRPr lang="en-IN" dirty="0"/>
          </a:p>
        </p:txBody>
      </p:sp>
      <p:sp>
        <p:nvSpPr>
          <p:cNvPr id="3" name="Content Placeholder 2"/>
          <p:cNvSpPr>
            <a:spLocks noGrp="1"/>
          </p:cNvSpPr>
          <p:nvPr>
            <p:ph idx="1"/>
          </p:nvPr>
        </p:nvSpPr>
        <p:spPr>
          <a:xfrm>
            <a:off x="131885" y="1295400"/>
            <a:ext cx="11896761" cy="4648200"/>
          </a:xfrm>
        </p:spPr>
        <p:txBody>
          <a:bodyPr/>
          <a:lstStyle/>
          <a:p>
            <a:pPr lvl="0">
              <a:buFont typeface="Wingdings" panose="05000000000000000000" pitchFamily="2" charset="2"/>
              <a:buChar char="§"/>
            </a:pPr>
            <a:r>
              <a:rPr lang="en-IN" dirty="0"/>
              <a:t> </a:t>
            </a:r>
            <a:r>
              <a:rPr lang="en-IN" sz="2800" dirty="0"/>
              <a:t>Ensuring timely spares availability to ensure greater asset availability</a:t>
            </a:r>
          </a:p>
          <a:p>
            <a:pPr lvl="0">
              <a:buFont typeface="Wingdings" panose="05000000000000000000" pitchFamily="2" charset="2"/>
              <a:buChar char="§"/>
            </a:pPr>
            <a:r>
              <a:rPr lang="en-IN" sz="2800" dirty="0"/>
              <a:t> Getting timely alerts on stock-outs of critical spares</a:t>
            </a:r>
          </a:p>
          <a:p>
            <a:pPr lvl="0">
              <a:buFont typeface="Wingdings" panose="05000000000000000000" pitchFamily="2" charset="2"/>
              <a:buChar char="§"/>
            </a:pPr>
            <a:r>
              <a:rPr lang="en-IN" sz="2800" dirty="0"/>
              <a:t> Identifying exceptions, outliers and issues for better inventory control</a:t>
            </a:r>
          </a:p>
          <a:p>
            <a:pPr lvl="0">
              <a:buFont typeface="Wingdings" panose="05000000000000000000" pitchFamily="2" charset="2"/>
              <a:buChar char="§"/>
            </a:pPr>
            <a:r>
              <a:rPr lang="en-IN" sz="2800" dirty="0"/>
              <a:t> Monitoring inventory turns, spillage and carrying costs</a:t>
            </a:r>
          </a:p>
          <a:p>
            <a:pPr lvl="0">
              <a:buFont typeface="Wingdings" panose="05000000000000000000" pitchFamily="2" charset="2"/>
              <a:buChar char="§"/>
            </a:pPr>
            <a:r>
              <a:rPr lang="en-IN" sz="2800" dirty="0"/>
              <a:t> Understanding blocked capital and inventory carrying cost</a:t>
            </a:r>
          </a:p>
          <a:p>
            <a:pPr lvl="0">
              <a:buFont typeface="Wingdings" panose="05000000000000000000" pitchFamily="2" charset="2"/>
              <a:buChar char="§"/>
            </a:pPr>
            <a:r>
              <a:rPr lang="en-IN" sz="2800" dirty="0"/>
              <a:t> Making informed financial planning and budgeting decisions</a:t>
            </a:r>
          </a:p>
          <a:p>
            <a:pPr lvl="0">
              <a:buFont typeface="Wingdings" panose="05000000000000000000" pitchFamily="2" charset="2"/>
              <a:buChar char="§"/>
            </a:pPr>
            <a:r>
              <a:rPr lang="en-IN" sz="2800" dirty="0"/>
              <a:t> Optimizing overall MRO inventory</a:t>
            </a:r>
          </a:p>
          <a:p>
            <a:endParaRPr lang="en-IN" dirty="0"/>
          </a:p>
        </p:txBody>
      </p:sp>
    </p:spTree>
    <p:extLst>
      <p:ext uri="{BB962C8B-B14F-4D97-AF65-F5344CB8AC3E}">
        <p14:creationId xmlns:p14="http://schemas.microsoft.com/office/powerpoint/2010/main" val="2498068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914400"/>
            <a:ext cx="11003280" cy="856395"/>
          </a:xfrm>
        </p:spPr>
        <p:txBody>
          <a:bodyPr>
            <a:normAutofit fontScale="90000"/>
          </a:bodyPr>
          <a:lstStyle/>
          <a:p>
            <a:r>
              <a:rPr lang="en-IN" dirty="0"/>
              <a:t>How data analysis helps in spare parts optimization?</a:t>
            </a:r>
            <a:br>
              <a:rPr lang="en-IN" dirty="0"/>
            </a:br>
            <a:endParaRPr lang="en-IN" dirty="0"/>
          </a:p>
        </p:txBody>
      </p:sp>
      <p:sp>
        <p:nvSpPr>
          <p:cNvPr id="3" name="Content Placeholder 2"/>
          <p:cNvSpPr>
            <a:spLocks noGrp="1"/>
          </p:cNvSpPr>
          <p:nvPr>
            <p:ph idx="1"/>
          </p:nvPr>
        </p:nvSpPr>
        <p:spPr>
          <a:xfrm>
            <a:off x="131885" y="1219200"/>
            <a:ext cx="11896761" cy="4964303"/>
          </a:xfrm>
        </p:spPr>
        <p:txBody>
          <a:bodyPr>
            <a:normAutofit fontScale="85000" lnSpcReduction="20000"/>
          </a:bodyPr>
          <a:lstStyle/>
          <a:p>
            <a:pPr lvl="0">
              <a:buFont typeface="Wingdings" panose="05000000000000000000" pitchFamily="2" charset="2"/>
              <a:buChar char="Ø"/>
            </a:pPr>
            <a:r>
              <a:rPr lang="en-IN" sz="2600" dirty="0"/>
              <a:t> Identification and management of slow moving, non moving and obsolete items</a:t>
            </a:r>
          </a:p>
          <a:p>
            <a:pPr lvl="0">
              <a:buFont typeface="Wingdings" panose="05000000000000000000" pitchFamily="2" charset="2"/>
              <a:buChar char="Ø"/>
            </a:pPr>
            <a:r>
              <a:rPr lang="en-IN" sz="2600" dirty="0"/>
              <a:t> Understand physical placement options for items to increase store room efficiency</a:t>
            </a:r>
          </a:p>
          <a:p>
            <a:pPr lvl="0">
              <a:buFont typeface="Wingdings" panose="05000000000000000000" pitchFamily="2" charset="2"/>
              <a:buChar char="Ø"/>
            </a:pPr>
            <a:r>
              <a:rPr lang="en-IN" sz="2600" dirty="0"/>
              <a:t> Monitoring of spare part availability for upcoming PM’s</a:t>
            </a:r>
          </a:p>
          <a:p>
            <a:pPr lvl="0">
              <a:buFont typeface="Wingdings" panose="05000000000000000000" pitchFamily="2" charset="2"/>
              <a:buChar char="Ø"/>
            </a:pPr>
            <a:r>
              <a:rPr lang="en-IN" sz="2600" dirty="0"/>
              <a:t> Understand consumption patterns and capital investment by performing ABC Analysis</a:t>
            </a:r>
          </a:p>
          <a:p>
            <a:pPr lvl="0">
              <a:buFont typeface="Wingdings" panose="05000000000000000000" pitchFamily="2" charset="2"/>
              <a:buChar char="Ø"/>
            </a:pPr>
            <a:r>
              <a:rPr lang="en-IN" sz="2600" dirty="0"/>
              <a:t> Critically rank and categorize items based on various procurement constraints and options</a:t>
            </a:r>
          </a:p>
          <a:p>
            <a:pPr lvl="0">
              <a:buFont typeface="Wingdings" panose="05000000000000000000" pitchFamily="2" charset="2"/>
              <a:buChar char="Ø"/>
            </a:pPr>
            <a:r>
              <a:rPr lang="en-IN" sz="2600" dirty="0"/>
              <a:t> Manage inspections, cycle counts and expiry</a:t>
            </a:r>
          </a:p>
          <a:p>
            <a:pPr lvl="0">
              <a:buFont typeface="Wingdings" panose="05000000000000000000" pitchFamily="2" charset="2"/>
              <a:buChar char="Ø"/>
            </a:pPr>
            <a:r>
              <a:rPr lang="en-IN" sz="2600" dirty="0"/>
              <a:t> Set min, max levels</a:t>
            </a:r>
          </a:p>
          <a:p>
            <a:pPr lvl="0">
              <a:buFont typeface="Wingdings" panose="05000000000000000000" pitchFamily="2" charset="2"/>
              <a:buChar char="Ø"/>
            </a:pPr>
            <a:r>
              <a:rPr lang="en-IN" sz="2600" dirty="0"/>
              <a:t> Determine economic order quantity (EOQ)</a:t>
            </a:r>
          </a:p>
          <a:p>
            <a:pPr lvl="0">
              <a:buFont typeface="Wingdings" panose="05000000000000000000" pitchFamily="2" charset="2"/>
              <a:buChar char="Ø"/>
            </a:pPr>
            <a:r>
              <a:rPr lang="en-IN" sz="2600" dirty="0"/>
              <a:t> Define stocking policies for capital and rotating assets or subassemblies</a:t>
            </a:r>
          </a:p>
          <a:p>
            <a:pPr lvl="0">
              <a:buFont typeface="Wingdings" panose="05000000000000000000" pitchFamily="2" charset="2"/>
              <a:buChar char="Ø"/>
            </a:pPr>
            <a:r>
              <a:rPr lang="en-IN" sz="2600" dirty="0"/>
              <a:t> Provide supporting analysis for building comprehensive strategies, executing strategic action plans and monitoring outcomes for timely adjustments</a:t>
            </a:r>
          </a:p>
          <a:p>
            <a:pPr lvl="0">
              <a:buFont typeface="Wingdings" panose="05000000000000000000" pitchFamily="2" charset="2"/>
              <a:buChar char="Ø"/>
            </a:pPr>
            <a:r>
              <a:rPr lang="en-IN" sz="2600" dirty="0"/>
              <a:t> Optimize inventory by balancing financial and reliability variables</a:t>
            </a:r>
          </a:p>
          <a:p>
            <a:endParaRPr lang="en-IN" dirty="0"/>
          </a:p>
        </p:txBody>
      </p:sp>
    </p:spTree>
    <p:extLst>
      <p:ext uri="{BB962C8B-B14F-4D97-AF65-F5344CB8AC3E}">
        <p14:creationId xmlns:p14="http://schemas.microsoft.com/office/powerpoint/2010/main" val="23268682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57200"/>
            <a:ext cx="11003280" cy="856395"/>
          </a:xfrm>
        </p:spPr>
        <p:txBody>
          <a:bodyPr>
            <a:normAutofit/>
          </a:bodyPr>
          <a:lstStyle/>
          <a:p>
            <a:r>
              <a:rPr lang="en-IN" dirty="0"/>
              <a:t>Business Benefits</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IN" dirty="0"/>
              <a:t> </a:t>
            </a:r>
            <a:r>
              <a:rPr lang="en-IN" sz="2400" dirty="0"/>
              <a:t>Increase productivity</a:t>
            </a:r>
          </a:p>
          <a:p>
            <a:pPr lvl="0">
              <a:buFont typeface="Wingdings" panose="05000000000000000000" pitchFamily="2" charset="2"/>
              <a:buChar char="§"/>
            </a:pPr>
            <a:r>
              <a:rPr lang="en-IN" sz="2400" dirty="0"/>
              <a:t> Reduce compliance risks</a:t>
            </a:r>
          </a:p>
          <a:p>
            <a:pPr lvl="0">
              <a:buFont typeface="Wingdings" panose="05000000000000000000" pitchFamily="2" charset="2"/>
              <a:buChar char="§"/>
            </a:pPr>
            <a:r>
              <a:rPr lang="en-IN" sz="2400" dirty="0"/>
              <a:t> Lower maintenance cost</a:t>
            </a:r>
          </a:p>
          <a:p>
            <a:pPr lvl="0">
              <a:buFont typeface="Wingdings" panose="05000000000000000000" pitchFamily="2" charset="2"/>
              <a:buChar char="§"/>
            </a:pPr>
            <a:r>
              <a:rPr lang="en-IN" sz="2400" dirty="0"/>
              <a:t> Gain visibility across the enterprise with well defined performance metrics</a:t>
            </a:r>
          </a:p>
          <a:p>
            <a:pPr lvl="0">
              <a:buFont typeface="Wingdings" panose="05000000000000000000" pitchFamily="2" charset="2"/>
              <a:buChar char="§"/>
            </a:pPr>
            <a:r>
              <a:rPr lang="en-IN" sz="2400" dirty="0"/>
              <a:t> Reduce unplanned downtime, increase reliability of critical </a:t>
            </a:r>
            <a:r>
              <a:rPr lang="en-IN" sz="2400" dirty="0" err="1"/>
              <a:t>equipments</a:t>
            </a:r>
            <a:endParaRPr lang="en-IN" sz="2400" dirty="0"/>
          </a:p>
          <a:p>
            <a:pPr lvl="0">
              <a:buFont typeface="Wingdings" panose="05000000000000000000" pitchFamily="2" charset="2"/>
              <a:buChar char="§"/>
            </a:pPr>
            <a:r>
              <a:rPr lang="en-IN" sz="2400" dirty="0"/>
              <a:t> Spare parts optimization</a:t>
            </a:r>
          </a:p>
          <a:p>
            <a:pPr lvl="0">
              <a:buFont typeface="Wingdings" panose="05000000000000000000" pitchFamily="2" charset="2"/>
              <a:buChar char="§"/>
            </a:pPr>
            <a:r>
              <a:rPr lang="en-IN" sz="2400" dirty="0"/>
              <a:t> Determine root causes of non-conformities</a:t>
            </a:r>
          </a:p>
          <a:p>
            <a:pPr lvl="0">
              <a:buFont typeface="Wingdings" panose="05000000000000000000" pitchFamily="2" charset="2"/>
              <a:buChar char="§"/>
            </a:pPr>
            <a:r>
              <a:rPr lang="en-IN" sz="2400" dirty="0"/>
              <a:t> Increased ROA</a:t>
            </a:r>
          </a:p>
          <a:p>
            <a:endParaRPr lang="en-IN" dirty="0"/>
          </a:p>
        </p:txBody>
      </p:sp>
    </p:spTree>
    <p:extLst>
      <p:ext uri="{BB962C8B-B14F-4D97-AF65-F5344CB8AC3E}">
        <p14:creationId xmlns:p14="http://schemas.microsoft.com/office/powerpoint/2010/main" val="22510549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40" y="457200"/>
            <a:ext cx="11003280" cy="856395"/>
          </a:xfrm>
        </p:spPr>
        <p:txBody>
          <a:bodyPr/>
          <a:lstStyle/>
          <a:p>
            <a:r>
              <a:rPr lang="en-IN" dirty="0"/>
              <a:t>IT Benefits</a:t>
            </a:r>
          </a:p>
        </p:txBody>
      </p:sp>
      <p:sp>
        <p:nvSpPr>
          <p:cNvPr id="3" name="Content Placeholder 2"/>
          <p:cNvSpPr>
            <a:spLocks noGrp="1"/>
          </p:cNvSpPr>
          <p:nvPr>
            <p:ph idx="1"/>
          </p:nvPr>
        </p:nvSpPr>
        <p:spPr>
          <a:xfrm>
            <a:off x="178588" y="1403074"/>
            <a:ext cx="11896761" cy="4495800"/>
          </a:xfrm>
        </p:spPr>
        <p:txBody>
          <a:bodyPr>
            <a:normAutofit lnSpcReduction="10000"/>
          </a:bodyPr>
          <a:lstStyle/>
          <a:p>
            <a:pPr lvl="0">
              <a:buFont typeface="Wingdings" panose="05000000000000000000" pitchFamily="2" charset="2"/>
              <a:buChar char="§"/>
            </a:pPr>
            <a:r>
              <a:rPr lang="en-IN" sz="2800" dirty="0"/>
              <a:t> Reusable DW data models, ETL, metrics, scorecards, reports, KPI’s and OLAP</a:t>
            </a:r>
          </a:p>
          <a:p>
            <a:pPr lvl="0">
              <a:buFont typeface="Wingdings" panose="05000000000000000000" pitchFamily="2" charset="2"/>
              <a:buChar char="§"/>
            </a:pPr>
            <a:r>
              <a:rPr lang="en-IN" sz="2800" dirty="0"/>
              <a:t> Bridge gap between end user's perceived needs and actual business requirements</a:t>
            </a:r>
          </a:p>
          <a:p>
            <a:pPr lvl="0">
              <a:buFont typeface="Wingdings" panose="05000000000000000000" pitchFamily="2" charset="2"/>
              <a:buChar char="§"/>
            </a:pPr>
            <a:r>
              <a:rPr lang="en-IN" sz="2800" dirty="0"/>
              <a:t> Awareness of data analysis capabilities</a:t>
            </a:r>
          </a:p>
          <a:p>
            <a:pPr lvl="0">
              <a:buFont typeface="Wingdings" panose="05000000000000000000" pitchFamily="2" charset="2"/>
              <a:buChar char="§"/>
            </a:pPr>
            <a:r>
              <a:rPr lang="en-IN" sz="2800" dirty="0"/>
              <a:t> Improved data quality</a:t>
            </a:r>
          </a:p>
          <a:p>
            <a:pPr lvl="0">
              <a:buFont typeface="Wingdings" panose="05000000000000000000" pitchFamily="2" charset="2"/>
              <a:buChar char="§"/>
            </a:pPr>
            <a:r>
              <a:rPr lang="en-IN" sz="2800" dirty="0"/>
              <a:t> Ability to integrate other data sources outside of EAM for more comprehensive reporting</a:t>
            </a:r>
          </a:p>
          <a:p>
            <a:pPr lvl="0">
              <a:buFont typeface="Wingdings" panose="05000000000000000000" pitchFamily="2" charset="2"/>
              <a:buChar char="§"/>
            </a:pPr>
            <a:r>
              <a:rPr lang="en-IN" sz="2800" dirty="0"/>
              <a:t> Better leveraging of transaction data and IT infrastructure</a:t>
            </a:r>
          </a:p>
          <a:p>
            <a:pPr lvl="0">
              <a:buFont typeface="Wingdings" panose="05000000000000000000" pitchFamily="2" charset="2"/>
              <a:buChar char="§"/>
            </a:pPr>
            <a:r>
              <a:rPr lang="en-IN" sz="2800" dirty="0"/>
              <a:t> Time to focus on other projects</a:t>
            </a:r>
          </a:p>
          <a:p>
            <a:endParaRPr lang="en-IN" dirty="0"/>
          </a:p>
        </p:txBody>
      </p:sp>
    </p:spTree>
    <p:extLst>
      <p:ext uri="{BB962C8B-B14F-4D97-AF65-F5344CB8AC3E}">
        <p14:creationId xmlns:p14="http://schemas.microsoft.com/office/powerpoint/2010/main" val="839270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914400"/>
            <a:ext cx="11003280" cy="856395"/>
          </a:xfrm>
        </p:spPr>
        <p:txBody>
          <a:bodyPr>
            <a:normAutofit fontScale="90000"/>
          </a:bodyPr>
          <a:lstStyle/>
          <a:p>
            <a:r>
              <a:rPr lang="en-IN" dirty="0"/>
              <a:t>Our methodology and analysis techniques</a:t>
            </a:r>
            <a:br>
              <a:rPr lang="en-IN" dirty="0"/>
            </a:br>
            <a:endParaRPr lang="en-IN" dirty="0"/>
          </a:p>
        </p:txBody>
      </p:sp>
      <p:sp>
        <p:nvSpPr>
          <p:cNvPr id="3" name="Content Placeholder 2"/>
          <p:cNvSpPr>
            <a:spLocks noGrp="1"/>
          </p:cNvSpPr>
          <p:nvPr>
            <p:ph idx="1"/>
          </p:nvPr>
        </p:nvSpPr>
        <p:spPr>
          <a:xfrm>
            <a:off x="117137" y="1239852"/>
            <a:ext cx="11896761" cy="4856148"/>
          </a:xfrm>
        </p:spPr>
        <p:txBody>
          <a:bodyPr>
            <a:normAutofit/>
          </a:bodyPr>
          <a:lstStyle/>
          <a:p>
            <a:pPr lvl="0">
              <a:buFont typeface="Wingdings" panose="05000000000000000000" pitchFamily="2" charset="2"/>
              <a:buChar char="§"/>
            </a:pPr>
            <a:r>
              <a:rPr lang="en-IN" dirty="0"/>
              <a:t> </a:t>
            </a:r>
            <a:r>
              <a:rPr lang="en-IN" sz="2400" dirty="0"/>
              <a:t>Determine Stock out Risk/Probability for critical assets spares using Weibull analysis</a:t>
            </a:r>
          </a:p>
          <a:p>
            <a:pPr lvl="0">
              <a:buFont typeface="Wingdings" panose="05000000000000000000" pitchFamily="2" charset="2"/>
              <a:buChar char="§"/>
            </a:pPr>
            <a:r>
              <a:rPr lang="en-IN" sz="2400" dirty="0"/>
              <a:t> Identify bottlenecks in the spares supply chain process by applying six-sigma analysis.</a:t>
            </a:r>
          </a:p>
          <a:p>
            <a:pPr lvl="0">
              <a:buFont typeface="Wingdings" panose="05000000000000000000" pitchFamily="2" charset="2"/>
              <a:buChar char="§"/>
            </a:pPr>
            <a:r>
              <a:rPr lang="en-IN" sz="2400" dirty="0"/>
              <a:t> Understand procurement efficiency by tracking KPIs for each PR</a:t>
            </a:r>
          </a:p>
          <a:p>
            <a:pPr lvl="0">
              <a:buFont typeface="Wingdings" panose="05000000000000000000" pitchFamily="2" charset="2"/>
              <a:buChar char="§"/>
            </a:pPr>
            <a:r>
              <a:rPr lang="en-IN" sz="2400" dirty="0"/>
              <a:t> Optimize stock holding with FSN and ABC Analysis.</a:t>
            </a:r>
          </a:p>
          <a:p>
            <a:pPr lvl="0">
              <a:buFont typeface="Wingdings" panose="05000000000000000000" pitchFamily="2" charset="2"/>
              <a:buChar char="§"/>
            </a:pPr>
            <a:r>
              <a:rPr lang="en-IN" sz="2400" dirty="0"/>
              <a:t> Forecast erratic spares demand by using </a:t>
            </a:r>
            <a:r>
              <a:rPr lang="en-IN" sz="2400" dirty="0" err="1"/>
              <a:t>Croston</a:t>
            </a:r>
            <a:r>
              <a:rPr lang="en-IN" sz="2400" dirty="0"/>
              <a:t>/ARIMA method.</a:t>
            </a:r>
          </a:p>
          <a:p>
            <a:pPr lvl="0">
              <a:buFont typeface="Wingdings" panose="05000000000000000000" pitchFamily="2" charset="2"/>
              <a:buChar char="§"/>
            </a:pPr>
            <a:r>
              <a:rPr lang="en-IN" sz="2400" dirty="0"/>
              <a:t> Identify slow moving and non moving items.</a:t>
            </a:r>
          </a:p>
          <a:p>
            <a:pPr lvl="0">
              <a:buFont typeface="Wingdings" panose="05000000000000000000" pitchFamily="2" charset="2"/>
              <a:buChar char="§"/>
            </a:pPr>
            <a:r>
              <a:rPr lang="en-IN" sz="2400" dirty="0"/>
              <a:t> Determine spare parts cost for budgeting purposes based on the </a:t>
            </a:r>
            <a:r>
              <a:rPr lang="en-IN" sz="2400" dirty="0" err="1"/>
              <a:t>Croston's</a:t>
            </a:r>
            <a:r>
              <a:rPr lang="en-IN" sz="2400" dirty="0"/>
              <a:t> Method.</a:t>
            </a:r>
          </a:p>
          <a:p>
            <a:pPr lvl="0">
              <a:buFont typeface="Wingdings" panose="05000000000000000000" pitchFamily="2" charset="2"/>
              <a:buChar char="§"/>
            </a:pPr>
            <a:r>
              <a:rPr lang="en-IN" sz="2400" dirty="0"/>
              <a:t> Find optimum spare parts inventory level.</a:t>
            </a:r>
          </a:p>
          <a:p>
            <a:pPr lvl="0">
              <a:buFont typeface="Wingdings" panose="05000000000000000000" pitchFamily="2" charset="2"/>
              <a:buChar char="§"/>
            </a:pPr>
            <a:r>
              <a:rPr lang="en-IN" sz="2400" dirty="0"/>
              <a:t> Understand demand patterns by classification based on Smooth. Irregular, Slow-moving. Mildly Erratic, Highly Erratic </a:t>
            </a:r>
            <a:r>
              <a:rPr lang="en-IN" sz="2400" dirty="0" err="1"/>
              <a:t>etc</a:t>
            </a:r>
            <a:endParaRPr lang="en-IN" sz="2400" dirty="0"/>
          </a:p>
          <a:p>
            <a:endParaRPr lang="en-IN" dirty="0"/>
          </a:p>
        </p:txBody>
      </p:sp>
    </p:spTree>
    <p:extLst>
      <p:ext uri="{BB962C8B-B14F-4D97-AF65-F5344CB8AC3E}">
        <p14:creationId xmlns:p14="http://schemas.microsoft.com/office/powerpoint/2010/main" val="3114951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Case study description (as heat exchanger)</a:t>
            </a:r>
          </a:p>
          <a:p>
            <a:r>
              <a:rPr lang="en-IN" dirty="0"/>
              <a:t>Problem statement</a:t>
            </a:r>
          </a:p>
          <a:p>
            <a:r>
              <a:rPr lang="en-IN" dirty="0"/>
              <a:t>Stepwise description</a:t>
            </a:r>
          </a:p>
          <a:p>
            <a:r>
              <a:rPr lang="en-IN" dirty="0"/>
              <a:t>R script</a:t>
            </a:r>
          </a:p>
          <a:p>
            <a:r>
              <a:rPr lang="en-IN" dirty="0"/>
              <a:t>graphs</a:t>
            </a:r>
          </a:p>
          <a:p>
            <a:r>
              <a:rPr lang="en-IN" dirty="0"/>
              <a:t>Concluding statements</a:t>
            </a:r>
          </a:p>
        </p:txBody>
      </p:sp>
    </p:spTree>
    <p:extLst>
      <p:ext uri="{BB962C8B-B14F-4D97-AF65-F5344CB8AC3E}">
        <p14:creationId xmlns:p14="http://schemas.microsoft.com/office/powerpoint/2010/main" val="1008640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Design Thinking</a:t>
            </a:r>
          </a:p>
        </p:txBody>
      </p:sp>
      <p:sp>
        <p:nvSpPr>
          <p:cNvPr id="4" name="TextBox 3"/>
          <p:cNvSpPr txBox="1"/>
          <p:nvPr/>
        </p:nvSpPr>
        <p:spPr>
          <a:xfrm>
            <a:off x="381000" y="1676400"/>
            <a:ext cx="9753600" cy="369332"/>
          </a:xfrm>
          <a:prstGeom prst="rect">
            <a:avLst/>
          </a:prstGeom>
          <a:noFill/>
        </p:spPr>
        <p:txBody>
          <a:bodyPr wrap="square" rtlCol="0">
            <a:spAutoFit/>
          </a:bodyPr>
          <a:lstStyle/>
          <a:p>
            <a:r>
              <a:rPr lang="en-IN" dirty="0"/>
              <a:t>Ask the participants what kind of problems related to their industry can be solved using this concept.</a:t>
            </a:r>
          </a:p>
        </p:txBody>
      </p:sp>
    </p:spTree>
    <p:extLst>
      <p:ext uri="{BB962C8B-B14F-4D97-AF65-F5344CB8AC3E}">
        <p14:creationId xmlns:p14="http://schemas.microsoft.com/office/powerpoint/2010/main" val="21649294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Question &amp; Answers</a:t>
            </a:r>
          </a:p>
        </p:txBody>
      </p:sp>
    </p:spTree>
    <p:extLst>
      <p:ext uri="{BB962C8B-B14F-4D97-AF65-F5344CB8AC3E}">
        <p14:creationId xmlns:p14="http://schemas.microsoft.com/office/powerpoint/2010/main" val="797394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9" y="752504"/>
            <a:ext cx="8153400" cy="487362"/>
          </a:xfrm>
        </p:spPr>
        <p:txBody>
          <a:bodyPr>
            <a:noAutofit/>
          </a:bodyPr>
          <a:lstStyle/>
          <a:p>
            <a:r>
              <a:rPr lang="en-US" sz="3200" dirty="0">
                <a:latin typeface="Copperplate Gothic Bold" pitchFamily="34" charset="0"/>
              </a:rPr>
              <a:t>1. Rotatable spare</a:t>
            </a:r>
          </a:p>
        </p:txBody>
      </p:sp>
      <p:sp>
        <p:nvSpPr>
          <p:cNvPr id="4" name="TextBox 3"/>
          <p:cNvSpPr txBox="1"/>
          <p:nvPr/>
        </p:nvSpPr>
        <p:spPr>
          <a:xfrm>
            <a:off x="304800" y="1176147"/>
            <a:ext cx="8382000" cy="3139321"/>
          </a:xfrm>
          <a:prstGeom prst="rect">
            <a:avLst/>
          </a:prstGeom>
          <a:noFill/>
        </p:spPr>
        <p:txBody>
          <a:bodyPr wrap="square" rtlCol="0">
            <a:spAutoFit/>
          </a:bodyPr>
          <a:lstStyle/>
          <a:p>
            <a:pPr>
              <a:buFont typeface="Wingdings" pitchFamily="2" charset="2"/>
              <a:buChar char="q"/>
            </a:pPr>
            <a:r>
              <a:rPr lang="en-US" dirty="0"/>
              <a:t> it is the identical units  of the operating  machineries </a:t>
            </a:r>
          </a:p>
          <a:p>
            <a:pPr>
              <a:buFont typeface="Wingdings" pitchFamily="2" charset="2"/>
              <a:buChar char="q"/>
            </a:pPr>
            <a:r>
              <a:rPr lang="en-US" dirty="0"/>
              <a:t> Failed / defective operating units are replaced with this identical unit</a:t>
            </a:r>
          </a:p>
          <a:p>
            <a:pPr>
              <a:buFont typeface="Wingdings" pitchFamily="2" charset="2"/>
              <a:buChar char="q"/>
            </a:pPr>
            <a:r>
              <a:rPr lang="en-US" dirty="0"/>
              <a:t>Released failed / defective units are repaired / reconditioned at shortest time and kept ready for replacement.</a:t>
            </a:r>
          </a:p>
          <a:p>
            <a:pPr>
              <a:buFont typeface="Wingdings" pitchFamily="2" charset="2"/>
              <a:buChar char="q"/>
            </a:pPr>
            <a:r>
              <a:rPr lang="en-US" dirty="0"/>
              <a:t> As the spare is always in rotation – it is called rotational spare. </a:t>
            </a:r>
          </a:p>
          <a:p>
            <a:pPr>
              <a:buFont typeface="Wingdings" pitchFamily="2" charset="2"/>
              <a:buChar char="q"/>
            </a:pPr>
            <a:r>
              <a:rPr lang="en-US" dirty="0"/>
              <a:t> Example : Electrical motor , pump, fan, blower compressor , gear box, transformer , switcher gear etc</a:t>
            </a:r>
          </a:p>
          <a:p>
            <a:pPr>
              <a:buFont typeface="Wingdings" pitchFamily="2" charset="2"/>
              <a:buChar char="q"/>
            </a:pPr>
            <a:r>
              <a:rPr lang="en-US" dirty="0"/>
              <a:t> Normally this type of spare  is maintained within 10% of total population.</a:t>
            </a:r>
          </a:p>
          <a:p>
            <a:pPr>
              <a:buFont typeface="Wingdings" pitchFamily="2" charset="2"/>
              <a:buChar char="q"/>
            </a:pPr>
            <a:r>
              <a:rPr lang="en-US" dirty="0"/>
              <a:t> Initially it is supplied along with the package as mandatory spare. </a:t>
            </a:r>
          </a:p>
          <a:p>
            <a:pPr>
              <a:buFont typeface="Wingdings" pitchFamily="2" charset="2"/>
              <a:buChar char="q"/>
            </a:pPr>
            <a:r>
              <a:rPr lang="en-US" dirty="0"/>
              <a:t>On expiry of life, it is disposed at scrap value and a new is procured through revenue budget.</a:t>
            </a:r>
          </a:p>
        </p:txBody>
      </p:sp>
      <p:sp>
        <p:nvSpPr>
          <p:cNvPr id="5" name="Title 1"/>
          <p:cNvSpPr txBox="1">
            <a:spLocks/>
          </p:cNvSpPr>
          <p:nvPr/>
        </p:nvSpPr>
        <p:spPr>
          <a:xfrm>
            <a:off x="1981200" y="3657600"/>
            <a:ext cx="3657600" cy="487362"/>
          </a:xfrm>
          <a:prstGeom prst="rect">
            <a:avLst/>
          </a:prstGeom>
        </p:spPr>
        <p:txBody>
          <a:bodyPr vert="horz" lIns="91440" tIns="45720" rIns="91440" bIns="45720" rtlCol="0" anchor="ctr">
            <a:normAutofit/>
          </a:bodyPr>
          <a:lstStyle/>
          <a:p>
            <a:pPr defTabSz="914400">
              <a:spcBef>
                <a:spcPct val="0"/>
              </a:spcBef>
              <a:defRPr/>
            </a:pPr>
            <a:endParaRPr lang="en-US" sz="2400" dirty="0">
              <a:ea typeface="+mj-ea"/>
              <a:cs typeface="+mj-cs"/>
            </a:endParaRPr>
          </a:p>
        </p:txBody>
      </p:sp>
      <p:sp>
        <p:nvSpPr>
          <p:cNvPr id="6" name="TextBox 5"/>
          <p:cNvSpPr txBox="1"/>
          <p:nvPr/>
        </p:nvSpPr>
        <p:spPr>
          <a:xfrm>
            <a:off x="3048000" y="4944070"/>
            <a:ext cx="1219200" cy="923330"/>
          </a:xfrm>
          <a:prstGeom prst="rect">
            <a:avLst/>
          </a:prstGeom>
          <a:noFill/>
          <a:ln w="28575">
            <a:solidFill>
              <a:schemeClr val="tx1"/>
            </a:solidFill>
          </a:ln>
        </p:spPr>
        <p:txBody>
          <a:bodyPr wrap="square" rtlCol="0">
            <a:spAutoFit/>
          </a:bodyPr>
          <a:lstStyle/>
          <a:p>
            <a:pPr algn="ctr"/>
            <a:r>
              <a:rPr lang="en-US" dirty="0"/>
              <a:t>Failed / defective unit</a:t>
            </a:r>
          </a:p>
        </p:txBody>
      </p:sp>
      <p:sp>
        <p:nvSpPr>
          <p:cNvPr id="7" name="TextBox 6"/>
          <p:cNvSpPr txBox="1"/>
          <p:nvPr/>
        </p:nvSpPr>
        <p:spPr>
          <a:xfrm>
            <a:off x="7239000" y="4876800"/>
            <a:ext cx="1143000" cy="923330"/>
          </a:xfrm>
          <a:prstGeom prst="rect">
            <a:avLst/>
          </a:prstGeom>
          <a:noFill/>
          <a:ln w="28575">
            <a:solidFill>
              <a:schemeClr val="tx1"/>
            </a:solidFill>
          </a:ln>
        </p:spPr>
        <p:txBody>
          <a:bodyPr wrap="square" rtlCol="0">
            <a:spAutoFit/>
          </a:bodyPr>
          <a:lstStyle/>
          <a:p>
            <a:pPr algn="ctr"/>
            <a:r>
              <a:rPr lang="en-US" dirty="0"/>
              <a:t>Identical healthy unit</a:t>
            </a:r>
          </a:p>
        </p:txBody>
      </p:sp>
      <p:sp>
        <p:nvSpPr>
          <p:cNvPr id="8" name="Flowchart: Process 7"/>
          <p:cNvSpPr/>
          <p:nvPr/>
        </p:nvSpPr>
        <p:spPr>
          <a:xfrm>
            <a:off x="5257800" y="4267200"/>
            <a:ext cx="1143000" cy="76504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5257800" y="4343401"/>
            <a:ext cx="1066800" cy="646331"/>
          </a:xfrm>
          <a:prstGeom prst="rect">
            <a:avLst/>
          </a:prstGeom>
          <a:solidFill>
            <a:srgbClr val="FFFF00"/>
          </a:solidFill>
        </p:spPr>
        <p:txBody>
          <a:bodyPr wrap="square" rtlCol="0">
            <a:spAutoFit/>
          </a:bodyPr>
          <a:lstStyle/>
          <a:p>
            <a:pPr algn="ctr"/>
            <a:r>
              <a:rPr lang="en-US" dirty="0"/>
              <a:t>Failed Location</a:t>
            </a:r>
          </a:p>
        </p:txBody>
      </p:sp>
      <p:sp>
        <p:nvSpPr>
          <p:cNvPr id="10" name="Flowchart: Process 9"/>
          <p:cNvSpPr/>
          <p:nvPr/>
        </p:nvSpPr>
        <p:spPr>
          <a:xfrm>
            <a:off x="5257800" y="5788152"/>
            <a:ext cx="1143000" cy="76504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5257800" y="5864353"/>
            <a:ext cx="1066800" cy="646331"/>
          </a:xfrm>
          <a:prstGeom prst="rect">
            <a:avLst/>
          </a:prstGeom>
          <a:solidFill>
            <a:srgbClr val="FFFF00"/>
          </a:solidFill>
        </p:spPr>
        <p:txBody>
          <a:bodyPr wrap="square" rtlCol="0">
            <a:spAutoFit/>
          </a:bodyPr>
          <a:lstStyle/>
          <a:p>
            <a:pPr algn="ctr"/>
            <a:r>
              <a:rPr lang="en-US" dirty="0"/>
              <a:t>Repaired shop</a:t>
            </a:r>
          </a:p>
        </p:txBody>
      </p:sp>
      <p:cxnSp>
        <p:nvCxnSpPr>
          <p:cNvPr id="15" name="Straight Arrow Connector 14"/>
          <p:cNvCxnSpPr>
            <a:stCxn id="7" idx="1"/>
            <a:endCxn id="8" idx="3"/>
          </p:cNvCxnSpPr>
          <p:nvPr/>
        </p:nvCxnSpPr>
        <p:spPr>
          <a:xfrm rot="10800000">
            <a:off x="6400800" y="4649726"/>
            <a:ext cx="838200" cy="6887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9" idx="1"/>
            <a:endCxn id="6" idx="3"/>
          </p:cNvCxnSpPr>
          <p:nvPr/>
        </p:nvCxnSpPr>
        <p:spPr>
          <a:xfrm rot="10800000" flipV="1">
            <a:off x="4267200" y="4666566"/>
            <a:ext cx="990600" cy="7391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6" idx="3"/>
            <a:endCxn id="11" idx="1"/>
          </p:cNvCxnSpPr>
          <p:nvPr/>
        </p:nvCxnSpPr>
        <p:spPr>
          <a:xfrm>
            <a:off x="4267200" y="5405736"/>
            <a:ext cx="990600" cy="781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0" idx="3"/>
            <a:endCxn id="7" idx="1"/>
          </p:cNvCxnSpPr>
          <p:nvPr/>
        </p:nvCxnSpPr>
        <p:spPr>
          <a:xfrm flipV="1">
            <a:off x="6400800" y="5338466"/>
            <a:ext cx="838200" cy="8322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328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67234"/>
            <a:ext cx="8229600" cy="639762"/>
          </a:xfrm>
        </p:spPr>
        <p:txBody>
          <a:bodyPr>
            <a:normAutofit/>
          </a:bodyPr>
          <a:lstStyle/>
          <a:p>
            <a:pPr lvl="0"/>
            <a:r>
              <a:rPr lang="en-US" sz="3200" dirty="0">
                <a:latin typeface="Copperplate Gothic Bold" pitchFamily="34" charset="0"/>
              </a:rPr>
              <a:t>2. Insurance spare </a:t>
            </a:r>
            <a:endParaRPr lang="en-US" sz="3200" dirty="0"/>
          </a:p>
        </p:txBody>
      </p:sp>
      <p:sp>
        <p:nvSpPr>
          <p:cNvPr id="3" name="TextBox 2"/>
          <p:cNvSpPr txBox="1"/>
          <p:nvPr/>
        </p:nvSpPr>
        <p:spPr>
          <a:xfrm>
            <a:off x="152400" y="1166843"/>
            <a:ext cx="8382000" cy="1754326"/>
          </a:xfrm>
          <a:prstGeom prst="rect">
            <a:avLst/>
          </a:prstGeom>
          <a:noFill/>
        </p:spPr>
        <p:txBody>
          <a:bodyPr wrap="square" rtlCol="0">
            <a:spAutoFit/>
          </a:bodyPr>
          <a:lstStyle/>
          <a:p>
            <a:pPr>
              <a:buFont typeface="Wingdings" pitchFamily="2" charset="2"/>
              <a:buChar char="q"/>
            </a:pPr>
            <a:r>
              <a:rPr lang="en-US" dirty="0"/>
              <a:t> The insurance spare are those vital parts of a machine which have life nearly equal         to that of a machine itself and are held  as a stand by against any break down . </a:t>
            </a:r>
          </a:p>
          <a:p>
            <a:pPr>
              <a:buFont typeface="Wingdings" pitchFamily="2" charset="2"/>
              <a:buChar char="q"/>
            </a:pPr>
            <a:r>
              <a:rPr lang="en-US" dirty="0"/>
              <a:t>These stand by units have a high reliability of performance and can be capitalised. </a:t>
            </a:r>
          </a:p>
          <a:p>
            <a:pPr>
              <a:buFont typeface="Wingdings" pitchFamily="2" charset="2"/>
              <a:buChar char="q"/>
            </a:pPr>
            <a:r>
              <a:rPr lang="en-US" dirty="0"/>
              <a:t> It is supplied by the manufacturer along with the  main equipment. </a:t>
            </a:r>
          </a:p>
          <a:p>
            <a:pPr>
              <a:buFont typeface="Wingdings" pitchFamily="2" charset="2"/>
              <a:buChar char="q"/>
            </a:pPr>
            <a:r>
              <a:rPr lang="en-US" dirty="0"/>
              <a:t>Example : Generator Rotor, Turbine Rotor , Winding of Generator Transformer. </a:t>
            </a:r>
          </a:p>
          <a:p>
            <a:pPr>
              <a:buFont typeface="Wingdings" pitchFamily="2" charset="2"/>
              <a:buChar char="q"/>
            </a:pPr>
            <a:r>
              <a:rPr lang="en-US" dirty="0"/>
              <a:t> It is some time referred as critical spare for 90% PLF</a:t>
            </a:r>
          </a:p>
        </p:txBody>
      </p:sp>
      <p:sp>
        <p:nvSpPr>
          <p:cNvPr id="4" name="TextBox 3"/>
          <p:cNvSpPr txBox="1"/>
          <p:nvPr/>
        </p:nvSpPr>
        <p:spPr>
          <a:xfrm>
            <a:off x="2286000" y="3352800"/>
            <a:ext cx="914400" cy="369332"/>
          </a:xfrm>
          <a:prstGeom prst="rect">
            <a:avLst/>
          </a:prstGeom>
          <a:noFill/>
          <a:ln w="28575">
            <a:solidFill>
              <a:schemeClr val="tx1"/>
            </a:solidFill>
          </a:ln>
        </p:spPr>
        <p:txBody>
          <a:bodyPr wrap="square" rtlCol="0">
            <a:spAutoFit/>
          </a:bodyPr>
          <a:lstStyle/>
          <a:p>
            <a:r>
              <a:rPr lang="en-US" dirty="0"/>
              <a:t>Part A</a:t>
            </a:r>
          </a:p>
        </p:txBody>
      </p:sp>
      <p:sp>
        <p:nvSpPr>
          <p:cNvPr id="5" name="TextBox 4"/>
          <p:cNvSpPr txBox="1"/>
          <p:nvPr/>
        </p:nvSpPr>
        <p:spPr>
          <a:xfrm>
            <a:off x="2286000" y="3745468"/>
            <a:ext cx="914400" cy="369332"/>
          </a:xfrm>
          <a:prstGeom prst="rect">
            <a:avLst/>
          </a:prstGeom>
          <a:noFill/>
          <a:ln w="28575">
            <a:solidFill>
              <a:schemeClr val="tx1"/>
            </a:solidFill>
          </a:ln>
        </p:spPr>
        <p:txBody>
          <a:bodyPr wrap="square" rtlCol="0">
            <a:spAutoFit/>
          </a:bodyPr>
          <a:lstStyle/>
          <a:p>
            <a:r>
              <a:rPr lang="en-US" dirty="0"/>
              <a:t>Part B</a:t>
            </a:r>
          </a:p>
        </p:txBody>
      </p:sp>
      <p:sp>
        <p:nvSpPr>
          <p:cNvPr id="6" name="TextBox 5"/>
          <p:cNvSpPr txBox="1"/>
          <p:nvPr/>
        </p:nvSpPr>
        <p:spPr>
          <a:xfrm>
            <a:off x="3200400" y="3352800"/>
            <a:ext cx="914400" cy="369332"/>
          </a:xfrm>
          <a:prstGeom prst="rect">
            <a:avLst/>
          </a:prstGeom>
          <a:noFill/>
          <a:ln w="28575">
            <a:solidFill>
              <a:schemeClr val="tx1"/>
            </a:solidFill>
          </a:ln>
        </p:spPr>
        <p:txBody>
          <a:bodyPr wrap="square" rtlCol="0">
            <a:spAutoFit/>
          </a:bodyPr>
          <a:lstStyle/>
          <a:p>
            <a:r>
              <a:rPr lang="en-US" dirty="0"/>
              <a:t>Part C</a:t>
            </a:r>
          </a:p>
        </p:txBody>
      </p:sp>
      <p:sp>
        <p:nvSpPr>
          <p:cNvPr id="7" name="TextBox 6"/>
          <p:cNvSpPr txBox="1"/>
          <p:nvPr/>
        </p:nvSpPr>
        <p:spPr>
          <a:xfrm>
            <a:off x="3200400" y="3745468"/>
            <a:ext cx="914400" cy="369332"/>
          </a:xfrm>
          <a:prstGeom prst="rect">
            <a:avLst/>
          </a:prstGeom>
          <a:noFill/>
          <a:ln w="28575">
            <a:solidFill>
              <a:schemeClr val="tx1"/>
            </a:solidFill>
          </a:ln>
        </p:spPr>
        <p:txBody>
          <a:bodyPr wrap="square" rtlCol="0">
            <a:spAutoFit/>
          </a:bodyPr>
          <a:lstStyle/>
          <a:p>
            <a:r>
              <a:rPr lang="en-US" dirty="0"/>
              <a:t>Part D</a:t>
            </a:r>
          </a:p>
        </p:txBody>
      </p:sp>
      <p:sp>
        <p:nvSpPr>
          <p:cNvPr id="8" name="TextBox 7"/>
          <p:cNvSpPr txBox="1"/>
          <p:nvPr/>
        </p:nvSpPr>
        <p:spPr>
          <a:xfrm>
            <a:off x="5181599" y="4393168"/>
            <a:ext cx="914400" cy="369332"/>
          </a:xfrm>
          <a:prstGeom prst="rect">
            <a:avLst/>
          </a:prstGeom>
          <a:noFill/>
          <a:ln w="28575">
            <a:solidFill>
              <a:schemeClr val="tx1"/>
            </a:solidFill>
          </a:ln>
        </p:spPr>
        <p:txBody>
          <a:bodyPr wrap="square" rtlCol="0">
            <a:spAutoFit/>
          </a:bodyPr>
          <a:lstStyle/>
          <a:p>
            <a:r>
              <a:rPr lang="en-US" dirty="0"/>
              <a:t>Part A</a:t>
            </a:r>
          </a:p>
        </p:txBody>
      </p:sp>
      <p:sp>
        <p:nvSpPr>
          <p:cNvPr id="9" name="TextBox 8"/>
          <p:cNvSpPr txBox="1"/>
          <p:nvPr/>
        </p:nvSpPr>
        <p:spPr>
          <a:xfrm>
            <a:off x="5181599" y="4862900"/>
            <a:ext cx="914400" cy="369332"/>
          </a:xfrm>
          <a:prstGeom prst="rect">
            <a:avLst/>
          </a:prstGeom>
          <a:noFill/>
          <a:ln w="28575">
            <a:solidFill>
              <a:schemeClr val="tx1"/>
            </a:solidFill>
          </a:ln>
        </p:spPr>
        <p:txBody>
          <a:bodyPr wrap="square" rtlCol="0">
            <a:spAutoFit/>
          </a:bodyPr>
          <a:lstStyle/>
          <a:p>
            <a:r>
              <a:rPr lang="en-US" dirty="0"/>
              <a:t>Part B</a:t>
            </a:r>
          </a:p>
        </p:txBody>
      </p:sp>
      <p:sp>
        <p:nvSpPr>
          <p:cNvPr id="10" name="TextBox 9"/>
          <p:cNvSpPr txBox="1"/>
          <p:nvPr/>
        </p:nvSpPr>
        <p:spPr>
          <a:xfrm>
            <a:off x="5181599" y="5341109"/>
            <a:ext cx="914400" cy="369332"/>
          </a:xfrm>
          <a:prstGeom prst="rect">
            <a:avLst/>
          </a:prstGeom>
          <a:noFill/>
          <a:ln w="28575">
            <a:solidFill>
              <a:schemeClr val="tx1"/>
            </a:solidFill>
          </a:ln>
        </p:spPr>
        <p:txBody>
          <a:bodyPr wrap="square" rtlCol="0">
            <a:spAutoFit/>
          </a:bodyPr>
          <a:lstStyle/>
          <a:p>
            <a:r>
              <a:rPr lang="en-US" dirty="0"/>
              <a:t>Part C</a:t>
            </a:r>
          </a:p>
        </p:txBody>
      </p:sp>
      <p:sp>
        <p:nvSpPr>
          <p:cNvPr id="11" name="TextBox 10"/>
          <p:cNvSpPr txBox="1"/>
          <p:nvPr/>
        </p:nvSpPr>
        <p:spPr>
          <a:xfrm>
            <a:off x="5181599" y="5839872"/>
            <a:ext cx="914400" cy="369332"/>
          </a:xfrm>
          <a:prstGeom prst="rect">
            <a:avLst/>
          </a:prstGeom>
          <a:noFill/>
          <a:ln w="28575">
            <a:solidFill>
              <a:schemeClr val="tx1"/>
            </a:solidFill>
          </a:ln>
        </p:spPr>
        <p:txBody>
          <a:bodyPr wrap="square" rtlCol="0">
            <a:spAutoFit/>
          </a:bodyPr>
          <a:lstStyle/>
          <a:p>
            <a:r>
              <a:rPr lang="en-US" dirty="0"/>
              <a:t>Part D</a:t>
            </a:r>
          </a:p>
        </p:txBody>
      </p:sp>
      <p:sp>
        <p:nvSpPr>
          <p:cNvPr id="12" name="TextBox 11"/>
          <p:cNvSpPr txBox="1"/>
          <p:nvPr/>
        </p:nvSpPr>
        <p:spPr>
          <a:xfrm>
            <a:off x="2286000" y="2971800"/>
            <a:ext cx="1828800" cy="369332"/>
          </a:xfrm>
          <a:prstGeom prst="rect">
            <a:avLst/>
          </a:prstGeom>
          <a:noFill/>
          <a:ln w="28575">
            <a:solidFill>
              <a:schemeClr val="tx1"/>
            </a:solidFill>
          </a:ln>
        </p:spPr>
        <p:txBody>
          <a:bodyPr wrap="square" rtlCol="0">
            <a:spAutoFit/>
          </a:bodyPr>
          <a:lstStyle/>
          <a:p>
            <a:pPr algn="ctr"/>
            <a:r>
              <a:rPr lang="en-US" dirty="0"/>
              <a:t>Machine I</a:t>
            </a:r>
          </a:p>
        </p:txBody>
      </p:sp>
      <p:sp>
        <p:nvSpPr>
          <p:cNvPr id="13" name="TextBox 12"/>
          <p:cNvSpPr txBox="1"/>
          <p:nvPr/>
        </p:nvSpPr>
        <p:spPr>
          <a:xfrm>
            <a:off x="4800600" y="3352800"/>
            <a:ext cx="914400" cy="369332"/>
          </a:xfrm>
          <a:prstGeom prst="rect">
            <a:avLst/>
          </a:prstGeom>
          <a:noFill/>
          <a:ln w="28575">
            <a:solidFill>
              <a:schemeClr val="tx1"/>
            </a:solidFill>
          </a:ln>
        </p:spPr>
        <p:txBody>
          <a:bodyPr wrap="square" rtlCol="0">
            <a:spAutoFit/>
          </a:bodyPr>
          <a:lstStyle/>
          <a:p>
            <a:r>
              <a:rPr lang="en-US" dirty="0"/>
              <a:t>Part A</a:t>
            </a:r>
          </a:p>
        </p:txBody>
      </p:sp>
      <p:sp>
        <p:nvSpPr>
          <p:cNvPr id="14" name="TextBox 13"/>
          <p:cNvSpPr txBox="1"/>
          <p:nvPr/>
        </p:nvSpPr>
        <p:spPr>
          <a:xfrm>
            <a:off x="4800600" y="3745468"/>
            <a:ext cx="914400" cy="369332"/>
          </a:xfrm>
          <a:prstGeom prst="rect">
            <a:avLst/>
          </a:prstGeom>
          <a:noFill/>
          <a:ln w="28575">
            <a:solidFill>
              <a:schemeClr val="tx1"/>
            </a:solidFill>
          </a:ln>
        </p:spPr>
        <p:txBody>
          <a:bodyPr wrap="square" rtlCol="0">
            <a:spAutoFit/>
          </a:bodyPr>
          <a:lstStyle/>
          <a:p>
            <a:r>
              <a:rPr lang="en-US" dirty="0"/>
              <a:t>Part B</a:t>
            </a:r>
          </a:p>
        </p:txBody>
      </p:sp>
      <p:sp>
        <p:nvSpPr>
          <p:cNvPr id="15" name="TextBox 14"/>
          <p:cNvSpPr txBox="1"/>
          <p:nvPr/>
        </p:nvSpPr>
        <p:spPr>
          <a:xfrm>
            <a:off x="5715000" y="3352800"/>
            <a:ext cx="914400" cy="369332"/>
          </a:xfrm>
          <a:prstGeom prst="rect">
            <a:avLst/>
          </a:prstGeom>
          <a:noFill/>
          <a:ln w="28575">
            <a:solidFill>
              <a:schemeClr val="tx1"/>
            </a:solidFill>
          </a:ln>
        </p:spPr>
        <p:txBody>
          <a:bodyPr wrap="square" rtlCol="0">
            <a:spAutoFit/>
          </a:bodyPr>
          <a:lstStyle/>
          <a:p>
            <a:r>
              <a:rPr lang="en-US" dirty="0"/>
              <a:t>Part C</a:t>
            </a:r>
          </a:p>
        </p:txBody>
      </p:sp>
      <p:sp>
        <p:nvSpPr>
          <p:cNvPr id="16" name="TextBox 15"/>
          <p:cNvSpPr txBox="1"/>
          <p:nvPr/>
        </p:nvSpPr>
        <p:spPr>
          <a:xfrm>
            <a:off x="5715000" y="3745468"/>
            <a:ext cx="914400" cy="369332"/>
          </a:xfrm>
          <a:prstGeom prst="rect">
            <a:avLst/>
          </a:prstGeom>
          <a:noFill/>
          <a:ln w="28575">
            <a:solidFill>
              <a:schemeClr val="tx1"/>
            </a:solidFill>
          </a:ln>
        </p:spPr>
        <p:txBody>
          <a:bodyPr wrap="square" rtlCol="0">
            <a:spAutoFit/>
          </a:bodyPr>
          <a:lstStyle/>
          <a:p>
            <a:r>
              <a:rPr lang="en-US" dirty="0"/>
              <a:t>Part D</a:t>
            </a:r>
          </a:p>
        </p:txBody>
      </p:sp>
      <p:sp>
        <p:nvSpPr>
          <p:cNvPr id="17" name="TextBox 16"/>
          <p:cNvSpPr txBox="1"/>
          <p:nvPr/>
        </p:nvSpPr>
        <p:spPr>
          <a:xfrm>
            <a:off x="4800600" y="2971800"/>
            <a:ext cx="1828800" cy="369332"/>
          </a:xfrm>
          <a:prstGeom prst="rect">
            <a:avLst/>
          </a:prstGeom>
          <a:noFill/>
          <a:ln w="28575">
            <a:solidFill>
              <a:schemeClr val="tx1"/>
            </a:solidFill>
          </a:ln>
        </p:spPr>
        <p:txBody>
          <a:bodyPr wrap="square" rtlCol="0">
            <a:spAutoFit/>
          </a:bodyPr>
          <a:lstStyle/>
          <a:p>
            <a:pPr algn="ctr"/>
            <a:r>
              <a:rPr lang="en-US" dirty="0"/>
              <a:t>Machine II</a:t>
            </a:r>
          </a:p>
        </p:txBody>
      </p:sp>
      <p:sp>
        <p:nvSpPr>
          <p:cNvPr id="18" name="TextBox 17"/>
          <p:cNvSpPr txBox="1"/>
          <p:nvPr/>
        </p:nvSpPr>
        <p:spPr>
          <a:xfrm>
            <a:off x="7467600" y="3352800"/>
            <a:ext cx="914400" cy="369332"/>
          </a:xfrm>
          <a:prstGeom prst="rect">
            <a:avLst/>
          </a:prstGeom>
          <a:noFill/>
          <a:ln w="28575">
            <a:solidFill>
              <a:schemeClr val="tx1"/>
            </a:solidFill>
          </a:ln>
        </p:spPr>
        <p:txBody>
          <a:bodyPr wrap="square" rtlCol="0">
            <a:spAutoFit/>
          </a:bodyPr>
          <a:lstStyle/>
          <a:p>
            <a:r>
              <a:rPr lang="en-US" dirty="0"/>
              <a:t>Part A</a:t>
            </a:r>
          </a:p>
        </p:txBody>
      </p:sp>
      <p:sp>
        <p:nvSpPr>
          <p:cNvPr id="19" name="TextBox 18"/>
          <p:cNvSpPr txBox="1"/>
          <p:nvPr/>
        </p:nvSpPr>
        <p:spPr>
          <a:xfrm>
            <a:off x="7467600" y="3745468"/>
            <a:ext cx="914400" cy="369332"/>
          </a:xfrm>
          <a:prstGeom prst="rect">
            <a:avLst/>
          </a:prstGeom>
          <a:noFill/>
          <a:ln w="28575">
            <a:solidFill>
              <a:schemeClr val="tx1"/>
            </a:solidFill>
          </a:ln>
        </p:spPr>
        <p:txBody>
          <a:bodyPr wrap="square" rtlCol="0">
            <a:spAutoFit/>
          </a:bodyPr>
          <a:lstStyle/>
          <a:p>
            <a:r>
              <a:rPr lang="en-US" dirty="0"/>
              <a:t>Part B</a:t>
            </a:r>
          </a:p>
        </p:txBody>
      </p:sp>
      <p:sp>
        <p:nvSpPr>
          <p:cNvPr id="20" name="TextBox 19"/>
          <p:cNvSpPr txBox="1"/>
          <p:nvPr/>
        </p:nvSpPr>
        <p:spPr>
          <a:xfrm>
            <a:off x="8382000" y="3352800"/>
            <a:ext cx="914400" cy="369332"/>
          </a:xfrm>
          <a:prstGeom prst="rect">
            <a:avLst/>
          </a:prstGeom>
          <a:noFill/>
          <a:ln w="28575">
            <a:solidFill>
              <a:schemeClr val="tx1"/>
            </a:solidFill>
          </a:ln>
        </p:spPr>
        <p:txBody>
          <a:bodyPr wrap="square" rtlCol="0">
            <a:spAutoFit/>
          </a:bodyPr>
          <a:lstStyle/>
          <a:p>
            <a:r>
              <a:rPr lang="en-US" dirty="0"/>
              <a:t>Part C</a:t>
            </a:r>
          </a:p>
        </p:txBody>
      </p:sp>
      <p:sp>
        <p:nvSpPr>
          <p:cNvPr id="21" name="TextBox 20"/>
          <p:cNvSpPr txBox="1"/>
          <p:nvPr/>
        </p:nvSpPr>
        <p:spPr>
          <a:xfrm>
            <a:off x="8382000" y="3745468"/>
            <a:ext cx="914400" cy="369332"/>
          </a:xfrm>
          <a:prstGeom prst="rect">
            <a:avLst/>
          </a:prstGeom>
          <a:noFill/>
          <a:ln w="28575">
            <a:solidFill>
              <a:schemeClr val="tx1"/>
            </a:solidFill>
          </a:ln>
        </p:spPr>
        <p:txBody>
          <a:bodyPr wrap="square" rtlCol="0">
            <a:spAutoFit/>
          </a:bodyPr>
          <a:lstStyle/>
          <a:p>
            <a:r>
              <a:rPr lang="en-US" dirty="0"/>
              <a:t>Part D</a:t>
            </a:r>
          </a:p>
        </p:txBody>
      </p:sp>
      <p:sp>
        <p:nvSpPr>
          <p:cNvPr id="22" name="TextBox 21"/>
          <p:cNvSpPr txBox="1"/>
          <p:nvPr/>
        </p:nvSpPr>
        <p:spPr>
          <a:xfrm>
            <a:off x="7467600" y="2971800"/>
            <a:ext cx="1828800" cy="369332"/>
          </a:xfrm>
          <a:prstGeom prst="rect">
            <a:avLst/>
          </a:prstGeom>
          <a:noFill/>
          <a:ln w="28575">
            <a:solidFill>
              <a:schemeClr val="tx1"/>
            </a:solidFill>
          </a:ln>
        </p:spPr>
        <p:txBody>
          <a:bodyPr wrap="square" rtlCol="0">
            <a:spAutoFit/>
          </a:bodyPr>
          <a:lstStyle/>
          <a:p>
            <a:pPr algn="ctr"/>
            <a:r>
              <a:rPr lang="en-US" dirty="0"/>
              <a:t>Machine III</a:t>
            </a:r>
          </a:p>
        </p:txBody>
      </p:sp>
      <p:sp>
        <p:nvSpPr>
          <p:cNvPr id="23" name="TextBox 22"/>
          <p:cNvSpPr txBox="1"/>
          <p:nvPr/>
        </p:nvSpPr>
        <p:spPr>
          <a:xfrm>
            <a:off x="6934200" y="4909066"/>
            <a:ext cx="2590800" cy="646331"/>
          </a:xfrm>
          <a:prstGeom prst="rect">
            <a:avLst/>
          </a:prstGeom>
          <a:noFill/>
          <a:ln w="28575">
            <a:solidFill>
              <a:schemeClr val="tx1"/>
            </a:solidFill>
          </a:ln>
        </p:spPr>
        <p:txBody>
          <a:bodyPr wrap="square" rtlCol="0">
            <a:spAutoFit/>
          </a:bodyPr>
          <a:lstStyle/>
          <a:p>
            <a:pPr algn="ctr"/>
            <a:r>
              <a:rPr lang="en-US" dirty="0"/>
              <a:t>Insurance spare parts for all identical machines</a:t>
            </a:r>
          </a:p>
        </p:txBody>
      </p:sp>
      <p:cxnSp>
        <p:nvCxnSpPr>
          <p:cNvPr id="25" name="Straight Arrow Connector 24"/>
          <p:cNvCxnSpPr>
            <a:stCxn id="23" idx="1"/>
            <a:endCxn id="8" idx="3"/>
          </p:cNvCxnSpPr>
          <p:nvPr/>
        </p:nvCxnSpPr>
        <p:spPr>
          <a:xfrm flipH="1" flipV="1">
            <a:off x="6095999" y="4577834"/>
            <a:ext cx="838201" cy="654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a:endCxn id="9" idx="3"/>
          </p:cNvCxnSpPr>
          <p:nvPr/>
        </p:nvCxnSpPr>
        <p:spPr>
          <a:xfrm flipH="1" flipV="1">
            <a:off x="6095999" y="5047566"/>
            <a:ext cx="838201"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a:endCxn id="10" idx="3"/>
          </p:cNvCxnSpPr>
          <p:nvPr/>
        </p:nvCxnSpPr>
        <p:spPr>
          <a:xfrm flipH="1">
            <a:off x="6095999" y="5232232"/>
            <a:ext cx="838201" cy="293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1"/>
            <a:endCxn id="11" idx="3"/>
          </p:cNvCxnSpPr>
          <p:nvPr/>
        </p:nvCxnSpPr>
        <p:spPr>
          <a:xfrm flipH="1">
            <a:off x="6095999" y="5232232"/>
            <a:ext cx="838201" cy="792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72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43199"/>
            <a:ext cx="8382000" cy="487362"/>
          </a:xfrm>
        </p:spPr>
        <p:txBody>
          <a:bodyPr>
            <a:noAutofit/>
          </a:bodyPr>
          <a:lstStyle/>
          <a:p>
            <a:r>
              <a:rPr lang="en-US" sz="3200" dirty="0">
                <a:latin typeface="Copperplate Gothic Bold" pitchFamily="34" charset="0"/>
              </a:rPr>
              <a:t>3. Reconditioning spare</a:t>
            </a:r>
          </a:p>
        </p:txBody>
      </p:sp>
      <p:sp>
        <p:nvSpPr>
          <p:cNvPr id="5" name="TextBox 4"/>
          <p:cNvSpPr txBox="1"/>
          <p:nvPr/>
        </p:nvSpPr>
        <p:spPr>
          <a:xfrm>
            <a:off x="190500" y="1093680"/>
            <a:ext cx="9829800" cy="3416320"/>
          </a:xfrm>
          <a:prstGeom prst="rect">
            <a:avLst/>
          </a:prstGeom>
          <a:noFill/>
        </p:spPr>
        <p:txBody>
          <a:bodyPr wrap="square" rtlCol="0">
            <a:spAutoFit/>
          </a:bodyPr>
          <a:lstStyle/>
          <a:p>
            <a:pPr algn="just">
              <a:buFont typeface="Wingdings" pitchFamily="2" charset="2"/>
              <a:buChar char="q"/>
            </a:pPr>
            <a:r>
              <a:rPr lang="en-US" dirty="0"/>
              <a:t> This are the spare parts of the operating machineries</a:t>
            </a:r>
          </a:p>
          <a:p>
            <a:pPr algn="just">
              <a:buFont typeface="Wingdings" pitchFamily="2" charset="2"/>
              <a:buChar char="q"/>
            </a:pPr>
            <a:r>
              <a:rPr lang="en-US" dirty="0"/>
              <a:t> It is used for reconditioning / repair of various  machine /equipments </a:t>
            </a:r>
          </a:p>
          <a:p>
            <a:pPr algn="just">
              <a:buFont typeface="Wingdings" pitchFamily="2" charset="2"/>
              <a:buChar char="q"/>
            </a:pPr>
            <a:r>
              <a:rPr lang="en-US" dirty="0"/>
              <a:t>All these items comes under critical category  because without these items machine &amp; equipment can not be reconditioned / repaired</a:t>
            </a:r>
          </a:p>
          <a:p>
            <a:pPr algn="just">
              <a:buFont typeface="Wingdings" pitchFamily="2" charset="2"/>
              <a:buChar char="q"/>
            </a:pPr>
            <a:r>
              <a:rPr lang="en-US" dirty="0"/>
              <a:t>These materials are procured under revenue budget </a:t>
            </a:r>
          </a:p>
          <a:p>
            <a:pPr algn="just">
              <a:buFont typeface="Wingdings" pitchFamily="2" charset="2"/>
              <a:buChar char="q"/>
            </a:pPr>
            <a:r>
              <a:rPr lang="en-US" dirty="0"/>
              <a:t>Used materials are disposed at scrap value</a:t>
            </a:r>
          </a:p>
          <a:p>
            <a:pPr algn="just">
              <a:buFont typeface="Wingdings" pitchFamily="2" charset="2"/>
              <a:buChar char="q"/>
            </a:pPr>
            <a:r>
              <a:rPr lang="en-US" dirty="0"/>
              <a:t>  Example :Various identical component s of  machine &amp; equipments  such as motor bearings, impellers of pump &amp; fans, Pulley &amp; hubs of gear box , light fittings (choke, tube, starter), transformer bushings, transformer oil  etc.  </a:t>
            </a:r>
          </a:p>
          <a:p>
            <a:pPr algn="just">
              <a:buFont typeface="Wingdings" pitchFamily="2" charset="2"/>
              <a:buChar char="q"/>
            </a:pPr>
            <a:r>
              <a:rPr lang="en-US" dirty="0"/>
              <a:t>Number of stock should be sufficient enough to meet out the regular as well as emergency demand.</a:t>
            </a:r>
          </a:p>
          <a:p>
            <a:pPr algn="just">
              <a:buFont typeface="Wingdings" pitchFamily="2" charset="2"/>
              <a:buChar char="q"/>
            </a:pPr>
            <a:r>
              <a:rPr lang="en-US" dirty="0"/>
              <a:t> Stocks are decided based on Consumption rate  and Lead time for procurement </a:t>
            </a:r>
          </a:p>
          <a:p>
            <a:pPr algn="just">
              <a:buFont typeface="Wingdings" pitchFamily="2" charset="2"/>
              <a:buChar char="q"/>
            </a:pPr>
            <a:r>
              <a:rPr lang="en-US" dirty="0"/>
              <a:t> Procurement is controlled through EOQ  method</a:t>
            </a:r>
          </a:p>
        </p:txBody>
      </p:sp>
      <p:sp>
        <p:nvSpPr>
          <p:cNvPr id="30" name="TextBox 29"/>
          <p:cNvSpPr txBox="1"/>
          <p:nvPr/>
        </p:nvSpPr>
        <p:spPr>
          <a:xfrm>
            <a:off x="2133600" y="4876800"/>
            <a:ext cx="914400" cy="369332"/>
          </a:xfrm>
          <a:prstGeom prst="rect">
            <a:avLst/>
          </a:prstGeom>
          <a:noFill/>
          <a:ln w="28575">
            <a:solidFill>
              <a:schemeClr val="tx1"/>
            </a:solidFill>
          </a:ln>
        </p:spPr>
        <p:txBody>
          <a:bodyPr wrap="square" rtlCol="0">
            <a:spAutoFit/>
          </a:bodyPr>
          <a:lstStyle/>
          <a:p>
            <a:r>
              <a:rPr lang="en-US" dirty="0"/>
              <a:t>Part A</a:t>
            </a:r>
          </a:p>
        </p:txBody>
      </p:sp>
      <p:sp>
        <p:nvSpPr>
          <p:cNvPr id="31" name="TextBox 30"/>
          <p:cNvSpPr txBox="1"/>
          <p:nvPr/>
        </p:nvSpPr>
        <p:spPr>
          <a:xfrm>
            <a:off x="2133600" y="5269468"/>
            <a:ext cx="914400" cy="369332"/>
          </a:xfrm>
          <a:prstGeom prst="rect">
            <a:avLst/>
          </a:prstGeom>
          <a:noFill/>
          <a:ln w="28575">
            <a:solidFill>
              <a:schemeClr val="tx1"/>
            </a:solidFill>
          </a:ln>
        </p:spPr>
        <p:txBody>
          <a:bodyPr wrap="square" rtlCol="0">
            <a:spAutoFit/>
          </a:bodyPr>
          <a:lstStyle/>
          <a:p>
            <a:r>
              <a:rPr lang="en-US" dirty="0"/>
              <a:t>Part B</a:t>
            </a:r>
          </a:p>
        </p:txBody>
      </p:sp>
      <p:sp>
        <p:nvSpPr>
          <p:cNvPr id="32" name="TextBox 31"/>
          <p:cNvSpPr txBox="1"/>
          <p:nvPr/>
        </p:nvSpPr>
        <p:spPr>
          <a:xfrm>
            <a:off x="3048000" y="4876800"/>
            <a:ext cx="914400" cy="369332"/>
          </a:xfrm>
          <a:prstGeom prst="rect">
            <a:avLst/>
          </a:prstGeom>
          <a:noFill/>
          <a:ln w="28575">
            <a:solidFill>
              <a:schemeClr val="tx1"/>
            </a:solidFill>
          </a:ln>
        </p:spPr>
        <p:txBody>
          <a:bodyPr wrap="square" rtlCol="0">
            <a:spAutoFit/>
          </a:bodyPr>
          <a:lstStyle/>
          <a:p>
            <a:r>
              <a:rPr lang="en-US" dirty="0"/>
              <a:t>Part C</a:t>
            </a:r>
          </a:p>
        </p:txBody>
      </p:sp>
      <p:sp>
        <p:nvSpPr>
          <p:cNvPr id="33" name="TextBox 32"/>
          <p:cNvSpPr txBox="1"/>
          <p:nvPr/>
        </p:nvSpPr>
        <p:spPr>
          <a:xfrm>
            <a:off x="3048000" y="5269468"/>
            <a:ext cx="914400" cy="369332"/>
          </a:xfrm>
          <a:prstGeom prst="rect">
            <a:avLst/>
          </a:prstGeom>
          <a:noFill/>
          <a:ln w="28575">
            <a:solidFill>
              <a:schemeClr val="tx1"/>
            </a:solidFill>
          </a:ln>
        </p:spPr>
        <p:txBody>
          <a:bodyPr wrap="square" rtlCol="0">
            <a:spAutoFit/>
          </a:bodyPr>
          <a:lstStyle/>
          <a:p>
            <a:r>
              <a:rPr lang="en-US" dirty="0"/>
              <a:t>Part D</a:t>
            </a:r>
          </a:p>
        </p:txBody>
      </p:sp>
      <p:sp>
        <p:nvSpPr>
          <p:cNvPr id="34" name="TextBox 33"/>
          <p:cNvSpPr txBox="1"/>
          <p:nvPr/>
        </p:nvSpPr>
        <p:spPr>
          <a:xfrm>
            <a:off x="2133600" y="4495800"/>
            <a:ext cx="1828800" cy="369332"/>
          </a:xfrm>
          <a:prstGeom prst="rect">
            <a:avLst/>
          </a:prstGeom>
          <a:noFill/>
          <a:ln w="28575">
            <a:solidFill>
              <a:schemeClr val="tx1"/>
            </a:solidFill>
          </a:ln>
        </p:spPr>
        <p:txBody>
          <a:bodyPr wrap="square" rtlCol="0">
            <a:spAutoFit/>
          </a:bodyPr>
          <a:lstStyle/>
          <a:p>
            <a:pPr algn="ctr"/>
            <a:r>
              <a:rPr lang="en-US" dirty="0"/>
              <a:t>Machine I</a:t>
            </a:r>
          </a:p>
        </p:txBody>
      </p:sp>
      <p:sp>
        <p:nvSpPr>
          <p:cNvPr id="35" name="TextBox 34"/>
          <p:cNvSpPr txBox="1"/>
          <p:nvPr/>
        </p:nvSpPr>
        <p:spPr>
          <a:xfrm>
            <a:off x="4191000" y="4876800"/>
            <a:ext cx="914400" cy="369332"/>
          </a:xfrm>
          <a:prstGeom prst="rect">
            <a:avLst/>
          </a:prstGeom>
          <a:noFill/>
          <a:ln w="28575">
            <a:solidFill>
              <a:schemeClr val="tx1"/>
            </a:solidFill>
          </a:ln>
        </p:spPr>
        <p:txBody>
          <a:bodyPr wrap="square" rtlCol="0">
            <a:spAutoFit/>
          </a:bodyPr>
          <a:lstStyle/>
          <a:p>
            <a:r>
              <a:rPr lang="en-US" dirty="0"/>
              <a:t>Part A</a:t>
            </a:r>
          </a:p>
        </p:txBody>
      </p:sp>
      <p:sp>
        <p:nvSpPr>
          <p:cNvPr id="36" name="TextBox 35"/>
          <p:cNvSpPr txBox="1"/>
          <p:nvPr/>
        </p:nvSpPr>
        <p:spPr>
          <a:xfrm>
            <a:off x="4191000" y="5269468"/>
            <a:ext cx="914400" cy="369332"/>
          </a:xfrm>
          <a:prstGeom prst="rect">
            <a:avLst/>
          </a:prstGeom>
          <a:noFill/>
          <a:ln w="28575">
            <a:solidFill>
              <a:schemeClr val="tx1"/>
            </a:solidFill>
          </a:ln>
        </p:spPr>
        <p:txBody>
          <a:bodyPr wrap="square" rtlCol="0">
            <a:spAutoFit/>
          </a:bodyPr>
          <a:lstStyle/>
          <a:p>
            <a:r>
              <a:rPr lang="en-US" dirty="0"/>
              <a:t>Part B</a:t>
            </a:r>
          </a:p>
        </p:txBody>
      </p:sp>
      <p:sp>
        <p:nvSpPr>
          <p:cNvPr id="37" name="TextBox 36"/>
          <p:cNvSpPr txBox="1"/>
          <p:nvPr/>
        </p:nvSpPr>
        <p:spPr>
          <a:xfrm>
            <a:off x="5105400" y="4876800"/>
            <a:ext cx="914400" cy="369332"/>
          </a:xfrm>
          <a:prstGeom prst="rect">
            <a:avLst/>
          </a:prstGeom>
          <a:noFill/>
          <a:ln w="28575">
            <a:solidFill>
              <a:schemeClr val="tx1"/>
            </a:solidFill>
          </a:ln>
        </p:spPr>
        <p:txBody>
          <a:bodyPr wrap="square" rtlCol="0">
            <a:spAutoFit/>
          </a:bodyPr>
          <a:lstStyle/>
          <a:p>
            <a:r>
              <a:rPr lang="en-US" dirty="0"/>
              <a:t>Part C</a:t>
            </a:r>
          </a:p>
        </p:txBody>
      </p:sp>
      <p:sp>
        <p:nvSpPr>
          <p:cNvPr id="38" name="TextBox 37"/>
          <p:cNvSpPr txBox="1"/>
          <p:nvPr/>
        </p:nvSpPr>
        <p:spPr>
          <a:xfrm>
            <a:off x="5105400" y="5269468"/>
            <a:ext cx="914400" cy="369332"/>
          </a:xfrm>
          <a:prstGeom prst="rect">
            <a:avLst/>
          </a:prstGeom>
          <a:noFill/>
          <a:ln w="28575">
            <a:solidFill>
              <a:schemeClr val="tx1"/>
            </a:solidFill>
          </a:ln>
        </p:spPr>
        <p:txBody>
          <a:bodyPr wrap="square" rtlCol="0">
            <a:spAutoFit/>
          </a:bodyPr>
          <a:lstStyle/>
          <a:p>
            <a:r>
              <a:rPr lang="en-US" dirty="0"/>
              <a:t>Part D</a:t>
            </a:r>
          </a:p>
        </p:txBody>
      </p:sp>
      <p:sp>
        <p:nvSpPr>
          <p:cNvPr id="39" name="TextBox 38"/>
          <p:cNvSpPr txBox="1"/>
          <p:nvPr/>
        </p:nvSpPr>
        <p:spPr>
          <a:xfrm>
            <a:off x="4191000" y="4495800"/>
            <a:ext cx="1828800" cy="369332"/>
          </a:xfrm>
          <a:prstGeom prst="rect">
            <a:avLst/>
          </a:prstGeom>
          <a:noFill/>
          <a:ln w="28575">
            <a:solidFill>
              <a:schemeClr val="tx1"/>
            </a:solidFill>
          </a:ln>
        </p:spPr>
        <p:txBody>
          <a:bodyPr wrap="square" rtlCol="0">
            <a:spAutoFit/>
          </a:bodyPr>
          <a:lstStyle/>
          <a:p>
            <a:pPr algn="ctr"/>
            <a:r>
              <a:rPr lang="en-US" dirty="0"/>
              <a:t>Machine II</a:t>
            </a:r>
          </a:p>
        </p:txBody>
      </p:sp>
      <p:sp>
        <p:nvSpPr>
          <p:cNvPr id="40" name="TextBox 39"/>
          <p:cNvSpPr txBox="1"/>
          <p:nvPr/>
        </p:nvSpPr>
        <p:spPr>
          <a:xfrm>
            <a:off x="6172200" y="4876800"/>
            <a:ext cx="914400" cy="369332"/>
          </a:xfrm>
          <a:prstGeom prst="rect">
            <a:avLst/>
          </a:prstGeom>
          <a:noFill/>
          <a:ln w="28575">
            <a:solidFill>
              <a:schemeClr val="tx1"/>
            </a:solidFill>
          </a:ln>
        </p:spPr>
        <p:txBody>
          <a:bodyPr wrap="square" rtlCol="0">
            <a:spAutoFit/>
          </a:bodyPr>
          <a:lstStyle/>
          <a:p>
            <a:r>
              <a:rPr lang="en-US" dirty="0"/>
              <a:t>Part A</a:t>
            </a:r>
          </a:p>
        </p:txBody>
      </p:sp>
      <p:sp>
        <p:nvSpPr>
          <p:cNvPr id="41" name="TextBox 40"/>
          <p:cNvSpPr txBox="1"/>
          <p:nvPr/>
        </p:nvSpPr>
        <p:spPr>
          <a:xfrm>
            <a:off x="6172200" y="5269468"/>
            <a:ext cx="914400" cy="369332"/>
          </a:xfrm>
          <a:prstGeom prst="rect">
            <a:avLst/>
          </a:prstGeom>
          <a:noFill/>
          <a:ln w="28575">
            <a:solidFill>
              <a:schemeClr val="tx1"/>
            </a:solidFill>
          </a:ln>
        </p:spPr>
        <p:txBody>
          <a:bodyPr wrap="square" rtlCol="0">
            <a:spAutoFit/>
          </a:bodyPr>
          <a:lstStyle/>
          <a:p>
            <a:r>
              <a:rPr lang="en-US" dirty="0"/>
              <a:t>Part B</a:t>
            </a:r>
          </a:p>
        </p:txBody>
      </p:sp>
      <p:sp>
        <p:nvSpPr>
          <p:cNvPr id="42" name="TextBox 41"/>
          <p:cNvSpPr txBox="1"/>
          <p:nvPr/>
        </p:nvSpPr>
        <p:spPr>
          <a:xfrm>
            <a:off x="7086600" y="4876800"/>
            <a:ext cx="914400" cy="369332"/>
          </a:xfrm>
          <a:prstGeom prst="rect">
            <a:avLst/>
          </a:prstGeom>
          <a:noFill/>
          <a:ln w="28575">
            <a:solidFill>
              <a:schemeClr val="tx1"/>
            </a:solidFill>
          </a:ln>
        </p:spPr>
        <p:txBody>
          <a:bodyPr wrap="square" rtlCol="0">
            <a:spAutoFit/>
          </a:bodyPr>
          <a:lstStyle/>
          <a:p>
            <a:r>
              <a:rPr lang="en-US" dirty="0"/>
              <a:t>Part C</a:t>
            </a:r>
          </a:p>
        </p:txBody>
      </p:sp>
      <p:sp>
        <p:nvSpPr>
          <p:cNvPr id="43" name="TextBox 42"/>
          <p:cNvSpPr txBox="1"/>
          <p:nvPr/>
        </p:nvSpPr>
        <p:spPr>
          <a:xfrm>
            <a:off x="7086600" y="5269468"/>
            <a:ext cx="914400" cy="369332"/>
          </a:xfrm>
          <a:prstGeom prst="rect">
            <a:avLst/>
          </a:prstGeom>
          <a:noFill/>
          <a:ln w="28575">
            <a:solidFill>
              <a:schemeClr val="tx1"/>
            </a:solidFill>
          </a:ln>
        </p:spPr>
        <p:txBody>
          <a:bodyPr wrap="square" rtlCol="0">
            <a:spAutoFit/>
          </a:bodyPr>
          <a:lstStyle/>
          <a:p>
            <a:r>
              <a:rPr lang="en-US" dirty="0"/>
              <a:t>Part D</a:t>
            </a:r>
          </a:p>
        </p:txBody>
      </p:sp>
      <p:sp>
        <p:nvSpPr>
          <p:cNvPr id="44" name="TextBox 43"/>
          <p:cNvSpPr txBox="1"/>
          <p:nvPr/>
        </p:nvSpPr>
        <p:spPr>
          <a:xfrm>
            <a:off x="6172200" y="4495800"/>
            <a:ext cx="1828800" cy="369332"/>
          </a:xfrm>
          <a:prstGeom prst="rect">
            <a:avLst/>
          </a:prstGeom>
          <a:noFill/>
          <a:ln w="28575">
            <a:solidFill>
              <a:schemeClr val="tx1"/>
            </a:solidFill>
          </a:ln>
        </p:spPr>
        <p:txBody>
          <a:bodyPr wrap="square" rtlCol="0">
            <a:spAutoFit/>
          </a:bodyPr>
          <a:lstStyle/>
          <a:p>
            <a:pPr algn="ctr"/>
            <a:r>
              <a:rPr lang="en-US" dirty="0"/>
              <a:t>Machine III</a:t>
            </a:r>
          </a:p>
        </p:txBody>
      </p:sp>
      <p:sp>
        <p:nvSpPr>
          <p:cNvPr id="45" name="TextBox 44"/>
          <p:cNvSpPr txBox="1"/>
          <p:nvPr/>
        </p:nvSpPr>
        <p:spPr>
          <a:xfrm>
            <a:off x="8229600" y="4876800"/>
            <a:ext cx="914400" cy="369332"/>
          </a:xfrm>
          <a:prstGeom prst="rect">
            <a:avLst/>
          </a:prstGeom>
          <a:noFill/>
          <a:ln w="28575">
            <a:solidFill>
              <a:schemeClr val="tx1"/>
            </a:solidFill>
          </a:ln>
        </p:spPr>
        <p:txBody>
          <a:bodyPr wrap="square" rtlCol="0">
            <a:spAutoFit/>
          </a:bodyPr>
          <a:lstStyle/>
          <a:p>
            <a:r>
              <a:rPr lang="en-US" dirty="0"/>
              <a:t>Part A</a:t>
            </a:r>
          </a:p>
        </p:txBody>
      </p:sp>
      <p:sp>
        <p:nvSpPr>
          <p:cNvPr id="46" name="TextBox 45"/>
          <p:cNvSpPr txBox="1"/>
          <p:nvPr/>
        </p:nvSpPr>
        <p:spPr>
          <a:xfrm>
            <a:off x="8229600" y="5269468"/>
            <a:ext cx="914400" cy="369332"/>
          </a:xfrm>
          <a:prstGeom prst="rect">
            <a:avLst/>
          </a:prstGeom>
          <a:noFill/>
          <a:ln w="28575">
            <a:solidFill>
              <a:schemeClr val="tx1"/>
            </a:solidFill>
          </a:ln>
        </p:spPr>
        <p:txBody>
          <a:bodyPr wrap="square" rtlCol="0">
            <a:spAutoFit/>
          </a:bodyPr>
          <a:lstStyle/>
          <a:p>
            <a:r>
              <a:rPr lang="en-US" dirty="0"/>
              <a:t>Part B</a:t>
            </a:r>
          </a:p>
        </p:txBody>
      </p:sp>
      <p:sp>
        <p:nvSpPr>
          <p:cNvPr id="47" name="TextBox 46"/>
          <p:cNvSpPr txBox="1"/>
          <p:nvPr/>
        </p:nvSpPr>
        <p:spPr>
          <a:xfrm>
            <a:off x="9144000" y="4876800"/>
            <a:ext cx="914400" cy="369332"/>
          </a:xfrm>
          <a:prstGeom prst="rect">
            <a:avLst/>
          </a:prstGeom>
          <a:noFill/>
          <a:ln w="28575">
            <a:solidFill>
              <a:schemeClr val="tx1"/>
            </a:solidFill>
          </a:ln>
        </p:spPr>
        <p:txBody>
          <a:bodyPr wrap="square" rtlCol="0">
            <a:spAutoFit/>
          </a:bodyPr>
          <a:lstStyle/>
          <a:p>
            <a:r>
              <a:rPr lang="en-US" dirty="0"/>
              <a:t>Part C</a:t>
            </a:r>
          </a:p>
        </p:txBody>
      </p:sp>
      <p:sp>
        <p:nvSpPr>
          <p:cNvPr id="48" name="TextBox 47"/>
          <p:cNvSpPr txBox="1"/>
          <p:nvPr/>
        </p:nvSpPr>
        <p:spPr>
          <a:xfrm>
            <a:off x="9144000" y="5269468"/>
            <a:ext cx="914400" cy="369332"/>
          </a:xfrm>
          <a:prstGeom prst="rect">
            <a:avLst/>
          </a:prstGeom>
          <a:noFill/>
          <a:ln w="28575">
            <a:solidFill>
              <a:schemeClr val="tx1"/>
            </a:solidFill>
          </a:ln>
        </p:spPr>
        <p:txBody>
          <a:bodyPr wrap="square" rtlCol="0">
            <a:spAutoFit/>
          </a:bodyPr>
          <a:lstStyle/>
          <a:p>
            <a:r>
              <a:rPr lang="en-US" dirty="0"/>
              <a:t>Part D</a:t>
            </a:r>
          </a:p>
        </p:txBody>
      </p:sp>
      <p:sp>
        <p:nvSpPr>
          <p:cNvPr id="49" name="TextBox 48"/>
          <p:cNvSpPr txBox="1"/>
          <p:nvPr/>
        </p:nvSpPr>
        <p:spPr>
          <a:xfrm>
            <a:off x="8229600" y="4495800"/>
            <a:ext cx="1828800" cy="369332"/>
          </a:xfrm>
          <a:prstGeom prst="rect">
            <a:avLst/>
          </a:prstGeom>
          <a:noFill/>
          <a:ln w="28575">
            <a:solidFill>
              <a:schemeClr val="tx1"/>
            </a:solidFill>
          </a:ln>
        </p:spPr>
        <p:txBody>
          <a:bodyPr wrap="square" rtlCol="0">
            <a:spAutoFit/>
          </a:bodyPr>
          <a:lstStyle/>
          <a:p>
            <a:pPr algn="ctr"/>
            <a:r>
              <a:rPr lang="en-US" dirty="0"/>
              <a:t>Machine IV</a:t>
            </a:r>
          </a:p>
        </p:txBody>
      </p:sp>
      <p:sp>
        <p:nvSpPr>
          <p:cNvPr id="50" name="TextBox 49"/>
          <p:cNvSpPr txBox="1"/>
          <p:nvPr/>
        </p:nvSpPr>
        <p:spPr>
          <a:xfrm>
            <a:off x="2135340" y="5745600"/>
            <a:ext cx="914400" cy="369332"/>
          </a:xfrm>
          <a:prstGeom prst="rect">
            <a:avLst/>
          </a:prstGeom>
          <a:noFill/>
          <a:ln w="28575">
            <a:solidFill>
              <a:schemeClr val="tx1"/>
            </a:solidFill>
          </a:ln>
        </p:spPr>
        <p:txBody>
          <a:bodyPr wrap="square" rtlCol="0">
            <a:spAutoFit/>
          </a:bodyPr>
          <a:lstStyle/>
          <a:p>
            <a:r>
              <a:rPr lang="en-US" dirty="0"/>
              <a:t>Part A</a:t>
            </a:r>
          </a:p>
        </p:txBody>
      </p:sp>
      <p:sp>
        <p:nvSpPr>
          <p:cNvPr id="51" name="TextBox 50"/>
          <p:cNvSpPr txBox="1"/>
          <p:nvPr/>
        </p:nvSpPr>
        <p:spPr>
          <a:xfrm>
            <a:off x="3169864" y="5748058"/>
            <a:ext cx="914400" cy="369332"/>
          </a:xfrm>
          <a:prstGeom prst="rect">
            <a:avLst/>
          </a:prstGeom>
          <a:noFill/>
          <a:ln w="28575">
            <a:solidFill>
              <a:schemeClr val="tx1"/>
            </a:solidFill>
          </a:ln>
        </p:spPr>
        <p:txBody>
          <a:bodyPr wrap="square" rtlCol="0">
            <a:spAutoFit/>
          </a:bodyPr>
          <a:lstStyle/>
          <a:p>
            <a:r>
              <a:rPr lang="en-US" dirty="0"/>
              <a:t>Part B</a:t>
            </a:r>
          </a:p>
        </p:txBody>
      </p:sp>
      <p:sp>
        <p:nvSpPr>
          <p:cNvPr id="52" name="TextBox 51"/>
          <p:cNvSpPr txBox="1"/>
          <p:nvPr/>
        </p:nvSpPr>
        <p:spPr>
          <a:xfrm>
            <a:off x="4229100" y="5746887"/>
            <a:ext cx="914400" cy="369332"/>
          </a:xfrm>
          <a:prstGeom prst="rect">
            <a:avLst/>
          </a:prstGeom>
          <a:noFill/>
          <a:ln w="28575">
            <a:solidFill>
              <a:schemeClr val="tx1"/>
            </a:solidFill>
          </a:ln>
        </p:spPr>
        <p:txBody>
          <a:bodyPr wrap="square" rtlCol="0">
            <a:spAutoFit/>
          </a:bodyPr>
          <a:lstStyle/>
          <a:p>
            <a:r>
              <a:rPr lang="en-US" dirty="0"/>
              <a:t>Part C</a:t>
            </a:r>
          </a:p>
        </p:txBody>
      </p:sp>
      <p:sp>
        <p:nvSpPr>
          <p:cNvPr id="53" name="TextBox 52"/>
          <p:cNvSpPr txBox="1"/>
          <p:nvPr/>
        </p:nvSpPr>
        <p:spPr>
          <a:xfrm>
            <a:off x="5296024" y="5753067"/>
            <a:ext cx="914400" cy="369332"/>
          </a:xfrm>
          <a:prstGeom prst="rect">
            <a:avLst/>
          </a:prstGeom>
          <a:noFill/>
          <a:ln w="28575">
            <a:solidFill>
              <a:schemeClr val="tx1"/>
            </a:solidFill>
          </a:ln>
        </p:spPr>
        <p:txBody>
          <a:bodyPr wrap="square" rtlCol="0">
            <a:spAutoFit/>
          </a:bodyPr>
          <a:lstStyle/>
          <a:p>
            <a:r>
              <a:rPr lang="en-US" dirty="0"/>
              <a:t>Part D</a:t>
            </a:r>
          </a:p>
        </p:txBody>
      </p:sp>
      <p:sp>
        <p:nvSpPr>
          <p:cNvPr id="54" name="TextBox 53"/>
          <p:cNvSpPr txBox="1"/>
          <p:nvPr/>
        </p:nvSpPr>
        <p:spPr>
          <a:xfrm>
            <a:off x="6702652" y="5712468"/>
            <a:ext cx="2971800" cy="646331"/>
          </a:xfrm>
          <a:prstGeom prst="rect">
            <a:avLst/>
          </a:prstGeom>
          <a:noFill/>
          <a:ln w="28575">
            <a:solidFill>
              <a:schemeClr val="tx1"/>
            </a:solidFill>
          </a:ln>
        </p:spPr>
        <p:txBody>
          <a:bodyPr wrap="square" rtlCol="0">
            <a:spAutoFit/>
          </a:bodyPr>
          <a:lstStyle/>
          <a:p>
            <a:pPr algn="ctr"/>
            <a:r>
              <a:rPr lang="en-US" dirty="0"/>
              <a:t>Reconditioning spare parts for all identical machines</a:t>
            </a:r>
          </a:p>
        </p:txBody>
      </p:sp>
      <p:cxnSp>
        <p:nvCxnSpPr>
          <p:cNvPr id="60" name="Straight Connector 59"/>
          <p:cNvCxnSpPr/>
          <p:nvPr/>
        </p:nvCxnSpPr>
        <p:spPr>
          <a:xfrm rot="10800000">
            <a:off x="2667000" y="6400800"/>
            <a:ext cx="419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0" idx="2"/>
          </p:cNvCxnSpPr>
          <p:nvPr/>
        </p:nvCxnSpPr>
        <p:spPr>
          <a:xfrm rot="5400000" flipH="1" flipV="1">
            <a:off x="2516340" y="6191132"/>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flipH="1" flipV="1">
            <a:off x="3563220" y="6191132"/>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2" idx="2"/>
          </p:cNvCxnSpPr>
          <p:nvPr/>
        </p:nvCxnSpPr>
        <p:spPr>
          <a:xfrm flipH="1" flipV="1">
            <a:off x="4686300" y="6116219"/>
            <a:ext cx="112712" cy="284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3" idx="2"/>
          </p:cNvCxnSpPr>
          <p:nvPr/>
        </p:nvCxnSpPr>
        <p:spPr>
          <a:xfrm flipV="1">
            <a:off x="5659694" y="6122399"/>
            <a:ext cx="93530" cy="19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92104"/>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10525</TotalTime>
  <Words>3456</Words>
  <Application>Microsoft Office PowerPoint</Application>
  <PresentationFormat>Widescreen</PresentationFormat>
  <Paragraphs>632</Paragraphs>
  <Slides>69</Slides>
  <Notes>33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69</vt:i4>
      </vt:variant>
    </vt:vector>
  </HeadingPairs>
  <TitlesOfParts>
    <vt:vector size="84" baseType="lpstr">
      <vt:lpstr>ＭＳ Ｐゴシック</vt:lpstr>
      <vt:lpstr>ＭＳ Ｐゴシック</vt:lpstr>
      <vt:lpstr>Arial</vt:lpstr>
      <vt:lpstr>Arial Rounded MT Bold</vt:lpstr>
      <vt:lpstr>Calibri</vt:lpstr>
      <vt:lpstr>Calibri Light</vt:lpstr>
      <vt:lpstr>Copperplate Gothic Bold</vt:lpstr>
      <vt:lpstr>DejaVu Serif</vt:lpstr>
      <vt:lpstr>Georgia</vt:lpstr>
      <vt:lpstr>Klavika Light</vt:lpstr>
      <vt:lpstr>Klavika Regular</vt:lpstr>
      <vt:lpstr>Trebuchet MS</vt:lpstr>
      <vt:lpstr>Verdana</vt:lpstr>
      <vt:lpstr>Wingdings</vt:lpstr>
      <vt:lpstr>Retrospect</vt:lpstr>
      <vt:lpstr>Business Analytics</vt:lpstr>
      <vt:lpstr>PowerPoint Presentation</vt:lpstr>
      <vt:lpstr>Flow diagram for inventory management </vt:lpstr>
      <vt:lpstr>Impact of higher  &amp; Lower inventory</vt:lpstr>
      <vt:lpstr>Inventory measuring parameters </vt:lpstr>
      <vt:lpstr>Classification of materials</vt:lpstr>
      <vt:lpstr>1. Rotatable spare</vt:lpstr>
      <vt:lpstr>2. Insurance spare </vt:lpstr>
      <vt:lpstr>3. Reconditioning spare</vt:lpstr>
      <vt:lpstr>PowerPoint Presentation</vt:lpstr>
      <vt:lpstr>5. Capital items</vt:lpstr>
      <vt:lpstr>Inventory controlling methods</vt:lpstr>
      <vt:lpstr>Economic order quantity (EOQ)</vt:lpstr>
      <vt:lpstr>Maxima - Minima</vt:lpstr>
      <vt:lpstr>Maxima - Minima</vt:lpstr>
      <vt:lpstr>PowerPoint Presentation</vt:lpstr>
      <vt:lpstr>Eight rules for efficient SPM</vt:lpstr>
      <vt:lpstr>Go for preventive maintenance</vt:lpstr>
      <vt:lpstr>Go for preventive maintenance!</vt:lpstr>
      <vt:lpstr>PowerPoint Presentation</vt:lpstr>
      <vt:lpstr>Eliminate process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Segment your spare parts portfolio</vt:lpstr>
      <vt:lpstr>PowerPoint Presentation</vt:lpstr>
      <vt:lpstr>Evaluate spare parts criticality</vt:lpstr>
      <vt:lpstr>Criticality assessment phases </vt:lpstr>
      <vt:lpstr>PowerPoint Presentation</vt:lpstr>
      <vt:lpstr>Spare parts management starts  with good forecasting</vt:lpstr>
      <vt:lpstr>Quantitative methods x Common sense</vt:lpstr>
      <vt:lpstr>Quantitative methods x Common sense</vt:lpstr>
      <vt:lpstr>Forecasting step-by-step</vt:lpstr>
      <vt:lpstr>Which method is the best for spare parts?</vt:lpstr>
      <vt:lpstr>Use special methods for  intermittent demand items</vt:lpstr>
      <vt:lpstr>Spare parts – intermittent demand</vt:lpstr>
      <vt:lpstr>Bootstrapping</vt:lpstr>
      <vt:lpstr>Bootstrapping</vt:lpstr>
      <vt:lpstr>Bootstrapping</vt:lpstr>
      <vt:lpstr>Bootstrapping</vt:lpstr>
      <vt:lpstr>Example of 100 000 simulations of SP consumption</vt:lpstr>
      <vt:lpstr>Bootstrapping application – a case study</vt:lpstr>
      <vt:lpstr>PowerPoint Presentation</vt:lpstr>
      <vt:lpstr>PowerPoint Presentation</vt:lpstr>
      <vt:lpstr>Life cycle thinking: Consider the whole life cycle of your assets</vt:lpstr>
      <vt:lpstr>PowerPoint Presentation</vt:lpstr>
      <vt:lpstr>PowerPoint Presentation</vt:lpstr>
      <vt:lpstr>PowerPoint Presentation</vt:lpstr>
      <vt:lpstr>PowerPoint Presentation</vt:lpstr>
      <vt:lpstr>Efficient spare parts management Conclusions</vt:lpstr>
      <vt:lpstr>Efficient spare parts management – 8 rules</vt:lpstr>
      <vt:lpstr>Good information system for spare parts management</vt:lpstr>
      <vt:lpstr>PowerPoint Presentation</vt:lpstr>
      <vt:lpstr>Challenges in spare parts management: </vt:lpstr>
      <vt:lpstr>How data analysis helps in spare parts optimization? </vt:lpstr>
      <vt:lpstr>Business Benefits</vt:lpstr>
      <vt:lpstr>IT Benefits</vt:lpstr>
      <vt:lpstr>Our methodology and analysis techniques </vt:lpstr>
      <vt:lpstr>PowerPoint Presentation</vt:lpstr>
      <vt:lpstr>Design Thinking</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1038</cp:revision>
  <dcterms:created xsi:type="dcterms:W3CDTF">2012-03-13T16:05:56Z</dcterms:created>
  <dcterms:modified xsi:type="dcterms:W3CDTF">2016-12-03T08:30:47Z</dcterms:modified>
</cp:coreProperties>
</file>