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3" r:id="rId1"/>
  </p:sldMasterIdLst>
  <p:notesMasterIdLst>
    <p:notesMasterId r:id="rId13"/>
  </p:notesMasterIdLst>
  <p:sldIdLst>
    <p:sldId id="287" r:id="rId2"/>
    <p:sldId id="337" r:id="rId3"/>
    <p:sldId id="349" r:id="rId4"/>
    <p:sldId id="350" r:id="rId5"/>
    <p:sldId id="342" r:id="rId6"/>
    <p:sldId id="352" r:id="rId7"/>
    <p:sldId id="351" r:id="rId8"/>
    <p:sldId id="340" r:id="rId9"/>
    <p:sldId id="348" r:id="rId10"/>
    <p:sldId id="347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orient="horz" pos="672" userDrawn="1">
          <p15:clr>
            <a:srgbClr val="A4A3A4"/>
          </p15:clr>
        </p15:guide>
        <p15:guide id="3" orient="horz" pos="508" userDrawn="1">
          <p15:clr>
            <a:srgbClr val="A4A3A4"/>
          </p15:clr>
        </p15:guide>
        <p15:guide id="4" pos="414" userDrawn="1">
          <p15:clr>
            <a:srgbClr val="A4A3A4"/>
          </p15:clr>
        </p15:guide>
        <p15:guide id="5" pos="7316" userDrawn="1">
          <p15:clr>
            <a:srgbClr val="A4A3A4"/>
          </p15:clr>
        </p15:guide>
        <p15:guide id="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 DANDAWATE" initials="YD" lastIdx="1" clrIdx="0">
    <p:extLst>
      <p:ext uri="{19B8F6BF-5375-455C-9EA6-DF929625EA0E}">
        <p15:presenceInfo xmlns:p15="http://schemas.microsoft.com/office/powerpoint/2012/main" userId="YOGESH DANDAWA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0BE5"/>
    <a:srgbClr val="C25830"/>
    <a:srgbClr val="A6A6A6"/>
    <a:srgbClr val="376092"/>
    <a:srgbClr val="BFBFBF"/>
    <a:srgbClr val="E9EDF4"/>
    <a:srgbClr val="595959"/>
    <a:srgbClr val="1F497D"/>
    <a:srgbClr val="4F81B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286" autoAdjust="0"/>
  </p:normalViewPr>
  <p:slideViewPr>
    <p:cSldViewPr showGuides="1">
      <p:cViewPr varScale="1">
        <p:scale>
          <a:sx n="68" d="100"/>
          <a:sy n="68" d="100"/>
        </p:scale>
        <p:origin x="696" y="72"/>
      </p:cViewPr>
      <p:guideLst>
        <p:guide orient="horz" pos="4080"/>
        <p:guide orient="horz" pos="672"/>
        <p:guide orient="horz" pos="508"/>
        <p:guide pos="414"/>
        <p:guide pos="731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3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758952"/>
            <a:ext cx="109270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" y="4455620"/>
            <a:ext cx="10927081" cy="164038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 algn="ctr">
              <a:buNone/>
              <a:defRPr sz="2400"/>
            </a:lvl2pPr>
            <a:lvl3pPr marL="914423" indent="0" algn="ctr">
              <a:buNone/>
              <a:defRPr sz="2400"/>
            </a:lvl3pPr>
            <a:lvl4pPr marL="1371634" indent="0" algn="ctr">
              <a:buNone/>
              <a:defRPr sz="2000"/>
            </a:lvl4pPr>
            <a:lvl5pPr marL="1828846" indent="0" algn="ctr">
              <a:buNone/>
              <a:defRPr sz="2000"/>
            </a:lvl5pPr>
            <a:lvl6pPr marL="2286057" indent="0" algn="ctr">
              <a:buNone/>
              <a:defRPr sz="2000"/>
            </a:lvl6pPr>
            <a:lvl7pPr marL="2743269" indent="0" algn="ctr">
              <a:buNone/>
              <a:defRPr sz="2000"/>
            </a:lvl7pPr>
            <a:lvl8pPr marL="3200480" indent="0" algn="ctr">
              <a:buNone/>
              <a:defRPr sz="2000"/>
            </a:lvl8pPr>
            <a:lvl9pPr marL="365769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1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242852">
                    <a:lumMod val="50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50000"/>
                  </a:srgbClr>
                </a:solidFill>
              </a:rPr>
              <a:t>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5" y="155588"/>
            <a:ext cx="11003280" cy="856395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1447800"/>
            <a:ext cx="11896761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242852">
                    <a:lumMod val="50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50000"/>
                  </a:srgbClr>
                </a:solidFill>
              </a:rPr>
              <a:t>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8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417437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4453128"/>
            <a:ext cx="10927081" cy="171907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4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50743"/>
            <a:ext cx="11003280" cy="861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399"/>
            <a:ext cx="5882639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856446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8612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43000"/>
            <a:ext cx="5806441" cy="70305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990" y="1974464"/>
            <a:ext cx="5803050" cy="41977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96"/>
            <a:ext cx="5810726" cy="70295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4464"/>
            <a:ext cx="5810726" cy="4197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105937-90B1-462A-AED5-8A20315C1D3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88B27-51EA-43CF-84BE-213EAFDFD34D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>
              <a:solidFill>
                <a:srgbClr val="24285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1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0743"/>
            <a:ext cx="10927080" cy="861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274018"/>
            <a:ext cx="11836401" cy="45933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599" y="643964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914423"/>
            <a:fld id="{71105937-90B1-462A-AED5-8A20315C1D3D}" type="datetimeFigureOut">
              <a:rPr lang="en-US" smtClean="0"/>
              <a:pPr defTabSz="914423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defRPr>
            </a:lvl1pPr>
          </a:lstStyle>
          <a:p>
            <a:pPr defTabSz="914423"/>
            <a:r>
              <a:rPr lang="en-US">
                <a:solidFill>
                  <a:srgbClr val="242852">
                    <a:lumMod val="75000"/>
                  </a:srgbClr>
                </a:solidFill>
              </a:rPr>
              <a:t>Passion for </a:t>
            </a:r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6621" y="643452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914423"/>
            <a:fld id="{FA088B27-51EA-43CF-84BE-213EAFDFD34D}" type="slidenum">
              <a:rPr lang="en-US" smtClean="0"/>
              <a:pPr defTabSz="914423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43000"/>
            <a:ext cx="109838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23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2" indent="-91442" algn="l" defTabSz="914423" rtl="0" eaLnBrk="1" latinLnBrk="0" hangingPunct="1">
        <a:lnSpc>
          <a:spcPct val="90000"/>
        </a:lnSpc>
        <a:spcBef>
          <a:spcPts val="1200"/>
        </a:spcBef>
        <a:spcAft>
          <a:spcPts val="2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8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42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27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11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2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3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3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4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OIL &amp; GAS INDUSTRY CHALLENGES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challenges in oil and gas industr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114300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Focused scenarios for analytics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30870"/>
              </p:ext>
            </p:extLst>
          </p:nvPr>
        </p:nvGraphicFramePr>
        <p:xfrm>
          <a:off x="1524000" y="3352800"/>
          <a:ext cx="8127999" cy="2118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96594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70379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7796494"/>
                    </a:ext>
                  </a:extLst>
                </a:gridCol>
              </a:tblGrid>
              <a:tr h="3658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3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Asset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Logistic’ s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Yield maximization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Predictive</a:t>
                      </a:r>
                      <a:r>
                        <a:rPr lang="en-IN" baseline="0" dirty="0"/>
                        <a:t>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Opportunity</a:t>
                      </a:r>
                      <a:r>
                        <a:rPr lang="en-IN" baseline="0" dirty="0"/>
                        <a:t> loss reduction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Quality loss reduction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96459"/>
                  </a:ext>
                </a:extLst>
              </a:tr>
              <a:tr h="640334">
                <a:tc>
                  <a:txBody>
                    <a:bodyPr/>
                    <a:lstStyle/>
                    <a:p>
                      <a:r>
                        <a:rPr lang="en-IN" dirty="0"/>
                        <a:t>Production forecasting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Inventory optimisation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Lower safety </a:t>
                      </a:r>
                      <a:r>
                        <a:rPr lang="en-IN" baseline="0" dirty="0"/>
                        <a:t>/ environmental incidents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Dynamic</a:t>
                      </a:r>
                      <a:r>
                        <a:rPr lang="en-IN" baseline="0" dirty="0"/>
                        <a:t> risk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Demand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1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08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</a:t>
            </a:r>
            <a:r>
              <a:rPr lang="en-IN" sz="32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404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oil &amp; gas industry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199"/>
            <a:ext cx="9448800" cy="5040923"/>
          </a:xfrm>
        </p:spPr>
      </p:pic>
    </p:spTree>
    <p:extLst>
      <p:ext uri="{BB962C8B-B14F-4D97-AF65-F5344CB8AC3E}">
        <p14:creationId xmlns:p14="http://schemas.microsoft.com/office/powerpoint/2010/main" val="33596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94" y="381000"/>
            <a:ext cx="11003280" cy="856395"/>
          </a:xfrm>
        </p:spPr>
        <p:txBody>
          <a:bodyPr>
            <a:normAutofit/>
          </a:bodyPr>
          <a:lstStyle/>
          <a:p>
            <a:r>
              <a:rPr lang="en-IN" sz="4400" dirty="0"/>
              <a:t>OIL &amp; GAS INDUSTRY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a dynamic operating environment, daily operational decisions </a:t>
            </a:r>
          </a:p>
          <a:p>
            <a:pPr marL="0" indent="0">
              <a:buNone/>
            </a:pPr>
            <a:r>
              <a:rPr lang="en-US" dirty="0"/>
              <a:t>    can have significant and immediate impact on profitability, debt and cash flow.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Changing commodity markets can dramatically affect performance.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Significant capital requirements require ongoing evaluation of  existing </a:t>
            </a:r>
          </a:p>
          <a:p>
            <a:pPr marL="0" indent="0">
              <a:buNone/>
            </a:pPr>
            <a:r>
              <a:rPr lang="en-US" dirty="0"/>
              <a:t>     and potential opportunities.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   Integrate operational systems and data into planning systems 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allow the organization to proactively respond to changing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operating conditions.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   Quickly assess new opportunities.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11" y="1228017"/>
            <a:ext cx="299866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94" y="381000"/>
            <a:ext cx="11003280" cy="856395"/>
          </a:xfrm>
        </p:spPr>
        <p:txBody>
          <a:bodyPr>
            <a:normAutofit/>
          </a:bodyPr>
          <a:lstStyle/>
          <a:p>
            <a:r>
              <a:rPr lang="en-IN" sz="4400" dirty="0"/>
              <a:t>OIL &amp; GAS INDUSTRY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Predict and manage risk; 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Reduce project complexity through interactive dashboards; 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Control and manage project portfolios in real time; 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Manage project change and quickly resolve issues; 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Improve collaboration; 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Implement earned-value management; and 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Control contracts and documents.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99" y="1447800"/>
            <a:ext cx="303466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2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IN ACTION IN OIL &amp; GAS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912"/>
            <a:ext cx="12039599" cy="56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9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OF BIG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1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THROUGH ANALYTICS WHAT CAN BE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399"/>
            <a:ext cx="11003280" cy="487679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dirty="0"/>
              <a:t>  Capture real-time, accurate performance and maintenance data at the point of occurrence: platform, rig or field.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                                                      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                                                          Put this information into the hands of decision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                                                          makers immediately- while it is still relevant.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                                                                                                                       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Determine the “hot spot” for ensuring safety,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achieving planned productivity and minimize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cost of operations for predicable performance.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r="7024" b="8085"/>
          <a:stretch/>
        </p:blipFill>
        <p:spPr>
          <a:xfrm>
            <a:off x="236218" y="2722219"/>
            <a:ext cx="3048001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17619"/>
            <a:ext cx="5715000" cy="23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6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295399"/>
            <a:ext cx="7772400" cy="4876799"/>
          </a:xfrm>
        </p:spPr>
        <p:txBody>
          <a:bodyPr>
            <a:normAutofit fontScale="85000" lnSpcReduction="20000"/>
          </a:bodyPr>
          <a:lstStyle/>
          <a:p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The key to finding the ‘hot spot’ proactively around safety, productivity and cost: </a:t>
            </a:r>
          </a:p>
          <a:p>
            <a:r>
              <a:rPr lang="en-IN" sz="2400" dirty="0">
                <a:solidFill>
                  <a:srgbClr val="00B050"/>
                </a:solidFill>
              </a:rPr>
              <a:t>       </a:t>
            </a:r>
            <a:r>
              <a:rPr lang="en-IN" sz="2201" dirty="0">
                <a:solidFill>
                  <a:srgbClr val="00B050"/>
                </a:solidFill>
              </a:rPr>
              <a:t>Tracking data in real time and generating alerts </a:t>
            </a:r>
          </a:p>
          <a:p>
            <a:r>
              <a:rPr lang="en-IN" sz="2201" dirty="0">
                <a:solidFill>
                  <a:srgbClr val="00B050"/>
                </a:solidFill>
              </a:rPr>
              <a:t>        Predict the risk based on past performance</a:t>
            </a:r>
          </a:p>
          <a:p>
            <a:r>
              <a:rPr lang="en-IN" sz="2201" dirty="0">
                <a:solidFill>
                  <a:srgbClr val="00B050"/>
                </a:solidFill>
              </a:rPr>
              <a:t>        Prescribe corrective actions  with actionable insights  </a:t>
            </a:r>
            <a:endParaRPr lang="en-IN" sz="2201" dirty="0"/>
          </a:p>
          <a:p>
            <a:r>
              <a:rPr lang="en-IN" sz="2200" dirty="0">
                <a:solidFill>
                  <a:srgbClr val="00B050"/>
                </a:solidFill>
              </a:rPr>
              <a:t>        Utilise dynamic optimization for improved yield  and quality </a:t>
            </a:r>
          </a:p>
          <a:p>
            <a:r>
              <a:rPr lang="en-IN" sz="2200" dirty="0">
                <a:solidFill>
                  <a:srgbClr val="00B050"/>
                </a:solidFill>
              </a:rPr>
              <a:t>        Cross-functional visibility for early warning and mitigative actions </a:t>
            </a:r>
          </a:p>
          <a:p>
            <a:pPr marL="0" indent="0">
              <a:buNone/>
            </a:pPr>
            <a:r>
              <a:rPr lang="en-IN" sz="2201" dirty="0"/>
              <a:t>                       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In typical industry the people, process and technology are well aligned to achieve proactive decision making hence alignment is a critical need.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The most of the oil and gas companies still relying on spreadsheets or paper-based systems for tracking and controlling their performance which needs to be enhanced for dynamic risk management.  </a:t>
            </a:r>
          </a:p>
          <a:p>
            <a:endParaRPr lang="en-IN" dirty="0"/>
          </a:p>
        </p:txBody>
      </p:sp>
      <p:pic>
        <p:nvPicPr>
          <p:cNvPr id="1026" name="Picture 2" descr="Image result for challenges in oil and gas industry that can be solved through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32099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28600" y="150743"/>
            <a:ext cx="10927080" cy="861240"/>
          </a:xfrm>
        </p:spPr>
        <p:txBody>
          <a:bodyPr>
            <a:normAutofit fontScale="90000"/>
          </a:bodyPr>
          <a:lstStyle/>
          <a:p>
            <a:r>
              <a:rPr lang="en-IN" dirty="0"/>
              <a:t>CRITICAL EXPECTATIONS FROM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56451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1" y="304800"/>
            <a:ext cx="10927080" cy="861240"/>
          </a:xfrm>
        </p:spPr>
        <p:txBody>
          <a:bodyPr>
            <a:normAutofit/>
          </a:bodyPr>
          <a:lstStyle/>
          <a:p>
            <a:r>
              <a:rPr lang="en-IN" dirty="0"/>
              <a:t>Major focus in the value chain</a:t>
            </a:r>
          </a:p>
        </p:txBody>
      </p:sp>
      <p:pic>
        <p:nvPicPr>
          <p:cNvPr id="7" name="Content Placeholder 6" descr="Image result for challenges in mid stream oil and gas sector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413803"/>
            <a:ext cx="1092708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401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our Presentation Template" id="{050BBBBD-5BD2-45B7-ADA9-297845C3EA7E}" vid="{22140230-7CF7-4AB3-919D-97365A5E0B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11204</TotalTime>
  <Words>336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DejaVu Serif</vt:lpstr>
      <vt:lpstr>Wingdings</vt:lpstr>
      <vt:lpstr>Retrospect</vt:lpstr>
      <vt:lpstr>OIL &amp; GAS INDUSTRY CHALLENGES</vt:lpstr>
      <vt:lpstr>Challenges in oil &amp; gas industry </vt:lpstr>
      <vt:lpstr>OIL &amp; GAS INDUSTRY CHALLENGES</vt:lpstr>
      <vt:lpstr>OIL &amp; GAS INDUSTRY CHALLENGES</vt:lpstr>
      <vt:lpstr>BIG DATA IN ACTION IN OIL &amp; GAS</vt:lpstr>
      <vt:lpstr>SOURCE OF BIG DATA</vt:lpstr>
      <vt:lpstr>THROUGH ANALYTICS WHAT CAN BE DONE?</vt:lpstr>
      <vt:lpstr>CRITICAL EXPECTATIONS FROM DATA ANALYTICS</vt:lpstr>
      <vt:lpstr>Major focus in the value chain</vt:lpstr>
      <vt:lpstr>Focused scenarios for analytics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Bhagyashri Zodge</cp:lastModifiedBy>
  <cp:revision>1083</cp:revision>
  <dcterms:created xsi:type="dcterms:W3CDTF">2012-03-13T16:05:56Z</dcterms:created>
  <dcterms:modified xsi:type="dcterms:W3CDTF">2016-12-01T09:39:55Z</dcterms:modified>
</cp:coreProperties>
</file>