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3" r:id="rId1"/>
  </p:sldMasterIdLst>
  <p:notesMasterIdLst>
    <p:notesMasterId r:id="rId40"/>
  </p:notesMasterIdLst>
  <p:sldIdLst>
    <p:sldId id="287" r:id="rId2"/>
    <p:sldId id="289" r:id="rId3"/>
    <p:sldId id="290" r:id="rId4"/>
    <p:sldId id="329" r:id="rId5"/>
    <p:sldId id="330" r:id="rId6"/>
    <p:sldId id="295" r:id="rId7"/>
    <p:sldId id="296" r:id="rId8"/>
    <p:sldId id="336" r:id="rId9"/>
    <p:sldId id="294" r:id="rId10"/>
    <p:sldId id="297" r:id="rId11"/>
    <p:sldId id="331" r:id="rId12"/>
    <p:sldId id="299" r:id="rId13"/>
    <p:sldId id="300" r:id="rId14"/>
    <p:sldId id="337" r:id="rId15"/>
    <p:sldId id="302" r:id="rId16"/>
    <p:sldId id="303" r:id="rId17"/>
    <p:sldId id="304" r:id="rId18"/>
    <p:sldId id="338" r:id="rId19"/>
    <p:sldId id="332" r:id="rId20"/>
    <p:sldId id="309" r:id="rId21"/>
    <p:sldId id="310" r:id="rId22"/>
    <p:sldId id="311" r:id="rId23"/>
    <p:sldId id="313" r:id="rId24"/>
    <p:sldId id="333" r:id="rId25"/>
    <p:sldId id="315" r:id="rId26"/>
    <p:sldId id="316" r:id="rId27"/>
    <p:sldId id="317" r:id="rId28"/>
    <p:sldId id="318" r:id="rId29"/>
    <p:sldId id="319" r:id="rId30"/>
    <p:sldId id="334" r:id="rId31"/>
    <p:sldId id="321" r:id="rId32"/>
    <p:sldId id="322" r:id="rId33"/>
    <p:sldId id="335" r:id="rId34"/>
    <p:sldId id="324" r:id="rId35"/>
    <p:sldId id="325" r:id="rId36"/>
    <p:sldId id="326" r:id="rId37"/>
    <p:sldId id="327" r:id="rId38"/>
    <p:sldId id="328" r:id="rId39"/>
  </p:sldIdLst>
  <p:sldSz cx="12192000" cy="6858000"/>
  <p:notesSz cx="6858000" cy="9144000"/>
  <p:defaultTextStyle>
    <a:defPPr>
      <a:defRPr lang="en-US"/>
    </a:defPPr>
    <a:lvl1pPr marL="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33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 userDrawn="1">
          <p15:clr>
            <a:srgbClr val="A4A3A4"/>
          </p15:clr>
        </p15:guide>
        <p15:guide id="2" orient="horz" pos="672" userDrawn="1">
          <p15:clr>
            <a:srgbClr val="A4A3A4"/>
          </p15:clr>
        </p15:guide>
        <p15:guide id="3" orient="horz" pos="508" userDrawn="1">
          <p15:clr>
            <a:srgbClr val="A4A3A4"/>
          </p15:clr>
        </p15:guide>
        <p15:guide id="4" pos="414" userDrawn="1">
          <p15:clr>
            <a:srgbClr val="A4A3A4"/>
          </p15:clr>
        </p15:guide>
        <p15:guide id="5" pos="7316" userDrawn="1">
          <p15:clr>
            <a:srgbClr val="A4A3A4"/>
          </p15:clr>
        </p15:guide>
        <p15:guide id="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ESH DANDAWATE" initials="YD" lastIdx="1" clrIdx="0">
    <p:extLst>
      <p:ext uri="{19B8F6BF-5375-455C-9EA6-DF929625EA0E}">
        <p15:presenceInfo xmlns:p15="http://schemas.microsoft.com/office/powerpoint/2012/main" userId="YOGESH DANDAWA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0BE5"/>
    <a:srgbClr val="C25830"/>
    <a:srgbClr val="A6A6A6"/>
    <a:srgbClr val="376092"/>
    <a:srgbClr val="BFBFBF"/>
    <a:srgbClr val="E9EDF4"/>
    <a:srgbClr val="595959"/>
    <a:srgbClr val="1F497D"/>
    <a:srgbClr val="4F81BD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4286" autoAdjust="0"/>
  </p:normalViewPr>
  <p:slideViewPr>
    <p:cSldViewPr showGuides="1">
      <p:cViewPr varScale="1">
        <p:scale>
          <a:sx n="68" d="100"/>
          <a:sy n="68" d="100"/>
        </p:scale>
        <p:origin x="696" y="72"/>
      </p:cViewPr>
      <p:guideLst>
        <p:guide orient="horz" pos="4080"/>
        <p:guide orient="horz" pos="672"/>
        <p:guide orient="horz" pos="508"/>
        <p:guide pos="414"/>
        <p:guide pos="7316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New%20folder\Maintenance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New%20folder\Maintenance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Vinit%20Sinha\Trans\My%20Document\20130107_Sample%20data-%20Summarization%20Techniques_v0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Vinit%20Sinha\Trans\My%20Document\20130107_Sample%20data-%20Summarization%20Techniques_v01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New%20folder\Maintenance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New%20folder\Maintenance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Vinit%20Sinha\Course%20in%20Analytics\20121125_Course%20in%20Analytics_Outline_VS_v01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Vinit%20Sinha\Course%20in%20Analytics\20121125_Course%20in%20Analytics_Outline_VS_v01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Vinit%20Sinha\Course%20in%20Analytics\20121125_Course%20in%20Analytics_Outline_VS_v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</a:t>
            </a:r>
            <a:r>
              <a:rPr lang="en-US" baseline="0"/>
              <a:t> Distribution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'Frequency Distribution'!$B$1</c:f>
              <c:strCache>
                <c:ptCount val="1"/>
                <c:pt idx="0">
                  <c:v>No. of equipments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'Frequency Distribution'!$A$2:$A$14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15</c:v>
                </c:pt>
              </c:numCache>
            </c:numRef>
          </c:cat>
          <c:val>
            <c:numRef>
              <c:f>'Frequency Distribution'!$B$2:$B$14</c:f>
              <c:numCache>
                <c:formatCode>General</c:formatCode>
                <c:ptCount val="13"/>
                <c:pt idx="0">
                  <c:v>136</c:v>
                </c:pt>
                <c:pt idx="1">
                  <c:v>44</c:v>
                </c:pt>
                <c:pt idx="2">
                  <c:v>13</c:v>
                </c:pt>
                <c:pt idx="3">
                  <c:v>8</c:v>
                </c:pt>
                <c:pt idx="4">
                  <c:v>4</c:v>
                </c:pt>
                <c:pt idx="5">
                  <c:v>9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5</c:v>
                </c:pt>
                <c:pt idx="11">
                  <c:v>1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EE-456A-9759-AFF3EB4592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5024016"/>
        <c:axId val="515025000"/>
      </c:barChart>
      <c:catAx>
        <c:axId val="51502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No.</a:t>
                </a:r>
                <a:r>
                  <a:rPr lang="en-IN" baseline="0"/>
                  <a:t> of failures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025000"/>
        <c:crosses val="autoZero"/>
        <c:auto val="1"/>
        <c:lblAlgn val="ctr"/>
        <c:lblOffset val="100"/>
        <c:noMultiLvlLbl val="0"/>
      </c:catAx>
      <c:valAx>
        <c:axId val="51502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No.</a:t>
                </a:r>
                <a:r>
                  <a:rPr lang="en-IN" baseline="0"/>
                  <a:t> of equipments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024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</a:t>
            </a:r>
            <a:r>
              <a:rPr lang="en-US" baseline="0"/>
              <a:t> Distribution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'Frequency Distribution'!$B$1</c:f>
              <c:strCache>
                <c:ptCount val="1"/>
                <c:pt idx="0">
                  <c:v>No. of equipments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'Frequency Distribution'!$A$2:$A$14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15</c:v>
                </c:pt>
              </c:numCache>
            </c:numRef>
          </c:cat>
          <c:val>
            <c:numRef>
              <c:f>'Frequency Distribution'!$B$2:$B$14</c:f>
              <c:numCache>
                <c:formatCode>General</c:formatCode>
                <c:ptCount val="13"/>
                <c:pt idx="0">
                  <c:v>136</c:v>
                </c:pt>
                <c:pt idx="1">
                  <c:v>44</c:v>
                </c:pt>
                <c:pt idx="2">
                  <c:v>13</c:v>
                </c:pt>
                <c:pt idx="3">
                  <c:v>8</c:v>
                </c:pt>
                <c:pt idx="4">
                  <c:v>4</c:v>
                </c:pt>
                <c:pt idx="5">
                  <c:v>9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5</c:v>
                </c:pt>
                <c:pt idx="11">
                  <c:v>1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94-42E7-92B3-7629E7C511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5024016"/>
        <c:axId val="515025000"/>
      </c:barChart>
      <c:catAx>
        <c:axId val="51502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No.</a:t>
                </a:r>
                <a:r>
                  <a:rPr lang="en-IN" baseline="0"/>
                  <a:t> of failures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025000"/>
        <c:crosses val="autoZero"/>
        <c:auto val="1"/>
        <c:lblAlgn val="ctr"/>
        <c:lblOffset val="100"/>
        <c:noMultiLvlLbl val="0"/>
      </c:catAx>
      <c:valAx>
        <c:axId val="51502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No.</a:t>
                </a:r>
                <a:r>
                  <a:rPr lang="en-IN" baseline="0"/>
                  <a:t> of equipments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024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/>
              <a:t>Freq </a:t>
            </a:r>
            <a:r>
              <a:rPr lang="en-US" sz="1200" dirty="0"/>
              <a:t>Distribution- Salary Band vs. # Customers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'Credit Card Data- Summarize'!$R$19</c:f>
              <c:strCache>
                <c:ptCount val="1"/>
                <c:pt idx="0">
                  <c:v># Customers</c:v>
                </c:pt>
              </c:strCache>
            </c:strRef>
          </c:tx>
          <c:invertIfNegative val="0"/>
          <c:cat>
            <c:strRef>
              <c:f>'Credit Card Data- Summarize'!$Q$20:$Q$57</c:f>
              <c:strCache>
                <c:ptCount val="38"/>
                <c:pt idx="0">
                  <c:v>0-75000</c:v>
                </c:pt>
                <c:pt idx="1">
                  <c:v>75001-100000</c:v>
                </c:pt>
                <c:pt idx="2">
                  <c:v>100001-125000</c:v>
                </c:pt>
                <c:pt idx="3">
                  <c:v>125001-150000</c:v>
                </c:pt>
                <c:pt idx="4">
                  <c:v>150001-175000</c:v>
                </c:pt>
                <c:pt idx="5">
                  <c:v>175001-200000</c:v>
                </c:pt>
                <c:pt idx="6">
                  <c:v>200001-225000</c:v>
                </c:pt>
                <c:pt idx="7">
                  <c:v>225001-250000</c:v>
                </c:pt>
                <c:pt idx="8">
                  <c:v>250001-275000</c:v>
                </c:pt>
                <c:pt idx="9">
                  <c:v>275001-300000</c:v>
                </c:pt>
                <c:pt idx="10">
                  <c:v>300001-325000</c:v>
                </c:pt>
                <c:pt idx="11">
                  <c:v>325001-350000</c:v>
                </c:pt>
                <c:pt idx="12">
                  <c:v>350001-375000</c:v>
                </c:pt>
                <c:pt idx="13">
                  <c:v>375001-400000</c:v>
                </c:pt>
                <c:pt idx="14">
                  <c:v>400001-425000</c:v>
                </c:pt>
                <c:pt idx="15">
                  <c:v>425001-450000</c:v>
                </c:pt>
                <c:pt idx="16">
                  <c:v>450001-475000</c:v>
                </c:pt>
                <c:pt idx="17">
                  <c:v>475001-500000</c:v>
                </c:pt>
                <c:pt idx="18">
                  <c:v>500001-525000</c:v>
                </c:pt>
                <c:pt idx="19">
                  <c:v>525001-550000</c:v>
                </c:pt>
                <c:pt idx="20">
                  <c:v>550001-575000</c:v>
                </c:pt>
                <c:pt idx="21">
                  <c:v>575001-600000</c:v>
                </c:pt>
                <c:pt idx="22">
                  <c:v>600001-625000</c:v>
                </c:pt>
                <c:pt idx="23">
                  <c:v>625001-650000</c:v>
                </c:pt>
                <c:pt idx="24">
                  <c:v>650001-675000</c:v>
                </c:pt>
                <c:pt idx="25">
                  <c:v>675001-700000</c:v>
                </c:pt>
                <c:pt idx="26">
                  <c:v>700001-725000</c:v>
                </c:pt>
                <c:pt idx="27">
                  <c:v>725001-750000</c:v>
                </c:pt>
                <c:pt idx="28">
                  <c:v>750001-775000</c:v>
                </c:pt>
                <c:pt idx="29">
                  <c:v>775001-800000</c:v>
                </c:pt>
                <c:pt idx="30">
                  <c:v>800001-825000</c:v>
                </c:pt>
                <c:pt idx="31">
                  <c:v>825001-850000</c:v>
                </c:pt>
                <c:pt idx="32">
                  <c:v>850001-875000</c:v>
                </c:pt>
                <c:pt idx="33">
                  <c:v>875001-900000</c:v>
                </c:pt>
                <c:pt idx="34">
                  <c:v>900001-925000</c:v>
                </c:pt>
                <c:pt idx="35">
                  <c:v>925001-950000</c:v>
                </c:pt>
                <c:pt idx="36">
                  <c:v>950001-975000</c:v>
                </c:pt>
                <c:pt idx="37">
                  <c:v>975001-1000000</c:v>
                </c:pt>
              </c:strCache>
            </c:strRef>
          </c:cat>
          <c:val>
            <c:numRef>
              <c:f>'Credit Card Data- Summarize'!$R$20:$R$57</c:f>
              <c:numCache>
                <c:formatCode>General</c:formatCode>
                <c:ptCount val="38"/>
                <c:pt idx="0">
                  <c:v>78</c:v>
                </c:pt>
                <c:pt idx="1">
                  <c:v>76</c:v>
                </c:pt>
                <c:pt idx="2">
                  <c:v>72</c:v>
                </c:pt>
                <c:pt idx="3">
                  <c:v>102</c:v>
                </c:pt>
                <c:pt idx="4">
                  <c:v>71</c:v>
                </c:pt>
                <c:pt idx="5">
                  <c:v>82</c:v>
                </c:pt>
                <c:pt idx="6">
                  <c:v>78</c:v>
                </c:pt>
                <c:pt idx="7">
                  <c:v>78</c:v>
                </c:pt>
                <c:pt idx="8">
                  <c:v>88</c:v>
                </c:pt>
                <c:pt idx="9">
                  <c:v>74</c:v>
                </c:pt>
                <c:pt idx="10">
                  <c:v>88</c:v>
                </c:pt>
                <c:pt idx="11">
                  <c:v>94</c:v>
                </c:pt>
                <c:pt idx="12">
                  <c:v>70</c:v>
                </c:pt>
                <c:pt idx="13">
                  <c:v>75</c:v>
                </c:pt>
                <c:pt idx="14">
                  <c:v>72</c:v>
                </c:pt>
                <c:pt idx="15">
                  <c:v>77</c:v>
                </c:pt>
                <c:pt idx="16">
                  <c:v>74</c:v>
                </c:pt>
                <c:pt idx="17">
                  <c:v>61</c:v>
                </c:pt>
                <c:pt idx="18">
                  <c:v>94</c:v>
                </c:pt>
                <c:pt idx="19">
                  <c:v>81</c:v>
                </c:pt>
                <c:pt idx="20">
                  <c:v>63</c:v>
                </c:pt>
                <c:pt idx="21">
                  <c:v>80</c:v>
                </c:pt>
                <c:pt idx="22">
                  <c:v>75</c:v>
                </c:pt>
                <c:pt idx="23">
                  <c:v>67</c:v>
                </c:pt>
                <c:pt idx="24">
                  <c:v>75</c:v>
                </c:pt>
                <c:pt idx="25">
                  <c:v>63</c:v>
                </c:pt>
                <c:pt idx="26">
                  <c:v>75</c:v>
                </c:pt>
                <c:pt idx="27">
                  <c:v>92</c:v>
                </c:pt>
                <c:pt idx="28">
                  <c:v>81</c:v>
                </c:pt>
                <c:pt idx="29">
                  <c:v>74</c:v>
                </c:pt>
                <c:pt idx="30">
                  <c:v>79</c:v>
                </c:pt>
                <c:pt idx="31">
                  <c:v>93</c:v>
                </c:pt>
                <c:pt idx="32">
                  <c:v>82</c:v>
                </c:pt>
                <c:pt idx="33">
                  <c:v>87</c:v>
                </c:pt>
                <c:pt idx="34">
                  <c:v>69</c:v>
                </c:pt>
                <c:pt idx="35">
                  <c:v>92</c:v>
                </c:pt>
                <c:pt idx="36">
                  <c:v>71</c:v>
                </c:pt>
                <c:pt idx="37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CB-403F-ADC6-7C87073BA3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5233544"/>
        <c:axId val="425234328"/>
      </c:barChart>
      <c:catAx>
        <c:axId val="425233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Salary Band</a:t>
                </a:r>
                <a:endParaRPr lang="en-US" sz="1100" dirty="0"/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425234328"/>
        <c:crosses val="autoZero"/>
        <c:auto val="1"/>
        <c:lblAlgn val="ctr"/>
        <c:lblOffset val="100"/>
        <c:noMultiLvlLbl val="0"/>
      </c:catAx>
      <c:valAx>
        <c:axId val="425234328"/>
        <c:scaling>
          <c:orientation val="minMax"/>
        </c:scaling>
        <c:delete val="0"/>
        <c:axPos val="l"/>
        <c:majorGridlines>
          <c:spPr>
            <a:ln>
              <a:solidFill>
                <a:srgbClr val="1F497D">
                  <a:lumMod val="20000"/>
                  <a:lumOff val="80000"/>
                </a:srgb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#Customers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25233544"/>
        <c:crosses val="autoZero"/>
        <c:crossBetween val="between"/>
      </c:valAx>
    </c:plotArea>
    <c:plotVisOnly val="1"/>
    <c:dispBlanksAs val="gap"/>
    <c:showDLblsOverMax val="0"/>
  </c:chart>
  <c:spPr>
    <a:ln>
      <a:solidFill>
        <a:srgbClr val="4F81BD"/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'Credit Card Data- Summarize'!$R$19</c:f>
              <c:strCache>
                <c:ptCount val="1"/>
                <c:pt idx="0">
                  <c:v># Customers</c:v>
                </c:pt>
              </c:strCache>
            </c:strRef>
          </c:tx>
          <c:invertIfNegative val="0"/>
          <c:cat>
            <c:strRef>
              <c:f>'Credit Card Data- Summarize'!$Q$20:$Q$57</c:f>
              <c:strCache>
                <c:ptCount val="38"/>
                <c:pt idx="0">
                  <c:v>0-75000</c:v>
                </c:pt>
                <c:pt idx="1">
                  <c:v>75001-100000</c:v>
                </c:pt>
                <c:pt idx="2">
                  <c:v>100001-125000</c:v>
                </c:pt>
                <c:pt idx="3">
                  <c:v>125001-150000</c:v>
                </c:pt>
                <c:pt idx="4">
                  <c:v>150001-175000</c:v>
                </c:pt>
                <c:pt idx="5">
                  <c:v>175001-200000</c:v>
                </c:pt>
                <c:pt idx="6">
                  <c:v>200001-225000</c:v>
                </c:pt>
                <c:pt idx="7">
                  <c:v>225001-250000</c:v>
                </c:pt>
                <c:pt idx="8">
                  <c:v>250001-275000</c:v>
                </c:pt>
                <c:pt idx="9">
                  <c:v>275001-300000</c:v>
                </c:pt>
                <c:pt idx="10">
                  <c:v>300001-325000</c:v>
                </c:pt>
                <c:pt idx="11">
                  <c:v>325001-350000</c:v>
                </c:pt>
                <c:pt idx="12">
                  <c:v>350001-375000</c:v>
                </c:pt>
                <c:pt idx="13">
                  <c:v>375001-400000</c:v>
                </c:pt>
                <c:pt idx="14">
                  <c:v>400001-425000</c:v>
                </c:pt>
                <c:pt idx="15">
                  <c:v>425001-450000</c:v>
                </c:pt>
                <c:pt idx="16">
                  <c:v>450001-475000</c:v>
                </c:pt>
                <c:pt idx="17">
                  <c:v>475001-500000</c:v>
                </c:pt>
                <c:pt idx="18">
                  <c:v>500001-525000</c:v>
                </c:pt>
                <c:pt idx="19">
                  <c:v>525001-550000</c:v>
                </c:pt>
                <c:pt idx="20">
                  <c:v>550001-575000</c:v>
                </c:pt>
                <c:pt idx="21">
                  <c:v>575001-600000</c:v>
                </c:pt>
                <c:pt idx="22">
                  <c:v>600001-625000</c:v>
                </c:pt>
                <c:pt idx="23">
                  <c:v>625001-650000</c:v>
                </c:pt>
                <c:pt idx="24">
                  <c:v>650001-675000</c:v>
                </c:pt>
                <c:pt idx="25">
                  <c:v>675001-700000</c:v>
                </c:pt>
                <c:pt idx="26">
                  <c:v>700001-725000</c:v>
                </c:pt>
                <c:pt idx="27">
                  <c:v>725001-750000</c:v>
                </c:pt>
                <c:pt idx="28">
                  <c:v>750001-775000</c:v>
                </c:pt>
                <c:pt idx="29">
                  <c:v>775001-800000</c:v>
                </c:pt>
                <c:pt idx="30">
                  <c:v>800001-825000</c:v>
                </c:pt>
                <c:pt idx="31">
                  <c:v>825001-850000</c:v>
                </c:pt>
                <c:pt idx="32">
                  <c:v>850001-875000</c:v>
                </c:pt>
                <c:pt idx="33">
                  <c:v>875001-900000</c:v>
                </c:pt>
                <c:pt idx="34">
                  <c:v>900001-925000</c:v>
                </c:pt>
                <c:pt idx="35">
                  <c:v>925001-950000</c:v>
                </c:pt>
                <c:pt idx="36">
                  <c:v>950001-975000</c:v>
                </c:pt>
                <c:pt idx="37">
                  <c:v>975001-1000000</c:v>
                </c:pt>
              </c:strCache>
            </c:strRef>
          </c:cat>
          <c:val>
            <c:numRef>
              <c:f>'Credit Card Data- Summarize'!$R$20:$R$57</c:f>
              <c:numCache>
                <c:formatCode>General</c:formatCode>
                <c:ptCount val="38"/>
                <c:pt idx="0">
                  <c:v>78</c:v>
                </c:pt>
                <c:pt idx="1">
                  <c:v>76</c:v>
                </c:pt>
                <c:pt idx="2">
                  <c:v>72</c:v>
                </c:pt>
                <c:pt idx="3">
                  <c:v>102</c:v>
                </c:pt>
                <c:pt idx="4">
                  <c:v>71</c:v>
                </c:pt>
                <c:pt idx="5">
                  <c:v>82</c:v>
                </c:pt>
                <c:pt idx="6">
                  <c:v>78</c:v>
                </c:pt>
                <c:pt idx="7">
                  <c:v>78</c:v>
                </c:pt>
                <c:pt idx="8">
                  <c:v>88</c:v>
                </c:pt>
                <c:pt idx="9">
                  <c:v>74</c:v>
                </c:pt>
                <c:pt idx="10">
                  <c:v>88</c:v>
                </c:pt>
                <c:pt idx="11">
                  <c:v>94</c:v>
                </c:pt>
                <c:pt idx="12">
                  <c:v>70</c:v>
                </c:pt>
                <c:pt idx="13">
                  <c:v>75</c:v>
                </c:pt>
                <c:pt idx="14">
                  <c:v>72</c:v>
                </c:pt>
                <c:pt idx="15">
                  <c:v>77</c:v>
                </c:pt>
                <c:pt idx="16">
                  <c:v>74</c:v>
                </c:pt>
                <c:pt idx="17">
                  <c:v>61</c:v>
                </c:pt>
                <c:pt idx="18">
                  <c:v>94</c:v>
                </c:pt>
                <c:pt idx="19">
                  <c:v>81</c:v>
                </c:pt>
                <c:pt idx="20">
                  <c:v>63</c:v>
                </c:pt>
                <c:pt idx="21">
                  <c:v>80</c:v>
                </c:pt>
                <c:pt idx="22">
                  <c:v>75</c:v>
                </c:pt>
                <c:pt idx="23">
                  <c:v>67</c:v>
                </c:pt>
                <c:pt idx="24">
                  <c:v>75</c:v>
                </c:pt>
                <c:pt idx="25">
                  <c:v>63</c:v>
                </c:pt>
                <c:pt idx="26">
                  <c:v>75</c:v>
                </c:pt>
                <c:pt idx="27">
                  <c:v>92</c:v>
                </c:pt>
                <c:pt idx="28">
                  <c:v>81</c:v>
                </c:pt>
                <c:pt idx="29">
                  <c:v>74</c:v>
                </c:pt>
                <c:pt idx="30">
                  <c:v>79</c:v>
                </c:pt>
                <c:pt idx="31">
                  <c:v>93</c:v>
                </c:pt>
                <c:pt idx="32">
                  <c:v>82</c:v>
                </c:pt>
                <c:pt idx="33">
                  <c:v>87</c:v>
                </c:pt>
                <c:pt idx="34">
                  <c:v>69</c:v>
                </c:pt>
                <c:pt idx="35">
                  <c:v>92</c:v>
                </c:pt>
                <c:pt idx="36">
                  <c:v>71</c:v>
                </c:pt>
                <c:pt idx="37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1A-4E59-A22B-B34F7A1307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5240208"/>
        <c:axId val="425235504"/>
      </c:barChart>
      <c:catAx>
        <c:axId val="4252402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25235504"/>
        <c:crosses val="autoZero"/>
        <c:auto val="1"/>
        <c:lblAlgn val="ctr"/>
        <c:lblOffset val="100"/>
        <c:noMultiLvlLbl val="0"/>
      </c:catAx>
      <c:valAx>
        <c:axId val="425235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5240208"/>
        <c:crosses val="autoZero"/>
        <c:crossBetween val="between"/>
      </c:valAx>
    </c:plotArea>
    <c:plotVisOnly val="1"/>
    <c:dispBlanksAs val="gap"/>
    <c:showDLblsOverMax val="0"/>
  </c:chart>
  <c:spPr>
    <a:ln>
      <a:solidFill>
        <a:srgbClr val="4F81BD"/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Cumulative_FD!$B$1</c:f>
              <c:strCache>
                <c:ptCount val="1"/>
                <c:pt idx="0">
                  <c:v>Cumulative no. of failures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Cumulative_FD!$B$2:$B$14</c:f>
              <c:numCache>
                <c:formatCode>General</c:formatCode>
                <c:ptCount val="13"/>
                <c:pt idx="0">
                  <c:v>136</c:v>
                </c:pt>
                <c:pt idx="1">
                  <c:v>180</c:v>
                </c:pt>
                <c:pt idx="2">
                  <c:v>193</c:v>
                </c:pt>
                <c:pt idx="3">
                  <c:v>201</c:v>
                </c:pt>
                <c:pt idx="4">
                  <c:v>205</c:v>
                </c:pt>
                <c:pt idx="5">
                  <c:v>214</c:v>
                </c:pt>
                <c:pt idx="6">
                  <c:v>216</c:v>
                </c:pt>
                <c:pt idx="7">
                  <c:v>217</c:v>
                </c:pt>
                <c:pt idx="8">
                  <c:v>218</c:v>
                </c:pt>
                <c:pt idx="9">
                  <c:v>220</c:v>
                </c:pt>
                <c:pt idx="10">
                  <c:v>225</c:v>
                </c:pt>
                <c:pt idx="11">
                  <c:v>226</c:v>
                </c:pt>
                <c:pt idx="12">
                  <c:v>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A7-4701-820A-E37DE9B217C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50269408"/>
        <c:axId val="45026973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Cumulative_FD!$A$1</c15:sqref>
                        </c15:formulaRef>
                      </c:ext>
                    </c:extLst>
                    <c:strCache>
                      <c:ptCount val="1"/>
                      <c:pt idx="0">
                        <c:v>No. of failures</c:v>
                      </c:pt>
                    </c:strCache>
                  </c:strRef>
                </c:tx>
                <c:spPr>
                  <a:ln w="3810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Cumulative_FD!$A$2:$A$14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11</c:v>
                      </c:pt>
                      <c:pt idx="10">
                        <c:v>12</c:v>
                      </c:pt>
                      <c:pt idx="11">
                        <c:v>13</c:v>
                      </c:pt>
                      <c:pt idx="12">
                        <c:v>15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DDA7-4701-820A-E37DE9B217C0}"/>
                  </c:ext>
                </c:extLst>
              </c15:ser>
            </c15:filteredLineSeries>
          </c:ext>
        </c:extLst>
      </c:lineChart>
      <c:catAx>
        <c:axId val="450269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269736"/>
        <c:crosses val="autoZero"/>
        <c:auto val="1"/>
        <c:lblAlgn val="ctr"/>
        <c:lblOffset val="100"/>
        <c:noMultiLvlLbl val="0"/>
      </c:catAx>
      <c:valAx>
        <c:axId val="450269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26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Cumulative_FD!$B$1</c:f>
              <c:strCache>
                <c:ptCount val="1"/>
                <c:pt idx="0">
                  <c:v>Cumulative no. of failures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Cumulative_FD!$B$2:$B$14</c:f>
              <c:numCache>
                <c:formatCode>General</c:formatCode>
                <c:ptCount val="13"/>
                <c:pt idx="0">
                  <c:v>136</c:v>
                </c:pt>
                <c:pt idx="1">
                  <c:v>180</c:v>
                </c:pt>
                <c:pt idx="2">
                  <c:v>193</c:v>
                </c:pt>
                <c:pt idx="3">
                  <c:v>201</c:v>
                </c:pt>
                <c:pt idx="4">
                  <c:v>205</c:v>
                </c:pt>
                <c:pt idx="5">
                  <c:v>214</c:v>
                </c:pt>
                <c:pt idx="6">
                  <c:v>216</c:v>
                </c:pt>
                <c:pt idx="7">
                  <c:v>217</c:v>
                </c:pt>
                <c:pt idx="8">
                  <c:v>218</c:v>
                </c:pt>
                <c:pt idx="9">
                  <c:v>220</c:v>
                </c:pt>
                <c:pt idx="10">
                  <c:v>225</c:v>
                </c:pt>
                <c:pt idx="11">
                  <c:v>226</c:v>
                </c:pt>
                <c:pt idx="12">
                  <c:v>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B5-4466-9F91-F5588385F46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50269408"/>
        <c:axId val="45026973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Cumulative_FD!$A$1</c15:sqref>
                        </c15:formulaRef>
                      </c:ext>
                    </c:extLst>
                    <c:strCache>
                      <c:ptCount val="1"/>
                      <c:pt idx="0">
                        <c:v>No. of failures</c:v>
                      </c:pt>
                    </c:strCache>
                  </c:strRef>
                </c:tx>
                <c:spPr>
                  <a:ln w="3810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Cumulative_FD!$A$2:$A$14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11</c:v>
                      </c:pt>
                      <c:pt idx="10">
                        <c:v>12</c:v>
                      </c:pt>
                      <c:pt idx="11">
                        <c:v>13</c:v>
                      </c:pt>
                      <c:pt idx="12">
                        <c:v>15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8DB5-4466-9F91-F5588385F46B}"/>
                  </c:ext>
                </c:extLst>
              </c15:ser>
            </c15:filteredLineSeries>
          </c:ext>
        </c:extLst>
      </c:lineChart>
      <c:catAx>
        <c:axId val="450269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269736"/>
        <c:crosses val="autoZero"/>
        <c:auto val="1"/>
        <c:lblAlgn val="ctr"/>
        <c:lblOffset val="100"/>
        <c:noMultiLvlLbl val="0"/>
      </c:catAx>
      <c:valAx>
        <c:axId val="450269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26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dirty="0"/>
              <a:t>Symmetrical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diamond"/>
            <c:size val="2"/>
          </c:marker>
          <c:xVal>
            <c:numRef>
              <c:f>Sheet4!$B$3:$B$23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Sheet4!$C$3:$C$23</c:f>
              <c:numCache>
                <c:formatCode>General</c:formatCode>
                <c:ptCount val="21"/>
                <c:pt idx="0">
                  <c:v>25</c:v>
                </c:pt>
                <c:pt idx="1">
                  <c:v>45</c:v>
                </c:pt>
                <c:pt idx="2">
                  <c:v>60</c:v>
                </c:pt>
                <c:pt idx="3">
                  <c:v>72</c:v>
                </c:pt>
                <c:pt idx="4">
                  <c:v>82</c:v>
                </c:pt>
                <c:pt idx="5">
                  <c:v>90</c:v>
                </c:pt>
                <c:pt idx="6">
                  <c:v>97</c:v>
                </c:pt>
                <c:pt idx="7">
                  <c:v>103</c:v>
                </c:pt>
                <c:pt idx="8">
                  <c:v>108</c:v>
                </c:pt>
                <c:pt idx="9">
                  <c:v>112</c:v>
                </c:pt>
                <c:pt idx="10">
                  <c:v>113</c:v>
                </c:pt>
                <c:pt idx="11">
                  <c:v>112</c:v>
                </c:pt>
                <c:pt idx="12">
                  <c:v>108</c:v>
                </c:pt>
                <c:pt idx="13">
                  <c:v>103</c:v>
                </c:pt>
                <c:pt idx="14">
                  <c:v>97</c:v>
                </c:pt>
                <c:pt idx="15">
                  <c:v>90</c:v>
                </c:pt>
                <c:pt idx="16">
                  <c:v>82</c:v>
                </c:pt>
                <c:pt idx="17">
                  <c:v>72</c:v>
                </c:pt>
                <c:pt idx="18">
                  <c:v>60</c:v>
                </c:pt>
                <c:pt idx="19">
                  <c:v>45</c:v>
                </c:pt>
                <c:pt idx="20">
                  <c:v>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98E-47B3-8DC1-2B590AA962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5242952"/>
        <c:axId val="425243344"/>
      </c:scatterChart>
      <c:valAx>
        <c:axId val="425242952"/>
        <c:scaling>
          <c:orientation val="minMax"/>
          <c:max val="20"/>
        </c:scaling>
        <c:delete val="0"/>
        <c:axPos val="b"/>
        <c:numFmt formatCode="General" sourceLinked="1"/>
        <c:majorTickMark val="none"/>
        <c:minorTickMark val="none"/>
        <c:tickLblPos val="nextTo"/>
        <c:crossAx val="425243344"/>
        <c:crosses val="autoZero"/>
        <c:crossBetween val="midCat"/>
      </c:valAx>
      <c:valAx>
        <c:axId val="42524334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42524295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/>
              <a:t>Positively Skewed</a:t>
            </a:r>
            <a:endParaRPr lang="en-US" sz="1400" dirty="0"/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diamond"/>
            <c:size val="2"/>
          </c:marker>
          <c:xVal>
            <c:numRef>
              <c:f>'Sheet4 (3)'!$B$3:$B$27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xVal>
          <c:yVal>
            <c:numRef>
              <c:f>'Sheet4 (3)'!$C$3:$C$27</c:f>
              <c:numCache>
                <c:formatCode>General</c:formatCode>
                <c:ptCount val="25"/>
                <c:pt idx="0">
                  <c:v>25</c:v>
                </c:pt>
                <c:pt idx="1">
                  <c:v>75</c:v>
                </c:pt>
                <c:pt idx="2">
                  <c:v>115</c:v>
                </c:pt>
                <c:pt idx="3">
                  <c:v>145</c:v>
                </c:pt>
                <c:pt idx="4">
                  <c:v>165</c:v>
                </c:pt>
                <c:pt idx="5">
                  <c:v>180</c:v>
                </c:pt>
                <c:pt idx="6">
                  <c:v>165</c:v>
                </c:pt>
                <c:pt idx="7">
                  <c:v>145</c:v>
                </c:pt>
                <c:pt idx="8">
                  <c:v>120</c:v>
                </c:pt>
                <c:pt idx="9">
                  <c:v>105</c:v>
                </c:pt>
                <c:pt idx="10">
                  <c:v>95</c:v>
                </c:pt>
                <c:pt idx="11">
                  <c:v>86</c:v>
                </c:pt>
                <c:pt idx="12">
                  <c:v>77</c:v>
                </c:pt>
                <c:pt idx="13">
                  <c:v>69</c:v>
                </c:pt>
                <c:pt idx="14">
                  <c:v>62</c:v>
                </c:pt>
                <c:pt idx="15">
                  <c:v>56</c:v>
                </c:pt>
                <c:pt idx="16">
                  <c:v>51</c:v>
                </c:pt>
                <c:pt idx="17">
                  <c:v>47</c:v>
                </c:pt>
                <c:pt idx="18">
                  <c:v>43</c:v>
                </c:pt>
                <c:pt idx="19">
                  <c:v>39</c:v>
                </c:pt>
                <c:pt idx="20">
                  <c:v>35</c:v>
                </c:pt>
                <c:pt idx="21">
                  <c:v>31</c:v>
                </c:pt>
                <c:pt idx="22">
                  <c:v>27</c:v>
                </c:pt>
                <c:pt idx="23">
                  <c:v>23</c:v>
                </c:pt>
                <c:pt idx="24">
                  <c:v>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9D5-4B84-A3AF-9154125B22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5243736"/>
        <c:axId val="425244128"/>
      </c:scatterChart>
      <c:valAx>
        <c:axId val="425243736"/>
        <c:scaling>
          <c:orientation val="minMax"/>
          <c:max val="24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crossAx val="425244128"/>
        <c:crosses val="autoZero"/>
        <c:crossBetween val="midCat"/>
      </c:valAx>
      <c:valAx>
        <c:axId val="42524412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42524373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/>
              <a:t>Negatively Skewed</a:t>
            </a:r>
            <a:endParaRPr lang="en-US" sz="1400" dirty="0"/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diamond"/>
            <c:size val="2"/>
          </c:marker>
          <c:xVal>
            <c:numRef>
              <c:f>'Sheet4 (2)'!$B$3:$B$27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xVal>
          <c:yVal>
            <c:numRef>
              <c:f>'Sheet4 (2)'!$C$3:$C$27</c:f>
              <c:numCache>
                <c:formatCode>General</c:formatCode>
                <c:ptCount val="25"/>
                <c:pt idx="0">
                  <c:v>19</c:v>
                </c:pt>
                <c:pt idx="1">
                  <c:v>23</c:v>
                </c:pt>
                <c:pt idx="2">
                  <c:v>27</c:v>
                </c:pt>
                <c:pt idx="3">
                  <c:v>31</c:v>
                </c:pt>
                <c:pt idx="4">
                  <c:v>35</c:v>
                </c:pt>
                <c:pt idx="5">
                  <c:v>39</c:v>
                </c:pt>
                <c:pt idx="6">
                  <c:v>43</c:v>
                </c:pt>
                <c:pt idx="7">
                  <c:v>47</c:v>
                </c:pt>
                <c:pt idx="8">
                  <c:v>51</c:v>
                </c:pt>
                <c:pt idx="9">
                  <c:v>56</c:v>
                </c:pt>
                <c:pt idx="10">
                  <c:v>62</c:v>
                </c:pt>
                <c:pt idx="11">
                  <c:v>69</c:v>
                </c:pt>
                <c:pt idx="12">
                  <c:v>77</c:v>
                </c:pt>
                <c:pt idx="13">
                  <c:v>86</c:v>
                </c:pt>
                <c:pt idx="14">
                  <c:v>95</c:v>
                </c:pt>
                <c:pt idx="15">
                  <c:v>105</c:v>
                </c:pt>
                <c:pt idx="16">
                  <c:v>120</c:v>
                </c:pt>
                <c:pt idx="17">
                  <c:v>145</c:v>
                </c:pt>
                <c:pt idx="18">
                  <c:v>165</c:v>
                </c:pt>
                <c:pt idx="19">
                  <c:v>180</c:v>
                </c:pt>
                <c:pt idx="20">
                  <c:v>165</c:v>
                </c:pt>
                <c:pt idx="21">
                  <c:v>145</c:v>
                </c:pt>
                <c:pt idx="22">
                  <c:v>115</c:v>
                </c:pt>
                <c:pt idx="23">
                  <c:v>75</c:v>
                </c:pt>
                <c:pt idx="24">
                  <c:v>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700-4824-8320-307803396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5244520"/>
        <c:axId val="425245696"/>
      </c:scatterChart>
      <c:valAx>
        <c:axId val="425244520"/>
        <c:scaling>
          <c:orientation val="minMax"/>
          <c:max val="24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crossAx val="425245696"/>
        <c:crosses val="autoZero"/>
        <c:crossBetween val="midCat"/>
      </c:valAx>
      <c:valAx>
        <c:axId val="42524569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42524452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0T17:15:44.579" idx="1">
    <p:pos x="5587" y="1658"/>
    <p:text>To be changed</p:text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C8969-6376-4AC4-86E0-0268590CEFE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BF5794E-9FCD-4068-AB06-73845C244474}">
      <dgm:prSet phldrT="[Text]"/>
      <dgm:spPr/>
      <dgm:t>
        <a:bodyPr/>
        <a:lstStyle/>
        <a:p>
          <a:r>
            <a:rPr lang="en-US"/>
            <a:t>Identify </a:t>
          </a:r>
          <a:r>
            <a:rPr lang="en-US" dirty="0"/>
            <a:t>Data Variable Types</a:t>
          </a:r>
        </a:p>
      </dgm:t>
    </dgm:pt>
    <dgm:pt modelId="{2D7E8C49-77F2-475B-8436-B889B1984A3C}" type="parTrans" cxnId="{8A9010A5-8518-4083-8800-21BB3686F6BF}">
      <dgm:prSet/>
      <dgm:spPr/>
      <dgm:t>
        <a:bodyPr/>
        <a:lstStyle/>
        <a:p>
          <a:endParaRPr lang="en-US"/>
        </a:p>
      </dgm:t>
    </dgm:pt>
    <dgm:pt modelId="{E00209EB-91CB-4AA1-9CB6-3333294BD400}" type="sibTrans" cxnId="{8A9010A5-8518-4083-8800-21BB3686F6BF}">
      <dgm:prSet/>
      <dgm:spPr/>
      <dgm:t>
        <a:bodyPr/>
        <a:lstStyle/>
        <a:p>
          <a:endParaRPr lang="en-US"/>
        </a:p>
      </dgm:t>
    </dgm:pt>
    <dgm:pt modelId="{693ABE72-D370-4615-B9FF-A194B9BF1ADB}">
      <dgm:prSet phldrT="[Text]"/>
      <dgm:spPr/>
      <dgm:t>
        <a:bodyPr/>
        <a:lstStyle/>
        <a:p>
          <a:r>
            <a:rPr lang="en-US" dirty="0"/>
            <a:t>Summarize Data</a:t>
          </a:r>
        </a:p>
      </dgm:t>
    </dgm:pt>
    <dgm:pt modelId="{1E2FED3B-439B-43C5-A74B-5521B415C582}" type="parTrans" cxnId="{13AE9F95-4A67-459C-80CB-B4F844732177}">
      <dgm:prSet/>
      <dgm:spPr/>
      <dgm:t>
        <a:bodyPr/>
        <a:lstStyle/>
        <a:p>
          <a:endParaRPr lang="en-US"/>
        </a:p>
      </dgm:t>
    </dgm:pt>
    <dgm:pt modelId="{85ACD5D1-5A61-41D7-BC32-883ABF9B5562}" type="sibTrans" cxnId="{13AE9F95-4A67-459C-80CB-B4F844732177}">
      <dgm:prSet/>
      <dgm:spPr/>
      <dgm:t>
        <a:bodyPr/>
        <a:lstStyle/>
        <a:p>
          <a:endParaRPr lang="en-US"/>
        </a:p>
      </dgm:t>
    </dgm:pt>
    <dgm:pt modelId="{BDE310CE-EF80-4CD5-A486-832E59D720EB}">
      <dgm:prSet phldrT="[Text]"/>
      <dgm:spPr/>
      <dgm:t>
        <a:bodyPr/>
        <a:lstStyle/>
        <a:p>
          <a:r>
            <a:rPr lang="en-US" dirty="0"/>
            <a:t>Analyze Data Central Tendency </a:t>
          </a:r>
        </a:p>
      </dgm:t>
    </dgm:pt>
    <dgm:pt modelId="{3A2107AE-4E5C-4C5A-A2FB-699BE35EC146}" type="parTrans" cxnId="{71FC3B52-D610-4030-B372-110324F0619D}">
      <dgm:prSet/>
      <dgm:spPr/>
      <dgm:t>
        <a:bodyPr/>
        <a:lstStyle/>
        <a:p>
          <a:endParaRPr lang="en-US"/>
        </a:p>
      </dgm:t>
    </dgm:pt>
    <dgm:pt modelId="{A5EF76F1-089B-4C46-B792-85F40ABE5E5D}" type="sibTrans" cxnId="{71FC3B52-D610-4030-B372-110324F0619D}">
      <dgm:prSet/>
      <dgm:spPr/>
      <dgm:t>
        <a:bodyPr/>
        <a:lstStyle/>
        <a:p>
          <a:endParaRPr lang="en-US"/>
        </a:p>
      </dgm:t>
    </dgm:pt>
    <dgm:pt modelId="{C99AEF84-9189-4B5C-BE41-29FC9464203F}">
      <dgm:prSet phldrT="[Text]"/>
      <dgm:spPr/>
      <dgm:t>
        <a:bodyPr/>
        <a:lstStyle/>
        <a:p>
          <a:r>
            <a:rPr lang="en-US" dirty="0"/>
            <a:t>Analyze Data Spread</a:t>
          </a:r>
        </a:p>
      </dgm:t>
    </dgm:pt>
    <dgm:pt modelId="{1F19D348-2652-4BA0-ADC4-A5616BDB8DCE}" type="parTrans" cxnId="{178CFCC3-EB0A-4C5C-A4FD-F6C18D307B1D}">
      <dgm:prSet/>
      <dgm:spPr/>
      <dgm:t>
        <a:bodyPr/>
        <a:lstStyle/>
        <a:p>
          <a:endParaRPr lang="en-US"/>
        </a:p>
      </dgm:t>
    </dgm:pt>
    <dgm:pt modelId="{9AFEF0A7-9F8C-4B1D-B595-95CEEBD5046F}" type="sibTrans" cxnId="{178CFCC3-EB0A-4C5C-A4FD-F6C18D307B1D}">
      <dgm:prSet/>
      <dgm:spPr/>
      <dgm:t>
        <a:bodyPr/>
        <a:lstStyle/>
        <a:p>
          <a:endParaRPr lang="en-US"/>
        </a:p>
      </dgm:t>
    </dgm:pt>
    <dgm:pt modelId="{2B98CEB3-D963-4370-A9E5-25F23F8130F2}">
      <dgm:prSet phldrT="[Text]"/>
      <dgm:spPr/>
      <dgm:t>
        <a:bodyPr/>
        <a:lstStyle/>
        <a:p>
          <a:r>
            <a:rPr lang="en-US" dirty="0"/>
            <a:t>Analyze Data Skewness</a:t>
          </a:r>
        </a:p>
      </dgm:t>
    </dgm:pt>
    <dgm:pt modelId="{5D9386DF-2591-4669-900A-F40B51869011}" type="parTrans" cxnId="{ACC70887-9A5E-4BBA-AE3C-5DCBE67674A8}">
      <dgm:prSet/>
      <dgm:spPr/>
      <dgm:t>
        <a:bodyPr/>
        <a:lstStyle/>
        <a:p>
          <a:endParaRPr lang="en-US"/>
        </a:p>
      </dgm:t>
    </dgm:pt>
    <dgm:pt modelId="{2067B84B-4A0E-4ADE-AA4A-36F8064B33CC}" type="sibTrans" cxnId="{ACC70887-9A5E-4BBA-AE3C-5DCBE67674A8}">
      <dgm:prSet/>
      <dgm:spPr/>
      <dgm:t>
        <a:bodyPr/>
        <a:lstStyle/>
        <a:p>
          <a:endParaRPr lang="en-US"/>
        </a:p>
      </dgm:t>
    </dgm:pt>
    <dgm:pt modelId="{DC5640ED-3446-41C4-88A8-8F95296134B7}" type="pres">
      <dgm:prSet presAssocID="{FBFC8969-6376-4AC4-86E0-0268590CEFE9}" presName="CompostProcess" presStyleCnt="0">
        <dgm:presLayoutVars>
          <dgm:dir/>
          <dgm:resizeHandles val="exact"/>
        </dgm:presLayoutVars>
      </dgm:prSet>
      <dgm:spPr/>
    </dgm:pt>
    <dgm:pt modelId="{602C5C81-C12B-42BE-9318-88A52550D465}" type="pres">
      <dgm:prSet presAssocID="{FBFC8969-6376-4AC4-86E0-0268590CEFE9}" presName="arrow" presStyleLbl="bgShp" presStyleIdx="0" presStyleCnt="1"/>
      <dgm:spPr/>
    </dgm:pt>
    <dgm:pt modelId="{D57D0086-E5F7-4945-88A9-036E7FC4BBCE}" type="pres">
      <dgm:prSet presAssocID="{FBFC8969-6376-4AC4-86E0-0268590CEFE9}" presName="linearProcess" presStyleCnt="0"/>
      <dgm:spPr/>
    </dgm:pt>
    <dgm:pt modelId="{CA3CEE0F-55F9-459D-B054-DBFB7A4E117D}" type="pres">
      <dgm:prSet presAssocID="{DBF5794E-9FCD-4068-AB06-73845C244474}" presName="textNode" presStyleLbl="node1" presStyleIdx="0" presStyleCnt="5">
        <dgm:presLayoutVars>
          <dgm:bulletEnabled val="1"/>
        </dgm:presLayoutVars>
      </dgm:prSet>
      <dgm:spPr/>
    </dgm:pt>
    <dgm:pt modelId="{7B7582F4-0438-4DF4-8B18-93F11C3858A0}" type="pres">
      <dgm:prSet presAssocID="{E00209EB-91CB-4AA1-9CB6-3333294BD400}" presName="sibTrans" presStyleCnt="0"/>
      <dgm:spPr/>
    </dgm:pt>
    <dgm:pt modelId="{3D206FD7-CC3C-4533-B75A-75C6F88A3E61}" type="pres">
      <dgm:prSet presAssocID="{693ABE72-D370-4615-B9FF-A194B9BF1ADB}" presName="textNode" presStyleLbl="node1" presStyleIdx="1" presStyleCnt="5">
        <dgm:presLayoutVars>
          <dgm:bulletEnabled val="1"/>
        </dgm:presLayoutVars>
      </dgm:prSet>
      <dgm:spPr/>
    </dgm:pt>
    <dgm:pt modelId="{A442859C-8C5C-4163-9883-D932622B6B71}" type="pres">
      <dgm:prSet presAssocID="{85ACD5D1-5A61-41D7-BC32-883ABF9B5562}" presName="sibTrans" presStyleCnt="0"/>
      <dgm:spPr/>
    </dgm:pt>
    <dgm:pt modelId="{FD925F50-3830-4052-B27E-AB8F05D0FF68}" type="pres">
      <dgm:prSet presAssocID="{BDE310CE-EF80-4CD5-A486-832E59D720EB}" presName="textNode" presStyleLbl="node1" presStyleIdx="2" presStyleCnt="5">
        <dgm:presLayoutVars>
          <dgm:bulletEnabled val="1"/>
        </dgm:presLayoutVars>
      </dgm:prSet>
      <dgm:spPr/>
    </dgm:pt>
    <dgm:pt modelId="{532BCA98-B6E9-47D2-B93A-92E71C0AE3FD}" type="pres">
      <dgm:prSet presAssocID="{A5EF76F1-089B-4C46-B792-85F40ABE5E5D}" presName="sibTrans" presStyleCnt="0"/>
      <dgm:spPr/>
    </dgm:pt>
    <dgm:pt modelId="{95B8F229-0941-4D45-A993-E53E72FBF873}" type="pres">
      <dgm:prSet presAssocID="{C99AEF84-9189-4B5C-BE41-29FC9464203F}" presName="textNode" presStyleLbl="node1" presStyleIdx="3" presStyleCnt="5">
        <dgm:presLayoutVars>
          <dgm:bulletEnabled val="1"/>
        </dgm:presLayoutVars>
      </dgm:prSet>
      <dgm:spPr/>
    </dgm:pt>
    <dgm:pt modelId="{75DE3442-2AD1-4F8F-8447-671F8AD19121}" type="pres">
      <dgm:prSet presAssocID="{9AFEF0A7-9F8C-4B1D-B595-95CEEBD5046F}" presName="sibTrans" presStyleCnt="0"/>
      <dgm:spPr/>
    </dgm:pt>
    <dgm:pt modelId="{531B18FC-61E4-4F1F-8EAE-6E80DA0F8CC6}" type="pres">
      <dgm:prSet presAssocID="{2B98CEB3-D963-4370-A9E5-25F23F8130F2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38AF7067-D2FA-4AD5-9AEF-6565671AC2F6}" type="presOf" srcId="{FBFC8969-6376-4AC4-86E0-0268590CEFE9}" destId="{DC5640ED-3446-41C4-88A8-8F95296134B7}" srcOrd="0" destOrd="0" presId="urn:microsoft.com/office/officeart/2005/8/layout/hProcess9"/>
    <dgm:cxn modelId="{8A9010A5-8518-4083-8800-21BB3686F6BF}" srcId="{FBFC8969-6376-4AC4-86E0-0268590CEFE9}" destId="{DBF5794E-9FCD-4068-AB06-73845C244474}" srcOrd="0" destOrd="0" parTransId="{2D7E8C49-77F2-475B-8436-B889B1984A3C}" sibTransId="{E00209EB-91CB-4AA1-9CB6-3333294BD400}"/>
    <dgm:cxn modelId="{C3613895-39DC-49A2-96C7-65B37388F581}" type="presOf" srcId="{693ABE72-D370-4615-B9FF-A194B9BF1ADB}" destId="{3D206FD7-CC3C-4533-B75A-75C6F88A3E61}" srcOrd="0" destOrd="0" presId="urn:microsoft.com/office/officeart/2005/8/layout/hProcess9"/>
    <dgm:cxn modelId="{71FC3B52-D610-4030-B372-110324F0619D}" srcId="{FBFC8969-6376-4AC4-86E0-0268590CEFE9}" destId="{BDE310CE-EF80-4CD5-A486-832E59D720EB}" srcOrd="2" destOrd="0" parTransId="{3A2107AE-4E5C-4C5A-A2FB-699BE35EC146}" sibTransId="{A5EF76F1-089B-4C46-B792-85F40ABE5E5D}"/>
    <dgm:cxn modelId="{13AE9F95-4A67-459C-80CB-B4F844732177}" srcId="{FBFC8969-6376-4AC4-86E0-0268590CEFE9}" destId="{693ABE72-D370-4615-B9FF-A194B9BF1ADB}" srcOrd="1" destOrd="0" parTransId="{1E2FED3B-439B-43C5-A74B-5521B415C582}" sibTransId="{85ACD5D1-5A61-41D7-BC32-883ABF9B5562}"/>
    <dgm:cxn modelId="{178CFCC3-EB0A-4C5C-A4FD-F6C18D307B1D}" srcId="{FBFC8969-6376-4AC4-86E0-0268590CEFE9}" destId="{C99AEF84-9189-4B5C-BE41-29FC9464203F}" srcOrd="3" destOrd="0" parTransId="{1F19D348-2652-4BA0-ADC4-A5616BDB8DCE}" sibTransId="{9AFEF0A7-9F8C-4B1D-B595-95CEEBD5046F}"/>
    <dgm:cxn modelId="{ACC70887-9A5E-4BBA-AE3C-5DCBE67674A8}" srcId="{FBFC8969-6376-4AC4-86E0-0268590CEFE9}" destId="{2B98CEB3-D963-4370-A9E5-25F23F8130F2}" srcOrd="4" destOrd="0" parTransId="{5D9386DF-2591-4669-900A-F40B51869011}" sibTransId="{2067B84B-4A0E-4ADE-AA4A-36F8064B33CC}"/>
    <dgm:cxn modelId="{C51EDAEB-C351-48FD-A131-D2ED730310CF}" type="presOf" srcId="{BDE310CE-EF80-4CD5-A486-832E59D720EB}" destId="{FD925F50-3830-4052-B27E-AB8F05D0FF68}" srcOrd="0" destOrd="0" presId="urn:microsoft.com/office/officeart/2005/8/layout/hProcess9"/>
    <dgm:cxn modelId="{71DFA4D3-E7A1-48EA-8138-BBFEDCFAAC4F}" type="presOf" srcId="{C99AEF84-9189-4B5C-BE41-29FC9464203F}" destId="{95B8F229-0941-4D45-A993-E53E72FBF873}" srcOrd="0" destOrd="0" presId="urn:microsoft.com/office/officeart/2005/8/layout/hProcess9"/>
    <dgm:cxn modelId="{A75D7C94-E7EE-47C3-9A56-6F913ACBEF94}" type="presOf" srcId="{2B98CEB3-D963-4370-A9E5-25F23F8130F2}" destId="{531B18FC-61E4-4F1F-8EAE-6E80DA0F8CC6}" srcOrd="0" destOrd="0" presId="urn:microsoft.com/office/officeart/2005/8/layout/hProcess9"/>
    <dgm:cxn modelId="{B7569EE7-6EF7-434E-8FF7-400BE2386A8C}" type="presOf" srcId="{DBF5794E-9FCD-4068-AB06-73845C244474}" destId="{CA3CEE0F-55F9-459D-B054-DBFB7A4E117D}" srcOrd="0" destOrd="0" presId="urn:microsoft.com/office/officeart/2005/8/layout/hProcess9"/>
    <dgm:cxn modelId="{458EF18D-36A1-4337-8E7C-E24FDF6F3692}" type="presParOf" srcId="{DC5640ED-3446-41C4-88A8-8F95296134B7}" destId="{602C5C81-C12B-42BE-9318-88A52550D465}" srcOrd="0" destOrd="0" presId="urn:microsoft.com/office/officeart/2005/8/layout/hProcess9"/>
    <dgm:cxn modelId="{F7D0A5C6-61EF-4EA3-AEDF-A42C90A58B98}" type="presParOf" srcId="{DC5640ED-3446-41C4-88A8-8F95296134B7}" destId="{D57D0086-E5F7-4945-88A9-036E7FC4BBCE}" srcOrd="1" destOrd="0" presId="urn:microsoft.com/office/officeart/2005/8/layout/hProcess9"/>
    <dgm:cxn modelId="{06918095-08A9-49EA-A456-A73AD3FF828A}" type="presParOf" srcId="{D57D0086-E5F7-4945-88A9-036E7FC4BBCE}" destId="{CA3CEE0F-55F9-459D-B054-DBFB7A4E117D}" srcOrd="0" destOrd="0" presId="urn:microsoft.com/office/officeart/2005/8/layout/hProcess9"/>
    <dgm:cxn modelId="{8151C28F-1DFE-4C2B-94DC-144D02BC9DC9}" type="presParOf" srcId="{D57D0086-E5F7-4945-88A9-036E7FC4BBCE}" destId="{7B7582F4-0438-4DF4-8B18-93F11C3858A0}" srcOrd="1" destOrd="0" presId="urn:microsoft.com/office/officeart/2005/8/layout/hProcess9"/>
    <dgm:cxn modelId="{CDBD5EC7-F699-48D6-ACAC-2080259CEC29}" type="presParOf" srcId="{D57D0086-E5F7-4945-88A9-036E7FC4BBCE}" destId="{3D206FD7-CC3C-4533-B75A-75C6F88A3E61}" srcOrd="2" destOrd="0" presId="urn:microsoft.com/office/officeart/2005/8/layout/hProcess9"/>
    <dgm:cxn modelId="{44F3FFE5-74B7-4AFC-BD83-F35E4D0541B0}" type="presParOf" srcId="{D57D0086-E5F7-4945-88A9-036E7FC4BBCE}" destId="{A442859C-8C5C-4163-9883-D932622B6B71}" srcOrd="3" destOrd="0" presId="urn:microsoft.com/office/officeart/2005/8/layout/hProcess9"/>
    <dgm:cxn modelId="{512EDADA-2F36-42C0-B953-A981065DD37C}" type="presParOf" srcId="{D57D0086-E5F7-4945-88A9-036E7FC4BBCE}" destId="{FD925F50-3830-4052-B27E-AB8F05D0FF68}" srcOrd="4" destOrd="0" presId="urn:microsoft.com/office/officeart/2005/8/layout/hProcess9"/>
    <dgm:cxn modelId="{22601BCB-3F4B-4372-8609-2CFE8783EAA3}" type="presParOf" srcId="{D57D0086-E5F7-4945-88A9-036E7FC4BBCE}" destId="{532BCA98-B6E9-47D2-B93A-92E71C0AE3FD}" srcOrd="5" destOrd="0" presId="urn:microsoft.com/office/officeart/2005/8/layout/hProcess9"/>
    <dgm:cxn modelId="{223AD785-9540-4D97-B3B8-87A757086897}" type="presParOf" srcId="{D57D0086-E5F7-4945-88A9-036E7FC4BBCE}" destId="{95B8F229-0941-4D45-A993-E53E72FBF873}" srcOrd="6" destOrd="0" presId="urn:microsoft.com/office/officeart/2005/8/layout/hProcess9"/>
    <dgm:cxn modelId="{D1486E79-D602-458D-9D55-1B6A0CFC1943}" type="presParOf" srcId="{D57D0086-E5F7-4945-88A9-036E7FC4BBCE}" destId="{75DE3442-2AD1-4F8F-8447-671F8AD19121}" srcOrd="7" destOrd="0" presId="urn:microsoft.com/office/officeart/2005/8/layout/hProcess9"/>
    <dgm:cxn modelId="{36D2226A-443B-47B5-819C-33FA80CDDE52}" type="presParOf" srcId="{D57D0086-E5F7-4945-88A9-036E7FC4BBCE}" destId="{531B18FC-61E4-4F1F-8EAE-6E80DA0F8CC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283899-17E6-4285-8C01-7972C497FEA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75A0D9-1FEC-40B4-937C-10875FEBCA08}">
      <dgm:prSet phldrT="[Text]"/>
      <dgm:spPr/>
      <dgm:t>
        <a:bodyPr/>
        <a:lstStyle/>
        <a:p>
          <a:r>
            <a:rPr lang="en-IN"/>
            <a:t>Frequency </a:t>
          </a:r>
          <a:r>
            <a:rPr lang="en-IN" dirty="0"/>
            <a:t>distribution</a:t>
          </a:r>
          <a:endParaRPr lang="en-US" dirty="0"/>
        </a:p>
      </dgm:t>
    </dgm:pt>
    <dgm:pt modelId="{B64F6EB5-D4A6-4AEE-9C62-32732264BC0D}" type="parTrans" cxnId="{CA7BAEC2-BC02-4CAE-9CF5-81EF4755AEA8}">
      <dgm:prSet/>
      <dgm:spPr/>
      <dgm:t>
        <a:bodyPr/>
        <a:lstStyle/>
        <a:p>
          <a:endParaRPr lang="en-US"/>
        </a:p>
      </dgm:t>
    </dgm:pt>
    <dgm:pt modelId="{8CA5368C-B81B-4269-A6B6-9C1865333F4B}" type="sibTrans" cxnId="{CA7BAEC2-BC02-4CAE-9CF5-81EF4755AEA8}">
      <dgm:prSet/>
      <dgm:spPr/>
      <dgm:t>
        <a:bodyPr/>
        <a:lstStyle/>
        <a:p>
          <a:endParaRPr lang="en-US"/>
        </a:p>
      </dgm:t>
    </dgm:pt>
    <dgm:pt modelId="{274CC839-9305-4A46-AAE6-992465B9EB9A}">
      <dgm:prSet/>
      <dgm:spPr/>
      <dgm:t>
        <a:bodyPr/>
        <a:lstStyle/>
        <a:p>
          <a:r>
            <a:rPr lang="en-IN"/>
            <a:t>Grouped frequency </a:t>
          </a:r>
          <a:r>
            <a:rPr lang="en-IN" dirty="0"/>
            <a:t>distribution</a:t>
          </a:r>
        </a:p>
      </dgm:t>
    </dgm:pt>
    <dgm:pt modelId="{FE50FA6F-4AD7-406F-AF23-E4BA06A7F6FD}" type="parTrans" cxnId="{BB7AA9C1-D89C-481D-ACEA-2B3148032F6E}">
      <dgm:prSet/>
      <dgm:spPr/>
      <dgm:t>
        <a:bodyPr/>
        <a:lstStyle/>
        <a:p>
          <a:endParaRPr lang="en-US"/>
        </a:p>
      </dgm:t>
    </dgm:pt>
    <dgm:pt modelId="{12948EB2-5B34-4700-858E-576BEF6F8CDE}" type="sibTrans" cxnId="{BB7AA9C1-D89C-481D-ACEA-2B3148032F6E}">
      <dgm:prSet/>
      <dgm:spPr/>
      <dgm:t>
        <a:bodyPr/>
        <a:lstStyle/>
        <a:p>
          <a:endParaRPr lang="en-US"/>
        </a:p>
      </dgm:t>
    </dgm:pt>
    <dgm:pt modelId="{9DEB9ECE-B728-49EA-9436-5BE57A85747E}">
      <dgm:prSet/>
      <dgm:spPr/>
      <dgm:t>
        <a:bodyPr/>
        <a:lstStyle/>
        <a:p>
          <a:r>
            <a:rPr lang="en-IN"/>
            <a:t>Cumulative frequency </a:t>
          </a:r>
          <a:r>
            <a:rPr lang="en-IN" dirty="0"/>
            <a:t>distribution</a:t>
          </a:r>
        </a:p>
      </dgm:t>
    </dgm:pt>
    <dgm:pt modelId="{316F6F15-5D45-468F-9305-E111F8D6385B}" type="parTrans" cxnId="{8EBB5991-3498-46BB-B896-6411EA89CDE3}">
      <dgm:prSet/>
      <dgm:spPr/>
      <dgm:t>
        <a:bodyPr/>
        <a:lstStyle/>
        <a:p>
          <a:endParaRPr lang="en-US"/>
        </a:p>
      </dgm:t>
    </dgm:pt>
    <dgm:pt modelId="{B8769282-2593-4691-9D89-8C8FA231E132}" type="sibTrans" cxnId="{8EBB5991-3498-46BB-B896-6411EA89CDE3}">
      <dgm:prSet/>
      <dgm:spPr/>
      <dgm:t>
        <a:bodyPr/>
        <a:lstStyle/>
        <a:p>
          <a:endParaRPr lang="en-US"/>
        </a:p>
      </dgm:t>
    </dgm:pt>
    <dgm:pt modelId="{DCF6CED0-90ED-418A-ADAB-87DC393D18A3}">
      <dgm:prSet/>
      <dgm:spPr/>
      <dgm:t>
        <a:bodyPr/>
        <a:lstStyle/>
        <a:p>
          <a:r>
            <a:rPr lang="en-IN"/>
            <a:t>Stem leaf </a:t>
          </a:r>
          <a:r>
            <a:rPr lang="en-IN" dirty="0"/>
            <a:t>diagram</a:t>
          </a:r>
        </a:p>
      </dgm:t>
    </dgm:pt>
    <dgm:pt modelId="{CFDC7928-305C-4435-BE30-44F2BD72DFD4}" type="parTrans" cxnId="{CFA9C11C-72E2-4D1F-A0CA-9C16A40F6CA8}">
      <dgm:prSet/>
      <dgm:spPr/>
      <dgm:t>
        <a:bodyPr/>
        <a:lstStyle/>
        <a:p>
          <a:endParaRPr lang="en-US"/>
        </a:p>
      </dgm:t>
    </dgm:pt>
    <dgm:pt modelId="{4D89CB15-D977-48AA-A996-A5D55C1CD9DC}" type="sibTrans" cxnId="{CFA9C11C-72E2-4D1F-A0CA-9C16A40F6CA8}">
      <dgm:prSet/>
      <dgm:spPr/>
      <dgm:t>
        <a:bodyPr/>
        <a:lstStyle/>
        <a:p>
          <a:endParaRPr lang="en-US"/>
        </a:p>
      </dgm:t>
    </dgm:pt>
    <dgm:pt modelId="{F2304D15-7D70-41B4-ADB3-4DEDDA1BC4CA}">
      <dgm:prSet/>
      <dgm:spPr/>
      <dgm:t>
        <a:bodyPr/>
        <a:lstStyle/>
        <a:p>
          <a:r>
            <a:rPr lang="en-IN" dirty="0"/>
            <a:t>Line plots</a:t>
          </a:r>
        </a:p>
      </dgm:t>
    </dgm:pt>
    <dgm:pt modelId="{896CEE85-938B-4954-AC8C-026CBA106172}" type="parTrans" cxnId="{77E355D1-649C-4314-929D-A6A00FC81D94}">
      <dgm:prSet/>
      <dgm:spPr/>
      <dgm:t>
        <a:bodyPr/>
        <a:lstStyle/>
        <a:p>
          <a:endParaRPr lang="en-US"/>
        </a:p>
      </dgm:t>
    </dgm:pt>
    <dgm:pt modelId="{1D882330-6FAA-4630-8D43-6B5E04D9F642}" type="sibTrans" cxnId="{77E355D1-649C-4314-929D-A6A00FC81D94}">
      <dgm:prSet/>
      <dgm:spPr/>
      <dgm:t>
        <a:bodyPr/>
        <a:lstStyle/>
        <a:p>
          <a:endParaRPr lang="en-US"/>
        </a:p>
      </dgm:t>
    </dgm:pt>
    <dgm:pt modelId="{94FE6C47-E471-450C-A91C-0952B595F036}">
      <dgm:prSet/>
      <dgm:spPr/>
      <dgm:t>
        <a:bodyPr/>
        <a:lstStyle/>
        <a:p>
          <a:r>
            <a:rPr lang="en-IN" dirty="0"/>
            <a:t>…</a:t>
          </a:r>
        </a:p>
      </dgm:t>
    </dgm:pt>
    <dgm:pt modelId="{6B383051-E73E-4BAF-8384-7BC94EB9967B}" type="parTrans" cxnId="{905BBA5D-13AE-4403-919F-6D22965C54E6}">
      <dgm:prSet/>
      <dgm:spPr/>
      <dgm:t>
        <a:bodyPr/>
        <a:lstStyle/>
        <a:p>
          <a:endParaRPr lang="en-US"/>
        </a:p>
      </dgm:t>
    </dgm:pt>
    <dgm:pt modelId="{202898A8-605A-481F-80F7-298B0E4B2EAD}" type="sibTrans" cxnId="{905BBA5D-13AE-4403-919F-6D22965C54E6}">
      <dgm:prSet/>
      <dgm:spPr/>
      <dgm:t>
        <a:bodyPr/>
        <a:lstStyle/>
        <a:p>
          <a:endParaRPr lang="en-US"/>
        </a:p>
      </dgm:t>
    </dgm:pt>
    <dgm:pt modelId="{C9457A03-E5EA-4593-8365-64D2591F23D9}" type="pres">
      <dgm:prSet presAssocID="{78283899-17E6-4285-8C01-7972C497FEA5}" presName="diagram" presStyleCnt="0">
        <dgm:presLayoutVars>
          <dgm:dir/>
          <dgm:resizeHandles val="exact"/>
        </dgm:presLayoutVars>
      </dgm:prSet>
      <dgm:spPr/>
    </dgm:pt>
    <dgm:pt modelId="{B86F0A05-3525-4D6C-8DFE-31639E3727BA}" type="pres">
      <dgm:prSet presAssocID="{7075A0D9-1FEC-40B4-937C-10875FEBCA08}" presName="node" presStyleLbl="node1" presStyleIdx="0" presStyleCnt="6">
        <dgm:presLayoutVars>
          <dgm:bulletEnabled val="1"/>
        </dgm:presLayoutVars>
      </dgm:prSet>
      <dgm:spPr/>
    </dgm:pt>
    <dgm:pt modelId="{B0881176-EB2C-4B12-ADF5-571C1C62AADD}" type="pres">
      <dgm:prSet presAssocID="{8CA5368C-B81B-4269-A6B6-9C1865333F4B}" presName="sibTrans" presStyleCnt="0"/>
      <dgm:spPr/>
    </dgm:pt>
    <dgm:pt modelId="{442FF921-5A52-4C4F-BAE9-0C12731CEAE7}" type="pres">
      <dgm:prSet presAssocID="{274CC839-9305-4A46-AAE6-992465B9EB9A}" presName="node" presStyleLbl="node1" presStyleIdx="1" presStyleCnt="6">
        <dgm:presLayoutVars>
          <dgm:bulletEnabled val="1"/>
        </dgm:presLayoutVars>
      </dgm:prSet>
      <dgm:spPr/>
    </dgm:pt>
    <dgm:pt modelId="{4129D30B-3534-4F36-B41C-E0A9A59DE802}" type="pres">
      <dgm:prSet presAssocID="{12948EB2-5B34-4700-858E-576BEF6F8CDE}" presName="sibTrans" presStyleCnt="0"/>
      <dgm:spPr/>
    </dgm:pt>
    <dgm:pt modelId="{B4553FAC-B563-4010-B6D4-AEF2D1FF1F65}" type="pres">
      <dgm:prSet presAssocID="{9DEB9ECE-B728-49EA-9436-5BE57A85747E}" presName="node" presStyleLbl="node1" presStyleIdx="2" presStyleCnt="6">
        <dgm:presLayoutVars>
          <dgm:bulletEnabled val="1"/>
        </dgm:presLayoutVars>
      </dgm:prSet>
      <dgm:spPr/>
    </dgm:pt>
    <dgm:pt modelId="{C67ED898-ACF9-48C5-AEF3-329E8D1711BF}" type="pres">
      <dgm:prSet presAssocID="{B8769282-2593-4691-9D89-8C8FA231E132}" presName="sibTrans" presStyleCnt="0"/>
      <dgm:spPr/>
    </dgm:pt>
    <dgm:pt modelId="{B4316F3E-E99F-4965-B0C4-38AD6F145DB8}" type="pres">
      <dgm:prSet presAssocID="{DCF6CED0-90ED-418A-ADAB-87DC393D18A3}" presName="node" presStyleLbl="node1" presStyleIdx="3" presStyleCnt="6">
        <dgm:presLayoutVars>
          <dgm:bulletEnabled val="1"/>
        </dgm:presLayoutVars>
      </dgm:prSet>
      <dgm:spPr/>
    </dgm:pt>
    <dgm:pt modelId="{9FF58C27-506D-4525-879C-1C64DBFA38B9}" type="pres">
      <dgm:prSet presAssocID="{4D89CB15-D977-48AA-A996-A5D55C1CD9DC}" presName="sibTrans" presStyleCnt="0"/>
      <dgm:spPr/>
    </dgm:pt>
    <dgm:pt modelId="{B427A7A0-8841-4636-8481-426F523568BC}" type="pres">
      <dgm:prSet presAssocID="{F2304D15-7D70-41B4-ADB3-4DEDDA1BC4CA}" presName="node" presStyleLbl="node1" presStyleIdx="4" presStyleCnt="6">
        <dgm:presLayoutVars>
          <dgm:bulletEnabled val="1"/>
        </dgm:presLayoutVars>
      </dgm:prSet>
      <dgm:spPr/>
    </dgm:pt>
    <dgm:pt modelId="{51B2B6AD-8F9A-40AF-AA99-9633BCED67B4}" type="pres">
      <dgm:prSet presAssocID="{1D882330-6FAA-4630-8D43-6B5E04D9F642}" presName="sibTrans" presStyleCnt="0"/>
      <dgm:spPr/>
    </dgm:pt>
    <dgm:pt modelId="{9BDB2843-E02B-4C4F-95AE-E863FA7819FB}" type="pres">
      <dgm:prSet presAssocID="{94FE6C47-E471-450C-A91C-0952B595F036}" presName="node" presStyleLbl="node1" presStyleIdx="5" presStyleCnt="6">
        <dgm:presLayoutVars>
          <dgm:bulletEnabled val="1"/>
        </dgm:presLayoutVars>
      </dgm:prSet>
      <dgm:spPr/>
    </dgm:pt>
  </dgm:ptLst>
  <dgm:cxnLst>
    <dgm:cxn modelId="{9695BA77-4CC5-45BF-AB69-84BDF103BBD0}" type="presOf" srcId="{94FE6C47-E471-450C-A91C-0952B595F036}" destId="{9BDB2843-E02B-4C4F-95AE-E863FA7819FB}" srcOrd="0" destOrd="0" presId="urn:microsoft.com/office/officeart/2005/8/layout/default"/>
    <dgm:cxn modelId="{BB7AA9C1-D89C-481D-ACEA-2B3148032F6E}" srcId="{78283899-17E6-4285-8C01-7972C497FEA5}" destId="{274CC839-9305-4A46-AAE6-992465B9EB9A}" srcOrd="1" destOrd="0" parTransId="{FE50FA6F-4AD7-406F-AF23-E4BA06A7F6FD}" sibTransId="{12948EB2-5B34-4700-858E-576BEF6F8CDE}"/>
    <dgm:cxn modelId="{905BBA5D-13AE-4403-919F-6D22965C54E6}" srcId="{78283899-17E6-4285-8C01-7972C497FEA5}" destId="{94FE6C47-E471-450C-A91C-0952B595F036}" srcOrd="5" destOrd="0" parTransId="{6B383051-E73E-4BAF-8384-7BC94EB9967B}" sibTransId="{202898A8-605A-481F-80F7-298B0E4B2EAD}"/>
    <dgm:cxn modelId="{2C388CF4-450E-4D89-A589-DA1D450D46AC}" type="presOf" srcId="{9DEB9ECE-B728-49EA-9436-5BE57A85747E}" destId="{B4553FAC-B563-4010-B6D4-AEF2D1FF1F65}" srcOrd="0" destOrd="0" presId="urn:microsoft.com/office/officeart/2005/8/layout/default"/>
    <dgm:cxn modelId="{8EBB5991-3498-46BB-B896-6411EA89CDE3}" srcId="{78283899-17E6-4285-8C01-7972C497FEA5}" destId="{9DEB9ECE-B728-49EA-9436-5BE57A85747E}" srcOrd="2" destOrd="0" parTransId="{316F6F15-5D45-468F-9305-E111F8D6385B}" sibTransId="{B8769282-2593-4691-9D89-8C8FA231E132}"/>
    <dgm:cxn modelId="{CA7BAEC2-BC02-4CAE-9CF5-81EF4755AEA8}" srcId="{78283899-17E6-4285-8C01-7972C497FEA5}" destId="{7075A0D9-1FEC-40B4-937C-10875FEBCA08}" srcOrd="0" destOrd="0" parTransId="{B64F6EB5-D4A6-4AEE-9C62-32732264BC0D}" sibTransId="{8CA5368C-B81B-4269-A6B6-9C1865333F4B}"/>
    <dgm:cxn modelId="{7AB9FDF4-2C03-40C7-B56F-24AAAFE21CCD}" type="presOf" srcId="{F2304D15-7D70-41B4-ADB3-4DEDDA1BC4CA}" destId="{B427A7A0-8841-4636-8481-426F523568BC}" srcOrd="0" destOrd="0" presId="urn:microsoft.com/office/officeart/2005/8/layout/default"/>
    <dgm:cxn modelId="{78D4AB84-5006-4D0F-8405-8C29AA48FCB0}" type="presOf" srcId="{78283899-17E6-4285-8C01-7972C497FEA5}" destId="{C9457A03-E5EA-4593-8365-64D2591F23D9}" srcOrd="0" destOrd="0" presId="urn:microsoft.com/office/officeart/2005/8/layout/default"/>
    <dgm:cxn modelId="{5D211D87-8739-464E-B963-CE08301077D9}" type="presOf" srcId="{7075A0D9-1FEC-40B4-937C-10875FEBCA08}" destId="{B86F0A05-3525-4D6C-8DFE-31639E3727BA}" srcOrd="0" destOrd="0" presId="urn:microsoft.com/office/officeart/2005/8/layout/default"/>
    <dgm:cxn modelId="{8AB3FB67-8768-4BF5-A22B-C6B31D469D63}" type="presOf" srcId="{DCF6CED0-90ED-418A-ADAB-87DC393D18A3}" destId="{B4316F3E-E99F-4965-B0C4-38AD6F145DB8}" srcOrd="0" destOrd="0" presId="urn:microsoft.com/office/officeart/2005/8/layout/default"/>
    <dgm:cxn modelId="{31362C7A-AA2E-41E8-ADAB-75ED9711AA2C}" type="presOf" srcId="{274CC839-9305-4A46-AAE6-992465B9EB9A}" destId="{442FF921-5A52-4C4F-BAE9-0C12731CEAE7}" srcOrd="0" destOrd="0" presId="urn:microsoft.com/office/officeart/2005/8/layout/default"/>
    <dgm:cxn modelId="{CFA9C11C-72E2-4D1F-A0CA-9C16A40F6CA8}" srcId="{78283899-17E6-4285-8C01-7972C497FEA5}" destId="{DCF6CED0-90ED-418A-ADAB-87DC393D18A3}" srcOrd="3" destOrd="0" parTransId="{CFDC7928-305C-4435-BE30-44F2BD72DFD4}" sibTransId="{4D89CB15-D977-48AA-A996-A5D55C1CD9DC}"/>
    <dgm:cxn modelId="{77E355D1-649C-4314-929D-A6A00FC81D94}" srcId="{78283899-17E6-4285-8C01-7972C497FEA5}" destId="{F2304D15-7D70-41B4-ADB3-4DEDDA1BC4CA}" srcOrd="4" destOrd="0" parTransId="{896CEE85-938B-4954-AC8C-026CBA106172}" sibTransId="{1D882330-6FAA-4630-8D43-6B5E04D9F642}"/>
    <dgm:cxn modelId="{43424B95-1656-4A36-9FE7-E6ADE87D141B}" type="presParOf" srcId="{C9457A03-E5EA-4593-8365-64D2591F23D9}" destId="{B86F0A05-3525-4D6C-8DFE-31639E3727BA}" srcOrd="0" destOrd="0" presId="urn:microsoft.com/office/officeart/2005/8/layout/default"/>
    <dgm:cxn modelId="{72ACA038-F6BC-43A4-86AA-3B843D1C2423}" type="presParOf" srcId="{C9457A03-E5EA-4593-8365-64D2591F23D9}" destId="{B0881176-EB2C-4B12-ADF5-571C1C62AADD}" srcOrd="1" destOrd="0" presId="urn:microsoft.com/office/officeart/2005/8/layout/default"/>
    <dgm:cxn modelId="{975636D2-43E3-451E-B1E6-0C764EB5CEDE}" type="presParOf" srcId="{C9457A03-E5EA-4593-8365-64D2591F23D9}" destId="{442FF921-5A52-4C4F-BAE9-0C12731CEAE7}" srcOrd="2" destOrd="0" presId="urn:microsoft.com/office/officeart/2005/8/layout/default"/>
    <dgm:cxn modelId="{991C4AF9-C077-423A-AA8A-47FC9385F37A}" type="presParOf" srcId="{C9457A03-E5EA-4593-8365-64D2591F23D9}" destId="{4129D30B-3534-4F36-B41C-E0A9A59DE802}" srcOrd="3" destOrd="0" presId="urn:microsoft.com/office/officeart/2005/8/layout/default"/>
    <dgm:cxn modelId="{328B455C-18D8-4CFD-8D8A-AE3D635D65CE}" type="presParOf" srcId="{C9457A03-E5EA-4593-8365-64D2591F23D9}" destId="{B4553FAC-B563-4010-B6D4-AEF2D1FF1F65}" srcOrd="4" destOrd="0" presId="urn:microsoft.com/office/officeart/2005/8/layout/default"/>
    <dgm:cxn modelId="{56A0D42B-A556-4D65-85E5-104ADB49AD23}" type="presParOf" srcId="{C9457A03-E5EA-4593-8365-64D2591F23D9}" destId="{C67ED898-ACF9-48C5-AEF3-329E8D1711BF}" srcOrd="5" destOrd="0" presId="urn:microsoft.com/office/officeart/2005/8/layout/default"/>
    <dgm:cxn modelId="{FCD507B1-F04D-44AB-AD6A-9209008EDAF9}" type="presParOf" srcId="{C9457A03-E5EA-4593-8365-64D2591F23D9}" destId="{B4316F3E-E99F-4965-B0C4-38AD6F145DB8}" srcOrd="6" destOrd="0" presId="urn:microsoft.com/office/officeart/2005/8/layout/default"/>
    <dgm:cxn modelId="{4F827448-92CB-4565-BF6F-0F31F1FEE957}" type="presParOf" srcId="{C9457A03-E5EA-4593-8365-64D2591F23D9}" destId="{9FF58C27-506D-4525-879C-1C64DBFA38B9}" srcOrd="7" destOrd="0" presId="urn:microsoft.com/office/officeart/2005/8/layout/default"/>
    <dgm:cxn modelId="{CBC2D41E-70EF-4B1C-AE25-845302BAD8E3}" type="presParOf" srcId="{C9457A03-E5EA-4593-8365-64D2591F23D9}" destId="{B427A7A0-8841-4636-8481-426F523568BC}" srcOrd="8" destOrd="0" presId="urn:microsoft.com/office/officeart/2005/8/layout/default"/>
    <dgm:cxn modelId="{E039F652-D6D0-48C9-B876-26B3914269BC}" type="presParOf" srcId="{C9457A03-E5EA-4593-8365-64D2591F23D9}" destId="{51B2B6AD-8F9A-40AF-AA99-9633BCED67B4}" srcOrd="9" destOrd="0" presId="urn:microsoft.com/office/officeart/2005/8/layout/default"/>
    <dgm:cxn modelId="{32DAA5E1-C374-4EBC-A785-F31691BC7008}" type="presParOf" srcId="{C9457A03-E5EA-4593-8365-64D2591F23D9}" destId="{9BDB2843-E02B-4C4F-95AE-E863FA7819F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EF60C3-0FA1-4F5A-9E89-D295EA75A72D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47BEDC-5046-4B41-B514-D3C554CD5EF4}">
      <dgm:prSet phldrT="[Text]"/>
      <dgm:spPr/>
      <dgm:t>
        <a:bodyPr/>
        <a:lstStyle/>
        <a:p>
          <a:r>
            <a:rPr lang="en-US" dirty="0"/>
            <a:t>Mean</a:t>
          </a:r>
        </a:p>
      </dgm:t>
    </dgm:pt>
    <dgm:pt modelId="{233B04B6-F84A-4CA7-96FA-8659E06CCAAF}" type="parTrans" cxnId="{DD33E2A0-627A-4ED3-8C8E-5C3B90F5F963}">
      <dgm:prSet/>
      <dgm:spPr/>
      <dgm:t>
        <a:bodyPr/>
        <a:lstStyle/>
        <a:p>
          <a:endParaRPr lang="en-US"/>
        </a:p>
      </dgm:t>
    </dgm:pt>
    <dgm:pt modelId="{B8ABD7FD-B721-4175-A6FC-F2D00062F70C}" type="sibTrans" cxnId="{DD33E2A0-627A-4ED3-8C8E-5C3B90F5F963}">
      <dgm:prSet/>
      <dgm:spPr/>
      <dgm:t>
        <a:bodyPr/>
        <a:lstStyle/>
        <a:p>
          <a:endParaRPr lang="en-US"/>
        </a:p>
      </dgm:t>
    </dgm:pt>
    <dgm:pt modelId="{2E23DD9A-7AE8-430B-A603-C6FB3532FA08}">
      <dgm:prSet phldrT="[Text]"/>
      <dgm:spPr/>
      <dgm:t>
        <a:bodyPr/>
        <a:lstStyle/>
        <a:p>
          <a:r>
            <a:rPr lang="en-US" dirty="0"/>
            <a:t>Mode</a:t>
          </a:r>
        </a:p>
      </dgm:t>
    </dgm:pt>
    <dgm:pt modelId="{F1850FF8-C41B-46F8-9D16-EBA97E1F7540}" type="parTrans" cxnId="{89029259-1BE2-4F3B-8E1C-B23F738EC047}">
      <dgm:prSet/>
      <dgm:spPr/>
      <dgm:t>
        <a:bodyPr/>
        <a:lstStyle/>
        <a:p>
          <a:endParaRPr lang="en-US"/>
        </a:p>
      </dgm:t>
    </dgm:pt>
    <dgm:pt modelId="{D5032489-78B6-4BAC-817D-070656D3E8CE}" type="sibTrans" cxnId="{89029259-1BE2-4F3B-8E1C-B23F738EC047}">
      <dgm:prSet/>
      <dgm:spPr/>
      <dgm:t>
        <a:bodyPr/>
        <a:lstStyle/>
        <a:p>
          <a:endParaRPr lang="en-US"/>
        </a:p>
      </dgm:t>
    </dgm:pt>
    <dgm:pt modelId="{F6BC9D3B-27BF-4E55-AE48-283A4EE00C3A}">
      <dgm:prSet phldrT="[Text]"/>
      <dgm:spPr/>
      <dgm:t>
        <a:bodyPr/>
        <a:lstStyle/>
        <a:p>
          <a:r>
            <a:rPr lang="en-US" dirty="0"/>
            <a:t>Median</a:t>
          </a:r>
        </a:p>
      </dgm:t>
    </dgm:pt>
    <dgm:pt modelId="{2037E771-A455-4145-B7EF-C133DB5C7B56}" type="parTrans" cxnId="{4DC45CE4-2A5C-4B4F-A858-F03A009D4478}">
      <dgm:prSet/>
      <dgm:spPr/>
      <dgm:t>
        <a:bodyPr/>
        <a:lstStyle/>
        <a:p>
          <a:endParaRPr lang="en-US"/>
        </a:p>
      </dgm:t>
    </dgm:pt>
    <dgm:pt modelId="{D7362AA9-4197-4F92-B596-2E0268BFFB7A}" type="sibTrans" cxnId="{4DC45CE4-2A5C-4B4F-A858-F03A009D4478}">
      <dgm:prSet/>
      <dgm:spPr/>
      <dgm:t>
        <a:bodyPr/>
        <a:lstStyle/>
        <a:p>
          <a:endParaRPr lang="en-US"/>
        </a:p>
      </dgm:t>
    </dgm:pt>
    <dgm:pt modelId="{56A16CC4-20F1-4FDC-86B7-A8EA7A660958}" type="pres">
      <dgm:prSet presAssocID="{E1EF60C3-0FA1-4F5A-9E89-D295EA75A72D}" presName="Name0" presStyleCnt="0">
        <dgm:presLayoutVars>
          <dgm:chMax val="7"/>
          <dgm:chPref val="7"/>
          <dgm:dir/>
        </dgm:presLayoutVars>
      </dgm:prSet>
      <dgm:spPr/>
    </dgm:pt>
    <dgm:pt modelId="{EE6EED96-AD46-4A85-9296-99B072DECE5C}" type="pres">
      <dgm:prSet presAssocID="{E1EF60C3-0FA1-4F5A-9E89-D295EA75A72D}" presName="Name1" presStyleCnt="0"/>
      <dgm:spPr/>
    </dgm:pt>
    <dgm:pt modelId="{F1C1C494-B200-4B81-9287-3BC8EFA956A6}" type="pres">
      <dgm:prSet presAssocID="{E1EF60C3-0FA1-4F5A-9E89-D295EA75A72D}" presName="cycle" presStyleCnt="0"/>
      <dgm:spPr/>
    </dgm:pt>
    <dgm:pt modelId="{AD89B9D8-E2C2-4D7B-BD34-47703E92740F}" type="pres">
      <dgm:prSet presAssocID="{E1EF60C3-0FA1-4F5A-9E89-D295EA75A72D}" presName="srcNode" presStyleLbl="node1" presStyleIdx="0" presStyleCnt="3"/>
      <dgm:spPr/>
    </dgm:pt>
    <dgm:pt modelId="{25330644-367A-4004-A238-B5D2964EEF15}" type="pres">
      <dgm:prSet presAssocID="{E1EF60C3-0FA1-4F5A-9E89-D295EA75A72D}" presName="conn" presStyleLbl="parChTrans1D2" presStyleIdx="0" presStyleCnt="1"/>
      <dgm:spPr/>
    </dgm:pt>
    <dgm:pt modelId="{421399BB-D59A-4238-8751-635B258BF97E}" type="pres">
      <dgm:prSet presAssocID="{E1EF60C3-0FA1-4F5A-9E89-D295EA75A72D}" presName="extraNode" presStyleLbl="node1" presStyleIdx="0" presStyleCnt="3"/>
      <dgm:spPr/>
    </dgm:pt>
    <dgm:pt modelId="{0F627CF8-F110-48A0-970E-F2D9299144D8}" type="pres">
      <dgm:prSet presAssocID="{E1EF60C3-0FA1-4F5A-9E89-D295EA75A72D}" presName="dstNode" presStyleLbl="node1" presStyleIdx="0" presStyleCnt="3"/>
      <dgm:spPr/>
    </dgm:pt>
    <dgm:pt modelId="{66A0303B-2501-436C-96CF-26F321EFC3DA}" type="pres">
      <dgm:prSet presAssocID="{FE47BEDC-5046-4B41-B514-D3C554CD5EF4}" presName="text_1" presStyleLbl="node1" presStyleIdx="0" presStyleCnt="3">
        <dgm:presLayoutVars>
          <dgm:bulletEnabled val="1"/>
        </dgm:presLayoutVars>
      </dgm:prSet>
      <dgm:spPr/>
    </dgm:pt>
    <dgm:pt modelId="{8D72FD34-E227-48A2-9C1D-6D5489EC498A}" type="pres">
      <dgm:prSet presAssocID="{FE47BEDC-5046-4B41-B514-D3C554CD5EF4}" presName="accent_1" presStyleCnt="0"/>
      <dgm:spPr/>
    </dgm:pt>
    <dgm:pt modelId="{FAFC8CC4-6111-4963-9137-1A2C7D6B1D4B}" type="pres">
      <dgm:prSet presAssocID="{FE47BEDC-5046-4B41-B514-D3C554CD5EF4}" presName="accentRepeatNode" presStyleLbl="solidFgAcc1" presStyleIdx="0" presStyleCnt="3"/>
      <dgm:spPr/>
    </dgm:pt>
    <dgm:pt modelId="{730DEE7E-C940-4265-9394-078213B95B3B}" type="pres">
      <dgm:prSet presAssocID="{F6BC9D3B-27BF-4E55-AE48-283A4EE00C3A}" presName="text_2" presStyleLbl="node1" presStyleIdx="1" presStyleCnt="3">
        <dgm:presLayoutVars>
          <dgm:bulletEnabled val="1"/>
        </dgm:presLayoutVars>
      </dgm:prSet>
      <dgm:spPr/>
    </dgm:pt>
    <dgm:pt modelId="{378BDD35-7955-4BB8-82C6-57708BCF0619}" type="pres">
      <dgm:prSet presAssocID="{F6BC9D3B-27BF-4E55-AE48-283A4EE00C3A}" presName="accent_2" presStyleCnt="0"/>
      <dgm:spPr/>
    </dgm:pt>
    <dgm:pt modelId="{0E626588-913E-4601-81E2-E52E34F0E9E2}" type="pres">
      <dgm:prSet presAssocID="{F6BC9D3B-27BF-4E55-AE48-283A4EE00C3A}" presName="accentRepeatNode" presStyleLbl="solidFgAcc1" presStyleIdx="1" presStyleCnt="3"/>
      <dgm:spPr/>
    </dgm:pt>
    <dgm:pt modelId="{F9BFF784-7B95-44AC-90AF-12D377FDCE71}" type="pres">
      <dgm:prSet presAssocID="{2E23DD9A-7AE8-430B-A603-C6FB3532FA08}" presName="text_3" presStyleLbl="node1" presStyleIdx="2" presStyleCnt="3">
        <dgm:presLayoutVars>
          <dgm:bulletEnabled val="1"/>
        </dgm:presLayoutVars>
      </dgm:prSet>
      <dgm:spPr/>
    </dgm:pt>
    <dgm:pt modelId="{98163694-F2F6-4720-844A-9BF49487003E}" type="pres">
      <dgm:prSet presAssocID="{2E23DD9A-7AE8-430B-A603-C6FB3532FA08}" presName="accent_3" presStyleCnt="0"/>
      <dgm:spPr/>
    </dgm:pt>
    <dgm:pt modelId="{FA65CE25-A36F-4A8F-8097-63C5BD3461A3}" type="pres">
      <dgm:prSet presAssocID="{2E23DD9A-7AE8-430B-A603-C6FB3532FA08}" presName="accentRepeatNode" presStyleLbl="solidFgAcc1" presStyleIdx="2" presStyleCnt="3"/>
      <dgm:spPr/>
    </dgm:pt>
  </dgm:ptLst>
  <dgm:cxnLst>
    <dgm:cxn modelId="{4DC45CE4-2A5C-4B4F-A858-F03A009D4478}" srcId="{E1EF60C3-0FA1-4F5A-9E89-D295EA75A72D}" destId="{F6BC9D3B-27BF-4E55-AE48-283A4EE00C3A}" srcOrd="1" destOrd="0" parTransId="{2037E771-A455-4145-B7EF-C133DB5C7B56}" sibTransId="{D7362AA9-4197-4F92-B596-2E0268BFFB7A}"/>
    <dgm:cxn modelId="{F911E8ED-22DF-4E44-80A2-22EA1E3511E5}" type="presOf" srcId="{2E23DD9A-7AE8-430B-A603-C6FB3532FA08}" destId="{F9BFF784-7B95-44AC-90AF-12D377FDCE71}" srcOrd="0" destOrd="0" presId="urn:microsoft.com/office/officeart/2008/layout/VerticalCurvedList"/>
    <dgm:cxn modelId="{39C2BE35-320A-40D5-BC2F-ABBA2DB0CF7E}" type="presOf" srcId="{E1EF60C3-0FA1-4F5A-9E89-D295EA75A72D}" destId="{56A16CC4-20F1-4FDC-86B7-A8EA7A660958}" srcOrd="0" destOrd="0" presId="urn:microsoft.com/office/officeart/2008/layout/VerticalCurvedList"/>
    <dgm:cxn modelId="{2BE65E74-D850-4083-8EE4-C5378E7C86A5}" type="presOf" srcId="{F6BC9D3B-27BF-4E55-AE48-283A4EE00C3A}" destId="{730DEE7E-C940-4265-9394-078213B95B3B}" srcOrd="0" destOrd="0" presId="urn:microsoft.com/office/officeart/2008/layout/VerticalCurvedList"/>
    <dgm:cxn modelId="{89029259-1BE2-4F3B-8E1C-B23F738EC047}" srcId="{E1EF60C3-0FA1-4F5A-9E89-D295EA75A72D}" destId="{2E23DD9A-7AE8-430B-A603-C6FB3532FA08}" srcOrd="2" destOrd="0" parTransId="{F1850FF8-C41B-46F8-9D16-EBA97E1F7540}" sibTransId="{D5032489-78B6-4BAC-817D-070656D3E8CE}"/>
    <dgm:cxn modelId="{3EFDDCE2-DEF4-46DB-8CAB-8ED1FFD88DCF}" type="presOf" srcId="{FE47BEDC-5046-4B41-B514-D3C554CD5EF4}" destId="{66A0303B-2501-436C-96CF-26F321EFC3DA}" srcOrd="0" destOrd="0" presId="urn:microsoft.com/office/officeart/2008/layout/VerticalCurvedList"/>
    <dgm:cxn modelId="{DD33E2A0-627A-4ED3-8C8E-5C3B90F5F963}" srcId="{E1EF60C3-0FA1-4F5A-9E89-D295EA75A72D}" destId="{FE47BEDC-5046-4B41-B514-D3C554CD5EF4}" srcOrd="0" destOrd="0" parTransId="{233B04B6-F84A-4CA7-96FA-8659E06CCAAF}" sibTransId="{B8ABD7FD-B721-4175-A6FC-F2D00062F70C}"/>
    <dgm:cxn modelId="{BA714367-4550-4AA7-88BE-B593E53F413B}" type="presOf" srcId="{B8ABD7FD-B721-4175-A6FC-F2D00062F70C}" destId="{25330644-367A-4004-A238-B5D2964EEF15}" srcOrd="0" destOrd="0" presId="urn:microsoft.com/office/officeart/2008/layout/VerticalCurvedList"/>
    <dgm:cxn modelId="{A3949C0A-E5B6-46F4-9C17-254BAD3AF82D}" type="presParOf" srcId="{56A16CC4-20F1-4FDC-86B7-A8EA7A660958}" destId="{EE6EED96-AD46-4A85-9296-99B072DECE5C}" srcOrd="0" destOrd="0" presId="urn:microsoft.com/office/officeart/2008/layout/VerticalCurvedList"/>
    <dgm:cxn modelId="{E95EF1C9-4FDB-45EC-A53D-6D300B3AA0FC}" type="presParOf" srcId="{EE6EED96-AD46-4A85-9296-99B072DECE5C}" destId="{F1C1C494-B200-4B81-9287-3BC8EFA956A6}" srcOrd="0" destOrd="0" presId="urn:microsoft.com/office/officeart/2008/layout/VerticalCurvedList"/>
    <dgm:cxn modelId="{A77A5976-E2F4-4CCD-BB71-553BB3C7D7B6}" type="presParOf" srcId="{F1C1C494-B200-4B81-9287-3BC8EFA956A6}" destId="{AD89B9D8-E2C2-4D7B-BD34-47703E92740F}" srcOrd="0" destOrd="0" presId="urn:microsoft.com/office/officeart/2008/layout/VerticalCurvedList"/>
    <dgm:cxn modelId="{FF060A62-0276-45EF-BBB3-38A34315FDFB}" type="presParOf" srcId="{F1C1C494-B200-4B81-9287-3BC8EFA956A6}" destId="{25330644-367A-4004-A238-B5D2964EEF15}" srcOrd="1" destOrd="0" presId="urn:microsoft.com/office/officeart/2008/layout/VerticalCurvedList"/>
    <dgm:cxn modelId="{037F83E7-BB0B-4F6C-A670-D2350B003415}" type="presParOf" srcId="{F1C1C494-B200-4B81-9287-3BC8EFA956A6}" destId="{421399BB-D59A-4238-8751-635B258BF97E}" srcOrd="2" destOrd="0" presId="urn:microsoft.com/office/officeart/2008/layout/VerticalCurvedList"/>
    <dgm:cxn modelId="{BBE36E9B-DB64-4B2A-9A8A-5084C7AEA010}" type="presParOf" srcId="{F1C1C494-B200-4B81-9287-3BC8EFA956A6}" destId="{0F627CF8-F110-48A0-970E-F2D9299144D8}" srcOrd="3" destOrd="0" presId="urn:microsoft.com/office/officeart/2008/layout/VerticalCurvedList"/>
    <dgm:cxn modelId="{5B277611-C4FF-4CC2-8806-C8297AF8FE9A}" type="presParOf" srcId="{EE6EED96-AD46-4A85-9296-99B072DECE5C}" destId="{66A0303B-2501-436C-96CF-26F321EFC3DA}" srcOrd="1" destOrd="0" presId="urn:microsoft.com/office/officeart/2008/layout/VerticalCurvedList"/>
    <dgm:cxn modelId="{75E8BE7E-B0FC-4456-8F25-B35EB0547B5D}" type="presParOf" srcId="{EE6EED96-AD46-4A85-9296-99B072DECE5C}" destId="{8D72FD34-E227-48A2-9C1D-6D5489EC498A}" srcOrd="2" destOrd="0" presId="urn:microsoft.com/office/officeart/2008/layout/VerticalCurvedList"/>
    <dgm:cxn modelId="{93ABCF33-28AC-48C4-8F74-BEB988A486CE}" type="presParOf" srcId="{8D72FD34-E227-48A2-9C1D-6D5489EC498A}" destId="{FAFC8CC4-6111-4963-9137-1A2C7D6B1D4B}" srcOrd="0" destOrd="0" presId="urn:microsoft.com/office/officeart/2008/layout/VerticalCurvedList"/>
    <dgm:cxn modelId="{A196B27E-A4EB-4D65-B2C0-F76E8ED2C130}" type="presParOf" srcId="{EE6EED96-AD46-4A85-9296-99B072DECE5C}" destId="{730DEE7E-C940-4265-9394-078213B95B3B}" srcOrd="3" destOrd="0" presId="urn:microsoft.com/office/officeart/2008/layout/VerticalCurvedList"/>
    <dgm:cxn modelId="{661B8EB8-69CC-478E-9478-8DABB6FB2391}" type="presParOf" srcId="{EE6EED96-AD46-4A85-9296-99B072DECE5C}" destId="{378BDD35-7955-4BB8-82C6-57708BCF0619}" srcOrd="4" destOrd="0" presId="urn:microsoft.com/office/officeart/2008/layout/VerticalCurvedList"/>
    <dgm:cxn modelId="{66361278-5B50-422E-85DF-CE039C0D188D}" type="presParOf" srcId="{378BDD35-7955-4BB8-82C6-57708BCF0619}" destId="{0E626588-913E-4601-81E2-E52E34F0E9E2}" srcOrd="0" destOrd="0" presId="urn:microsoft.com/office/officeart/2008/layout/VerticalCurvedList"/>
    <dgm:cxn modelId="{CAE0AC2E-12FB-4726-8A84-7C20500685F9}" type="presParOf" srcId="{EE6EED96-AD46-4A85-9296-99B072DECE5C}" destId="{F9BFF784-7B95-44AC-90AF-12D377FDCE71}" srcOrd="5" destOrd="0" presId="urn:microsoft.com/office/officeart/2008/layout/VerticalCurvedList"/>
    <dgm:cxn modelId="{3ED994D5-35C2-47A3-8860-D0EB22A8C588}" type="presParOf" srcId="{EE6EED96-AD46-4A85-9296-99B072DECE5C}" destId="{98163694-F2F6-4720-844A-9BF49487003E}" srcOrd="6" destOrd="0" presId="urn:microsoft.com/office/officeart/2008/layout/VerticalCurvedList"/>
    <dgm:cxn modelId="{4EACF7BE-7267-4206-B18B-255FB38FECC1}" type="presParOf" srcId="{98163694-F2F6-4720-844A-9BF49487003E}" destId="{FA65CE25-A36F-4A8F-8097-63C5BD3461A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C8B54C-7502-460F-A544-173F7E3DA121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FE2E24-15E1-421C-B3A9-0526CD8DD479}">
      <dgm:prSet phldrT="[Text]"/>
      <dgm:spPr/>
      <dgm:t>
        <a:bodyPr/>
        <a:lstStyle/>
        <a:p>
          <a:r>
            <a:rPr lang="en-US" dirty="0"/>
            <a:t>Variance</a:t>
          </a:r>
        </a:p>
      </dgm:t>
    </dgm:pt>
    <dgm:pt modelId="{CB400F7C-FCCA-4A02-9224-EDC48ECCE83C}" type="parTrans" cxnId="{54987925-269F-4304-BB6A-62D84DB63452}">
      <dgm:prSet/>
      <dgm:spPr/>
      <dgm:t>
        <a:bodyPr/>
        <a:lstStyle/>
        <a:p>
          <a:endParaRPr lang="en-US"/>
        </a:p>
      </dgm:t>
    </dgm:pt>
    <dgm:pt modelId="{BAE4DE2F-62A2-42A1-9A86-760738025F6E}" type="sibTrans" cxnId="{54987925-269F-4304-BB6A-62D84DB63452}">
      <dgm:prSet/>
      <dgm:spPr/>
      <dgm:t>
        <a:bodyPr/>
        <a:lstStyle/>
        <a:p>
          <a:endParaRPr lang="en-US"/>
        </a:p>
      </dgm:t>
    </dgm:pt>
    <dgm:pt modelId="{B6B2BAE6-23AD-4854-AC7F-35FFB5CB1455}">
      <dgm:prSet/>
      <dgm:spPr/>
      <dgm:t>
        <a:bodyPr/>
        <a:lstStyle/>
        <a:p>
          <a:r>
            <a:rPr lang="en-US"/>
            <a:t>Range</a:t>
          </a:r>
        </a:p>
      </dgm:t>
    </dgm:pt>
    <dgm:pt modelId="{608D7980-9C6B-4BBA-A73E-DEE875B7735B}" type="parTrans" cxnId="{947C01E8-F422-4809-B0B7-89C5441FDEE7}">
      <dgm:prSet/>
      <dgm:spPr/>
      <dgm:t>
        <a:bodyPr/>
        <a:lstStyle/>
        <a:p>
          <a:endParaRPr lang="en-US"/>
        </a:p>
      </dgm:t>
    </dgm:pt>
    <dgm:pt modelId="{6487238D-A617-470E-9855-613E3D6DBB9E}" type="sibTrans" cxnId="{947C01E8-F422-4809-B0B7-89C5441FDEE7}">
      <dgm:prSet/>
      <dgm:spPr/>
      <dgm:t>
        <a:bodyPr/>
        <a:lstStyle/>
        <a:p>
          <a:endParaRPr lang="en-US"/>
        </a:p>
      </dgm:t>
    </dgm:pt>
    <dgm:pt modelId="{C655EB19-FFD6-4FD8-A8CC-CC9A928EB137}">
      <dgm:prSet/>
      <dgm:spPr/>
      <dgm:t>
        <a:bodyPr/>
        <a:lstStyle/>
        <a:p>
          <a:r>
            <a:rPr lang="en-US"/>
            <a:t>Inter Quartile Range</a:t>
          </a:r>
        </a:p>
      </dgm:t>
    </dgm:pt>
    <dgm:pt modelId="{1957E6C1-B011-4739-B94E-8AF4F4E4EAA4}" type="parTrans" cxnId="{8850487F-AE57-4923-BEDC-BBC7DB587874}">
      <dgm:prSet/>
      <dgm:spPr/>
      <dgm:t>
        <a:bodyPr/>
        <a:lstStyle/>
        <a:p>
          <a:endParaRPr lang="en-US"/>
        </a:p>
      </dgm:t>
    </dgm:pt>
    <dgm:pt modelId="{CD4AC37A-7135-4B12-8D2D-165E67CD130A}" type="sibTrans" cxnId="{8850487F-AE57-4923-BEDC-BBC7DB587874}">
      <dgm:prSet/>
      <dgm:spPr/>
      <dgm:t>
        <a:bodyPr/>
        <a:lstStyle/>
        <a:p>
          <a:endParaRPr lang="en-US"/>
        </a:p>
      </dgm:t>
    </dgm:pt>
    <dgm:pt modelId="{F7C461AD-F0E8-469B-85E9-074B1F436FB7}">
      <dgm:prSet phldrT="[Text]"/>
      <dgm:spPr/>
      <dgm:t>
        <a:bodyPr/>
        <a:lstStyle/>
        <a:p>
          <a:r>
            <a:rPr lang="en-US"/>
            <a:t>Standard </a:t>
          </a:r>
          <a:r>
            <a:rPr lang="en-US" dirty="0"/>
            <a:t>Deviation</a:t>
          </a:r>
        </a:p>
      </dgm:t>
    </dgm:pt>
    <dgm:pt modelId="{BF62952D-4FFC-473D-8538-E5631035A967}" type="parTrans" cxnId="{F3D60844-8216-497A-B967-E9EB10BB1B27}">
      <dgm:prSet/>
      <dgm:spPr/>
      <dgm:t>
        <a:bodyPr/>
        <a:lstStyle/>
        <a:p>
          <a:endParaRPr lang="en-US"/>
        </a:p>
      </dgm:t>
    </dgm:pt>
    <dgm:pt modelId="{50E5041D-2639-457B-8ED8-FBEFD4420C5F}" type="sibTrans" cxnId="{F3D60844-8216-497A-B967-E9EB10BB1B27}">
      <dgm:prSet/>
      <dgm:spPr/>
      <dgm:t>
        <a:bodyPr/>
        <a:lstStyle/>
        <a:p>
          <a:endParaRPr lang="en-US"/>
        </a:p>
      </dgm:t>
    </dgm:pt>
    <dgm:pt modelId="{B960F00B-05F8-4BBD-9982-D5E608C07123}" type="pres">
      <dgm:prSet presAssocID="{31C8B54C-7502-460F-A544-173F7E3DA121}" presName="Name0" presStyleCnt="0">
        <dgm:presLayoutVars>
          <dgm:chMax val="7"/>
          <dgm:chPref val="7"/>
          <dgm:dir/>
        </dgm:presLayoutVars>
      </dgm:prSet>
      <dgm:spPr/>
    </dgm:pt>
    <dgm:pt modelId="{73A95714-FD09-4A2A-B3DD-CCFD3DE24084}" type="pres">
      <dgm:prSet presAssocID="{31C8B54C-7502-460F-A544-173F7E3DA121}" presName="Name1" presStyleCnt="0"/>
      <dgm:spPr/>
    </dgm:pt>
    <dgm:pt modelId="{E1AAB6E9-C543-4740-B514-1106367B584E}" type="pres">
      <dgm:prSet presAssocID="{31C8B54C-7502-460F-A544-173F7E3DA121}" presName="cycle" presStyleCnt="0"/>
      <dgm:spPr/>
    </dgm:pt>
    <dgm:pt modelId="{80B7FCA4-C162-4128-A8A3-6B1A3D67DDD1}" type="pres">
      <dgm:prSet presAssocID="{31C8B54C-7502-460F-A544-173F7E3DA121}" presName="srcNode" presStyleLbl="node1" presStyleIdx="0" presStyleCnt="4"/>
      <dgm:spPr/>
    </dgm:pt>
    <dgm:pt modelId="{0978620E-B651-4BC0-B4BF-32044E6DD3A2}" type="pres">
      <dgm:prSet presAssocID="{31C8B54C-7502-460F-A544-173F7E3DA121}" presName="conn" presStyleLbl="parChTrans1D2" presStyleIdx="0" presStyleCnt="1"/>
      <dgm:spPr/>
    </dgm:pt>
    <dgm:pt modelId="{CC0B3BC7-587B-4CE8-AFA6-45C597644859}" type="pres">
      <dgm:prSet presAssocID="{31C8B54C-7502-460F-A544-173F7E3DA121}" presName="extraNode" presStyleLbl="node1" presStyleIdx="0" presStyleCnt="4"/>
      <dgm:spPr/>
    </dgm:pt>
    <dgm:pt modelId="{DC1C8C18-924B-499B-A6B4-44DCD19CA6CF}" type="pres">
      <dgm:prSet presAssocID="{31C8B54C-7502-460F-A544-173F7E3DA121}" presName="dstNode" presStyleLbl="node1" presStyleIdx="0" presStyleCnt="4"/>
      <dgm:spPr/>
    </dgm:pt>
    <dgm:pt modelId="{08D06F79-E31E-4283-9A57-357DB9710E76}" type="pres">
      <dgm:prSet presAssocID="{5BFE2E24-15E1-421C-B3A9-0526CD8DD479}" presName="text_1" presStyleLbl="node1" presStyleIdx="0" presStyleCnt="4">
        <dgm:presLayoutVars>
          <dgm:bulletEnabled val="1"/>
        </dgm:presLayoutVars>
      </dgm:prSet>
      <dgm:spPr/>
    </dgm:pt>
    <dgm:pt modelId="{5E07419E-0912-4E22-BD9A-B2D237CFE38E}" type="pres">
      <dgm:prSet presAssocID="{5BFE2E24-15E1-421C-B3A9-0526CD8DD479}" presName="accent_1" presStyleCnt="0"/>
      <dgm:spPr/>
    </dgm:pt>
    <dgm:pt modelId="{8DA2B878-BCBD-493B-9B93-C1E8D5F6B870}" type="pres">
      <dgm:prSet presAssocID="{5BFE2E24-15E1-421C-B3A9-0526CD8DD479}" presName="accentRepeatNode" presStyleLbl="solidFgAcc1" presStyleIdx="0" presStyleCnt="4"/>
      <dgm:spPr/>
    </dgm:pt>
    <dgm:pt modelId="{3AB84743-CB9E-4671-B1D5-9D7B3CC61606}" type="pres">
      <dgm:prSet presAssocID="{F7C461AD-F0E8-469B-85E9-074B1F436FB7}" presName="text_2" presStyleLbl="node1" presStyleIdx="1" presStyleCnt="4">
        <dgm:presLayoutVars>
          <dgm:bulletEnabled val="1"/>
        </dgm:presLayoutVars>
      </dgm:prSet>
      <dgm:spPr/>
    </dgm:pt>
    <dgm:pt modelId="{165E3865-C163-4214-A855-5B1BA3B5C4A8}" type="pres">
      <dgm:prSet presAssocID="{F7C461AD-F0E8-469B-85E9-074B1F436FB7}" presName="accent_2" presStyleCnt="0"/>
      <dgm:spPr/>
    </dgm:pt>
    <dgm:pt modelId="{A1219F38-6565-4C03-BAF5-3E53CB7FDB03}" type="pres">
      <dgm:prSet presAssocID="{F7C461AD-F0E8-469B-85E9-074B1F436FB7}" presName="accentRepeatNode" presStyleLbl="solidFgAcc1" presStyleIdx="1" presStyleCnt="4"/>
      <dgm:spPr/>
    </dgm:pt>
    <dgm:pt modelId="{A2EBA0F7-BE98-47A9-B37D-ACCBF2B05440}" type="pres">
      <dgm:prSet presAssocID="{B6B2BAE6-23AD-4854-AC7F-35FFB5CB1455}" presName="text_3" presStyleLbl="node1" presStyleIdx="2" presStyleCnt="4">
        <dgm:presLayoutVars>
          <dgm:bulletEnabled val="1"/>
        </dgm:presLayoutVars>
      </dgm:prSet>
      <dgm:spPr/>
    </dgm:pt>
    <dgm:pt modelId="{286268DB-616A-4486-8BC1-F9786764F180}" type="pres">
      <dgm:prSet presAssocID="{B6B2BAE6-23AD-4854-AC7F-35FFB5CB1455}" presName="accent_3" presStyleCnt="0"/>
      <dgm:spPr/>
    </dgm:pt>
    <dgm:pt modelId="{613B43DA-6D43-4FA6-8BB4-FBC3366D57AD}" type="pres">
      <dgm:prSet presAssocID="{B6B2BAE6-23AD-4854-AC7F-35FFB5CB1455}" presName="accentRepeatNode" presStyleLbl="solidFgAcc1" presStyleIdx="2" presStyleCnt="4"/>
      <dgm:spPr/>
    </dgm:pt>
    <dgm:pt modelId="{5D99C531-4035-464E-B02A-C1ADAFDC5733}" type="pres">
      <dgm:prSet presAssocID="{C655EB19-FFD6-4FD8-A8CC-CC9A928EB137}" presName="text_4" presStyleLbl="node1" presStyleIdx="3" presStyleCnt="4">
        <dgm:presLayoutVars>
          <dgm:bulletEnabled val="1"/>
        </dgm:presLayoutVars>
      </dgm:prSet>
      <dgm:spPr/>
    </dgm:pt>
    <dgm:pt modelId="{AEC7F640-6E45-434B-AEC4-ECAD1AC62869}" type="pres">
      <dgm:prSet presAssocID="{C655EB19-FFD6-4FD8-A8CC-CC9A928EB137}" presName="accent_4" presStyleCnt="0"/>
      <dgm:spPr/>
    </dgm:pt>
    <dgm:pt modelId="{928D4C09-AA92-4E28-AAC1-7E8B4DDE20EF}" type="pres">
      <dgm:prSet presAssocID="{C655EB19-FFD6-4FD8-A8CC-CC9A928EB137}" presName="accentRepeatNode" presStyleLbl="solidFgAcc1" presStyleIdx="3" presStyleCnt="4"/>
      <dgm:spPr/>
    </dgm:pt>
  </dgm:ptLst>
  <dgm:cxnLst>
    <dgm:cxn modelId="{947C01E8-F422-4809-B0B7-89C5441FDEE7}" srcId="{31C8B54C-7502-460F-A544-173F7E3DA121}" destId="{B6B2BAE6-23AD-4854-AC7F-35FFB5CB1455}" srcOrd="2" destOrd="0" parTransId="{608D7980-9C6B-4BBA-A73E-DEE875B7735B}" sibTransId="{6487238D-A617-470E-9855-613E3D6DBB9E}"/>
    <dgm:cxn modelId="{54987925-269F-4304-BB6A-62D84DB63452}" srcId="{31C8B54C-7502-460F-A544-173F7E3DA121}" destId="{5BFE2E24-15E1-421C-B3A9-0526CD8DD479}" srcOrd="0" destOrd="0" parTransId="{CB400F7C-FCCA-4A02-9224-EDC48ECCE83C}" sibTransId="{BAE4DE2F-62A2-42A1-9A86-760738025F6E}"/>
    <dgm:cxn modelId="{67A35118-7AEE-4EB6-95E1-994D92D99E40}" type="presOf" srcId="{F7C461AD-F0E8-469B-85E9-074B1F436FB7}" destId="{3AB84743-CB9E-4671-B1D5-9D7B3CC61606}" srcOrd="0" destOrd="0" presId="urn:microsoft.com/office/officeart/2008/layout/VerticalCurvedList"/>
    <dgm:cxn modelId="{51FD8F3A-1C30-492E-9770-2D09068F6672}" type="presOf" srcId="{B6B2BAE6-23AD-4854-AC7F-35FFB5CB1455}" destId="{A2EBA0F7-BE98-47A9-B37D-ACCBF2B05440}" srcOrd="0" destOrd="0" presId="urn:microsoft.com/office/officeart/2008/layout/VerticalCurvedList"/>
    <dgm:cxn modelId="{B9D5BD51-AE0E-4FB2-BE01-90D41F6AA395}" type="presOf" srcId="{BAE4DE2F-62A2-42A1-9A86-760738025F6E}" destId="{0978620E-B651-4BC0-B4BF-32044E6DD3A2}" srcOrd="0" destOrd="0" presId="urn:microsoft.com/office/officeart/2008/layout/VerticalCurvedList"/>
    <dgm:cxn modelId="{F3D60844-8216-497A-B967-E9EB10BB1B27}" srcId="{31C8B54C-7502-460F-A544-173F7E3DA121}" destId="{F7C461AD-F0E8-469B-85E9-074B1F436FB7}" srcOrd="1" destOrd="0" parTransId="{BF62952D-4FFC-473D-8538-E5631035A967}" sibTransId="{50E5041D-2639-457B-8ED8-FBEFD4420C5F}"/>
    <dgm:cxn modelId="{63EF65AB-E84C-481A-BEF1-02CF887BF531}" type="presOf" srcId="{31C8B54C-7502-460F-A544-173F7E3DA121}" destId="{B960F00B-05F8-4BBD-9982-D5E608C07123}" srcOrd="0" destOrd="0" presId="urn:microsoft.com/office/officeart/2008/layout/VerticalCurvedList"/>
    <dgm:cxn modelId="{81D093DD-DF53-4BE3-BA74-51CEAD28922D}" type="presOf" srcId="{C655EB19-FFD6-4FD8-A8CC-CC9A928EB137}" destId="{5D99C531-4035-464E-B02A-C1ADAFDC5733}" srcOrd="0" destOrd="0" presId="urn:microsoft.com/office/officeart/2008/layout/VerticalCurvedList"/>
    <dgm:cxn modelId="{8850487F-AE57-4923-BEDC-BBC7DB587874}" srcId="{31C8B54C-7502-460F-A544-173F7E3DA121}" destId="{C655EB19-FFD6-4FD8-A8CC-CC9A928EB137}" srcOrd="3" destOrd="0" parTransId="{1957E6C1-B011-4739-B94E-8AF4F4E4EAA4}" sibTransId="{CD4AC37A-7135-4B12-8D2D-165E67CD130A}"/>
    <dgm:cxn modelId="{E69A0CA9-C25E-4275-822A-F59FEED48DC3}" type="presOf" srcId="{5BFE2E24-15E1-421C-B3A9-0526CD8DD479}" destId="{08D06F79-E31E-4283-9A57-357DB9710E76}" srcOrd="0" destOrd="0" presId="urn:microsoft.com/office/officeart/2008/layout/VerticalCurvedList"/>
    <dgm:cxn modelId="{E92F2AFC-1E5D-4AD2-B2D6-9B53C619F72D}" type="presParOf" srcId="{B960F00B-05F8-4BBD-9982-D5E608C07123}" destId="{73A95714-FD09-4A2A-B3DD-CCFD3DE24084}" srcOrd="0" destOrd="0" presId="urn:microsoft.com/office/officeart/2008/layout/VerticalCurvedList"/>
    <dgm:cxn modelId="{50FBC068-2A8F-49FF-A9BE-49FBF497E10F}" type="presParOf" srcId="{73A95714-FD09-4A2A-B3DD-CCFD3DE24084}" destId="{E1AAB6E9-C543-4740-B514-1106367B584E}" srcOrd="0" destOrd="0" presId="urn:microsoft.com/office/officeart/2008/layout/VerticalCurvedList"/>
    <dgm:cxn modelId="{C51464CA-DD32-4B32-8EBF-5C81FF098247}" type="presParOf" srcId="{E1AAB6E9-C543-4740-B514-1106367B584E}" destId="{80B7FCA4-C162-4128-A8A3-6B1A3D67DDD1}" srcOrd="0" destOrd="0" presId="urn:microsoft.com/office/officeart/2008/layout/VerticalCurvedList"/>
    <dgm:cxn modelId="{4E4DE955-2CFA-4469-BB6A-2B9D0DC324DD}" type="presParOf" srcId="{E1AAB6E9-C543-4740-B514-1106367B584E}" destId="{0978620E-B651-4BC0-B4BF-32044E6DD3A2}" srcOrd="1" destOrd="0" presId="urn:microsoft.com/office/officeart/2008/layout/VerticalCurvedList"/>
    <dgm:cxn modelId="{0D3AD8F7-6BC3-4154-B68C-0018BB4ED884}" type="presParOf" srcId="{E1AAB6E9-C543-4740-B514-1106367B584E}" destId="{CC0B3BC7-587B-4CE8-AFA6-45C597644859}" srcOrd="2" destOrd="0" presId="urn:microsoft.com/office/officeart/2008/layout/VerticalCurvedList"/>
    <dgm:cxn modelId="{18DE6C86-6E4B-4A3E-9203-3ABC127CBC38}" type="presParOf" srcId="{E1AAB6E9-C543-4740-B514-1106367B584E}" destId="{DC1C8C18-924B-499B-A6B4-44DCD19CA6CF}" srcOrd="3" destOrd="0" presId="urn:microsoft.com/office/officeart/2008/layout/VerticalCurvedList"/>
    <dgm:cxn modelId="{46B1A864-474B-4769-82B4-8797691070D1}" type="presParOf" srcId="{73A95714-FD09-4A2A-B3DD-CCFD3DE24084}" destId="{08D06F79-E31E-4283-9A57-357DB9710E76}" srcOrd="1" destOrd="0" presId="urn:microsoft.com/office/officeart/2008/layout/VerticalCurvedList"/>
    <dgm:cxn modelId="{58B85B3E-D073-4D88-9C1F-BE48BD6A98E8}" type="presParOf" srcId="{73A95714-FD09-4A2A-B3DD-CCFD3DE24084}" destId="{5E07419E-0912-4E22-BD9A-B2D237CFE38E}" srcOrd="2" destOrd="0" presId="urn:microsoft.com/office/officeart/2008/layout/VerticalCurvedList"/>
    <dgm:cxn modelId="{32175B85-C1D6-4C1B-B8D1-44C4222C9293}" type="presParOf" srcId="{5E07419E-0912-4E22-BD9A-B2D237CFE38E}" destId="{8DA2B878-BCBD-493B-9B93-C1E8D5F6B870}" srcOrd="0" destOrd="0" presId="urn:microsoft.com/office/officeart/2008/layout/VerticalCurvedList"/>
    <dgm:cxn modelId="{D89C9BDC-54B6-4FEC-880F-A25B3ECE19F6}" type="presParOf" srcId="{73A95714-FD09-4A2A-B3DD-CCFD3DE24084}" destId="{3AB84743-CB9E-4671-B1D5-9D7B3CC61606}" srcOrd="3" destOrd="0" presId="urn:microsoft.com/office/officeart/2008/layout/VerticalCurvedList"/>
    <dgm:cxn modelId="{EDC85382-B11E-4FED-8796-05512EE4A998}" type="presParOf" srcId="{73A95714-FD09-4A2A-B3DD-CCFD3DE24084}" destId="{165E3865-C163-4214-A855-5B1BA3B5C4A8}" srcOrd="4" destOrd="0" presId="urn:microsoft.com/office/officeart/2008/layout/VerticalCurvedList"/>
    <dgm:cxn modelId="{53E60EE3-D795-4B16-A7D4-15F4C0B93F13}" type="presParOf" srcId="{165E3865-C163-4214-A855-5B1BA3B5C4A8}" destId="{A1219F38-6565-4C03-BAF5-3E53CB7FDB03}" srcOrd="0" destOrd="0" presId="urn:microsoft.com/office/officeart/2008/layout/VerticalCurvedList"/>
    <dgm:cxn modelId="{F6736652-8CAB-4A27-AB67-ED00A77816BF}" type="presParOf" srcId="{73A95714-FD09-4A2A-B3DD-CCFD3DE24084}" destId="{A2EBA0F7-BE98-47A9-B37D-ACCBF2B05440}" srcOrd="5" destOrd="0" presId="urn:microsoft.com/office/officeart/2008/layout/VerticalCurvedList"/>
    <dgm:cxn modelId="{9F1F45B2-A347-42A7-9C40-21F7F87AE67A}" type="presParOf" srcId="{73A95714-FD09-4A2A-B3DD-CCFD3DE24084}" destId="{286268DB-616A-4486-8BC1-F9786764F180}" srcOrd="6" destOrd="0" presId="urn:microsoft.com/office/officeart/2008/layout/VerticalCurvedList"/>
    <dgm:cxn modelId="{F7A4273F-3DC6-459C-8E87-1C5846067C2D}" type="presParOf" srcId="{286268DB-616A-4486-8BC1-F9786764F180}" destId="{613B43DA-6D43-4FA6-8BB4-FBC3366D57AD}" srcOrd="0" destOrd="0" presId="urn:microsoft.com/office/officeart/2008/layout/VerticalCurvedList"/>
    <dgm:cxn modelId="{10894EF7-861E-4BF4-A05F-55467511725E}" type="presParOf" srcId="{73A95714-FD09-4A2A-B3DD-CCFD3DE24084}" destId="{5D99C531-4035-464E-B02A-C1ADAFDC5733}" srcOrd="7" destOrd="0" presId="urn:microsoft.com/office/officeart/2008/layout/VerticalCurvedList"/>
    <dgm:cxn modelId="{B34988A5-A232-45F4-AB17-206C60C232B1}" type="presParOf" srcId="{73A95714-FD09-4A2A-B3DD-CCFD3DE24084}" destId="{AEC7F640-6E45-434B-AEC4-ECAD1AC62869}" srcOrd="8" destOrd="0" presId="urn:microsoft.com/office/officeart/2008/layout/VerticalCurvedList"/>
    <dgm:cxn modelId="{903BDC7B-B2E6-4663-84FE-B2D08419DC7F}" type="presParOf" srcId="{AEC7F640-6E45-434B-AEC4-ECAD1AC62869}" destId="{928D4C09-AA92-4E28-AAC1-7E8B4DDE20E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2763FC-B3B0-4DD9-A2D3-DDA0DDE73E75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D2A7B49F-B83B-4971-B3BC-B87E6368E0DC}">
      <dgm:prSet phldrT="[Text]"/>
      <dgm:spPr/>
      <dgm:t>
        <a:bodyPr/>
        <a:lstStyle/>
        <a:p>
          <a:r>
            <a:rPr lang="en-US"/>
            <a:t>Data collection mechanism</a:t>
          </a:r>
        </a:p>
      </dgm:t>
    </dgm:pt>
    <dgm:pt modelId="{9457B8A3-C359-4944-B08B-8F516F4B37BD}" type="parTrans" cxnId="{9E44512A-C336-4271-96EA-70F78D27CE82}">
      <dgm:prSet/>
      <dgm:spPr/>
      <dgm:t>
        <a:bodyPr/>
        <a:lstStyle/>
        <a:p>
          <a:endParaRPr lang="en-US"/>
        </a:p>
      </dgm:t>
    </dgm:pt>
    <dgm:pt modelId="{C224A2D3-01C6-43D1-8272-36D3F4BFB994}" type="sibTrans" cxnId="{9E44512A-C336-4271-96EA-70F78D27CE82}">
      <dgm:prSet/>
      <dgm:spPr/>
      <dgm:t>
        <a:bodyPr/>
        <a:lstStyle/>
        <a:p>
          <a:endParaRPr lang="en-US"/>
        </a:p>
      </dgm:t>
    </dgm:pt>
    <dgm:pt modelId="{72D8475C-3FCD-4519-9F1A-E9BE9EC5C2D4}">
      <dgm:prSet/>
      <dgm:spPr/>
      <dgm:t>
        <a:bodyPr/>
        <a:lstStyle/>
        <a:p>
          <a:r>
            <a:rPr lang="en-US"/>
            <a:t>Maintaining a data dictionary</a:t>
          </a:r>
        </a:p>
      </dgm:t>
    </dgm:pt>
    <dgm:pt modelId="{D05B3E28-435B-4DE3-B59D-2112B16EE67F}" type="parTrans" cxnId="{2CF5C013-FBD6-4461-97F4-A353E3A3EDE4}">
      <dgm:prSet/>
      <dgm:spPr/>
      <dgm:t>
        <a:bodyPr/>
        <a:lstStyle/>
        <a:p>
          <a:endParaRPr lang="en-US"/>
        </a:p>
      </dgm:t>
    </dgm:pt>
    <dgm:pt modelId="{EC76A065-3845-40F2-B188-98F84053E501}" type="sibTrans" cxnId="{2CF5C013-FBD6-4461-97F4-A353E3A3EDE4}">
      <dgm:prSet/>
      <dgm:spPr/>
      <dgm:t>
        <a:bodyPr/>
        <a:lstStyle/>
        <a:p>
          <a:endParaRPr lang="en-US"/>
        </a:p>
      </dgm:t>
    </dgm:pt>
    <dgm:pt modelId="{7AC7E925-E050-4F4C-8F69-33631EA2B3E1}">
      <dgm:prSet/>
      <dgm:spPr/>
      <dgm:t>
        <a:bodyPr/>
        <a:lstStyle/>
        <a:p>
          <a:r>
            <a:rPr lang="en-US"/>
            <a:t>Missing value imputation</a:t>
          </a:r>
        </a:p>
      </dgm:t>
    </dgm:pt>
    <dgm:pt modelId="{A5B157BD-0806-453F-AE26-CA03A03629BA}" type="parTrans" cxnId="{DBD54633-5BA9-4E69-BCC1-8E037F306107}">
      <dgm:prSet/>
      <dgm:spPr/>
      <dgm:t>
        <a:bodyPr/>
        <a:lstStyle/>
        <a:p>
          <a:endParaRPr lang="en-US"/>
        </a:p>
      </dgm:t>
    </dgm:pt>
    <dgm:pt modelId="{F653E575-76E7-423D-A859-929AE8B6644C}" type="sibTrans" cxnId="{DBD54633-5BA9-4E69-BCC1-8E037F306107}">
      <dgm:prSet/>
      <dgm:spPr/>
      <dgm:t>
        <a:bodyPr/>
        <a:lstStyle/>
        <a:p>
          <a:endParaRPr lang="en-US"/>
        </a:p>
      </dgm:t>
    </dgm:pt>
    <dgm:pt modelId="{53BE6EA3-44F6-451E-8F5D-A7E9E212718A}">
      <dgm:prSet/>
      <dgm:spPr/>
      <dgm:t>
        <a:bodyPr/>
        <a:lstStyle/>
        <a:p>
          <a:r>
            <a:rPr lang="en-US"/>
            <a:t>Outlier treatment</a:t>
          </a:r>
        </a:p>
      </dgm:t>
    </dgm:pt>
    <dgm:pt modelId="{36CF9667-7E83-4F70-84C8-915C23A70126}" type="parTrans" cxnId="{40B9827A-7CB1-4AED-A8B3-42B64A64BE2F}">
      <dgm:prSet/>
      <dgm:spPr/>
      <dgm:t>
        <a:bodyPr/>
        <a:lstStyle/>
        <a:p>
          <a:endParaRPr lang="en-US"/>
        </a:p>
      </dgm:t>
    </dgm:pt>
    <dgm:pt modelId="{ADDECE4A-2F9A-4C5D-B8EC-260D393546A1}" type="sibTrans" cxnId="{40B9827A-7CB1-4AED-A8B3-42B64A64BE2F}">
      <dgm:prSet/>
      <dgm:spPr/>
      <dgm:t>
        <a:bodyPr/>
        <a:lstStyle/>
        <a:p>
          <a:endParaRPr lang="en-US"/>
        </a:p>
      </dgm:t>
    </dgm:pt>
    <dgm:pt modelId="{37234CF8-2876-4F61-9C5F-98D163A0639B}" type="pres">
      <dgm:prSet presAssocID="{E92763FC-B3B0-4DD9-A2D3-DDA0DDE73E75}" presName="compositeShape" presStyleCnt="0">
        <dgm:presLayoutVars>
          <dgm:dir/>
          <dgm:resizeHandles/>
        </dgm:presLayoutVars>
      </dgm:prSet>
      <dgm:spPr/>
    </dgm:pt>
    <dgm:pt modelId="{01088C5B-D148-449A-B816-8DEDDE5A24A9}" type="pres">
      <dgm:prSet presAssocID="{E92763FC-B3B0-4DD9-A2D3-DDA0DDE73E75}" presName="pyramid" presStyleLbl="node1" presStyleIdx="0" presStyleCnt="1"/>
      <dgm:spPr/>
    </dgm:pt>
    <dgm:pt modelId="{5A562D43-1896-456B-9AFF-90FBDA56CF47}" type="pres">
      <dgm:prSet presAssocID="{E92763FC-B3B0-4DD9-A2D3-DDA0DDE73E75}" presName="theList" presStyleCnt="0"/>
      <dgm:spPr/>
    </dgm:pt>
    <dgm:pt modelId="{7AA9FE27-F8E0-4F1E-A1A7-ACE537D0B7ED}" type="pres">
      <dgm:prSet presAssocID="{D2A7B49F-B83B-4971-B3BC-B87E6368E0DC}" presName="aNode" presStyleLbl="fgAcc1" presStyleIdx="0" presStyleCnt="4">
        <dgm:presLayoutVars>
          <dgm:bulletEnabled val="1"/>
        </dgm:presLayoutVars>
      </dgm:prSet>
      <dgm:spPr/>
    </dgm:pt>
    <dgm:pt modelId="{4398E997-EED5-45A6-AA93-E2D56EB05064}" type="pres">
      <dgm:prSet presAssocID="{D2A7B49F-B83B-4971-B3BC-B87E6368E0DC}" presName="aSpace" presStyleCnt="0"/>
      <dgm:spPr/>
    </dgm:pt>
    <dgm:pt modelId="{4163C868-E269-4CE0-BA71-3EAEDF1192B5}" type="pres">
      <dgm:prSet presAssocID="{72D8475C-3FCD-4519-9F1A-E9BE9EC5C2D4}" presName="aNode" presStyleLbl="fgAcc1" presStyleIdx="1" presStyleCnt="4">
        <dgm:presLayoutVars>
          <dgm:bulletEnabled val="1"/>
        </dgm:presLayoutVars>
      </dgm:prSet>
      <dgm:spPr/>
    </dgm:pt>
    <dgm:pt modelId="{989036C2-9A0F-488A-9E04-2C74D151AE8A}" type="pres">
      <dgm:prSet presAssocID="{72D8475C-3FCD-4519-9F1A-E9BE9EC5C2D4}" presName="aSpace" presStyleCnt="0"/>
      <dgm:spPr/>
    </dgm:pt>
    <dgm:pt modelId="{9790830E-31FB-452B-9506-A901579C966D}" type="pres">
      <dgm:prSet presAssocID="{7AC7E925-E050-4F4C-8F69-33631EA2B3E1}" presName="aNode" presStyleLbl="fgAcc1" presStyleIdx="2" presStyleCnt="4">
        <dgm:presLayoutVars>
          <dgm:bulletEnabled val="1"/>
        </dgm:presLayoutVars>
      </dgm:prSet>
      <dgm:spPr/>
    </dgm:pt>
    <dgm:pt modelId="{145B213A-C971-459D-B7E1-4A7A6866D427}" type="pres">
      <dgm:prSet presAssocID="{7AC7E925-E050-4F4C-8F69-33631EA2B3E1}" presName="aSpace" presStyleCnt="0"/>
      <dgm:spPr/>
    </dgm:pt>
    <dgm:pt modelId="{8B5C769F-060C-4FB6-BBB2-416C2EFD0E1B}" type="pres">
      <dgm:prSet presAssocID="{53BE6EA3-44F6-451E-8F5D-A7E9E212718A}" presName="aNode" presStyleLbl="fgAcc1" presStyleIdx="3" presStyleCnt="4">
        <dgm:presLayoutVars>
          <dgm:bulletEnabled val="1"/>
        </dgm:presLayoutVars>
      </dgm:prSet>
      <dgm:spPr/>
    </dgm:pt>
    <dgm:pt modelId="{7C3DB8E3-13D6-4642-B562-25AEFEFA3FC9}" type="pres">
      <dgm:prSet presAssocID="{53BE6EA3-44F6-451E-8F5D-A7E9E212718A}" presName="aSpace" presStyleCnt="0"/>
      <dgm:spPr/>
    </dgm:pt>
  </dgm:ptLst>
  <dgm:cxnLst>
    <dgm:cxn modelId="{DBD54633-5BA9-4E69-BCC1-8E037F306107}" srcId="{E92763FC-B3B0-4DD9-A2D3-DDA0DDE73E75}" destId="{7AC7E925-E050-4F4C-8F69-33631EA2B3E1}" srcOrd="2" destOrd="0" parTransId="{A5B157BD-0806-453F-AE26-CA03A03629BA}" sibTransId="{F653E575-76E7-423D-A859-929AE8B6644C}"/>
    <dgm:cxn modelId="{40B9827A-7CB1-4AED-A8B3-42B64A64BE2F}" srcId="{E92763FC-B3B0-4DD9-A2D3-DDA0DDE73E75}" destId="{53BE6EA3-44F6-451E-8F5D-A7E9E212718A}" srcOrd="3" destOrd="0" parTransId="{36CF9667-7E83-4F70-84C8-915C23A70126}" sibTransId="{ADDECE4A-2F9A-4C5D-B8EC-260D393546A1}"/>
    <dgm:cxn modelId="{2CF5C013-FBD6-4461-97F4-A353E3A3EDE4}" srcId="{E92763FC-B3B0-4DD9-A2D3-DDA0DDE73E75}" destId="{72D8475C-3FCD-4519-9F1A-E9BE9EC5C2D4}" srcOrd="1" destOrd="0" parTransId="{D05B3E28-435B-4DE3-B59D-2112B16EE67F}" sibTransId="{EC76A065-3845-40F2-B188-98F84053E501}"/>
    <dgm:cxn modelId="{9E44512A-C336-4271-96EA-70F78D27CE82}" srcId="{E92763FC-B3B0-4DD9-A2D3-DDA0DDE73E75}" destId="{D2A7B49F-B83B-4971-B3BC-B87E6368E0DC}" srcOrd="0" destOrd="0" parTransId="{9457B8A3-C359-4944-B08B-8F516F4B37BD}" sibTransId="{C224A2D3-01C6-43D1-8272-36D3F4BFB994}"/>
    <dgm:cxn modelId="{B57F8CC4-5844-4FBF-A40A-95BF590F7C8E}" type="presOf" srcId="{72D8475C-3FCD-4519-9F1A-E9BE9EC5C2D4}" destId="{4163C868-E269-4CE0-BA71-3EAEDF1192B5}" srcOrd="0" destOrd="0" presId="urn:microsoft.com/office/officeart/2005/8/layout/pyramid2"/>
    <dgm:cxn modelId="{ADD0B16B-8EE5-4C90-ADD5-F738DDFEC9FD}" type="presOf" srcId="{D2A7B49F-B83B-4971-B3BC-B87E6368E0DC}" destId="{7AA9FE27-F8E0-4F1E-A1A7-ACE537D0B7ED}" srcOrd="0" destOrd="0" presId="urn:microsoft.com/office/officeart/2005/8/layout/pyramid2"/>
    <dgm:cxn modelId="{DB2AFB84-61AD-495E-8B68-D59135636006}" type="presOf" srcId="{7AC7E925-E050-4F4C-8F69-33631EA2B3E1}" destId="{9790830E-31FB-452B-9506-A901579C966D}" srcOrd="0" destOrd="0" presId="urn:microsoft.com/office/officeart/2005/8/layout/pyramid2"/>
    <dgm:cxn modelId="{BE70E0B4-C94C-4098-B86F-ED430AE35AD2}" type="presOf" srcId="{E92763FC-B3B0-4DD9-A2D3-DDA0DDE73E75}" destId="{37234CF8-2876-4F61-9C5F-98D163A0639B}" srcOrd="0" destOrd="0" presId="urn:microsoft.com/office/officeart/2005/8/layout/pyramid2"/>
    <dgm:cxn modelId="{ECCB0EEF-13A3-4E8C-8F55-A2A0848A019D}" type="presOf" srcId="{53BE6EA3-44F6-451E-8F5D-A7E9E212718A}" destId="{8B5C769F-060C-4FB6-BBB2-416C2EFD0E1B}" srcOrd="0" destOrd="0" presId="urn:microsoft.com/office/officeart/2005/8/layout/pyramid2"/>
    <dgm:cxn modelId="{196872F6-4BD4-4EE6-8F1C-6910E137A756}" type="presParOf" srcId="{37234CF8-2876-4F61-9C5F-98D163A0639B}" destId="{01088C5B-D148-449A-B816-8DEDDE5A24A9}" srcOrd="0" destOrd="0" presId="urn:microsoft.com/office/officeart/2005/8/layout/pyramid2"/>
    <dgm:cxn modelId="{D581F5DF-93CB-493B-A6F3-D59393655A4D}" type="presParOf" srcId="{37234CF8-2876-4F61-9C5F-98D163A0639B}" destId="{5A562D43-1896-456B-9AFF-90FBDA56CF47}" srcOrd="1" destOrd="0" presId="urn:microsoft.com/office/officeart/2005/8/layout/pyramid2"/>
    <dgm:cxn modelId="{245EE397-9EF2-427F-8DD8-BBBE53ADF1E0}" type="presParOf" srcId="{5A562D43-1896-456B-9AFF-90FBDA56CF47}" destId="{7AA9FE27-F8E0-4F1E-A1A7-ACE537D0B7ED}" srcOrd="0" destOrd="0" presId="urn:microsoft.com/office/officeart/2005/8/layout/pyramid2"/>
    <dgm:cxn modelId="{E77BC5FB-B59E-494D-B635-E3214D346BB9}" type="presParOf" srcId="{5A562D43-1896-456B-9AFF-90FBDA56CF47}" destId="{4398E997-EED5-45A6-AA93-E2D56EB05064}" srcOrd="1" destOrd="0" presId="urn:microsoft.com/office/officeart/2005/8/layout/pyramid2"/>
    <dgm:cxn modelId="{47BD3DE9-AEFD-41EC-81BA-FAB6C56DFBF5}" type="presParOf" srcId="{5A562D43-1896-456B-9AFF-90FBDA56CF47}" destId="{4163C868-E269-4CE0-BA71-3EAEDF1192B5}" srcOrd="2" destOrd="0" presId="urn:microsoft.com/office/officeart/2005/8/layout/pyramid2"/>
    <dgm:cxn modelId="{4ED70F22-B708-439B-9B14-2F9182793427}" type="presParOf" srcId="{5A562D43-1896-456B-9AFF-90FBDA56CF47}" destId="{989036C2-9A0F-488A-9E04-2C74D151AE8A}" srcOrd="3" destOrd="0" presId="urn:microsoft.com/office/officeart/2005/8/layout/pyramid2"/>
    <dgm:cxn modelId="{597A94AE-2CFD-4E7B-A80F-D7B2CA7BC4FE}" type="presParOf" srcId="{5A562D43-1896-456B-9AFF-90FBDA56CF47}" destId="{9790830E-31FB-452B-9506-A901579C966D}" srcOrd="4" destOrd="0" presId="urn:microsoft.com/office/officeart/2005/8/layout/pyramid2"/>
    <dgm:cxn modelId="{B4FE0F4C-56E4-4427-A03C-A03EE9D564CE}" type="presParOf" srcId="{5A562D43-1896-456B-9AFF-90FBDA56CF47}" destId="{145B213A-C971-459D-B7E1-4A7A6866D427}" srcOrd="5" destOrd="0" presId="urn:microsoft.com/office/officeart/2005/8/layout/pyramid2"/>
    <dgm:cxn modelId="{50F2CFC1-3885-4F10-A919-AA750A29AD13}" type="presParOf" srcId="{5A562D43-1896-456B-9AFF-90FBDA56CF47}" destId="{8B5C769F-060C-4FB6-BBB2-416C2EFD0E1B}" srcOrd="6" destOrd="0" presId="urn:microsoft.com/office/officeart/2005/8/layout/pyramid2"/>
    <dgm:cxn modelId="{B9CA8424-84AD-4A82-9DAA-5430A7E1817A}" type="presParOf" srcId="{5A562D43-1896-456B-9AFF-90FBDA56CF47}" destId="{7C3DB8E3-13D6-4642-B562-25AEFEFA3FC9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8F3A0B-FC7C-401F-A774-5E416F3FD8D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04A96F-DBDE-4BFA-9C81-77FAFDC7D77F}">
      <dgm:prSet custT="1"/>
      <dgm:spPr/>
      <dgm:t>
        <a:bodyPr/>
        <a:lstStyle/>
        <a:p>
          <a:r>
            <a:rPr lang="en-US" sz="1050" dirty="0"/>
            <a:t>Maintain </a:t>
          </a:r>
          <a:r>
            <a:rPr lang="en-US" sz="1050"/>
            <a:t>labels of </a:t>
          </a:r>
          <a:r>
            <a:rPr lang="en-US" sz="1050" dirty="0"/>
            <a:t>as many variables as possible </a:t>
          </a:r>
        </a:p>
      </dgm:t>
    </dgm:pt>
    <dgm:pt modelId="{F26727F1-CE17-4785-B248-2225E589BF9D}" type="parTrans" cxnId="{37C41837-ADAB-4E14-9052-EAADE00BE3F3}">
      <dgm:prSet/>
      <dgm:spPr/>
      <dgm:t>
        <a:bodyPr/>
        <a:lstStyle/>
        <a:p>
          <a:endParaRPr lang="en-US" sz="2400"/>
        </a:p>
      </dgm:t>
    </dgm:pt>
    <dgm:pt modelId="{F1FF79A4-5CBF-4C2E-A4ED-EDF47EAF254F}" type="sibTrans" cxnId="{37C41837-ADAB-4E14-9052-EAADE00BE3F3}">
      <dgm:prSet/>
      <dgm:spPr/>
      <dgm:t>
        <a:bodyPr/>
        <a:lstStyle/>
        <a:p>
          <a:endParaRPr lang="en-US" sz="2400"/>
        </a:p>
      </dgm:t>
    </dgm:pt>
    <dgm:pt modelId="{93FD0FE5-87A5-4784-8C0D-82B2059FF6C4}">
      <dgm:prSet custT="1"/>
      <dgm:spPr/>
      <dgm:t>
        <a:bodyPr/>
        <a:lstStyle/>
        <a:p>
          <a:r>
            <a:rPr lang="en-US" sz="1050"/>
            <a:t>If </a:t>
          </a:r>
          <a:r>
            <a:rPr lang="en-US" sz="1050" dirty="0"/>
            <a:t>possible, one should also try to capture the business </a:t>
          </a:r>
          <a:r>
            <a:rPr lang="en-US" sz="1050"/>
            <a:t>sense of </a:t>
          </a:r>
          <a:r>
            <a:rPr lang="en-US" sz="1050" dirty="0"/>
            <a:t>these variables</a:t>
          </a:r>
        </a:p>
      </dgm:t>
    </dgm:pt>
    <dgm:pt modelId="{DBB3D81A-33E5-4423-861E-77D5A74D3D3F}" type="parTrans" cxnId="{B449FD60-2733-42BD-B889-BFB18C653DC6}">
      <dgm:prSet/>
      <dgm:spPr/>
      <dgm:t>
        <a:bodyPr/>
        <a:lstStyle/>
        <a:p>
          <a:endParaRPr lang="en-US" sz="2400"/>
        </a:p>
      </dgm:t>
    </dgm:pt>
    <dgm:pt modelId="{A6F58A99-0AB0-49F2-A993-63F7DF03555D}" type="sibTrans" cxnId="{B449FD60-2733-42BD-B889-BFB18C653DC6}">
      <dgm:prSet/>
      <dgm:spPr/>
      <dgm:t>
        <a:bodyPr/>
        <a:lstStyle/>
        <a:p>
          <a:endParaRPr lang="en-US" sz="2400"/>
        </a:p>
      </dgm:t>
    </dgm:pt>
    <dgm:pt modelId="{7A08ABFC-3591-4C8D-9F71-942F0F05BC19}">
      <dgm:prSet custT="1"/>
      <dgm:spPr/>
      <dgm:t>
        <a:bodyPr/>
        <a:lstStyle/>
        <a:p>
          <a:r>
            <a:rPr lang="en-US" sz="1050" dirty="0"/>
            <a:t>Wherever things are not clear, it should be noted down so that it can </a:t>
          </a:r>
          <a:r>
            <a:rPr lang="en-US" sz="1050"/>
            <a:t>be clarified </a:t>
          </a:r>
          <a:r>
            <a:rPr lang="en-US" sz="1050" dirty="0"/>
            <a:t>with the client later on</a:t>
          </a:r>
        </a:p>
      </dgm:t>
    </dgm:pt>
    <dgm:pt modelId="{6781E6E3-E387-47B7-A05D-DD8F83A8D66F}" type="parTrans" cxnId="{7C96359C-6751-45B2-BEB5-AB47FDD119BF}">
      <dgm:prSet/>
      <dgm:spPr/>
      <dgm:t>
        <a:bodyPr/>
        <a:lstStyle/>
        <a:p>
          <a:endParaRPr lang="en-US" sz="2400"/>
        </a:p>
      </dgm:t>
    </dgm:pt>
    <dgm:pt modelId="{A039F35A-B14E-44AB-B11C-9610B80116D2}" type="sibTrans" cxnId="{7C96359C-6751-45B2-BEB5-AB47FDD119BF}">
      <dgm:prSet/>
      <dgm:spPr/>
      <dgm:t>
        <a:bodyPr/>
        <a:lstStyle/>
        <a:p>
          <a:endParaRPr lang="en-US" sz="2400"/>
        </a:p>
      </dgm:t>
    </dgm:pt>
    <dgm:pt modelId="{A35F4E5B-364E-4B1A-A951-D68AC49CAE18}">
      <dgm:prSet custT="1"/>
      <dgm:spPr/>
      <dgm:t>
        <a:bodyPr/>
        <a:lstStyle/>
        <a:p>
          <a:r>
            <a:rPr lang="en-US" sz="1050" i="1"/>
            <a:t>Clear Definition of Unique Identifier </a:t>
          </a:r>
          <a:r>
            <a:rPr lang="en-US" sz="1050" i="1" dirty="0"/>
            <a:t>and its Meaning:</a:t>
          </a:r>
        </a:p>
      </dgm:t>
    </dgm:pt>
    <dgm:pt modelId="{B3E3DBD8-E61F-41C4-9BE6-2E7CD309E94D}" type="parTrans" cxnId="{9A9DED41-F06C-447F-8F5B-52A76D69121A}">
      <dgm:prSet/>
      <dgm:spPr/>
      <dgm:t>
        <a:bodyPr/>
        <a:lstStyle/>
        <a:p>
          <a:endParaRPr lang="en-US" sz="2400"/>
        </a:p>
      </dgm:t>
    </dgm:pt>
    <dgm:pt modelId="{2F9718DA-C60A-4D7D-8792-111D52730048}" type="sibTrans" cxnId="{9A9DED41-F06C-447F-8F5B-52A76D69121A}">
      <dgm:prSet/>
      <dgm:spPr/>
      <dgm:t>
        <a:bodyPr/>
        <a:lstStyle/>
        <a:p>
          <a:endParaRPr lang="en-US" sz="2400"/>
        </a:p>
      </dgm:t>
    </dgm:pt>
    <dgm:pt modelId="{92936D64-D442-4765-9B8D-91AB793731E3}">
      <dgm:prSet custT="1"/>
      <dgm:spPr/>
      <dgm:t>
        <a:bodyPr/>
        <a:lstStyle/>
        <a:p>
          <a:r>
            <a:rPr lang="en-US" sz="1050" dirty="0"/>
            <a:t>Ascertain the level at which data is to be rolled up / down</a:t>
          </a:r>
          <a:r>
            <a:rPr lang="en-US" sz="1050"/>
            <a:t>. For </a:t>
          </a:r>
          <a:r>
            <a:rPr lang="en-US" sz="1050" dirty="0"/>
            <a:t>instance, </a:t>
          </a:r>
        </a:p>
      </dgm:t>
    </dgm:pt>
    <dgm:pt modelId="{C49D7E43-CC3F-4CC7-B5BA-17C7D9CFB560}" type="parTrans" cxnId="{172DA630-593B-496F-BF51-DD355ADCEC02}">
      <dgm:prSet/>
      <dgm:spPr/>
      <dgm:t>
        <a:bodyPr/>
        <a:lstStyle/>
        <a:p>
          <a:endParaRPr lang="en-US" sz="2400"/>
        </a:p>
      </dgm:t>
    </dgm:pt>
    <dgm:pt modelId="{AD7CAA6D-FC16-4BB5-857D-510C02C5D3BC}" type="sibTrans" cxnId="{172DA630-593B-496F-BF51-DD355ADCEC02}">
      <dgm:prSet/>
      <dgm:spPr/>
      <dgm:t>
        <a:bodyPr/>
        <a:lstStyle/>
        <a:p>
          <a:endParaRPr lang="en-US" sz="2400"/>
        </a:p>
      </dgm:t>
    </dgm:pt>
    <dgm:pt modelId="{43112E60-AA4A-4883-B4F3-F4F26EABBA17}">
      <dgm:prSet custT="1"/>
      <dgm:spPr/>
      <dgm:t>
        <a:bodyPr/>
        <a:lstStyle/>
        <a:p>
          <a:r>
            <a:rPr lang="en-US" sz="1050" b="1"/>
            <a:t>Individua</a:t>
          </a:r>
          <a:r>
            <a:rPr lang="en-US" sz="1050"/>
            <a:t>l level</a:t>
          </a:r>
        </a:p>
      </dgm:t>
    </dgm:pt>
    <dgm:pt modelId="{B1DA2405-337A-4A77-8891-D1CEE10F672E}" type="parTrans" cxnId="{D21CBB65-A67D-4321-ADCC-7D818A0F1608}">
      <dgm:prSet/>
      <dgm:spPr/>
      <dgm:t>
        <a:bodyPr/>
        <a:lstStyle/>
        <a:p>
          <a:endParaRPr lang="en-US" sz="2400"/>
        </a:p>
      </dgm:t>
    </dgm:pt>
    <dgm:pt modelId="{BEBEBF57-0DDD-4A07-84C0-C9540EC3A20D}" type="sibTrans" cxnId="{D21CBB65-A67D-4321-ADCC-7D818A0F1608}">
      <dgm:prSet/>
      <dgm:spPr/>
      <dgm:t>
        <a:bodyPr/>
        <a:lstStyle/>
        <a:p>
          <a:endParaRPr lang="en-US" sz="2400"/>
        </a:p>
      </dgm:t>
    </dgm:pt>
    <dgm:pt modelId="{B5616DFD-0E56-40AE-A546-E6C611FDCC66}">
      <dgm:prSet custT="1"/>
      <dgm:spPr/>
      <dgm:t>
        <a:bodyPr/>
        <a:lstStyle/>
        <a:p>
          <a:r>
            <a:rPr lang="en-US" sz="1050" b="1"/>
            <a:t>Individua</a:t>
          </a:r>
          <a:r>
            <a:rPr lang="en-US" sz="1050"/>
            <a:t>l x </a:t>
          </a:r>
          <a:r>
            <a:rPr lang="en-US" sz="1050" b="1"/>
            <a:t>Account</a:t>
          </a:r>
          <a:r>
            <a:rPr lang="en-US" sz="1050"/>
            <a:t> level</a:t>
          </a:r>
        </a:p>
      </dgm:t>
    </dgm:pt>
    <dgm:pt modelId="{F3A97FE9-33E8-4F09-A103-A1161E3AA61A}" type="parTrans" cxnId="{F906135F-0CE3-489E-B5F1-24E39C41584E}">
      <dgm:prSet/>
      <dgm:spPr/>
      <dgm:t>
        <a:bodyPr/>
        <a:lstStyle/>
        <a:p>
          <a:endParaRPr lang="en-US" sz="2400"/>
        </a:p>
      </dgm:t>
    </dgm:pt>
    <dgm:pt modelId="{AD246F1D-3A61-44A1-9D16-9B9A7DDB8845}" type="sibTrans" cxnId="{F906135F-0CE3-489E-B5F1-24E39C41584E}">
      <dgm:prSet/>
      <dgm:spPr/>
      <dgm:t>
        <a:bodyPr/>
        <a:lstStyle/>
        <a:p>
          <a:endParaRPr lang="en-US" sz="2400"/>
        </a:p>
      </dgm:t>
    </dgm:pt>
    <dgm:pt modelId="{F7DA84F7-886D-4F1A-A5F0-2EA1A62BC5A0}">
      <dgm:prSet custT="1"/>
      <dgm:spPr/>
      <dgm:t>
        <a:bodyPr/>
        <a:lstStyle/>
        <a:p>
          <a:r>
            <a:rPr lang="en-US" sz="1050" b="1"/>
            <a:t>Individual</a:t>
          </a:r>
          <a:r>
            <a:rPr lang="en-US" sz="1050"/>
            <a:t> x </a:t>
          </a:r>
          <a:r>
            <a:rPr lang="en-US" sz="1050" b="1"/>
            <a:t>Month</a:t>
          </a:r>
          <a:r>
            <a:rPr lang="en-US" sz="1050"/>
            <a:t> level</a:t>
          </a:r>
        </a:p>
      </dgm:t>
    </dgm:pt>
    <dgm:pt modelId="{27CA50DE-6ABC-4724-AB0D-DB70F4A14969}" type="parTrans" cxnId="{8385A17E-70F1-4BBB-BA1C-686674023E91}">
      <dgm:prSet/>
      <dgm:spPr/>
      <dgm:t>
        <a:bodyPr/>
        <a:lstStyle/>
        <a:p>
          <a:endParaRPr lang="en-US" sz="2400"/>
        </a:p>
      </dgm:t>
    </dgm:pt>
    <dgm:pt modelId="{BA98CBA6-8D99-4A98-BFDD-85336213DB64}" type="sibTrans" cxnId="{8385A17E-70F1-4BBB-BA1C-686674023E91}">
      <dgm:prSet/>
      <dgm:spPr/>
      <dgm:t>
        <a:bodyPr/>
        <a:lstStyle/>
        <a:p>
          <a:endParaRPr lang="en-US" sz="2400"/>
        </a:p>
      </dgm:t>
    </dgm:pt>
    <dgm:pt modelId="{5CDD4EDD-BF23-4D6D-B537-2E6FED2D9198}">
      <dgm:prSet custT="1"/>
      <dgm:spPr/>
      <dgm:t>
        <a:bodyPr/>
        <a:lstStyle/>
        <a:p>
          <a:r>
            <a:rPr lang="en-US" sz="1050" b="1"/>
            <a:t>Individual</a:t>
          </a:r>
          <a:r>
            <a:rPr lang="en-US" sz="1050"/>
            <a:t> x </a:t>
          </a:r>
          <a:r>
            <a:rPr lang="en-US" sz="1050" b="1"/>
            <a:t>Account</a:t>
          </a:r>
          <a:r>
            <a:rPr lang="en-US" sz="1050"/>
            <a:t> x </a:t>
          </a:r>
          <a:r>
            <a:rPr lang="en-US" sz="1050" b="1"/>
            <a:t>Month</a:t>
          </a:r>
          <a:r>
            <a:rPr lang="en-US" sz="1050"/>
            <a:t> level, etc.</a:t>
          </a:r>
        </a:p>
      </dgm:t>
    </dgm:pt>
    <dgm:pt modelId="{97A2933F-42A5-4979-9FED-7AAC24DE3688}" type="parTrans" cxnId="{F11040FB-74E8-4385-81E5-953FB0D999CD}">
      <dgm:prSet/>
      <dgm:spPr/>
      <dgm:t>
        <a:bodyPr/>
        <a:lstStyle/>
        <a:p>
          <a:endParaRPr lang="en-US" sz="2400"/>
        </a:p>
      </dgm:t>
    </dgm:pt>
    <dgm:pt modelId="{25D65D21-52EC-443C-BC57-D02B92D366F0}" type="sibTrans" cxnId="{F11040FB-74E8-4385-81E5-953FB0D999CD}">
      <dgm:prSet/>
      <dgm:spPr/>
      <dgm:t>
        <a:bodyPr/>
        <a:lstStyle/>
        <a:p>
          <a:endParaRPr lang="en-US" sz="2400"/>
        </a:p>
      </dgm:t>
    </dgm:pt>
    <dgm:pt modelId="{C9E993A3-9F6B-4F24-A3B6-55C279063CE8}">
      <dgm:prSet custT="1"/>
      <dgm:spPr/>
      <dgm:t>
        <a:bodyPr/>
        <a:lstStyle/>
        <a:p>
          <a:r>
            <a:rPr lang="en-US" sz="1050"/>
            <a:t>Identify </a:t>
          </a:r>
          <a:r>
            <a:rPr lang="en-US" sz="1050" dirty="0"/>
            <a:t>unique </a:t>
          </a:r>
          <a:r>
            <a:rPr lang="en-US" sz="1050"/>
            <a:t>key of </a:t>
          </a:r>
          <a:r>
            <a:rPr lang="en-US" sz="1050" dirty="0"/>
            <a:t>every dataset</a:t>
          </a:r>
          <a:r>
            <a:rPr lang="en-US" sz="1050"/>
            <a:t>. Few </a:t>
          </a:r>
          <a:r>
            <a:rPr lang="en-US" sz="1050" dirty="0"/>
            <a:t>examples below:</a:t>
          </a:r>
        </a:p>
      </dgm:t>
    </dgm:pt>
    <dgm:pt modelId="{36D6BC09-F3EA-4F68-A176-F7C8BC5B278B}" type="parTrans" cxnId="{A66299E2-1A27-46DA-A878-B9D37618EA8F}">
      <dgm:prSet/>
      <dgm:spPr/>
      <dgm:t>
        <a:bodyPr/>
        <a:lstStyle/>
        <a:p>
          <a:endParaRPr lang="en-US" sz="2400"/>
        </a:p>
      </dgm:t>
    </dgm:pt>
    <dgm:pt modelId="{9F7AC886-11C6-4485-B299-C0328DBCEBFA}" type="sibTrans" cxnId="{A66299E2-1A27-46DA-A878-B9D37618EA8F}">
      <dgm:prSet/>
      <dgm:spPr/>
      <dgm:t>
        <a:bodyPr/>
        <a:lstStyle/>
        <a:p>
          <a:endParaRPr lang="en-US" sz="2400"/>
        </a:p>
      </dgm:t>
    </dgm:pt>
    <dgm:pt modelId="{DB9CD47B-A457-48D9-A8E7-EA940EE8E41F}">
      <dgm:prSet custT="1"/>
      <dgm:spPr/>
      <dgm:t>
        <a:bodyPr/>
        <a:lstStyle/>
        <a:p>
          <a:r>
            <a:rPr lang="en-US" sz="1050" b="1"/>
            <a:t>Payment data </a:t>
          </a:r>
          <a:r>
            <a:rPr lang="en-US" sz="1050"/>
            <a:t>may be at </a:t>
          </a:r>
          <a:r>
            <a:rPr lang="en-US" sz="1050" b="1"/>
            <a:t>transaction level</a:t>
          </a:r>
        </a:p>
      </dgm:t>
    </dgm:pt>
    <dgm:pt modelId="{8DF8109A-4719-4660-97F8-148D8DAC9EE6}" type="parTrans" cxnId="{A0C44195-164C-401E-9FF4-EC46841C77C4}">
      <dgm:prSet/>
      <dgm:spPr/>
      <dgm:t>
        <a:bodyPr/>
        <a:lstStyle/>
        <a:p>
          <a:endParaRPr lang="en-US" sz="2400"/>
        </a:p>
      </dgm:t>
    </dgm:pt>
    <dgm:pt modelId="{E6A57563-9AC7-407D-89BB-4521D1B632F6}" type="sibTrans" cxnId="{A0C44195-164C-401E-9FF4-EC46841C77C4}">
      <dgm:prSet/>
      <dgm:spPr/>
      <dgm:t>
        <a:bodyPr/>
        <a:lstStyle/>
        <a:p>
          <a:endParaRPr lang="en-US" sz="2400"/>
        </a:p>
      </dgm:t>
    </dgm:pt>
    <dgm:pt modelId="{7463F680-497B-4702-8456-C70D80CBFB29}">
      <dgm:prSet custT="1"/>
      <dgm:spPr/>
      <dgm:t>
        <a:bodyPr/>
        <a:lstStyle/>
        <a:p>
          <a:r>
            <a:rPr lang="en-US" sz="1050" b="1"/>
            <a:t>Demographic data </a:t>
          </a:r>
          <a:r>
            <a:rPr lang="en-US" sz="1050"/>
            <a:t>at </a:t>
          </a:r>
          <a:r>
            <a:rPr lang="en-US" sz="1050" b="1"/>
            <a:t>individual level</a:t>
          </a:r>
        </a:p>
      </dgm:t>
    </dgm:pt>
    <dgm:pt modelId="{4B7890B5-6B16-4072-8152-7D2D432778AE}" type="parTrans" cxnId="{5E437AB5-91CA-4CFF-978F-C4737385A2A2}">
      <dgm:prSet/>
      <dgm:spPr/>
      <dgm:t>
        <a:bodyPr/>
        <a:lstStyle/>
        <a:p>
          <a:endParaRPr lang="en-US" sz="2400"/>
        </a:p>
      </dgm:t>
    </dgm:pt>
    <dgm:pt modelId="{88983788-52B1-40F3-AEEB-698A295F667F}" type="sibTrans" cxnId="{5E437AB5-91CA-4CFF-978F-C4737385A2A2}">
      <dgm:prSet/>
      <dgm:spPr/>
      <dgm:t>
        <a:bodyPr/>
        <a:lstStyle/>
        <a:p>
          <a:endParaRPr lang="en-US" sz="2400"/>
        </a:p>
      </dgm:t>
    </dgm:pt>
    <dgm:pt modelId="{88DB2E2F-7704-4E7E-8696-6057A9447DAF}">
      <dgm:prSet custT="1"/>
      <dgm:spPr/>
      <dgm:t>
        <a:bodyPr/>
        <a:lstStyle/>
        <a:p>
          <a:r>
            <a:rPr lang="en-US" sz="1050" b="1"/>
            <a:t>Census data </a:t>
          </a:r>
          <a:r>
            <a:rPr lang="en-US" sz="1050"/>
            <a:t>at </a:t>
          </a:r>
          <a:r>
            <a:rPr lang="en-US" sz="1050" b="1"/>
            <a:t>zip code level</a:t>
          </a:r>
        </a:p>
      </dgm:t>
    </dgm:pt>
    <dgm:pt modelId="{FC11442F-CC11-4140-B502-BABFAE046F80}" type="parTrans" cxnId="{56DF315E-B67D-4B7C-920B-9B85F8613680}">
      <dgm:prSet/>
      <dgm:spPr/>
      <dgm:t>
        <a:bodyPr/>
        <a:lstStyle/>
        <a:p>
          <a:endParaRPr lang="en-US" sz="2400"/>
        </a:p>
      </dgm:t>
    </dgm:pt>
    <dgm:pt modelId="{559B7CBB-2598-4921-868D-D62B276E920E}" type="sibTrans" cxnId="{56DF315E-B67D-4B7C-920B-9B85F8613680}">
      <dgm:prSet/>
      <dgm:spPr/>
      <dgm:t>
        <a:bodyPr/>
        <a:lstStyle/>
        <a:p>
          <a:endParaRPr lang="en-US" sz="2400"/>
        </a:p>
      </dgm:t>
    </dgm:pt>
    <dgm:pt modelId="{B4552DDD-5822-4BD9-A4B4-650EE228E10F}">
      <dgm:prSet custT="1"/>
      <dgm:spPr/>
      <dgm:t>
        <a:bodyPr/>
        <a:lstStyle/>
        <a:p>
          <a:r>
            <a:rPr lang="en-US" sz="1050" i="1" dirty="0"/>
            <a:t>Dependent </a:t>
          </a:r>
          <a:r>
            <a:rPr lang="en-US" sz="1050" i="1"/>
            <a:t>Variable Definition </a:t>
          </a:r>
          <a:r>
            <a:rPr lang="en-US" sz="1050" i="1" dirty="0"/>
            <a:t>and Meaning: </a:t>
          </a:r>
          <a:r>
            <a:rPr lang="en-US" sz="1050" dirty="0"/>
            <a:t>This is a very crucial step in modeling exercise as </a:t>
          </a:r>
          <a:r>
            <a:rPr lang="en-US" sz="1050"/>
            <a:t>wrong definition </a:t>
          </a:r>
          <a:r>
            <a:rPr lang="en-US" sz="1050" dirty="0"/>
            <a:t>can lead to completely wrong conclusions. In </a:t>
          </a:r>
          <a:r>
            <a:rPr lang="en-US" sz="1050"/>
            <a:t>absence of </a:t>
          </a:r>
          <a:r>
            <a:rPr lang="en-US" sz="1050" dirty="0"/>
            <a:t>a </a:t>
          </a:r>
          <a:r>
            <a:rPr lang="en-US" sz="1050"/>
            <a:t>clear definition </a:t>
          </a:r>
          <a:r>
            <a:rPr lang="en-US" sz="1050" dirty="0"/>
            <a:t>at this stage, it may </a:t>
          </a:r>
          <a:r>
            <a:rPr lang="en-US" sz="1050"/>
            <a:t>be defined later after </a:t>
          </a:r>
          <a:r>
            <a:rPr lang="en-US" sz="1050" dirty="0"/>
            <a:t>some actual data analysis.</a:t>
          </a:r>
        </a:p>
      </dgm:t>
    </dgm:pt>
    <dgm:pt modelId="{FA46BBD4-1E21-4A81-82C8-39E9CD1B0A24}" type="parTrans" cxnId="{AAFDF63B-4444-413A-A715-72EDF0C92C80}">
      <dgm:prSet/>
      <dgm:spPr/>
      <dgm:t>
        <a:bodyPr/>
        <a:lstStyle/>
        <a:p>
          <a:endParaRPr lang="en-US" sz="2400"/>
        </a:p>
      </dgm:t>
    </dgm:pt>
    <dgm:pt modelId="{340C7C61-5265-4FC8-A06A-E64A1D01C898}" type="sibTrans" cxnId="{AAFDF63B-4444-413A-A715-72EDF0C92C80}">
      <dgm:prSet/>
      <dgm:spPr/>
      <dgm:t>
        <a:bodyPr/>
        <a:lstStyle/>
        <a:p>
          <a:endParaRPr lang="en-US" sz="2400"/>
        </a:p>
      </dgm:t>
    </dgm:pt>
    <dgm:pt modelId="{DCC18434-D0AA-4F57-AFB2-4738D66F0AFD}">
      <dgm:prSet custT="1"/>
      <dgm:spPr/>
      <dgm:t>
        <a:bodyPr/>
        <a:lstStyle/>
        <a:p>
          <a:r>
            <a:rPr lang="en-US" sz="1050" i="1"/>
            <a:t>Variable Classification</a:t>
          </a:r>
          <a:r>
            <a:rPr lang="en-US" sz="1050" i="1" dirty="0"/>
            <a:t>:</a:t>
          </a:r>
          <a:endParaRPr lang="en-US" sz="1050" dirty="0"/>
        </a:p>
      </dgm:t>
    </dgm:pt>
    <dgm:pt modelId="{AB7DBC08-1CE7-4A2C-8E30-764132D4BDF7}" type="parTrans" cxnId="{B97F4A7A-5152-4D9B-916C-D81E247E3BDE}">
      <dgm:prSet/>
      <dgm:spPr/>
      <dgm:t>
        <a:bodyPr/>
        <a:lstStyle/>
        <a:p>
          <a:endParaRPr lang="en-US" sz="2400"/>
        </a:p>
      </dgm:t>
    </dgm:pt>
    <dgm:pt modelId="{4E8F8DAB-44A4-4D87-BA65-7ED18C9FDC6B}" type="sibTrans" cxnId="{B97F4A7A-5152-4D9B-916C-D81E247E3BDE}">
      <dgm:prSet/>
      <dgm:spPr/>
      <dgm:t>
        <a:bodyPr/>
        <a:lstStyle/>
        <a:p>
          <a:endParaRPr lang="en-US" sz="2400"/>
        </a:p>
      </dgm:t>
    </dgm:pt>
    <dgm:pt modelId="{9A40AD30-388E-43B9-8164-C6A475E1DE21}">
      <dgm:prSet custT="1"/>
      <dgm:spPr/>
      <dgm:t>
        <a:bodyPr/>
        <a:lstStyle/>
        <a:p>
          <a:r>
            <a:rPr lang="en-US" sz="1050" b="1"/>
            <a:t>Performance </a:t>
          </a:r>
          <a:r>
            <a:rPr lang="en-US" sz="1050" b="1" dirty="0"/>
            <a:t>variables</a:t>
          </a:r>
          <a:r>
            <a:rPr lang="en-US" sz="1050" dirty="0"/>
            <a:t>, e.g. spend, </a:t>
          </a:r>
          <a:r>
            <a:rPr lang="en-US" sz="1050"/>
            <a:t>number of </a:t>
          </a:r>
          <a:r>
            <a:rPr lang="en-US" sz="1050" dirty="0"/>
            <a:t>transactions</a:t>
          </a:r>
        </a:p>
      </dgm:t>
    </dgm:pt>
    <dgm:pt modelId="{D75E5046-B272-415C-80C6-377E052E8961}" type="parTrans" cxnId="{707B562F-ED9B-4C9C-AD61-0B5439C0D99A}">
      <dgm:prSet/>
      <dgm:spPr/>
      <dgm:t>
        <a:bodyPr/>
        <a:lstStyle/>
        <a:p>
          <a:endParaRPr lang="en-US" sz="2400"/>
        </a:p>
      </dgm:t>
    </dgm:pt>
    <dgm:pt modelId="{9D9436F4-4FB0-4176-992B-9C2DCF6E1668}" type="sibTrans" cxnId="{707B562F-ED9B-4C9C-AD61-0B5439C0D99A}">
      <dgm:prSet/>
      <dgm:spPr/>
      <dgm:t>
        <a:bodyPr/>
        <a:lstStyle/>
        <a:p>
          <a:endParaRPr lang="en-US" sz="2400"/>
        </a:p>
      </dgm:t>
    </dgm:pt>
    <dgm:pt modelId="{860CBE6A-6833-46F6-B727-B35E5C16F082}">
      <dgm:prSet custT="1"/>
      <dgm:spPr/>
      <dgm:t>
        <a:bodyPr/>
        <a:lstStyle/>
        <a:p>
          <a:r>
            <a:rPr lang="en-US" sz="1050" b="1" dirty="0"/>
            <a:t>Credit Attributes</a:t>
          </a:r>
          <a:r>
            <a:rPr lang="en-US" sz="1050" dirty="0"/>
            <a:t>, e.g. total credit line</a:t>
          </a:r>
          <a:r>
            <a:rPr lang="en-US" sz="1050"/>
            <a:t>, FICO </a:t>
          </a:r>
          <a:r>
            <a:rPr lang="en-US" sz="1050" dirty="0"/>
            <a:t>score</a:t>
          </a:r>
        </a:p>
      </dgm:t>
    </dgm:pt>
    <dgm:pt modelId="{545D66E6-559E-4C6C-9ED3-29803721327D}" type="parTrans" cxnId="{56982FF5-2B52-4DEB-AAF5-004209779E7A}">
      <dgm:prSet/>
      <dgm:spPr/>
      <dgm:t>
        <a:bodyPr/>
        <a:lstStyle/>
        <a:p>
          <a:endParaRPr lang="en-US" sz="2400"/>
        </a:p>
      </dgm:t>
    </dgm:pt>
    <dgm:pt modelId="{7656C448-5E0E-4BFE-A947-A6DE5DEFF295}" type="sibTrans" cxnId="{56982FF5-2B52-4DEB-AAF5-004209779E7A}">
      <dgm:prSet/>
      <dgm:spPr/>
      <dgm:t>
        <a:bodyPr/>
        <a:lstStyle/>
        <a:p>
          <a:endParaRPr lang="en-US" sz="2400"/>
        </a:p>
      </dgm:t>
    </dgm:pt>
    <dgm:pt modelId="{1619F07A-BE96-4267-9D51-5F0E04F0C11D}">
      <dgm:prSet custT="1"/>
      <dgm:spPr/>
      <dgm:t>
        <a:bodyPr/>
        <a:lstStyle/>
        <a:p>
          <a:r>
            <a:rPr lang="en-US" sz="1050" b="1" dirty="0"/>
            <a:t>Census level</a:t>
          </a:r>
          <a:r>
            <a:rPr lang="en-US" sz="1050" dirty="0"/>
            <a:t>, e.g. population, location attributes such as income levels</a:t>
          </a:r>
        </a:p>
      </dgm:t>
    </dgm:pt>
    <dgm:pt modelId="{EF815535-AE31-42C2-BD7D-498D9BCA67E5}" type="parTrans" cxnId="{D2FDB16E-3902-4C61-A79E-F08AE8F61BA2}">
      <dgm:prSet/>
      <dgm:spPr/>
      <dgm:t>
        <a:bodyPr/>
        <a:lstStyle/>
        <a:p>
          <a:endParaRPr lang="en-US" sz="2400"/>
        </a:p>
      </dgm:t>
    </dgm:pt>
    <dgm:pt modelId="{0523A1E3-EA8F-45F4-B814-73B73A568CAD}" type="sibTrans" cxnId="{D2FDB16E-3902-4C61-A79E-F08AE8F61BA2}">
      <dgm:prSet/>
      <dgm:spPr/>
      <dgm:t>
        <a:bodyPr/>
        <a:lstStyle/>
        <a:p>
          <a:endParaRPr lang="en-US" sz="2400"/>
        </a:p>
      </dgm:t>
    </dgm:pt>
    <dgm:pt modelId="{A4E08F3C-FBF1-4FF8-A246-5B86365E2EF6}">
      <dgm:prSet custT="1"/>
      <dgm:spPr/>
      <dgm:t>
        <a:bodyPr/>
        <a:lstStyle/>
        <a:p>
          <a:r>
            <a:rPr lang="en-US" sz="1050" i="1" dirty="0"/>
            <a:t>Maintain </a:t>
          </a:r>
          <a:r>
            <a:rPr lang="en-US" sz="1050" i="1"/>
            <a:t>meaning of </a:t>
          </a:r>
          <a:r>
            <a:rPr lang="en-US" sz="1050" i="1" dirty="0"/>
            <a:t>all Potential Predictors</a:t>
          </a:r>
          <a:endParaRPr lang="en-US" sz="1050" dirty="0"/>
        </a:p>
      </dgm:t>
    </dgm:pt>
    <dgm:pt modelId="{99D1FE86-8094-4B74-8EFC-E76D46373577}" type="parTrans" cxnId="{4EFBB290-56E3-44BC-9D4B-A3A25CB1C478}">
      <dgm:prSet/>
      <dgm:spPr/>
      <dgm:t>
        <a:bodyPr/>
        <a:lstStyle/>
        <a:p>
          <a:endParaRPr lang="en-US" sz="2000"/>
        </a:p>
      </dgm:t>
    </dgm:pt>
    <dgm:pt modelId="{9350A5B7-3596-4B60-BF60-CB25DF9A5107}" type="sibTrans" cxnId="{4EFBB290-56E3-44BC-9D4B-A3A25CB1C478}">
      <dgm:prSet/>
      <dgm:spPr/>
      <dgm:t>
        <a:bodyPr/>
        <a:lstStyle/>
        <a:p>
          <a:endParaRPr lang="en-US" sz="2000"/>
        </a:p>
      </dgm:t>
    </dgm:pt>
    <dgm:pt modelId="{54B55544-705E-486E-9AB4-136E2B874325}">
      <dgm:prSet custT="1"/>
      <dgm:spPr/>
      <dgm:t>
        <a:bodyPr/>
        <a:lstStyle/>
        <a:p>
          <a:r>
            <a:rPr lang="en-US" sz="1050" b="1"/>
            <a:t>Demographic variables</a:t>
          </a:r>
          <a:r>
            <a:rPr lang="en-US" sz="1050"/>
            <a:t>, e.g. age, gender</a:t>
          </a:r>
          <a:endParaRPr lang="en-US" sz="1050" dirty="0"/>
        </a:p>
      </dgm:t>
    </dgm:pt>
    <dgm:pt modelId="{0E1FE703-7507-4E89-993D-0CCA4BDBC670}" type="parTrans" cxnId="{827A66EC-30D6-4088-BF79-AE19A8CD5875}">
      <dgm:prSet/>
      <dgm:spPr/>
    </dgm:pt>
    <dgm:pt modelId="{96E21647-E834-4A38-AC8A-A9256D29FC70}" type="sibTrans" cxnId="{827A66EC-30D6-4088-BF79-AE19A8CD5875}">
      <dgm:prSet/>
      <dgm:spPr/>
    </dgm:pt>
    <dgm:pt modelId="{1824C606-79DF-4F81-B7F7-603BF8748E02}" type="pres">
      <dgm:prSet presAssocID="{388F3A0B-FC7C-401F-A774-5E416F3FD8DF}" presName="linear" presStyleCnt="0">
        <dgm:presLayoutVars>
          <dgm:animLvl val="lvl"/>
          <dgm:resizeHandles val="exact"/>
        </dgm:presLayoutVars>
      </dgm:prSet>
      <dgm:spPr/>
    </dgm:pt>
    <dgm:pt modelId="{655DD236-6FC3-4FCE-A0C6-D94373E712ED}" type="pres">
      <dgm:prSet presAssocID="{4704A96F-DBDE-4BFA-9C81-77FAFDC7D77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92A4C9D-E4C6-4C3F-B2B9-A8CABBFD80CD}" type="pres">
      <dgm:prSet presAssocID="{4704A96F-DBDE-4BFA-9C81-77FAFDC7D77F}" presName="childText" presStyleLbl="revTx" presStyleIdx="0" presStyleCnt="4">
        <dgm:presLayoutVars>
          <dgm:bulletEnabled val="1"/>
        </dgm:presLayoutVars>
      </dgm:prSet>
      <dgm:spPr/>
    </dgm:pt>
    <dgm:pt modelId="{6DAD8617-5D09-4017-B5B9-B76E5D2365AF}" type="pres">
      <dgm:prSet presAssocID="{A35F4E5B-364E-4B1A-A951-D68AC49CAE1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DFC6387-3922-4E02-90FA-8A3A198B8549}" type="pres">
      <dgm:prSet presAssocID="{A35F4E5B-364E-4B1A-A951-D68AC49CAE18}" presName="childText" presStyleLbl="revTx" presStyleIdx="1" presStyleCnt="4">
        <dgm:presLayoutVars>
          <dgm:bulletEnabled val="1"/>
        </dgm:presLayoutVars>
      </dgm:prSet>
      <dgm:spPr/>
    </dgm:pt>
    <dgm:pt modelId="{95DB7F1B-F7FB-40F6-8EEB-3D437E15BEEA}" type="pres">
      <dgm:prSet presAssocID="{C9E993A3-9F6B-4F24-A3B6-55C279063CE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B40CF81-63AE-475E-A224-F68B408270E8}" type="pres">
      <dgm:prSet presAssocID="{C9E993A3-9F6B-4F24-A3B6-55C279063CE8}" presName="childText" presStyleLbl="revTx" presStyleIdx="2" presStyleCnt="4">
        <dgm:presLayoutVars>
          <dgm:bulletEnabled val="1"/>
        </dgm:presLayoutVars>
      </dgm:prSet>
      <dgm:spPr/>
    </dgm:pt>
    <dgm:pt modelId="{857FC11E-40DA-4FB6-B19A-EB835476A686}" type="pres">
      <dgm:prSet presAssocID="{DCC18434-D0AA-4F57-AFB2-4738D66F0AF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9F96D8A-6300-4C4F-A239-DA367F32B217}" type="pres">
      <dgm:prSet presAssocID="{DCC18434-D0AA-4F57-AFB2-4738D66F0AFD}" presName="childText" presStyleLbl="revTx" presStyleIdx="3" presStyleCnt="4">
        <dgm:presLayoutVars>
          <dgm:bulletEnabled val="1"/>
        </dgm:presLayoutVars>
      </dgm:prSet>
      <dgm:spPr/>
    </dgm:pt>
    <dgm:pt modelId="{61779A27-20C0-4A35-9E05-BCB0DB873118}" type="pres">
      <dgm:prSet presAssocID="{A4E08F3C-FBF1-4FF8-A246-5B86365E2EF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122B674-35A4-4AFA-B74C-F5CDC92A55BF}" type="presOf" srcId="{5CDD4EDD-BF23-4D6D-B537-2E6FED2D9198}" destId="{0DFC6387-3922-4E02-90FA-8A3A198B8549}" srcOrd="0" destOrd="4" presId="urn:microsoft.com/office/officeart/2005/8/layout/vList2"/>
    <dgm:cxn modelId="{B97F4A7A-5152-4D9B-916C-D81E247E3BDE}" srcId="{388F3A0B-FC7C-401F-A774-5E416F3FD8DF}" destId="{DCC18434-D0AA-4F57-AFB2-4738D66F0AFD}" srcOrd="3" destOrd="0" parTransId="{AB7DBC08-1CE7-4A2C-8E30-764132D4BDF7}" sibTransId="{4E8F8DAB-44A4-4D87-BA65-7ED18C9FDC6B}"/>
    <dgm:cxn modelId="{5E437AB5-91CA-4CFF-978F-C4737385A2A2}" srcId="{C9E993A3-9F6B-4F24-A3B6-55C279063CE8}" destId="{7463F680-497B-4702-8456-C70D80CBFB29}" srcOrd="1" destOrd="0" parTransId="{4B7890B5-6B16-4072-8152-7D2D432778AE}" sibTransId="{88983788-52B1-40F3-AEEB-698A295F667F}"/>
    <dgm:cxn modelId="{49240CBF-2CB2-464D-9DD0-904B40F22027}" type="presOf" srcId="{7A08ABFC-3591-4C8D-9F71-942F0F05BC19}" destId="{792A4C9D-E4C6-4C3F-B2B9-A8CABBFD80CD}" srcOrd="0" destOrd="1" presId="urn:microsoft.com/office/officeart/2005/8/layout/vList2"/>
    <dgm:cxn modelId="{40D2AC38-9B11-4E98-82B7-DF0A99ECBF2D}" type="presOf" srcId="{4704A96F-DBDE-4BFA-9C81-77FAFDC7D77F}" destId="{655DD236-6FC3-4FCE-A0C6-D94373E712ED}" srcOrd="0" destOrd="0" presId="urn:microsoft.com/office/officeart/2005/8/layout/vList2"/>
    <dgm:cxn modelId="{8520D8A5-5E46-47A8-8AED-5DC52B9C992A}" type="presOf" srcId="{B4552DDD-5822-4BD9-A4B4-650EE228E10F}" destId="{DB40CF81-63AE-475E-A224-F68B408270E8}" srcOrd="0" destOrd="3" presId="urn:microsoft.com/office/officeart/2005/8/layout/vList2"/>
    <dgm:cxn modelId="{4EFBB290-56E3-44BC-9D4B-A3A25CB1C478}" srcId="{388F3A0B-FC7C-401F-A774-5E416F3FD8DF}" destId="{A4E08F3C-FBF1-4FF8-A246-5B86365E2EF6}" srcOrd="4" destOrd="0" parTransId="{99D1FE86-8094-4B74-8EFC-E76D46373577}" sibTransId="{9350A5B7-3596-4B60-BF60-CB25DF9A5107}"/>
    <dgm:cxn modelId="{D5C98480-D4A2-49F3-A047-9D1F5F67ABD7}" type="presOf" srcId="{C9E993A3-9F6B-4F24-A3B6-55C279063CE8}" destId="{95DB7F1B-F7FB-40F6-8EEB-3D437E15BEEA}" srcOrd="0" destOrd="0" presId="urn:microsoft.com/office/officeart/2005/8/layout/vList2"/>
    <dgm:cxn modelId="{BEBBC6A6-171A-46BD-920A-F122F2E0EF1C}" type="presOf" srcId="{F7DA84F7-886D-4F1A-A5F0-2EA1A62BC5A0}" destId="{0DFC6387-3922-4E02-90FA-8A3A198B8549}" srcOrd="0" destOrd="3" presId="urn:microsoft.com/office/officeart/2005/8/layout/vList2"/>
    <dgm:cxn modelId="{AAFDF63B-4444-413A-A715-72EDF0C92C80}" srcId="{C9E993A3-9F6B-4F24-A3B6-55C279063CE8}" destId="{B4552DDD-5822-4BD9-A4B4-650EE228E10F}" srcOrd="3" destOrd="0" parTransId="{FA46BBD4-1E21-4A81-82C8-39E9CD1B0A24}" sibTransId="{340C7C61-5265-4FC8-A06A-E64A1D01C898}"/>
    <dgm:cxn modelId="{12980558-1459-496C-86E5-4AE4E7104AA8}" type="presOf" srcId="{54B55544-705E-486E-9AB4-136E2B874325}" destId="{29F96D8A-6300-4C4F-A239-DA367F32B217}" srcOrd="0" destOrd="0" presId="urn:microsoft.com/office/officeart/2005/8/layout/vList2"/>
    <dgm:cxn modelId="{D21CBB65-A67D-4321-ADCC-7D818A0F1608}" srcId="{92936D64-D442-4765-9B8D-91AB793731E3}" destId="{43112E60-AA4A-4883-B4F3-F4F26EABBA17}" srcOrd="0" destOrd="0" parTransId="{B1DA2405-337A-4A77-8891-D1CEE10F672E}" sibTransId="{BEBEBF57-0DDD-4A07-84C0-C9540EC3A20D}"/>
    <dgm:cxn modelId="{68E94B9B-36BE-4423-A294-C6FF36151D1D}" type="presOf" srcId="{1619F07A-BE96-4267-9D51-5F0E04F0C11D}" destId="{29F96D8A-6300-4C4F-A239-DA367F32B217}" srcOrd="0" destOrd="3" presId="urn:microsoft.com/office/officeart/2005/8/layout/vList2"/>
    <dgm:cxn modelId="{EEFBFD53-56FC-45C9-BDC0-52369EE362DD}" type="presOf" srcId="{A35F4E5B-364E-4B1A-A951-D68AC49CAE18}" destId="{6DAD8617-5D09-4017-B5B9-B76E5D2365AF}" srcOrd="0" destOrd="0" presId="urn:microsoft.com/office/officeart/2005/8/layout/vList2"/>
    <dgm:cxn modelId="{707B562F-ED9B-4C9C-AD61-0B5439C0D99A}" srcId="{DCC18434-D0AA-4F57-AFB2-4738D66F0AFD}" destId="{9A40AD30-388E-43B9-8164-C6A475E1DE21}" srcOrd="1" destOrd="0" parTransId="{D75E5046-B272-415C-80C6-377E052E8961}" sibTransId="{9D9436F4-4FB0-4176-992B-9C2DCF6E1668}"/>
    <dgm:cxn modelId="{A0C44195-164C-401E-9FF4-EC46841C77C4}" srcId="{C9E993A3-9F6B-4F24-A3B6-55C279063CE8}" destId="{DB9CD47B-A457-48D9-A8E7-EA940EE8E41F}" srcOrd="0" destOrd="0" parTransId="{8DF8109A-4719-4660-97F8-148D8DAC9EE6}" sibTransId="{E6A57563-9AC7-407D-89BB-4521D1B632F6}"/>
    <dgm:cxn modelId="{827A66EC-30D6-4088-BF79-AE19A8CD5875}" srcId="{DCC18434-D0AA-4F57-AFB2-4738D66F0AFD}" destId="{54B55544-705E-486E-9AB4-136E2B874325}" srcOrd="0" destOrd="0" parTransId="{0E1FE703-7507-4E89-993D-0CCA4BDBC670}" sibTransId="{96E21647-E834-4A38-AC8A-A9256D29FC70}"/>
    <dgm:cxn modelId="{F906135F-0CE3-489E-B5F1-24E39C41584E}" srcId="{92936D64-D442-4765-9B8D-91AB793731E3}" destId="{B5616DFD-0E56-40AE-A546-E6C611FDCC66}" srcOrd="1" destOrd="0" parTransId="{F3A97FE9-33E8-4F09-A103-A1161E3AA61A}" sibTransId="{AD246F1D-3A61-44A1-9D16-9B9A7DDB8845}"/>
    <dgm:cxn modelId="{37C41837-ADAB-4E14-9052-EAADE00BE3F3}" srcId="{388F3A0B-FC7C-401F-A774-5E416F3FD8DF}" destId="{4704A96F-DBDE-4BFA-9C81-77FAFDC7D77F}" srcOrd="0" destOrd="0" parTransId="{F26727F1-CE17-4785-B248-2225E589BF9D}" sibTransId="{F1FF79A4-5CBF-4C2E-A4ED-EDF47EAF254F}"/>
    <dgm:cxn modelId="{C7B8E878-72A9-4BD7-BD6A-CA8E1C74B151}" type="presOf" srcId="{DCC18434-D0AA-4F57-AFB2-4738D66F0AFD}" destId="{857FC11E-40DA-4FB6-B19A-EB835476A686}" srcOrd="0" destOrd="0" presId="urn:microsoft.com/office/officeart/2005/8/layout/vList2"/>
    <dgm:cxn modelId="{5E27FBDD-0E58-4FA9-BEBD-FF63F85B27A8}" type="presOf" srcId="{43112E60-AA4A-4883-B4F3-F4F26EABBA17}" destId="{0DFC6387-3922-4E02-90FA-8A3A198B8549}" srcOrd="0" destOrd="1" presId="urn:microsoft.com/office/officeart/2005/8/layout/vList2"/>
    <dgm:cxn modelId="{A66299E2-1A27-46DA-A878-B9D37618EA8F}" srcId="{388F3A0B-FC7C-401F-A774-5E416F3FD8DF}" destId="{C9E993A3-9F6B-4F24-A3B6-55C279063CE8}" srcOrd="2" destOrd="0" parTransId="{36D6BC09-F3EA-4F68-A176-F7C8BC5B278B}" sibTransId="{9F7AC886-11C6-4485-B299-C0328DBCEBFA}"/>
    <dgm:cxn modelId="{56982FF5-2B52-4DEB-AAF5-004209779E7A}" srcId="{DCC18434-D0AA-4F57-AFB2-4738D66F0AFD}" destId="{860CBE6A-6833-46F6-B727-B35E5C16F082}" srcOrd="2" destOrd="0" parTransId="{545D66E6-559E-4C6C-9ED3-29803721327D}" sibTransId="{7656C448-5E0E-4BFE-A947-A6DE5DEFF295}"/>
    <dgm:cxn modelId="{3761E777-D83C-4404-93F7-50668B6A00C0}" type="presOf" srcId="{88DB2E2F-7704-4E7E-8696-6057A9447DAF}" destId="{DB40CF81-63AE-475E-A224-F68B408270E8}" srcOrd="0" destOrd="2" presId="urn:microsoft.com/office/officeart/2005/8/layout/vList2"/>
    <dgm:cxn modelId="{87094FDD-14C5-4EA5-B6C8-AB5AF021225D}" type="presOf" srcId="{7463F680-497B-4702-8456-C70D80CBFB29}" destId="{DB40CF81-63AE-475E-A224-F68B408270E8}" srcOrd="0" destOrd="1" presId="urn:microsoft.com/office/officeart/2005/8/layout/vList2"/>
    <dgm:cxn modelId="{56DF315E-B67D-4B7C-920B-9B85F8613680}" srcId="{C9E993A3-9F6B-4F24-A3B6-55C279063CE8}" destId="{88DB2E2F-7704-4E7E-8696-6057A9447DAF}" srcOrd="2" destOrd="0" parTransId="{FC11442F-CC11-4140-B502-BABFAE046F80}" sibTransId="{559B7CBB-2598-4921-868D-D62B276E920E}"/>
    <dgm:cxn modelId="{B449FD60-2733-42BD-B889-BFB18C653DC6}" srcId="{4704A96F-DBDE-4BFA-9C81-77FAFDC7D77F}" destId="{93FD0FE5-87A5-4784-8C0D-82B2059FF6C4}" srcOrd="0" destOrd="0" parTransId="{DBB3D81A-33E5-4423-861E-77D5A74D3D3F}" sibTransId="{A6F58A99-0AB0-49F2-A993-63F7DF03555D}"/>
    <dgm:cxn modelId="{8E232CBA-A8B1-4DA3-9D14-23914EF7BB59}" type="presOf" srcId="{92936D64-D442-4765-9B8D-91AB793731E3}" destId="{0DFC6387-3922-4E02-90FA-8A3A198B8549}" srcOrd="0" destOrd="0" presId="urn:microsoft.com/office/officeart/2005/8/layout/vList2"/>
    <dgm:cxn modelId="{6C73CFEF-0A8B-4DEB-AD48-04849F8CFEEE}" type="presOf" srcId="{DB9CD47B-A457-48D9-A8E7-EA940EE8E41F}" destId="{DB40CF81-63AE-475E-A224-F68B408270E8}" srcOrd="0" destOrd="0" presId="urn:microsoft.com/office/officeart/2005/8/layout/vList2"/>
    <dgm:cxn modelId="{F11040FB-74E8-4385-81E5-953FB0D999CD}" srcId="{92936D64-D442-4765-9B8D-91AB793731E3}" destId="{5CDD4EDD-BF23-4D6D-B537-2E6FED2D9198}" srcOrd="3" destOrd="0" parTransId="{97A2933F-42A5-4979-9FED-7AAC24DE3688}" sibTransId="{25D65D21-52EC-443C-BC57-D02B92D366F0}"/>
    <dgm:cxn modelId="{1186E9E3-6AF4-4995-B811-097243B3970E}" type="presOf" srcId="{860CBE6A-6833-46F6-B727-B35E5C16F082}" destId="{29F96D8A-6300-4C4F-A239-DA367F32B217}" srcOrd="0" destOrd="2" presId="urn:microsoft.com/office/officeart/2005/8/layout/vList2"/>
    <dgm:cxn modelId="{9A9DED41-F06C-447F-8F5B-52A76D69121A}" srcId="{388F3A0B-FC7C-401F-A774-5E416F3FD8DF}" destId="{A35F4E5B-364E-4B1A-A951-D68AC49CAE18}" srcOrd="1" destOrd="0" parTransId="{B3E3DBD8-E61F-41C4-9BE6-2E7CD309E94D}" sibTransId="{2F9718DA-C60A-4D7D-8792-111D52730048}"/>
    <dgm:cxn modelId="{4CD8A344-AD52-419F-A7CF-33BE56E4A4F3}" type="presOf" srcId="{388F3A0B-FC7C-401F-A774-5E416F3FD8DF}" destId="{1824C606-79DF-4F81-B7F7-603BF8748E02}" srcOrd="0" destOrd="0" presId="urn:microsoft.com/office/officeart/2005/8/layout/vList2"/>
    <dgm:cxn modelId="{172DA630-593B-496F-BF51-DD355ADCEC02}" srcId="{A35F4E5B-364E-4B1A-A951-D68AC49CAE18}" destId="{92936D64-D442-4765-9B8D-91AB793731E3}" srcOrd="0" destOrd="0" parTransId="{C49D7E43-CC3F-4CC7-B5BA-17C7D9CFB560}" sibTransId="{AD7CAA6D-FC16-4BB5-857D-510C02C5D3BC}"/>
    <dgm:cxn modelId="{9C37774D-1C6B-452A-837C-EF1353C12154}" type="presOf" srcId="{B5616DFD-0E56-40AE-A546-E6C611FDCC66}" destId="{0DFC6387-3922-4E02-90FA-8A3A198B8549}" srcOrd="0" destOrd="2" presId="urn:microsoft.com/office/officeart/2005/8/layout/vList2"/>
    <dgm:cxn modelId="{8385A17E-70F1-4BBB-BA1C-686674023E91}" srcId="{92936D64-D442-4765-9B8D-91AB793731E3}" destId="{F7DA84F7-886D-4F1A-A5F0-2EA1A62BC5A0}" srcOrd="2" destOrd="0" parTransId="{27CA50DE-6ABC-4724-AB0D-DB70F4A14969}" sibTransId="{BA98CBA6-8D99-4A98-BFDD-85336213DB64}"/>
    <dgm:cxn modelId="{7C96359C-6751-45B2-BEB5-AB47FDD119BF}" srcId="{4704A96F-DBDE-4BFA-9C81-77FAFDC7D77F}" destId="{7A08ABFC-3591-4C8D-9F71-942F0F05BC19}" srcOrd="1" destOrd="0" parTransId="{6781E6E3-E387-47B7-A05D-DD8F83A8D66F}" sibTransId="{A039F35A-B14E-44AB-B11C-9610B80116D2}"/>
    <dgm:cxn modelId="{3CD6E3AB-BC90-4BC9-A514-7C29C44582D9}" type="presOf" srcId="{9A40AD30-388E-43B9-8164-C6A475E1DE21}" destId="{29F96D8A-6300-4C4F-A239-DA367F32B217}" srcOrd="0" destOrd="1" presId="urn:microsoft.com/office/officeart/2005/8/layout/vList2"/>
    <dgm:cxn modelId="{AB5530B9-34FD-4562-8B83-23EE09E22E60}" type="presOf" srcId="{A4E08F3C-FBF1-4FF8-A246-5B86365E2EF6}" destId="{61779A27-20C0-4A35-9E05-BCB0DB873118}" srcOrd="0" destOrd="0" presId="urn:microsoft.com/office/officeart/2005/8/layout/vList2"/>
    <dgm:cxn modelId="{115A5348-1198-4AA0-8050-33F8DF1AD75C}" type="presOf" srcId="{93FD0FE5-87A5-4784-8C0D-82B2059FF6C4}" destId="{792A4C9D-E4C6-4C3F-B2B9-A8CABBFD80CD}" srcOrd="0" destOrd="0" presId="urn:microsoft.com/office/officeart/2005/8/layout/vList2"/>
    <dgm:cxn modelId="{D2FDB16E-3902-4C61-A79E-F08AE8F61BA2}" srcId="{DCC18434-D0AA-4F57-AFB2-4738D66F0AFD}" destId="{1619F07A-BE96-4267-9D51-5F0E04F0C11D}" srcOrd="3" destOrd="0" parTransId="{EF815535-AE31-42C2-BD7D-498D9BCA67E5}" sibTransId="{0523A1E3-EA8F-45F4-B814-73B73A568CAD}"/>
    <dgm:cxn modelId="{288502CF-3986-49D4-9994-0668B32EFB38}" type="presParOf" srcId="{1824C606-79DF-4F81-B7F7-603BF8748E02}" destId="{655DD236-6FC3-4FCE-A0C6-D94373E712ED}" srcOrd="0" destOrd="0" presId="urn:microsoft.com/office/officeart/2005/8/layout/vList2"/>
    <dgm:cxn modelId="{AE970433-C597-4AC8-8AA4-EE0743F60B87}" type="presParOf" srcId="{1824C606-79DF-4F81-B7F7-603BF8748E02}" destId="{792A4C9D-E4C6-4C3F-B2B9-A8CABBFD80CD}" srcOrd="1" destOrd="0" presId="urn:microsoft.com/office/officeart/2005/8/layout/vList2"/>
    <dgm:cxn modelId="{CBA53EFE-5919-422A-BE82-928EE8466E10}" type="presParOf" srcId="{1824C606-79DF-4F81-B7F7-603BF8748E02}" destId="{6DAD8617-5D09-4017-B5B9-B76E5D2365AF}" srcOrd="2" destOrd="0" presId="urn:microsoft.com/office/officeart/2005/8/layout/vList2"/>
    <dgm:cxn modelId="{BF8E9F95-F1BE-492B-81D9-7ECF1C7848D5}" type="presParOf" srcId="{1824C606-79DF-4F81-B7F7-603BF8748E02}" destId="{0DFC6387-3922-4E02-90FA-8A3A198B8549}" srcOrd="3" destOrd="0" presId="urn:microsoft.com/office/officeart/2005/8/layout/vList2"/>
    <dgm:cxn modelId="{EB6F2F76-521C-4279-9B7A-ED7546CD8FFE}" type="presParOf" srcId="{1824C606-79DF-4F81-B7F7-603BF8748E02}" destId="{95DB7F1B-F7FB-40F6-8EEB-3D437E15BEEA}" srcOrd="4" destOrd="0" presId="urn:microsoft.com/office/officeart/2005/8/layout/vList2"/>
    <dgm:cxn modelId="{CEB652B4-F086-4528-98D8-C5F3BCCE0E99}" type="presParOf" srcId="{1824C606-79DF-4F81-B7F7-603BF8748E02}" destId="{DB40CF81-63AE-475E-A224-F68B408270E8}" srcOrd="5" destOrd="0" presId="urn:microsoft.com/office/officeart/2005/8/layout/vList2"/>
    <dgm:cxn modelId="{903FB8F3-252D-4D0E-BF99-A998485771B0}" type="presParOf" srcId="{1824C606-79DF-4F81-B7F7-603BF8748E02}" destId="{857FC11E-40DA-4FB6-B19A-EB835476A686}" srcOrd="6" destOrd="0" presId="urn:microsoft.com/office/officeart/2005/8/layout/vList2"/>
    <dgm:cxn modelId="{89A645BC-CE74-4D35-B7B2-D84DC923FA4E}" type="presParOf" srcId="{1824C606-79DF-4F81-B7F7-603BF8748E02}" destId="{29F96D8A-6300-4C4F-A239-DA367F32B217}" srcOrd="7" destOrd="0" presId="urn:microsoft.com/office/officeart/2005/8/layout/vList2"/>
    <dgm:cxn modelId="{4AB6F6C9-D9ED-42FD-AA02-A2FD73806A87}" type="presParOf" srcId="{1824C606-79DF-4F81-B7F7-603BF8748E02}" destId="{61779A27-20C0-4A35-9E05-BCB0DB87311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5C81-C12B-42BE-9318-88A52550D465}">
      <dsp:nvSpPr>
        <dsp:cNvPr id="0" name=""/>
        <dsp:cNvSpPr/>
      </dsp:nvSpPr>
      <dsp:spPr>
        <a:xfrm>
          <a:off x="892254" y="0"/>
          <a:ext cx="10112216" cy="44958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CEE0F-55F9-459D-B054-DBFB7A4E117D}">
      <dsp:nvSpPr>
        <dsp:cNvPr id="0" name=""/>
        <dsp:cNvSpPr/>
      </dsp:nvSpPr>
      <dsp:spPr>
        <a:xfrm>
          <a:off x="2019" y="1348740"/>
          <a:ext cx="2279785" cy="179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Identify </a:t>
          </a:r>
          <a:r>
            <a:rPr lang="en-US" sz="2800" kern="1200" dirty="0"/>
            <a:t>Data Variable Types</a:t>
          </a:r>
        </a:p>
      </dsp:txBody>
      <dsp:txXfrm>
        <a:off x="89806" y="1436527"/>
        <a:ext cx="2104211" cy="1622746"/>
      </dsp:txXfrm>
    </dsp:sp>
    <dsp:sp modelId="{3D206FD7-CC3C-4533-B75A-75C6F88A3E61}">
      <dsp:nvSpPr>
        <dsp:cNvPr id="0" name=""/>
        <dsp:cNvSpPr/>
      </dsp:nvSpPr>
      <dsp:spPr>
        <a:xfrm>
          <a:off x="2405244" y="1348740"/>
          <a:ext cx="2279785" cy="179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Summarize Data</a:t>
          </a:r>
        </a:p>
      </dsp:txBody>
      <dsp:txXfrm>
        <a:off x="2493031" y="1436527"/>
        <a:ext cx="2104211" cy="1622746"/>
      </dsp:txXfrm>
    </dsp:sp>
    <dsp:sp modelId="{FD925F50-3830-4052-B27E-AB8F05D0FF68}">
      <dsp:nvSpPr>
        <dsp:cNvPr id="0" name=""/>
        <dsp:cNvSpPr/>
      </dsp:nvSpPr>
      <dsp:spPr>
        <a:xfrm>
          <a:off x="4808469" y="1348740"/>
          <a:ext cx="2279785" cy="179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Analyze Data Central Tendency </a:t>
          </a:r>
        </a:p>
      </dsp:txBody>
      <dsp:txXfrm>
        <a:off x="4896256" y="1436527"/>
        <a:ext cx="2104211" cy="1622746"/>
      </dsp:txXfrm>
    </dsp:sp>
    <dsp:sp modelId="{95B8F229-0941-4D45-A993-E53E72FBF873}">
      <dsp:nvSpPr>
        <dsp:cNvPr id="0" name=""/>
        <dsp:cNvSpPr/>
      </dsp:nvSpPr>
      <dsp:spPr>
        <a:xfrm>
          <a:off x="7211695" y="1348740"/>
          <a:ext cx="2279785" cy="179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Analyze Data Spread</a:t>
          </a:r>
        </a:p>
      </dsp:txBody>
      <dsp:txXfrm>
        <a:off x="7299482" y="1436527"/>
        <a:ext cx="2104211" cy="1622746"/>
      </dsp:txXfrm>
    </dsp:sp>
    <dsp:sp modelId="{531B18FC-61E4-4F1F-8EAE-6E80DA0F8CC6}">
      <dsp:nvSpPr>
        <dsp:cNvPr id="0" name=""/>
        <dsp:cNvSpPr/>
      </dsp:nvSpPr>
      <dsp:spPr>
        <a:xfrm>
          <a:off x="9614920" y="1348740"/>
          <a:ext cx="2279785" cy="179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Analyze Data Skewness</a:t>
          </a:r>
        </a:p>
      </dsp:txBody>
      <dsp:txXfrm>
        <a:off x="9702707" y="1436527"/>
        <a:ext cx="2104211" cy="1622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F0A05-3525-4D6C-8DFE-31639E3727BA}">
      <dsp:nvSpPr>
        <dsp:cNvPr id="0" name=""/>
        <dsp:cNvSpPr/>
      </dsp:nvSpPr>
      <dsp:spPr>
        <a:xfrm>
          <a:off x="537210" y="92"/>
          <a:ext cx="3021806" cy="18130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Frequency </a:t>
          </a:r>
          <a:r>
            <a:rPr lang="en-IN" sz="3600" kern="1200" dirty="0"/>
            <a:t>distribution</a:t>
          </a:r>
          <a:endParaRPr lang="en-US" sz="3600" kern="1200" dirty="0"/>
        </a:p>
      </dsp:txBody>
      <dsp:txXfrm>
        <a:off x="537210" y="92"/>
        <a:ext cx="3021806" cy="1813083"/>
      </dsp:txXfrm>
    </dsp:sp>
    <dsp:sp modelId="{442FF921-5A52-4C4F-BAE9-0C12731CEAE7}">
      <dsp:nvSpPr>
        <dsp:cNvPr id="0" name=""/>
        <dsp:cNvSpPr/>
      </dsp:nvSpPr>
      <dsp:spPr>
        <a:xfrm>
          <a:off x="3861196" y="92"/>
          <a:ext cx="3021806" cy="1813083"/>
        </a:xfrm>
        <a:prstGeom prst="rect">
          <a:avLst/>
        </a:prstGeom>
        <a:solidFill>
          <a:schemeClr val="accent2">
            <a:hueOff val="22688"/>
            <a:satOff val="2608"/>
            <a:lumOff val="-207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Grouped frequency </a:t>
          </a:r>
          <a:r>
            <a:rPr lang="en-IN" sz="3600" kern="1200" dirty="0"/>
            <a:t>distribution</a:t>
          </a:r>
        </a:p>
      </dsp:txBody>
      <dsp:txXfrm>
        <a:off x="3861196" y="92"/>
        <a:ext cx="3021806" cy="1813083"/>
      </dsp:txXfrm>
    </dsp:sp>
    <dsp:sp modelId="{B4553FAC-B563-4010-B6D4-AEF2D1FF1F65}">
      <dsp:nvSpPr>
        <dsp:cNvPr id="0" name=""/>
        <dsp:cNvSpPr/>
      </dsp:nvSpPr>
      <dsp:spPr>
        <a:xfrm>
          <a:off x="7185183" y="92"/>
          <a:ext cx="3021806" cy="1813083"/>
        </a:xfrm>
        <a:prstGeom prst="rect">
          <a:avLst/>
        </a:prstGeom>
        <a:solidFill>
          <a:schemeClr val="accent2">
            <a:hueOff val="45376"/>
            <a:satOff val="5216"/>
            <a:lumOff val="-41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Cumulative frequency </a:t>
          </a:r>
          <a:r>
            <a:rPr lang="en-IN" sz="3600" kern="1200" dirty="0"/>
            <a:t>distribution</a:t>
          </a:r>
        </a:p>
      </dsp:txBody>
      <dsp:txXfrm>
        <a:off x="7185183" y="92"/>
        <a:ext cx="3021806" cy="1813083"/>
      </dsp:txXfrm>
    </dsp:sp>
    <dsp:sp modelId="{B4316F3E-E99F-4965-B0C4-38AD6F145DB8}">
      <dsp:nvSpPr>
        <dsp:cNvPr id="0" name=""/>
        <dsp:cNvSpPr/>
      </dsp:nvSpPr>
      <dsp:spPr>
        <a:xfrm>
          <a:off x="537210" y="2115356"/>
          <a:ext cx="3021806" cy="1813083"/>
        </a:xfrm>
        <a:prstGeom prst="rect">
          <a:avLst/>
        </a:prstGeom>
        <a:solidFill>
          <a:schemeClr val="accent2">
            <a:hueOff val="68064"/>
            <a:satOff val="7823"/>
            <a:lumOff val="-623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Stem leaf </a:t>
          </a:r>
          <a:r>
            <a:rPr lang="en-IN" sz="3600" kern="1200" dirty="0"/>
            <a:t>diagram</a:t>
          </a:r>
        </a:p>
      </dsp:txBody>
      <dsp:txXfrm>
        <a:off x="537210" y="2115356"/>
        <a:ext cx="3021806" cy="1813083"/>
      </dsp:txXfrm>
    </dsp:sp>
    <dsp:sp modelId="{B427A7A0-8841-4636-8481-426F523568BC}">
      <dsp:nvSpPr>
        <dsp:cNvPr id="0" name=""/>
        <dsp:cNvSpPr/>
      </dsp:nvSpPr>
      <dsp:spPr>
        <a:xfrm>
          <a:off x="3861196" y="2115356"/>
          <a:ext cx="3021806" cy="1813083"/>
        </a:xfrm>
        <a:prstGeom prst="rect">
          <a:avLst/>
        </a:prstGeom>
        <a:solidFill>
          <a:schemeClr val="accent2">
            <a:hueOff val="90751"/>
            <a:satOff val="10431"/>
            <a:lumOff val="-831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Line plots</a:t>
          </a:r>
        </a:p>
      </dsp:txBody>
      <dsp:txXfrm>
        <a:off x="3861196" y="2115356"/>
        <a:ext cx="3021806" cy="1813083"/>
      </dsp:txXfrm>
    </dsp:sp>
    <dsp:sp modelId="{9BDB2843-E02B-4C4F-95AE-E863FA7819FB}">
      <dsp:nvSpPr>
        <dsp:cNvPr id="0" name=""/>
        <dsp:cNvSpPr/>
      </dsp:nvSpPr>
      <dsp:spPr>
        <a:xfrm>
          <a:off x="7185183" y="2115356"/>
          <a:ext cx="3021806" cy="1813083"/>
        </a:xfrm>
        <a:prstGeom prst="rect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…</a:t>
          </a:r>
        </a:p>
      </dsp:txBody>
      <dsp:txXfrm>
        <a:off x="7185183" y="2115356"/>
        <a:ext cx="3021806" cy="18130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30644-367A-4004-A238-B5D2964EEF15}">
      <dsp:nvSpPr>
        <dsp:cNvPr id="0" name=""/>
        <dsp:cNvSpPr/>
      </dsp:nvSpPr>
      <dsp:spPr>
        <a:xfrm>
          <a:off x="-5409708" y="-828448"/>
          <a:ext cx="6442063" cy="6442063"/>
        </a:xfrm>
        <a:prstGeom prst="blockArc">
          <a:avLst>
            <a:gd name="adj1" fmla="val 18900000"/>
            <a:gd name="adj2" fmla="val 2700000"/>
            <a:gd name="adj3" fmla="val 335"/>
          </a:avLst>
        </a:pr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A0303B-2501-436C-96CF-26F321EFC3DA}">
      <dsp:nvSpPr>
        <dsp:cNvPr id="0" name=""/>
        <dsp:cNvSpPr/>
      </dsp:nvSpPr>
      <dsp:spPr>
        <a:xfrm>
          <a:off x="664181" y="478516"/>
          <a:ext cx="4089216" cy="9570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9645" tIns="127000" rIns="127000" bIns="1270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Mean</a:t>
          </a:r>
        </a:p>
      </dsp:txBody>
      <dsp:txXfrm>
        <a:off x="664181" y="478516"/>
        <a:ext cx="4089216" cy="957033"/>
      </dsp:txXfrm>
    </dsp:sp>
    <dsp:sp modelId="{FAFC8CC4-6111-4963-9137-1A2C7D6B1D4B}">
      <dsp:nvSpPr>
        <dsp:cNvPr id="0" name=""/>
        <dsp:cNvSpPr/>
      </dsp:nvSpPr>
      <dsp:spPr>
        <a:xfrm>
          <a:off x="66035" y="358887"/>
          <a:ext cx="1196291" cy="11962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DEE7E-C940-4265-9394-078213B95B3B}">
      <dsp:nvSpPr>
        <dsp:cNvPr id="0" name=""/>
        <dsp:cNvSpPr/>
      </dsp:nvSpPr>
      <dsp:spPr>
        <a:xfrm>
          <a:off x="1012062" y="1914066"/>
          <a:ext cx="3741335" cy="957033"/>
        </a:xfrm>
        <a:prstGeom prst="rect">
          <a:avLst/>
        </a:prstGeom>
        <a:solidFill>
          <a:schemeClr val="accent2">
            <a:hueOff val="56720"/>
            <a:satOff val="6519"/>
            <a:lumOff val="-5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9645" tIns="127000" rIns="127000" bIns="1270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Median</a:t>
          </a:r>
        </a:p>
      </dsp:txBody>
      <dsp:txXfrm>
        <a:off x="1012062" y="1914066"/>
        <a:ext cx="3741335" cy="957033"/>
      </dsp:txXfrm>
    </dsp:sp>
    <dsp:sp modelId="{0E626588-913E-4601-81E2-E52E34F0E9E2}">
      <dsp:nvSpPr>
        <dsp:cNvPr id="0" name=""/>
        <dsp:cNvSpPr/>
      </dsp:nvSpPr>
      <dsp:spPr>
        <a:xfrm>
          <a:off x="413916" y="1794437"/>
          <a:ext cx="1196291" cy="11962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56720"/>
              <a:satOff val="6519"/>
              <a:lumOff val="-5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FF784-7B95-44AC-90AF-12D377FDCE71}">
      <dsp:nvSpPr>
        <dsp:cNvPr id="0" name=""/>
        <dsp:cNvSpPr/>
      </dsp:nvSpPr>
      <dsp:spPr>
        <a:xfrm>
          <a:off x="664181" y="3349616"/>
          <a:ext cx="4089216" cy="957033"/>
        </a:xfrm>
        <a:prstGeom prst="rect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9645" tIns="127000" rIns="127000" bIns="1270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Mode</a:t>
          </a:r>
        </a:p>
      </dsp:txBody>
      <dsp:txXfrm>
        <a:off x="664181" y="3349616"/>
        <a:ext cx="4089216" cy="957033"/>
      </dsp:txXfrm>
    </dsp:sp>
    <dsp:sp modelId="{FA65CE25-A36F-4A8F-8097-63C5BD3461A3}">
      <dsp:nvSpPr>
        <dsp:cNvPr id="0" name=""/>
        <dsp:cNvSpPr/>
      </dsp:nvSpPr>
      <dsp:spPr>
        <a:xfrm>
          <a:off x="66035" y="3229987"/>
          <a:ext cx="1196291" cy="11962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8620E-B651-4BC0-B4BF-32044E6DD3A2}">
      <dsp:nvSpPr>
        <dsp:cNvPr id="0" name=""/>
        <dsp:cNvSpPr/>
      </dsp:nvSpPr>
      <dsp:spPr>
        <a:xfrm>
          <a:off x="-5427710" y="-831103"/>
          <a:ext cx="6462805" cy="6462805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06F79-E31E-4283-9A57-357DB9710E76}">
      <dsp:nvSpPr>
        <dsp:cNvPr id="0" name=""/>
        <dsp:cNvSpPr/>
      </dsp:nvSpPr>
      <dsp:spPr>
        <a:xfrm>
          <a:off x="541895" y="369070"/>
          <a:ext cx="3887084" cy="7385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Variance</a:t>
          </a:r>
        </a:p>
      </dsp:txBody>
      <dsp:txXfrm>
        <a:off x="541895" y="369070"/>
        <a:ext cx="3887084" cy="738524"/>
      </dsp:txXfrm>
    </dsp:sp>
    <dsp:sp modelId="{8DA2B878-BCBD-493B-9B93-C1E8D5F6B870}">
      <dsp:nvSpPr>
        <dsp:cNvPr id="0" name=""/>
        <dsp:cNvSpPr/>
      </dsp:nvSpPr>
      <dsp:spPr>
        <a:xfrm>
          <a:off x="80317" y="276754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84743-CB9E-4671-B1D5-9D7B3CC61606}">
      <dsp:nvSpPr>
        <dsp:cNvPr id="0" name=""/>
        <dsp:cNvSpPr/>
      </dsp:nvSpPr>
      <dsp:spPr>
        <a:xfrm>
          <a:off x="965308" y="1477048"/>
          <a:ext cx="3463671" cy="738524"/>
        </a:xfrm>
        <a:prstGeom prst="rect">
          <a:avLst/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Standard </a:t>
          </a:r>
          <a:r>
            <a:rPr lang="en-US" sz="2800" kern="1200" dirty="0"/>
            <a:t>Deviation</a:t>
          </a:r>
        </a:p>
      </dsp:txBody>
      <dsp:txXfrm>
        <a:off x="965308" y="1477048"/>
        <a:ext cx="3463671" cy="738524"/>
      </dsp:txXfrm>
    </dsp:sp>
    <dsp:sp modelId="{A1219F38-6565-4C03-BAF5-3E53CB7FDB03}">
      <dsp:nvSpPr>
        <dsp:cNvPr id="0" name=""/>
        <dsp:cNvSpPr/>
      </dsp:nvSpPr>
      <dsp:spPr>
        <a:xfrm>
          <a:off x="503730" y="1384732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37813"/>
              <a:satOff val="4346"/>
              <a:lumOff val="-34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EBA0F7-BE98-47A9-B37D-ACCBF2B05440}">
      <dsp:nvSpPr>
        <dsp:cNvPr id="0" name=""/>
        <dsp:cNvSpPr/>
      </dsp:nvSpPr>
      <dsp:spPr>
        <a:xfrm>
          <a:off x="965308" y="2585026"/>
          <a:ext cx="3463671" cy="738524"/>
        </a:xfrm>
        <a:prstGeom prst="rect">
          <a:avLst/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Range</a:t>
          </a:r>
        </a:p>
      </dsp:txBody>
      <dsp:txXfrm>
        <a:off x="965308" y="2585026"/>
        <a:ext cx="3463671" cy="738524"/>
      </dsp:txXfrm>
    </dsp:sp>
    <dsp:sp modelId="{613B43DA-6D43-4FA6-8BB4-FBC3366D57AD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75626"/>
              <a:satOff val="8693"/>
              <a:lumOff val="-69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9C531-4035-464E-B02A-C1ADAFDC5733}">
      <dsp:nvSpPr>
        <dsp:cNvPr id="0" name=""/>
        <dsp:cNvSpPr/>
      </dsp:nvSpPr>
      <dsp:spPr>
        <a:xfrm>
          <a:off x="541895" y="3693004"/>
          <a:ext cx="3887084" cy="738524"/>
        </a:xfrm>
        <a:prstGeom prst="rect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Inter Quartile Range</a:t>
          </a:r>
        </a:p>
      </dsp:txBody>
      <dsp:txXfrm>
        <a:off x="541895" y="3693004"/>
        <a:ext cx="3887084" cy="738524"/>
      </dsp:txXfrm>
    </dsp:sp>
    <dsp:sp modelId="{928D4C09-AA92-4E28-AAC1-7E8B4DDE20EF}">
      <dsp:nvSpPr>
        <dsp:cNvPr id="0" name=""/>
        <dsp:cNvSpPr/>
      </dsp:nvSpPr>
      <dsp:spPr>
        <a:xfrm>
          <a:off x="80317" y="3600689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88C5B-D148-449A-B816-8DEDDE5A24A9}">
      <dsp:nvSpPr>
        <dsp:cNvPr id="0" name=""/>
        <dsp:cNvSpPr/>
      </dsp:nvSpPr>
      <dsp:spPr>
        <a:xfrm>
          <a:off x="1946698" y="0"/>
          <a:ext cx="4919133" cy="49191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9FE27-F8E0-4F1E-A1A7-ACE537D0B7ED}">
      <dsp:nvSpPr>
        <dsp:cNvPr id="0" name=""/>
        <dsp:cNvSpPr/>
      </dsp:nvSpPr>
      <dsp:spPr>
        <a:xfrm>
          <a:off x="4406265" y="492393"/>
          <a:ext cx="3197436" cy="8742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collection mechanism</a:t>
          </a:r>
        </a:p>
      </dsp:txBody>
      <dsp:txXfrm>
        <a:off x="4448945" y="535073"/>
        <a:ext cx="3112076" cy="788939"/>
      </dsp:txXfrm>
    </dsp:sp>
    <dsp:sp modelId="{4163C868-E269-4CE0-BA71-3EAEDF1192B5}">
      <dsp:nvSpPr>
        <dsp:cNvPr id="0" name=""/>
        <dsp:cNvSpPr/>
      </dsp:nvSpPr>
      <dsp:spPr>
        <a:xfrm>
          <a:off x="4406265" y="1475980"/>
          <a:ext cx="3197436" cy="8742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Maintaining a data dictionary</a:t>
          </a:r>
        </a:p>
      </dsp:txBody>
      <dsp:txXfrm>
        <a:off x="4448945" y="1518660"/>
        <a:ext cx="3112076" cy="788939"/>
      </dsp:txXfrm>
    </dsp:sp>
    <dsp:sp modelId="{9790830E-31FB-452B-9506-A901579C966D}">
      <dsp:nvSpPr>
        <dsp:cNvPr id="0" name=""/>
        <dsp:cNvSpPr/>
      </dsp:nvSpPr>
      <dsp:spPr>
        <a:xfrm>
          <a:off x="4406265" y="2459566"/>
          <a:ext cx="3197436" cy="8742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Missing value imputation</a:t>
          </a:r>
        </a:p>
      </dsp:txBody>
      <dsp:txXfrm>
        <a:off x="4448945" y="2502246"/>
        <a:ext cx="3112076" cy="788939"/>
      </dsp:txXfrm>
    </dsp:sp>
    <dsp:sp modelId="{8B5C769F-060C-4FB6-BBB2-416C2EFD0E1B}">
      <dsp:nvSpPr>
        <dsp:cNvPr id="0" name=""/>
        <dsp:cNvSpPr/>
      </dsp:nvSpPr>
      <dsp:spPr>
        <a:xfrm>
          <a:off x="4406265" y="3443152"/>
          <a:ext cx="3197436" cy="8742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Outlier treatment</a:t>
          </a:r>
        </a:p>
      </dsp:txBody>
      <dsp:txXfrm>
        <a:off x="4448945" y="3485832"/>
        <a:ext cx="3112076" cy="7889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D236-6FC3-4FCE-A0C6-D94373E712ED}">
      <dsp:nvSpPr>
        <dsp:cNvPr id="0" name=""/>
        <dsp:cNvSpPr/>
      </dsp:nvSpPr>
      <dsp:spPr>
        <a:xfrm>
          <a:off x="0" y="37391"/>
          <a:ext cx="8001000" cy="393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Maintain </a:t>
          </a:r>
          <a:r>
            <a:rPr lang="en-US" sz="1050" kern="1200"/>
            <a:t>labels of </a:t>
          </a:r>
          <a:r>
            <a:rPr lang="en-US" sz="1050" kern="1200" dirty="0"/>
            <a:t>as many variables as possible </a:t>
          </a:r>
        </a:p>
      </dsp:txBody>
      <dsp:txXfrm>
        <a:off x="19191" y="56582"/>
        <a:ext cx="7962618" cy="354738"/>
      </dsp:txXfrm>
    </dsp:sp>
    <dsp:sp modelId="{792A4C9D-E4C6-4C3F-B2B9-A8CABBFD80CD}">
      <dsp:nvSpPr>
        <dsp:cNvPr id="0" name=""/>
        <dsp:cNvSpPr/>
      </dsp:nvSpPr>
      <dsp:spPr>
        <a:xfrm>
          <a:off x="0" y="430511"/>
          <a:ext cx="8001000" cy="358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32" tIns="13970" rIns="78232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50" kern="1200"/>
            <a:t>If </a:t>
          </a:r>
          <a:r>
            <a:rPr lang="en-US" sz="1050" kern="1200" dirty="0"/>
            <a:t>possible, one should also try to capture the business </a:t>
          </a:r>
          <a:r>
            <a:rPr lang="en-US" sz="1050" kern="1200"/>
            <a:t>sense of </a:t>
          </a:r>
          <a:r>
            <a:rPr lang="en-US" sz="1050" kern="1200" dirty="0"/>
            <a:t>these variables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50" kern="1200" dirty="0"/>
            <a:t>Wherever things are not clear, it should be noted down so that it can </a:t>
          </a:r>
          <a:r>
            <a:rPr lang="en-US" sz="1050" kern="1200"/>
            <a:t>be clarified </a:t>
          </a:r>
          <a:r>
            <a:rPr lang="en-US" sz="1050" kern="1200" dirty="0"/>
            <a:t>with the client later on</a:t>
          </a:r>
        </a:p>
      </dsp:txBody>
      <dsp:txXfrm>
        <a:off x="0" y="430511"/>
        <a:ext cx="8001000" cy="358627"/>
      </dsp:txXfrm>
    </dsp:sp>
    <dsp:sp modelId="{6DAD8617-5D09-4017-B5B9-B76E5D2365AF}">
      <dsp:nvSpPr>
        <dsp:cNvPr id="0" name=""/>
        <dsp:cNvSpPr/>
      </dsp:nvSpPr>
      <dsp:spPr>
        <a:xfrm>
          <a:off x="0" y="789138"/>
          <a:ext cx="8001000" cy="393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i="1" kern="1200"/>
            <a:t>Clear Definition of Unique Identifier </a:t>
          </a:r>
          <a:r>
            <a:rPr lang="en-US" sz="1050" i="1" kern="1200" dirty="0"/>
            <a:t>and its Meaning:</a:t>
          </a:r>
        </a:p>
      </dsp:txBody>
      <dsp:txXfrm>
        <a:off x="19191" y="808329"/>
        <a:ext cx="7962618" cy="354738"/>
      </dsp:txXfrm>
    </dsp:sp>
    <dsp:sp modelId="{0DFC6387-3922-4E02-90FA-8A3A198B8549}">
      <dsp:nvSpPr>
        <dsp:cNvPr id="0" name=""/>
        <dsp:cNvSpPr/>
      </dsp:nvSpPr>
      <dsp:spPr>
        <a:xfrm>
          <a:off x="0" y="1182258"/>
          <a:ext cx="8001000" cy="891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32" tIns="13970" rIns="78232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50" kern="1200" dirty="0"/>
            <a:t>Ascertain the level at which data is to be rolled up / down</a:t>
          </a:r>
          <a:r>
            <a:rPr lang="en-US" sz="1050" kern="1200"/>
            <a:t>. For </a:t>
          </a:r>
          <a:r>
            <a:rPr lang="en-US" sz="1050" kern="1200" dirty="0"/>
            <a:t>instance, </a:t>
          </a: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50" b="1" kern="1200"/>
            <a:t>Individua</a:t>
          </a:r>
          <a:r>
            <a:rPr lang="en-US" sz="1050" kern="1200"/>
            <a:t>l level</a:t>
          </a: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50" b="1" kern="1200"/>
            <a:t>Individua</a:t>
          </a:r>
          <a:r>
            <a:rPr lang="en-US" sz="1050" kern="1200"/>
            <a:t>l x </a:t>
          </a:r>
          <a:r>
            <a:rPr lang="en-US" sz="1050" b="1" kern="1200"/>
            <a:t>Account</a:t>
          </a:r>
          <a:r>
            <a:rPr lang="en-US" sz="1050" kern="1200"/>
            <a:t> level</a:t>
          </a: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50" b="1" kern="1200"/>
            <a:t>Individual</a:t>
          </a:r>
          <a:r>
            <a:rPr lang="en-US" sz="1050" kern="1200"/>
            <a:t> x </a:t>
          </a:r>
          <a:r>
            <a:rPr lang="en-US" sz="1050" b="1" kern="1200"/>
            <a:t>Month</a:t>
          </a:r>
          <a:r>
            <a:rPr lang="en-US" sz="1050" kern="1200"/>
            <a:t> level</a:t>
          </a: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50" b="1" kern="1200"/>
            <a:t>Individual</a:t>
          </a:r>
          <a:r>
            <a:rPr lang="en-US" sz="1050" kern="1200"/>
            <a:t> x </a:t>
          </a:r>
          <a:r>
            <a:rPr lang="en-US" sz="1050" b="1" kern="1200"/>
            <a:t>Account</a:t>
          </a:r>
          <a:r>
            <a:rPr lang="en-US" sz="1050" kern="1200"/>
            <a:t> x </a:t>
          </a:r>
          <a:r>
            <a:rPr lang="en-US" sz="1050" b="1" kern="1200"/>
            <a:t>Month</a:t>
          </a:r>
          <a:r>
            <a:rPr lang="en-US" sz="1050" kern="1200"/>
            <a:t> level, etc.</a:t>
          </a:r>
        </a:p>
      </dsp:txBody>
      <dsp:txXfrm>
        <a:off x="0" y="1182258"/>
        <a:ext cx="8001000" cy="891134"/>
      </dsp:txXfrm>
    </dsp:sp>
    <dsp:sp modelId="{95DB7F1B-F7FB-40F6-8EEB-3D437E15BEEA}">
      <dsp:nvSpPr>
        <dsp:cNvPr id="0" name=""/>
        <dsp:cNvSpPr/>
      </dsp:nvSpPr>
      <dsp:spPr>
        <a:xfrm>
          <a:off x="0" y="2073393"/>
          <a:ext cx="8001000" cy="393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/>
            <a:t>Identify </a:t>
          </a:r>
          <a:r>
            <a:rPr lang="en-US" sz="1050" kern="1200" dirty="0"/>
            <a:t>unique </a:t>
          </a:r>
          <a:r>
            <a:rPr lang="en-US" sz="1050" kern="1200"/>
            <a:t>key of </a:t>
          </a:r>
          <a:r>
            <a:rPr lang="en-US" sz="1050" kern="1200" dirty="0"/>
            <a:t>every dataset</a:t>
          </a:r>
          <a:r>
            <a:rPr lang="en-US" sz="1050" kern="1200"/>
            <a:t>. Few </a:t>
          </a:r>
          <a:r>
            <a:rPr lang="en-US" sz="1050" kern="1200" dirty="0"/>
            <a:t>examples below:</a:t>
          </a:r>
        </a:p>
      </dsp:txBody>
      <dsp:txXfrm>
        <a:off x="19191" y="2092584"/>
        <a:ext cx="7962618" cy="354738"/>
      </dsp:txXfrm>
    </dsp:sp>
    <dsp:sp modelId="{DB40CF81-63AE-475E-A224-F68B408270E8}">
      <dsp:nvSpPr>
        <dsp:cNvPr id="0" name=""/>
        <dsp:cNvSpPr/>
      </dsp:nvSpPr>
      <dsp:spPr>
        <a:xfrm>
          <a:off x="0" y="2466513"/>
          <a:ext cx="8001000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32" tIns="13970" rIns="78232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50" b="1" kern="1200"/>
            <a:t>Payment data </a:t>
          </a:r>
          <a:r>
            <a:rPr lang="en-US" sz="1050" kern="1200"/>
            <a:t>may be at </a:t>
          </a:r>
          <a:r>
            <a:rPr lang="en-US" sz="1050" b="1" kern="1200"/>
            <a:t>transaction level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50" b="1" kern="1200"/>
            <a:t>Demographic data </a:t>
          </a:r>
          <a:r>
            <a:rPr lang="en-US" sz="1050" kern="1200"/>
            <a:t>at </a:t>
          </a:r>
          <a:r>
            <a:rPr lang="en-US" sz="1050" b="1" kern="1200"/>
            <a:t>individual level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50" b="1" kern="1200"/>
            <a:t>Census data </a:t>
          </a:r>
          <a:r>
            <a:rPr lang="en-US" sz="1050" kern="1200"/>
            <a:t>at </a:t>
          </a:r>
          <a:r>
            <a:rPr lang="en-US" sz="1050" b="1" kern="1200"/>
            <a:t>zip code level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50" i="1" kern="1200" dirty="0"/>
            <a:t>Dependent </a:t>
          </a:r>
          <a:r>
            <a:rPr lang="en-US" sz="1050" i="1" kern="1200"/>
            <a:t>Variable Definition </a:t>
          </a:r>
          <a:r>
            <a:rPr lang="en-US" sz="1050" i="1" kern="1200" dirty="0"/>
            <a:t>and Meaning: </a:t>
          </a:r>
          <a:r>
            <a:rPr lang="en-US" sz="1050" kern="1200" dirty="0"/>
            <a:t>This is a very crucial step in modeling exercise as </a:t>
          </a:r>
          <a:r>
            <a:rPr lang="en-US" sz="1050" kern="1200"/>
            <a:t>wrong definition </a:t>
          </a:r>
          <a:r>
            <a:rPr lang="en-US" sz="1050" kern="1200" dirty="0"/>
            <a:t>can lead to completely wrong conclusions. In </a:t>
          </a:r>
          <a:r>
            <a:rPr lang="en-US" sz="1050" kern="1200"/>
            <a:t>absence of </a:t>
          </a:r>
          <a:r>
            <a:rPr lang="en-US" sz="1050" kern="1200" dirty="0"/>
            <a:t>a </a:t>
          </a:r>
          <a:r>
            <a:rPr lang="en-US" sz="1050" kern="1200"/>
            <a:t>clear definition </a:t>
          </a:r>
          <a:r>
            <a:rPr lang="en-US" sz="1050" kern="1200" dirty="0"/>
            <a:t>at this stage, it may </a:t>
          </a:r>
          <a:r>
            <a:rPr lang="en-US" sz="1050" kern="1200"/>
            <a:t>be defined later after </a:t>
          </a:r>
          <a:r>
            <a:rPr lang="en-US" sz="1050" kern="1200" dirty="0"/>
            <a:t>some actual data analysis.</a:t>
          </a:r>
        </a:p>
      </dsp:txBody>
      <dsp:txXfrm>
        <a:off x="0" y="2466513"/>
        <a:ext cx="8001000" cy="869400"/>
      </dsp:txXfrm>
    </dsp:sp>
    <dsp:sp modelId="{857FC11E-40DA-4FB6-B19A-EB835476A686}">
      <dsp:nvSpPr>
        <dsp:cNvPr id="0" name=""/>
        <dsp:cNvSpPr/>
      </dsp:nvSpPr>
      <dsp:spPr>
        <a:xfrm>
          <a:off x="0" y="3335913"/>
          <a:ext cx="8001000" cy="393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i="1" kern="1200"/>
            <a:t>Variable Classification</a:t>
          </a:r>
          <a:r>
            <a:rPr lang="en-US" sz="1050" i="1" kern="1200" dirty="0"/>
            <a:t>:</a:t>
          </a:r>
          <a:endParaRPr lang="en-US" sz="1050" kern="1200" dirty="0"/>
        </a:p>
      </dsp:txBody>
      <dsp:txXfrm>
        <a:off x="19191" y="3355104"/>
        <a:ext cx="7962618" cy="354738"/>
      </dsp:txXfrm>
    </dsp:sp>
    <dsp:sp modelId="{29F96D8A-6300-4C4F-A239-DA367F32B217}">
      <dsp:nvSpPr>
        <dsp:cNvPr id="0" name=""/>
        <dsp:cNvSpPr/>
      </dsp:nvSpPr>
      <dsp:spPr>
        <a:xfrm>
          <a:off x="0" y="3729033"/>
          <a:ext cx="8001000" cy="71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32" tIns="13970" rIns="78232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50" b="1" kern="1200"/>
            <a:t>Demographic variables</a:t>
          </a:r>
          <a:r>
            <a:rPr lang="en-US" sz="1050" kern="1200"/>
            <a:t>, e.g. age, gender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50" b="1" kern="1200"/>
            <a:t>Performance </a:t>
          </a:r>
          <a:r>
            <a:rPr lang="en-US" sz="1050" b="1" kern="1200" dirty="0"/>
            <a:t>variables</a:t>
          </a:r>
          <a:r>
            <a:rPr lang="en-US" sz="1050" kern="1200" dirty="0"/>
            <a:t>, e.g. spend, </a:t>
          </a:r>
          <a:r>
            <a:rPr lang="en-US" sz="1050" kern="1200"/>
            <a:t>number of </a:t>
          </a:r>
          <a:r>
            <a:rPr lang="en-US" sz="1050" kern="1200" dirty="0"/>
            <a:t>transactions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50" b="1" kern="1200" dirty="0"/>
            <a:t>Credit Attributes</a:t>
          </a:r>
          <a:r>
            <a:rPr lang="en-US" sz="1050" kern="1200" dirty="0"/>
            <a:t>, e.g. total credit line</a:t>
          </a:r>
          <a:r>
            <a:rPr lang="en-US" sz="1050" kern="1200"/>
            <a:t>, FICO </a:t>
          </a:r>
          <a:r>
            <a:rPr lang="en-US" sz="1050" kern="1200" dirty="0"/>
            <a:t>score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50" b="1" kern="1200" dirty="0"/>
            <a:t>Census level</a:t>
          </a:r>
          <a:r>
            <a:rPr lang="en-US" sz="1050" kern="1200" dirty="0"/>
            <a:t>, e.g. population, location attributes such as income levels</a:t>
          </a:r>
        </a:p>
      </dsp:txBody>
      <dsp:txXfrm>
        <a:off x="0" y="3729033"/>
        <a:ext cx="8001000" cy="717254"/>
      </dsp:txXfrm>
    </dsp:sp>
    <dsp:sp modelId="{61779A27-20C0-4A35-9E05-BCB0DB873118}">
      <dsp:nvSpPr>
        <dsp:cNvPr id="0" name=""/>
        <dsp:cNvSpPr/>
      </dsp:nvSpPr>
      <dsp:spPr>
        <a:xfrm>
          <a:off x="0" y="4446288"/>
          <a:ext cx="8001000" cy="393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i="1" kern="1200" dirty="0"/>
            <a:t>Maintain </a:t>
          </a:r>
          <a:r>
            <a:rPr lang="en-US" sz="1050" i="1" kern="1200"/>
            <a:t>meaning of </a:t>
          </a:r>
          <a:r>
            <a:rPr lang="en-US" sz="1050" i="1" kern="1200" dirty="0"/>
            <a:t>all Potential Predictors</a:t>
          </a:r>
          <a:endParaRPr lang="en-US" sz="1050" kern="1200" dirty="0"/>
        </a:p>
      </dsp:txBody>
      <dsp:txXfrm>
        <a:off x="19191" y="4465479"/>
        <a:ext cx="7962618" cy="354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24B7-BB65-4CD5-AF2E-65720B007E4F}" type="datetimeFigureOut">
              <a:rPr lang="en-US" smtClean="0"/>
              <a:pPr/>
              <a:t>12/3/2016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4F797-D0C9-4CC8-A782-47AF8FE251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3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39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http://www.dissertation-statistics.com/population-sample.html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3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8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03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16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Ref</a:t>
            </a:r>
            <a:r>
              <a:rPr lang="en-IN" baseline="0"/>
              <a:t> </a:t>
            </a:r>
            <a:r>
              <a:rPr lang="en-IN" baseline="0" dirty="0"/>
              <a:t>http://www.analyticskhoj.com/wp-content/uploads/2015/12/Missing-Value-imputation-basic-way-750x500.jpg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35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758952"/>
            <a:ext cx="109270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99" y="4455620"/>
            <a:ext cx="10927081" cy="164038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1" baseline="0">
                <a:solidFill>
                  <a:schemeClr val="tx2"/>
                </a:solidFill>
                <a:latin typeface="+mj-lt"/>
              </a:defRPr>
            </a:lvl1pPr>
            <a:lvl2pPr marL="457211" indent="0" algn="ctr">
              <a:buNone/>
              <a:defRPr sz="2400"/>
            </a:lvl2pPr>
            <a:lvl3pPr marL="914423" indent="0" algn="ctr">
              <a:buNone/>
              <a:defRPr sz="2400"/>
            </a:lvl3pPr>
            <a:lvl4pPr marL="1371634" indent="0" algn="ctr">
              <a:buNone/>
              <a:defRPr sz="2000"/>
            </a:lvl4pPr>
            <a:lvl5pPr marL="1828846" indent="0" algn="ctr">
              <a:buNone/>
              <a:defRPr sz="2000"/>
            </a:lvl5pPr>
            <a:lvl6pPr marL="2286057" indent="0" algn="ctr">
              <a:buNone/>
              <a:defRPr sz="2000"/>
            </a:lvl6pPr>
            <a:lvl7pPr marL="2743269" indent="0" algn="ctr">
              <a:buNone/>
              <a:defRPr sz="2000"/>
            </a:lvl7pPr>
            <a:lvl8pPr marL="3200480" indent="0" algn="ctr">
              <a:buNone/>
              <a:defRPr sz="2000"/>
            </a:lvl8pPr>
            <a:lvl9pPr marL="3657691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1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242852">
                    <a:lumMod val="50000"/>
                  </a:srgbClr>
                </a:solidFill>
              </a:rPr>
              <a:t>Passion for </a:t>
            </a:r>
            <a:r>
              <a:rPr lang="en-US" dirty="0">
                <a:solidFill>
                  <a:srgbClr val="242852">
                    <a:lumMod val="50000"/>
                  </a:srgbClr>
                </a:solidFill>
              </a:rPr>
              <a:t>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8599" y="4325112"/>
            <a:ext cx="10854579" cy="182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0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2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1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85" y="155588"/>
            <a:ext cx="11003280" cy="856395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85" y="1447800"/>
            <a:ext cx="11896761" cy="4495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242852">
                    <a:lumMod val="50000"/>
                  </a:srgbClr>
                </a:solidFill>
              </a:rPr>
              <a:t>Passion for </a:t>
            </a:r>
            <a:r>
              <a:rPr lang="en-US" dirty="0">
                <a:solidFill>
                  <a:srgbClr val="242852">
                    <a:lumMod val="50000"/>
                  </a:srgbClr>
                </a:solidFill>
              </a:rPr>
              <a:t>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8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50742"/>
            <a:ext cx="10927081" cy="417437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4453128"/>
            <a:ext cx="10927081" cy="171907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1" baseline="0">
                <a:solidFill>
                  <a:schemeClr val="tx2"/>
                </a:solidFill>
                <a:latin typeface="+mj-lt"/>
              </a:defRPr>
            </a:lvl1pPr>
            <a:lvl2pPr marL="4572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242852">
                    <a:lumMod val="75000"/>
                  </a:srgbClr>
                </a:solidFill>
              </a:rPr>
              <a:t>Passion for </a:t>
            </a:r>
            <a:r>
              <a:rPr lang="en-US" dirty="0">
                <a:solidFill>
                  <a:srgbClr val="242852">
                    <a:lumMod val="75000"/>
                  </a:srgbClr>
                </a:solidFill>
              </a:rPr>
              <a:t>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8599" y="4325112"/>
            <a:ext cx="10854579" cy="182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4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150743"/>
            <a:ext cx="11003280" cy="8612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399"/>
            <a:ext cx="5882639" cy="4876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856446" cy="4876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242852">
                    <a:lumMod val="75000"/>
                  </a:srgbClr>
                </a:solidFill>
              </a:rPr>
              <a:t>Passion for </a:t>
            </a:r>
            <a:r>
              <a:rPr lang="en-US" dirty="0">
                <a:solidFill>
                  <a:srgbClr val="242852">
                    <a:lumMod val="75000"/>
                  </a:srgbClr>
                </a:solidFill>
              </a:rPr>
              <a:t>pattern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599" y="150742"/>
            <a:ext cx="10927081" cy="8612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143000"/>
            <a:ext cx="5806441" cy="70305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990" y="1974464"/>
            <a:ext cx="5803050" cy="41977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3096"/>
            <a:ext cx="5810726" cy="70295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4464"/>
            <a:ext cx="5810726" cy="4197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242852">
                    <a:lumMod val="75000"/>
                  </a:srgbClr>
                </a:solidFill>
              </a:rPr>
              <a:t>Passion for </a:t>
            </a:r>
            <a:r>
              <a:rPr lang="en-US" dirty="0">
                <a:solidFill>
                  <a:srgbClr val="242852">
                    <a:lumMod val="75000"/>
                  </a:srgbClr>
                </a:solidFill>
              </a:rPr>
              <a:t>pattern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1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242852">
                    <a:lumMod val="75000"/>
                  </a:srgbClr>
                </a:solidFill>
              </a:rPr>
              <a:t>Passion for </a:t>
            </a:r>
            <a:r>
              <a:rPr lang="en-US" dirty="0">
                <a:solidFill>
                  <a:srgbClr val="242852">
                    <a:lumMod val="75000"/>
                  </a:srgbClr>
                </a:solidFill>
              </a:rPr>
              <a:t>pattern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9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>
                <a:solidFill>
                  <a:srgbClr val="242852">
                    <a:lumMod val="75000"/>
                  </a:srgbClr>
                </a:solidFill>
              </a:rPr>
              <a:t>Passion for </a:t>
            </a:r>
            <a:r>
              <a:rPr lang="en-US" dirty="0">
                <a:solidFill>
                  <a:srgbClr val="242852">
                    <a:lumMod val="75000"/>
                  </a:srgbClr>
                </a:solidFill>
              </a:rPr>
              <a:t>pattern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7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1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11" indent="0">
              <a:buNone/>
              <a:defRPr sz="1200"/>
            </a:lvl2pPr>
            <a:lvl3pPr marL="914423" indent="0">
              <a:buNone/>
              <a:defRPr sz="1001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105937-90B1-462A-AED5-8A20315C1D3D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1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2428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088B27-51EA-43CF-84BE-213EAFDFD34D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>
              <a:solidFill>
                <a:srgbClr val="24285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6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1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11" indent="0">
              <a:buNone/>
              <a:defRPr sz="1200"/>
            </a:lvl2pPr>
            <a:lvl3pPr marL="914423" indent="0">
              <a:buNone/>
              <a:defRPr sz="1001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50743"/>
            <a:ext cx="10927080" cy="861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274018"/>
            <a:ext cx="11836401" cy="45933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599" y="643964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914423"/>
            <a:fld id="{71105937-90B1-462A-AED5-8A20315C1D3D}" type="datetimeFigureOut">
              <a:rPr lang="en-US" smtClean="0"/>
              <a:pPr defTabSz="914423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4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2">
                    <a:lumMod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</a:defRPr>
            </a:lvl1pPr>
          </a:lstStyle>
          <a:p>
            <a:pPr defTabSz="914423"/>
            <a:r>
              <a:rPr lang="en-US">
                <a:solidFill>
                  <a:srgbClr val="242852">
                    <a:lumMod val="75000"/>
                  </a:srgbClr>
                </a:solidFill>
              </a:rPr>
              <a:t>Passion for </a:t>
            </a:r>
            <a:r>
              <a:rPr lang="en-US" dirty="0">
                <a:solidFill>
                  <a:srgbClr val="242852">
                    <a:lumMod val="75000"/>
                  </a:srgbClr>
                </a:solidFill>
              </a:rPr>
              <a:t>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16621" y="6434524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914423"/>
            <a:fld id="{FA088B27-51EA-43CF-84BE-213EAFDFD34D}" type="slidenum">
              <a:rPr lang="en-US" smtClean="0"/>
              <a:pPr defTabSz="914423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1143000"/>
            <a:ext cx="1098388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23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2" indent="-91442" algn="l" defTabSz="914423" rtl="0" eaLnBrk="1" latinLnBrk="0" hangingPunct="1">
        <a:lnSpc>
          <a:spcPct val="90000"/>
        </a:lnSpc>
        <a:spcBef>
          <a:spcPts val="1200"/>
        </a:spcBef>
        <a:spcAft>
          <a:spcPts val="20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58" indent="-182885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42" indent="-182885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27" indent="-182885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711" indent="-182885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28" indent="-228606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33" indent="-228606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38" indent="-228606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43" indent="-228606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Analytics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Case: </a:t>
            </a:r>
            <a:r>
              <a:rPr lang="en-US"/>
              <a:t>Types of </a:t>
            </a:r>
            <a:r>
              <a:rPr lang="en-US" dirty="0"/>
              <a:t>Data variables (Revisited)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397897"/>
              </p:ext>
            </p:extLst>
          </p:nvPr>
        </p:nvGraphicFramePr>
        <p:xfrm>
          <a:off x="228602" y="1447803"/>
          <a:ext cx="11800044" cy="46481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9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8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5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19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12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414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71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/>
                        <a:t>Variable 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50" marR="9250" marT="818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/>
                        <a:t>Name of Manufacturer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/>
                        <a:t>Manufacturer 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/>
                        <a:t>Number of Equipment's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/>
                        <a:t>Annual</a:t>
                      </a:r>
                      <a:r>
                        <a:rPr lang="en-US" sz="1400" u="none" strike="noStrike" baseline="0" dirty="0"/>
                        <a:t> </a:t>
                      </a:r>
                      <a:r>
                        <a:rPr lang="en-US" sz="1400" u="none" strike="noStrike" dirty="0"/>
                        <a:t>Equipment</a:t>
                      </a:r>
                      <a:r>
                        <a:rPr lang="en-US" sz="1400" u="none" strike="noStrike" baseline="0" dirty="0"/>
                        <a:t> Failures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/>
                        <a:t>Manufacturer 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/>
                        <a:t>Manufacturer Category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/>
                        <a:t>Annualized Maintenance</a:t>
                      </a:r>
                      <a:r>
                        <a:rPr lang="en-US" sz="1400" u="none" strike="noStrike" baseline="0" dirty="0"/>
                        <a:t> cost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lt1"/>
                          </a:solidFill>
                          <a:latin typeface="+mn-lt"/>
                        </a:rPr>
                        <a:t>Failure</a:t>
                      </a:r>
                      <a:r>
                        <a:rPr lang="en-US" sz="1400" b="1" i="0" u="none" strike="noStrike" baseline="0" dirty="0">
                          <a:solidFill>
                            <a:schemeClr val="lt1"/>
                          </a:solidFill>
                          <a:latin typeface="+mn-lt"/>
                        </a:rPr>
                        <a:t> Rate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296" marR="8296" marT="8296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/>
                        <a:t>Value Stored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50" marR="9250" marT="81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Name of the individual</a:t>
                      </a:r>
                      <a:r>
                        <a:rPr lang="en-US" sz="1400" u="none" strike="noStrike" baseline="0" dirty="0"/>
                        <a:t> manufacturer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81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Unique identifier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81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1, 2, 3…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81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18, 19, 20…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81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Male /</a:t>
                      </a:r>
                      <a:br>
                        <a:rPr lang="en-US" sz="1400" u="none" strike="noStrike"/>
                      </a:br>
                      <a:r>
                        <a:rPr lang="en-US" sz="1400" u="none" strike="noStrike"/>
                        <a:t>Female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81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/>
                        <a:t>Married /</a:t>
                      </a:r>
                      <a:br>
                        <a:rPr lang="en-US" sz="1400" u="none" strike="noStrike"/>
                      </a:br>
                      <a:r>
                        <a:rPr lang="en-US" sz="1400" u="none" strike="noStrike"/>
                        <a:t>Divorced / </a:t>
                      </a:r>
                      <a:br>
                        <a:rPr lang="en-US" sz="1400" u="none" strike="noStrike"/>
                      </a:br>
                      <a:r>
                        <a:rPr lang="en-US" sz="1400" u="none" strike="noStrike"/>
                        <a:t>Never Married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81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Amount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81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/>
                        <a:t>Low(&lt;25%) /</a:t>
                      </a:r>
                      <a:br>
                        <a:rPr lang="en-US" sz="1400" u="none" strike="noStrike" dirty="0"/>
                      </a:br>
                      <a:r>
                        <a:rPr lang="en-US" sz="1400" u="none" strike="noStrike" dirty="0"/>
                        <a:t>Medium(&lt;50%) /</a:t>
                      </a:r>
                      <a:br>
                        <a:rPr lang="en-US" sz="1400" u="none" strike="noStrike" dirty="0"/>
                      </a:br>
                      <a:r>
                        <a:rPr lang="en-US" sz="1400" u="none" strike="noStrike" dirty="0"/>
                        <a:t>High(&lt;75%) /</a:t>
                      </a:r>
                      <a:br>
                        <a:rPr lang="en-US" sz="1400" u="none" strike="noStrike" dirty="0"/>
                      </a:br>
                      <a:r>
                        <a:rPr lang="en-US" sz="1400" u="none" strike="noStrike" dirty="0"/>
                        <a:t>Very High(&gt;75%)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8187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/>
                        <a:t>Variable 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50" marR="9250" marT="81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81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81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Numerical (</a:t>
                      </a:r>
                      <a:r>
                        <a:rPr lang="en-US" sz="1400" u="none" strike="noStrike" dirty="0"/>
                        <a:t>Discrete)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81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Numerical (</a:t>
                      </a:r>
                      <a:r>
                        <a:rPr lang="en-US" sz="1400" u="none" strike="noStrike" dirty="0"/>
                        <a:t>Discrete)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81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Categorical</a:t>
                      </a:r>
                      <a:r>
                        <a:rPr lang="en-US" sz="1400" u="none" strike="noStrike" baseline="0"/>
                        <a:t> (</a:t>
                      </a:r>
                      <a:r>
                        <a:rPr lang="en-US" sz="1400" u="none" strike="noStrike" baseline="0" dirty="0"/>
                        <a:t>Binary)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81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Categorical (</a:t>
                      </a:r>
                      <a:r>
                        <a:rPr lang="en-US" sz="1400" u="none" strike="noStrike" dirty="0"/>
                        <a:t>Nominal)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81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Numerical (</a:t>
                      </a:r>
                      <a:r>
                        <a:rPr lang="en-US" sz="1400" u="none" strike="noStrike" dirty="0"/>
                        <a:t>Continuous)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81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Categorical (</a:t>
                      </a:r>
                      <a:r>
                        <a:rPr lang="en-US" sz="1400" u="none" strike="noStrike" dirty="0"/>
                        <a:t>Ordinal)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8187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/>
                        <a:t>Remarks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50" marR="9250" marT="81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 Identifier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81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 Identifier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81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 Arises from counting. Takes</a:t>
                      </a:r>
                      <a:r>
                        <a:rPr lang="en-US" sz="1400" u="none" strike="noStrike" baseline="0" dirty="0"/>
                        <a:t> certain discrete values in a given range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81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 Arises from counting. Takes</a:t>
                      </a:r>
                      <a:r>
                        <a:rPr lang="en-US" sz="1400" u="none" strike="noStrike" baseline="0" dirty="0"/>
                        <a:t> certain discrete values in a given range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81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 Only two categories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81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 Several</a:t>
                      </a:r>
                      <a:r>
                        <a:rPr lang="en-US" sz="1400" u="none" strike="noStrike" baseline="0" dirty="0"/>
                        <a:t> ordered category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81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 Takes many values in a given range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81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 Several ordered category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8187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5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Summarize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28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Data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31885" y="1447800"/>
            <a:ext cx="11896761" cy="533400"/>
          </a:xfrm>
        </p:spPr>
        <p:txBody>
          <a:bodyPr/>
          <a:lstStyle/>
          <a:p>
            <a:pPr lvl="1">
              <a:defRPr/>
            </a:pPr>
            <a:r>
              <a:rPr lang="en-IN" sz="2000" dirty="0"/>
              <a:t>There are various ways to summarize data. </a:t>
            </a:r>
            <a:r>
              <a:rPr lang="en-IN" sz="2000"/>
              <a:t>Some of </a:t>
            </a:r>
            <a:r>
              <a:rPr lang="en-IN" sz="2000" dirty="0"/>
              <a:t>them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52374793"/>
              </p:ext>
            </p:extLst>
          </p:nvPr>
        </p:nvGraphicFramePr>
        <p:xfrm>
          <a:off x="914400" y="2209800"/>
          <a:ext cx="10744200" cy="3928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218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Summarizing Data </a:t>
            </a:r>
            <a:r>
              <a:rPr lang="en-US" sz="4000"/>
              <a:t>- Frequency </a:t>
            </a:r>
            <a:r>
              <a:rPr lang="en-US" sz="4000" dirty="0"/>
              <a:t>distribution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1885" y="1219200"/>
            <a:ext cx="11896761" cy="1295400"/>
          </a:xfrm>
        </p:spPr>
        <p:txBody>
          <a:bodyPr>
            <a:noAutofit/>
          </a:bodyPr>
          <a:lstStyle/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 technique to summarize discrete data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 simple process which involves counting of distinct discrete values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The representation can be either tabular or graphical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Example: Number of Failures out of total critical equipment's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2544132"/>
            <a:ext cx="1981200" cy="307777"/>
          </a:xfrm>
          <a:prstGeom prst="rect">
            <a:avLst/>
          </a:prstGeom>
          <a:noFill/>
        </p:spPr>
        <p:txBody>
          <a:bodyPr wrap="square" lIns="91438" tIns="45718" rIns="91438" bIns="45718" rtlCol="0">
            <a:spAutoFit/>
          </a:bodyPr>
          <a:lstStyle/>
          <a:p>
            <a:r>
              <a:rPr lang="en-US" sz="1400" b="1" dirty="0"/>
              <a:t>Tabular representation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64639" y="2544132"/>
            <a:ext cx="2241061" cy="523216"/>
          </a:xfrm>
          <a:prstGeom prst="rect">
            <a:avLst/>
          </a:prstGeom>
          <a:noFill/>
        </p:spPr>
        <p:txBody>
          <a:bodyPr wrap="square" lIns="91438" tIns="45718" rIns="91438" bIns="45718" rtlCol="0">
            <a:spAutoFit/>
          </a:bodyPr>
          <a:lstStyle/>
          <a:p>
            <a:r>
              <a:rPr lang="en-US" sz="1400" b="1" dirty="0"/>
              <a:t>Graphical representation - Bar Chart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523487"/>
              </p:ext>
            </p:extLst>
          </p:nvPr>
        </p:nvGraphicFramePr>
        <p:xfrm>
          <a:off x="1905000" y="2851908"/>
          <a:ext cx="3135924" cy="3396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0160">
                  <a:extLst>
                    <a:ext uri="{9D8B030D-6E8A-4147-A177-3AD203B41FA5}">
                      <a16:colId xmlns:a16="http://schemas.microsoft.com/office/drawing/2014/main" val="3393925586"/>
                    </a:ext>
                  </a:extLst>
                </a:gridCol>
                <a:gridCol w="1775764">
                  <a:extLst>
                    <a:ext uri="{9D8B030D-6E8A-4147-A177-3AD203B41FA5}">
                      <a16:colId xmlns:a16="http://schemas.microsoft.com/office/drawing/2014/main" val="839583813"/>
                    </a:ext>
                  </a:extLst>
                </a:gridCol>
              </a:tblGrid>
              <a:tr h="446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No. of failures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No. of equipments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9801946"/>
                  </a:ext>
                </a:extLst>
              </a:tr>
              <a:tr h="22689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4785395"/>
                  </a:ext>
                </a:extLst>
              </a:tr>
              <a:tr h="22689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0135450"/>
                  </a:ext>
                </a:extLst>
              </a:tr>
              <a:tr h="22689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3575923"/>
                  </a:ext>
                </a:extLst>
              </a:tr>
              <a:tr h="22689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8778424"/>
                  </a:ext>
                </a:extLst>
              </a:tr>
              <a:tr h="22689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6404505"/>
                  </a:ext>
                </a:extLst>
              </a:tr>
              <a:tr h="22689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3063516"/>
                  </a:ext>
                </a:extLst>
              </a:tr>
              <a:tr h="22689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3202093"/>
                  </a:ext>
                </a:extLst>
              </a:tr>
              <a:tr h="22689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6672801"/>
                  </a:ext>
                </a:extLst>
              </a:tr>
              <a:tr h="22689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5547657"/>
                  </a:ext>
                </a:extLst>
              </a:tr>
              <a:tr h="22689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006757"/>
                  </a:ext>
                </a:extLst>
              </a:tr>
              <a:tr h="22689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0412853"/>
                  </a:ext>
                </a:extLst>
              </a:tr>
              <a:tr h="22689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1541615"/>
                  </a:ext>
                </a:extLst>
              </a:tr>
              <a:tr h="22689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3780024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73FA759-E7F8-4D95-8856-2C47F0D43E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032107"/>
              </p:ext>
            </p:extLst>
          </p:nvPr>
        </p:nvGraphicFramePr>
        <p:xfrm>
          <a:off x="6544408" y="2851908"/>
          <a:ext cx="5037992" cy="3396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6320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0162" y="1259737"/>
            <a:ext cx="2831986" cy="1540613"/>
            <a:chOff x="1206108" y="745388"/>
            <a:chExt cx="2831986" cy="154061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31704" y="1143001"/>
              <a:ext cx="2806390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Oval 5"/>
            <p:cNvSpPr/>
            <p:nvPr/>
          </p:nvSpPr>
          <p:spPr>
            <a:xfrm>
              <a:off x="1206108" y="745388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8" rIns="91438" bIns="45718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pic>
        <p:nvPicPr>
          <p:cNvPr id="7" name="Picture 6"/>
          <p:cNvPicPr/>
          <p:nvPr/>
        </p:nvPicPr>
        <p:blipFill rotWithShape="1">
          <a:blip r:embed="rId3"/>
          <a:srcRect l="34400" t="45222" r="48482" b="23448"/>
          <a:stretch/>
        </p:blipFill>
        <p:spPr bwMode="auto">
          <a:xfrm>
            <a:off x="3886200" y="1640736"/>
            <a:ext cx="1905000" cy="17120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/>
          <p:nvPr/>
        </p:nvPicPr>
        <p:blipFill rotWithShape="1">
          <a:blip r:embed="rId4"/>
          <a:srcRect l="37558" t="29261" r="47984" b="33498"/>
          <a:stretch/>
        </p:blipFill>
        <p:spPr bwMode="auto">
          <a:xfrm>
            <a:off x="6591300" y="1640736"/>
            <a:ext cx="1524000" cy="19240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 rotWithShape="1">
          <a:blip r:embed="rId5"/>
          <a:srcRect l="37890" t="29260" r="33858" b="33794"/>
          <a:stretch/>
        </p:blipFill>
        <p:spPr bwMode="auto">
          <a:xfrm>
            <a:off x="8915400" y="1640736"/>
            <a:ext cx="2819400" cy="19240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/>
          <p:cNvPicPr/>
          <p:nvPr/>
        </p:nvPicPr>
        <p:blipFill rotWithShape="1">
          <a:blip r:embed="rId6"/>
          <a:srcRect l="1496" t="28670" r="81719" b="34089"/>
          <a:stretch/>
        </p:blipFill>
        <p:spPr bwMode="auto">
          <a:xfrm>
            <a:off x="8115300" y="3698751"/>
            <a:ext cx="2095500" cy="2743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38600" y="4160713"/>
            <a:ext cx="29146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Chart 14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88056"/>
              </p:ext>
            </p:extLst>
          </p:nvPr>
        </p:nvGraphicFramePr>
        <p:xfrm>
          <a:off x="131885" y="3881437"/>
          <a:ext cx="3352800" cy="2098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6" name="Oval 15"/>
          <p:cNvSpPr/>
          <p:nvPr/>
        </p:nvSpPr>
        <p:spPr>
          <a:xfrm>
            <a:off x="3657600" y="1259737"/>
            <a:ext cx="381000" cy="380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6286500" y="1287375"/>
            <a:ext cx="381000" cy="380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8724900" y="1259736"/>
            <a:ext cx="381000" cy="380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7734300" y="3779712"/>
            <a:ext cx="381000" cy="380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Oval 19"/>
          <p:cNvSpPr/>
          <p:nvPr/>
        </p:nvSpPr>
        <p:spPr>
          <a:xfrm>
            <a:off x="3818206" y="3779714"/>
            <a:ext cx="381000" cy="380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Oval 20"/>
          <p:cNvSpPr/>
          <p:nvPr/>
        </p:nvSpPr>
        <p:spPr>
          <a:xfrm>
            <a:off x="167054" y="3779713"/>
            <a:ext cx="381000" cy="380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86695" y="1287375"/>
            <a:ext cx="35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24600" y="132210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63000" y="129542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289560" y="395034"/>
            <a:ext cx="11003280" cy="856395"/>
          </a:xfrm>
        </p:spPr>
        <p:txBody>
          <a:bodyPr>
            <a:noAutofit/>
          </a:bodyPr>
          <a:lstStyle/>
          <a:p>
            <a:r>
              <a:rPr lang="en-US" dirty="0"/>
              <a:t>Summarizing Data-Frequency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121683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85" y="155588"/>
            <a:ext cx="11003280" cy="1063612"/>
          </a:xfrm>
        </p:spPr>
        <p:txBody>
          <a:bodyPr>
            <a:noAutofit/>
          </a:bodyPr>
          <a:lstStyle/>
          <a:p>
            <a:r>
              <a:rPr sz="4000" dirty="0"/>
              <a:t>Summarizing Data - </a:t>
            </a:r>
            <a:r>
              <a:rPr sz="4000"/>
              <a:t>Grouped Frequency </a:t>
            </a:r>
            <a:r>
              <a:rPr sz="4000" dirty="0"/>
              <a:t>distribution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 technique to summarize continuous data or discrete data having large </a:t>
            </a:r>
            <a:r>
              <a:rPr lang="en-US"/>
              <a:t>number of </a:t>
            </a:r>
            <a:r>
              <a:rPr lang="en-US" dirty="0"/>
              <a:t>observations and an extended range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 simple process which involves </a:t>
            </a:r>
            <a:r>
              <a:rPr lang="en-US"/>
              <a:t>counting of values falling </a:t>
            </a:r>
            <a:r>
              <a:rPr lang="en-US" dirty="0"/>
              <a:t>under </a:t>
            </a:r>
            <a:r>
              <a:rPr lang="en-US"/>
              <a:t>the different </a:t>
            </a:r>
            <a:r>
              <a:rPr lang="en-US" dirty="0"/>
              <a:t>intervals (grouped)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Example and illustration 2.2: </a:t>
            </a:r>
            <a:r>
              <a:rPr lang="en-US"/>
              <a:t>Number of customers falling under different </a:t>
            </a:r>
            <a:r>
              <a:rPr lang="en-US" dirty="0"/>
              <a:t>Salary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57700" y="2413377"/>
            <a:ext cx="3276600" cy="307777"/>
          </a:xfrm>
          <a:prstGeom prst="rect">
            <a:avLst/>
          </a:prstGeom>
          <a:noFill/>
        </p:spPr>
        <p:txBody>
          <a:bodyPr wrap="square" lIns="91438" tIns="45718" rIns="91438" bIns="45718" rtlCol="0">
            <a:spAutoFit/>
          </a:bodyPr>
          <a:lstStyle/>
          <a:p>
            <a:r>
              <a:rPr lang="en-US" sz="1400" b="1" dirty="0"/>
              <a:t>Graphical representation - Bar Chart</a:t>
            </a:r>
          </a:p>
        </p:txBody>
      </p:sp>
      <p:graphicFrame>
        <p:nvGraphicFramePr>
          <p:cNvPr id="9" name="Chart 8"/>
          <p:cNvGraphicFramePr/>
          <p:nvPr/>
        </p:nvGraphicFramePr>
        <p:xfrm>
          <a:off x="2781300" y="2794377"/>
          <a:ext cx="6629400" cy="3524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07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Summarizing Data – </a:t>
            </a:r>
            <a:r>
              <a:rPr lang="en-US" sz="4000"/>
              <a:t>Grouped Frequency </a:t>
            </a:r>
            <a:r>
              <a:rPr lang="en-US" sz="4000" dirty="0"/>
              <a:t>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73613" y="11928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8030272" y="1219200"/>
            <a:ext cx="365386" cy="349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38800" y="2057402"/>
            <a:ext cx="1684496" cy="276995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r>
              <a:rPr lang="en-US" sz="1200" dirty="0"/>
              <a:t>1. Press “ctrl+alt+enter”</a:t>
            </a:r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621" y="1219200"/>
            <a:ext cx="65436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63673" y="1295401"/>
            <a:ext cx="1619486" cy="198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9299" y="3733800"/>
            <a:ext cx="23145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2831" y="4040070"/>
            <a:ext cx="4290134" cy="1803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133888856"/>
              </p:ext>
            </p:extLst>
          </p:nvPr>
        </p:nvGraphicFramePr>
        <p:xfrm>
          <a:off x="458605" y="4038602"/>
          <a:ext cx="3097892" cy="2133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6" name="Oval 25"/>
          <p:cNvSpPr/>
          <p:nvPr/>
        </p:nvSpPr>
        <p:spPr>
          <a:xfrm>
            <a:off x="8025659" y="352571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3778714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Oval 27"/>
          <p:cNvSpPr/>
          <p:nvPr/>
        </p:nvSpPr>
        <p:spPr>
          <a:xfrm>
            <a:off x="382405" y="3505200"/>
            <a:ext cx="381000" cy="4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96000" y="4276636"/>
            <a:ext cx="1828800" cy="60016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lIns="91438" tIns="45718" rIns="91438" bIns="45718" rtlCol="0">
            <a:spAutoFit/>
          </a:bodyPr>
          <a:lstStyle/>
          <a:p>
            <a:r>
              <a:rPr lang="en-US" sz="1100"/>
              <a:t>4.From </a:t>
            </a:r>
            <a:r>
              <a:rPr lang="en-US" sz="1100" dirty="0"/>
              <a:t>“Edit” select the salary bands as horizontal axis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59491" y="3382753"/>
            <a:ext cx="1828800" cy="60016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lIns="91438" tIns="45718" rIns="91438" bIns="45718" rtlCol="0">
            <a:spAutoFit/>
          </a:bodyPr>
          <a:lstStyle/>
          <a:p>
            <a:r>
              <a:rPr lang="en-US" sz="1100" dirty="0"/>
              <a:t>5.Observe </a:t>
            </a:r>
            <a:r>
              <a:rPr lang="en-US" sz="1100"/>
              <a:t>the difference </a:t>
            </a:r>
            <a:r>
              <a:rPr lang="en-US" sz="1100" dirty="0"/>
              <a:t>between horizontal </a:t>
            </a:r>
            <a:r>
              <a:rPr lang="en-US" sz="1100"/>
              <a:t>axes of </a:t>
            </a:r>
            <a:r>
              <a:rPr lang="en-US" sz="1100" dirty="0"/>
              <a:t>two charts</a:t>
            </a:r>
          </a:p>
        </p:txBody>
      </p:sp>
    </p:spTree>
    <p:extLst>
      <p:ext uri="{BB962C8B-B14F-4D97-AF65-F5344CB8AC3E}">
        <p14:creationId xmlns:p14="http://schemas.microsoft.com/office/powerpoint/2010/main" val="1684770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5943"/>
            <a:ext cx="11003280" cy="856395"/>
          </a:xfrm>
        </p:spPr>
        <p:txBody>
          <a:bodyPr>
            <a:normAutofit/>
          </a:bodyPr>
          <a:lstStyle/>
          <a:p>
            <a:r>
              <a:rPr sz="4000" dirty="0"/>
              <a:t>Summarizing Data - Cumulative Frequency distribution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/>
              <a:t>Cumulative frequencies </a:t>
            </a:r>
            <a:r>
              <a:rPr lang="en-US" dirty="0"/>
              <a:t>are obtained by accumulating </a:t>
            </a:r>
            <a:r>
              <a:rPr lang="en-US"/>
              <a:t>the frequencies </a:t>
            </a:r>
            <a:r>
              <a:rPr lang="en-US" dirty="0"/>
              <a:t>to give the total </a:t>
            </a:r>
            <a:r>
              <a:rPr lang="en-US"/>
              <a:t>number of </a:t>
            </a:r>
            <a:r>
              <a:rPr lang="en-US" dirty="0"/>
              <a:t>observations up to and including the value or group in question.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Example and illustration 2.3: Cumulative </a:t>
            </a:r>
            <a:r>
              <a:rPr lang="en-US"/>
              <a:t>number of </a:t>
            </a:r>
            <a:r>
              <a:rPr lang="en-US" dirty="0"/>
              <a:t>cards in the </a:t>
            </a:r>
            <a:r>
              <a:rPr lang="en-US"/>
              <a:t>sample of </a:t>
            </a:r>
            <a:r>
              <a:rPr lang="en-US" dirty="0"/>
              <a:t>3000 individuals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2511623"/>
            <a:ext cx="1981200" cy="307777"/>
          </a:xfrm>
          <a:prstGeom prst="rect">
            <a:avLst/>
          </a:prstGeom>
          <a:noFill/>
        </p:spPr>
        <p:txBody>
          <a:bodyPr wrap="square" lIns="91438" tIns="45718" rIns="91438" bIns="45718" rtlCol="0">
            <a:spAutoFit/>
          </a:bodyPr>
          <a:lstStyle/>
          <a:p>
            <a:r>
              <a:rPr lang="en-US" sz="1400" b="1" dirty="0"/>
              <a:t>Tabular representation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76800" y="2520415"/>
            <a:ext cx="3276600" cy="307777"/>
          </a:xfrm>
          <a:prstGeom prst="rect">
            <a:avLst/>
          </a:prstGeom>
          <a:noFill/>
        </p:spPr>
        <p:txBody>
          <a:bodyPr wrap="square" lIns="91438" tIns="45718" rIns="91438" bIns="45718" rtlCol="0">
            <a:spAutoFit/>
          </a:bodyPr>
          <a:lstStyle/>
          <a:p>
            <a:r>
              <a:rPr lang="en-US" sz="1400" b="1" dirty="0"/>
              <a:t>Graphical representation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29106"/>
              </p:ext>
            </p:extLst>
          </p:nvPr>
        </p:nvGraphicFramePr>
        <p:xfrm>
          <a:off x="1905000" y="2851908"/>
          <a:ext cx="3135924" cy="3396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0160">
                  <a:extLst>
                    <a:ext uri="{9D8B030D-6E8A-4147-A177-3AD203B41FA5}">
                      <a16:colId xmlns:a16="http://schemas.microsoft.com/office/drawing/2014/main" val="3393925586"/>
                    </a:ext>
                  </a:extLst>
                </a:gridCol>
                <a:gridCol w="1775764">
                  <a:extLst>
                    <a:ext uri="{9D8B030D-6E8A-4147-A177-3AD203B41FA5}">
                      <a16:colId xmlns:a16="http://schemas.microsoft.com/office/drawing/2014/main" val="839583813"/>
                    </a:ext>
                  </a:extLst>
                </a:gridCol>
              </a:tblGrid>
              <a:tr h="446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No. of failures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No. of equipments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9801946"/>
                  </a:ext>
                </a:extLst>
              </a:tr>
              <a:tr h="22689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4785395"/>
                  </a:ext>
                </a:extLst>
              </a:tr>
              <a:tr h="22689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0135450"/>
                  </a:ext>
                </a:extLst>
              </a:tr>
              <a:tr h="22689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3575923"/>
                  </a:ext>
                </a:extLst>
              </a:tr>
              <a:tr h="22689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8778424"/>
                  </a:ext>
                </a:extLst>
              </a:tr>
              <a:tr h="22689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6404505"/>
                  </a:ext>
                </a:extLst>
              </a:tr>
              <a:tr h="22689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3063516"/>
                  </a:ext>
                </a:extLst>
              </a:tr>
              <a:tr h="22689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3202093"/>
                  </a:ext>
                </a:extLst>
              </a:tr>
              <a:tr h="22689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6672801"/>
                  </a:ext>
                </a:extLst>
              </a:tr>
              <a:tr h="22689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5547657"/>
                  </a:ext>
                </a:extLst>
              </a:tr>
              <a:tr h="22689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006757"/>
                  </a:ext>
                </a:extLst>
              </a:tr>
              <a:tr h="22689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0412853"/>
                  </a:ext>
                </a:extLst>
              </a:tr>
              <a:tr h="22689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1541615"/>
                  </a:ext>
                </a:extLst>
              </a:tr>
              <a:tr h="22689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3780024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C7EEEC5-7A43-4DEE-81A9-C4BB3025D3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8848904"/>
              </p:ext>
            </p:extLst>
          </p:nvPr>
        </p:nvGraphicFramePr>
        <p:xfrm>
          <a:off x="6248400" y="2971800"/>
          <a:ext cx="5374646" cy="3276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8244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662" t="28670" r="62774" b="33793"/>
          <a:stretch/>
        </p:blipFill>
        <p:spPr bwMode="auto">
          <a:xfrm>
            <a:off x="400535" y="1562101"/>
            <a:ext cx="3505199" cy="1752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1662" t="28670" r="62939" b="33793"/>
          <a:stretch/>
        </p:blipFill>
        <p:spPr bwMode="auto">
          <a:xfrm>
            <a:off x="4343400" y="1447802"/>
            <a:ext cx="3352800" cy="1752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4"/>
          <a:srcRect l="1662" t="28965" r="78230" b="34089"/>
          <a:stretch/>
        </p:blipFill>
        <p:spPr bwMode="auto">
          <a:xfrm>
            <a:off x="8534400" y="1447801"/>
            <a:ext cx="2667000" cy="1752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5"/>
          <a:srcRect r="37347" b="32907"/>
          <a:stretch/>
        </p:blipFill>
        <p:spPr bwMode="auto">
          <a:xfrm>
            <a:off x="6858000" y="3636219"/>
            <a:ext cx="3590925" cy="24883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8" name="Chart 7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262758"/>
              </p:ext>
            </p:extLst>
          </p:nvPr>
        </p:nvGraphicFramePr>
        <p:xfrm>
          <a:off x="645154" y="3429000"/>
          <a:ext cx="5146046" cy="2695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8120" y="362807"/>
            <a:ext cx="11003280" cy="856395"/>
          </a:xfrm>
        </p:spPr>
        <p:txBody>
          <a:bodyPr>
            <a:normAutofit/>
          </a:bodyPr>
          <a:lstStyle/>
          <a:p>
            <a:r>
              <a:rPr sz="4000" dirty="0"/>
              <a:t>Summarizing Data - Cumulative Frequency distribution</a:t>
            </a:r>
            <a:endParaRPr lang="en-US" sz="4000" dirty="0"/>
          </a:p>
        </p:txBody>
      </p:sp>
      <p:sp>
        <p:nvSpPr>
          <p:cNvPr id="10" name="Oval 9"/>
          <p:cNvSpPr/>
          <p:nvPr/>
        </p:nvSpPr>
        <p:spPr>
          <a:xfrm>
            <a:off x="162557" y="1178174"/>
            <a:ext cx="447034" cy="380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3930347" y="1178174"/>
            <a:ext cx="457200" cy="380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8052587" y="1182863"/>
            <a:ext cx="457200" cy="380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6324600" y="3314701"/>
            <a:ext cx="457200" cy="380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171935" y="3429000"/>
            <a:ext cx="457200" cy="380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43478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Analyze Data Central Tendency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26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81000" y="1485800"/>
            <a:ext cx="5125915" cy="4495800"/>
          </a:xfrm>
        </p:spPr>
        <p:txBody>
          <a:bodyPr/>
          <a:lstStyle/>
          <a:p>
            <a:pPr lvl="1"/>
            <a:r>
              <a:rPr lang="en-US" dirty="0"/>
              <a:t>Population vs. Sample</a:t>
            </a:r>
          </a:p>
          <a:p>
            <a:pPr lvl="1"/>
            <a:r>
              <a:rPr lang="en-US" dirty="0"/>
              <a:t>Analyzing Data </a:t>
            </a:r>
          </a:p>
          <a:p>
            <a:pPr lvl="2"/>
            <a:r>
              <a:rPr lang="en-US" dirty="0"/>
              <a:t>Identify Types of Data Variables</a:t>
            </a:r>
          </a:p>
          <a:p>
            <a:pPr lvl="2"/>
            <a:r>
              <a:rPr lang="en-US" dirty="0"/>
              <a:t>Summarizing data</a:t>
            </a:r>
          </a:p>
          <a:p>
            <a:pPr lvl="2"/>
            <a:r>
              <a:rPr lang="en-US" dirty="0"/>
              <a:t>Identify Measures of central tendency</a:t>
            </a:r>
          </a:p>
          <a:p>
            <a:pPr lvl="2"/>
            <a:r>
              <a:rPr lang="en-US" dirty="0"/>
              <a:t>Describe Measures of spread</a:t>
            </a:r>
          </a:p>
          <a:p>
            <a:pPr lvl="2"/>
            <a:r>
              <a:rPr lang="en-US" dirty="0"/>
              <a:t>Identify Skewness of data distribution</a:t>
            </a:r>
          </a:p>
          <a:p>
            <a:pPr lvl="1"/>
            <a:r>
              <a:rPr lang="en-US" dirty="0"/>
              <a:t>Data Collection and Management Framework</a:t>
            </a:r>
          </a:p>
          <a:p>
            <a:pPr lvl="2"/>
            <a:r>
              <a:rPr lang="en-US" dirty="0"/>
              <a:t>Data Collection</a:t>
            </a:r>
          </a:p>
          <a:p>
            <a:pPr lvl="2"/>
            <a:r>
              <a:rPr lang="en-US" dirty="0"/>
              <a:t>Data Dictionary</a:t>
            </a:r>
          </a:p>
          <a:p>
            <a:pPr lvl="2"/>
            <a:r>
              <a:rPr lang="en-US" dirty="0"/>
              <a:t>Outlier Treatment</a:t>
            </a:r>
          </a:p>
          <a:p>
            <a:pPr lvl="2"/>
            <a:r>
              <a:rPr lang="en-US" dirty="0"/>
              <a:t>Missing Value Imputation</a:t>
            </a:r>
          </a:p>
          <a:p>
            <a:pPr lvl="1"/>
            <a:r>
              <a:rPr lang="en-US" dirty="0"/>
              <a:t>Business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828799"/>
            <a:ext cx="3775125" cy="376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56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Measures of </a:t>
            </a:r>
            <a:r>
              <a:rPr lang="en-US" dirty="0"/>
              <a:t>Central Tendency/Location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5715000" cy="4575000"/>
          </a:xfrm>
        </p:spPr>
        <p:txBody>
          <a:bodyPr>
            <a:normAutofit/>
          </a:bodyPr>
          <a:lstStyle/>
          <a:p>
            <a:pPr lvl="1">
              <a:spcBef>
                <a:spcPts val="800"/>
              </a:spcBef>
              <a:spcAft>
                <a:spcPts val="900"/>
              </a:spcAft>
            </a:pPr>
            <a:r>
              <a:rPr lang="en-US" dirty="0"/>
              <a:t>There are a </a:t>
            </a:r>
            <a:r>
              <a:rPr lang="en-US"/>
              <a:t>number of different </a:t>
            </a:r>
            <a:r>
              <a:rPr lang="en-US" dirty="0"/>
              <a:t>quantities, which can be used to estimate the central </a:t>
            </a:r>
            <a:r>
              <a:rPr lang="en-US"/>
              <a:t>point of </a:t>
            </a:r>
            <a:r>
              <a:rPr lang="en-US" dirty="0"/>
              <a:t>a sample. </a:t>
            </a:r>
          </a:p>
          <a:p>
            <a:pPr lvl="1">
              <a:spcBef>
                <a:spcPts val="800"/>
              </a:spcBef>
              <a:spcAft>
                <a:spcPts val="900"/>
              </a:spcAft>
            </a:pPr>
            <a:r>
              <a:rPr lang="en-US" dirty="0"/>
              <a:t>These are called </a:t>
            </a:r>
            <a:r>
              <a:rPr lang="en-US"/>
              <a:t>measures of </a:t>
            </a:r>
            <a:r>
              <a:rPr lang="en-US" dirty="0"/>
              <a:t>central tendency, or </a:t>
            </a:r>
            <a:r>
              <a:rPr lang="en-US"/>
              <a:t>measures of </a:t>
            </a:r>
            <a:r>
              <a:rPr lang="en-US" dirty="0"/>
              <a:t>location.</a:t>
            </a:r>
          </a:p>
          <a:p>
            <a:pPr lvl="1">
              <a:spcBef>
                <a:spcPts val="800"/>
              </a:spcBef>
              <a:spcAft>
                <a:spcPts val="900"/>
              </a:spcAft>
            </a:pPr>
            <a:r>
              <a:rPr lang="en-US"/>
              <a:t>Just different ways of </a:t>
            </a:r>
            <a:r>
              <a:rPr lang="en-US" dirty="0"/>
              <a:t>calculating the "average" </a:t>
            </a:r>
            <a:r>
              <a:rPr lang="en-US"/>
              <a:t>value of </a:t>
            </a:r>
            <a:r>
              <a:rPr lang="en-US" dirty="0"/>
              <a:t>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27175315"/>
              </p:ext>
            </p:extLst>
          </p:nvPr>
        </p:nvGraphicFramePr>
        <p:xfrm>
          <a:off x="6553200" y="1295401"/>
          <a:ext cx="4819433" cy="4785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4320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51" y="381000"/>
            <a:ext cx="11003280" cy="856395"/>
          </a:xfrm>
        </p:spPr>
        <p:txBody>
          <a:bodyPr>
            <a:normAutofit fontScale="90000"/>
          </a:bodyPr>
          <a:lstStyle/>
          <a:p>
            <a:r>
              <a:rPr lang="en-US" dirty="0"/>
              <a:t>Mean- Measure of Central Tendency/Location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551" y="1343771"/>
            <a:ext cx="10830614" cy="4676029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By far the most common measure for describing the location of a set of data is the mean. </a:t>
            </a:r>
          </a:p>
          <a:p>
            <a:pPr lvl="1"/>
            <a:r>
              <a:rPr lang="en-US" sz="2400" dirty="0"/>
              <a:t>For a set of observations denoted by x1, x2,….,</a:t>
            </a:r>
            <a:r>
              <a:rPr lang="en-US" sz="2400" dirty="0" err="1"/>
              <a:t>xn</a:t>
            </a:r>
            <a:r>
              <a:rPr lang="en-US" sz="2400" dirty="0"/>
              <a:t> the mean is defined by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US" sz="2400" dirty="0"/>
              <a:t>&lt;x&gt; = (x1 + x2 + … + </a:t>
            </a:r>
            <a:r>
              <a:rPr lang="en-US" sz="2400" dirty="0" err="1"/>
              <a:t>xn</a:t>
            </a:r>
            <a:r>
              <a:rPr lang="en-US" sz="2400" dirty="0"/>
              <a:t>)/n (also denoted by x-bar i.e.    ).</a:t>
            </a:r>
          </a:p>
          <a:p>
            <a:pPr lvl="1"/>
            <a:r>
              <a:rPr lang="en-US" sz="2400" dirty="0"/>
              <a:t>For a frequency distribution with values x1, x2, … </a:t>
            </a:r>
            <a:r>
              <a:rPr lang="en-US" sz="2400" dirty="0" err="1"/>
              <a:t>xn</a:t>
            </a:r>
            <a:r>
              <a:rPr lang="en-US" sz="2400" dirty="0"/>
              <a:t> and corresponding frequency values f1, f2,</a:t>
            </a:r>
            <a:br>
              <a:rPr lang="en-US" sz="2400" dirty="0"/>
            </a:br>
            <a:r>
              <a:rPr lang="en-US" sz="2400" dirty="0"/>
              <a:t>…,</a:t>
            </a:r>
            <a:r>
              <a:rPr lang="en-US" sz="2400" dirty="0" err="1"/>
              <a:t>fn</a:t>
            </a:r>
            <a:r>
              <a:rPr lang="en-US" sz="2400" dirty="0"/>
              <a:t> it is defined as 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US" sz="2400" dirty="0"/>
              <a:t>&lt;x&gt; = (f1 * x1 + f2 * x3 + …. + </a:t>
            </a:r>
            <a:r>
              <a:rPr lang="en-US" sz="2400" dirty="0" err="1"/>
              <a:t>fn</a:t>
            </a:r>
            <a:r>
              <a:rPr lang="en-US" sz="2400" dirty="0"/>
              <a:t> * </a:t>
            </a:r>
            <a:r>
              <a:rPr lang="en-US" sz="2400" dirty="0" err="1"/>
              <a:t>xn</a:t>
            </a:r>
            <a:r>
              <a:rPr lang="en-US" sz="2400" dirty="0"/>
              <a:t>)/(f1 + f2 + … + </a:t>
            </a:r>
            <a:r>
              <a:rPr lang="en-US" sz="2400" dirty="0" err="1"/>
              <a:t>fn</a:t>
            </a:r>
            <a:r>
              <a:rPr lang="en-US" sz="2400" dirty="0"/>
              <a:t>).</a:t>
            </a:r>
          </a:p>
          <a:p>
            <a:pPr lvl="1"/>
            <a:r>
              <a:rPr lang="en-US" sz="2400" dirty="0"/>
              <a:t>It can be calculated simply in excel by simply giving the command : </a:t>
            </a:r>
          </a:p>
          <a:p>
            <a:pPr marL="201173" lvl="1" indent="0">
              <a:buNone/>
            </a:pPr>
            <a:r>
              <a:rPr lang="en-US" sz="2400" dirty="0"/>
              <a:t>                               </a:t>
            </a:r>
          </a:p>
          <a:p>
            <a:pPr marL="201173" lvl="1" indent="0">
              <a:buNone/>
            </a:pPr>
            <a:r>
              <a:rPr lang="en-US" sz="2400" dirty="0"/>
              <a:t>                              =AVERAGE(range of cell whose average/mean is to be calculated)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06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2805"/>
            <a:ext cx="11003280" cy="856395"/>
          </a:xfrm>
        </p:spPr>
        <p:txBody>
          <a:bodyPr>
            <a:normAutofit fontScale="90000"/>
          </a:bodyPr>
          <a:lstStyle/>
          <a:p>
            <a:r>
              <a:rPr lang="en-US" dirty="0"/>
              <a:t>Median- Measure of Central Tendency/Location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10830365" cy="4724400"/>
          </a:xfrm>
        </p:spPr>
        <p:txBody>
          <a:bodyPr>
            <a:normAutofit fontScale="92500" lnSpcReduction="20000"/>
          </a:bodyPr>
          <a:lstStyle/>
          <a:p>
            <a:pPr lvl="1">
              <a:spcBef>
                <a:spcPts val="800"/>
              </a:spcBef>
              <a:spcAft>
                <a:spcPts val="900"/>
              </a:spcAft>
            </a:pPr>
            <a:r>
              <a:rPr lang="en-US" sz="2600" dirty="0"/>
              <a:t>Another useful measure of location. </a:t>
            </a:r>
          </a:p>
          <a:p>
            <a:pPr lvl="1">
              <a:spcBef>
                <a:spcPts val="800"/>
              </a:spcBef>
              <a:spcAft>
                <a:spcPts val="900"/>
              </a:spcAft>
            </a:pPr>
            <a:r>
              <a:rPr lang="en-US" sz="2600" dirty="0"/>
              <a:t>The median is a value, which splits the data set into two equal halves.</a:t>
            </a:r>
          </a:p>
          <a:p>
            <a:pPr lvl="1">
              <a:spcBef>
                <a:spcPts val="800"/>
              </a:spcBef>
              <a:spcAft>
                <a:spcPts val="900"/>
              </a:spcAft>
            </a:pPr>
            <a:r>
              <a:rPr lang="en-US" sz="2600" dirty="0"/>
              <a:t>So that half the observations are less than the median and half are greater than the median.</a:t>
            </a:r>
          </a:p>
          <a:p>
            <a:pPr lvl="1">
              <a:spcBef>
                <a:spcPts val="800"/>
              </a:spcBef>
              <a:spcAft>
                <a:spcPts val="900"/>
              </a:spcAft>
            </a:pPr>
            <a:r>
              <a:rPr lang="en-US" sz="2600" dirty="0"/>
              <a:t>If n is odd, then the median is the middle observation. </a:t>
            </a:r>
          </a:p>
          <a:p>
            <a:pPr lvl="1">
              <a:spcBef>
                <a:spcPts val="800"/>
              </a:spcBef>
              <a:spcAft>
                <a:spcPts val="900"/>
              </a:spcAft>
            </a:pPr>
            <a:r>
              <a:rPr lang="en-US" sz="2600" dirty="0"/>
              <a:t>If n is even, then the median is the midpoint of the middle two observations i.e. (n + 1) / 2</a:t>
            </a:r>
            <a:r>
              <a:rPr lang="en-US" sz="2600" baseline="30000" dirty="0"/>
              <a:t>th</a:t>
            </a:r>
            <a:r>
              <a:rPr lang="en-US" sz="2600" dirty="0"/>
              <a:t> observation.</a:t>
            </a:r>
          </a:p>
          <a:p>
            <a:pPr lvl="1">
              <a:spcBef>
                <a:spcPts val="800"/>
              </a:spcBef>
              <a:spcAft>
                <a:spcPts val="900"/>
              </a:spcAft>
            </a:pPr>
            <a:r>
              <a:rPr lang="en-US" sz="2600" i="1" dirty="0"/>
              <a:t>One of the potential advantages of the median for certain data sets is that it is robust or resistant to the effects of extreme observations.</a:t>
            </a:r>
          </a:p>
          <a:p>
            <a:pPr lvl="1">
              <a:spcBef>
                <a:spcPts val="800"/>
              </a:spcBef>
              <a:spcAft>
                <a:spcPts val="900"/>
              </a:spcAft>
            </a:pPr>
            <a:r>
              <a:rPr lang="en-US" sz="2600" i="1" dirty="0"/>
              <a:t>It can be calculated in excel simply by giving command : </a:t>
            </a:r>
          </a:p>
          <a:p>
            <a:pPr marL="201173" lvl="1" indent="0">
              <a:spcBef>
                <a:spcPts val="800"/>
              </a:spcBef>
              <a:spcAft>
                <a:spcPts val="900"/>
              </a:spcAft>
              <a:buNone/>
            </a:pPr>
            <a:r>
              <a:rPr lang="en-US" sz="2600" i="1" dirty="0"/>
              <a:t>                               =MEDIAN(Range of cell whose median is to be calculated)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65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85" y="381000"/>
            <a:ext cx="11003280" cy="856395"/>
          </a:xfrm>
        </p:spPr>
        <p:txBody>
          <a:bodyPr>
            <a:normAutofit fontScale="90000"/>
          </a:bodyPr>
          <a:lstStyle/>
          <a:p>
            <a:r>
              <a:rPr lang="en-US" dirty="0"/>
              <a:t>Mode- Measure of Central Tendency/Location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17110" y="1752600"/>
            <a:ext cx="5316415" cy="3962400"/>
          </a:xfrm>
        </p:spPr>
        <p:txBody>
          <a:bodyPr>
            <a:normAutofit/>
          </a:bodyPr>
          <a:lstStyle/>
          <a:p>
            <a:pPr lvl="1">
              <a:spcBef>
                <a:spcPts val="800"/>
              </a:spcBef>
              <a:spcAft>
                <a:spcPts val="900"/>
              </a:spcAft>
            </a:pPr>
            <a:r>
              <a:rPr lang="en-US" sz="2400" dirty="0"/>
              <a:t>A third measure of location is the mode.</a:t>
            </a:r>
          </a:p>
          <a:p>
            <a:pPr lvl="1">
              <a:spcBef>
                <a:spcPts val="800"/>
              </a:spcBef>
              <a:spcAft>
                <a:spcPts val="900"/>
              </a:spcAft>
            </a:pPr>
            <a:r>
              <a:rPr lang="en-US" sz="2400" dirty="0"/>
              <a:t>Defined as the value which occurs with the greatest frequency or the most typical value.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Excel has inbuilt function “Mode” for granular data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 summarized data it can be find easily by visual inspection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1496" t="28670" r="81719" b="34089"/>
          <a:stretch/>
        </p:blipFill>
        <p:spPr bwMode="auto">
          <a:xfrm>
            <a:off x="6172200" y="2209800"/>
            <a:ext cx="2095500" cy="2743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Oval 6"/>
          <p:cNvSpPr/>
          <p:nvPr/>
        </p:nvSpPr>
        <p:spPr>
          <a:xfrm>
            <a:off x="5867400" y="2438400"/>
            <a:ext cx="2819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839201" y="2286000"/>
            <a:ext cx="304799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0" y="2057400"/>
            <a:ext cx="199116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Here, Mode = 4</a:t>
            </a:r>
          </a:p>
        </p:txBody>
      </p:sp>
    </p:spTree>
    <p:extLst>
      <p:ext uri="{BB962C8B-B14F-4D97-AF65-F5344CB8AC3E}">
        <p14:creationId xmlns:p14="http://schemas.microsoft.com/office/powerpoint/2010/main" val="1236434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Analyze Data Spread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629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 of </a:t>
            </a:r>
            <a:r>
              <a:rPr lang="en-US" dirty="0"/>
              <a:t>Spread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1885" y="1447800"/>
            <a:ext cx="5430715" cy="4495800"/>
          </a:xfrm>
        </p:spPr>
        <p:txBody>
          <a:bodyPr>
            <a:normAutofit/>
          </a:bodyPr>
          <a:lstStyle/>
          <a:p>
            <a:pPr lvl="1">
              <a:spcBef>
                <a:spcPts val="800"/>
              </a:spcBef>
              <a:spcAft>
                <a:spcPts val="900"/>
              </a:spcAft>
            </a:pPr>
            <a:r>
              <a:rPr lang="en-US" dirty="0"/>
              <a:t>The central </a:t>
            </a:r>
            <a:r>
              <a:rPr lang="en-US"/>
              <a:t>tendency of </a:t>
            </a:r>
            <a:r>
              <a:rPr lang="en-US" dirty="0"/>
              <a:t>a data set is usually the </a:t>
            </a:r>
            <a:r>
              <a:rPr lang="en-US"/>
              <a:t>main feature of </a:t>
            </a:r>
            <a:r>
              <a:rPr lang="en-US" dirty="0"/>
              <a:t>interest. </a:t>
            </a:r>
          </a:p>
          <a:p>
            <a:pPr lvl="1">
              <a:spcBef>
                <a:spcPts val="800"/>
              </a:spcBef>
              <a:spcAft>
                <a:spcPts val="900"/>
              </a:spcAft>
            </a:pPr>
            <a:r>
              <a:rPr lang="en-US"/>
              <a:t>Another feature of </a:t>
            </a:r>
            <a:r>
              <a:rPr lang="en-US" dirty="0"/>
              <a:t>interest is the spread (or variability or dispersion or scatter)</a:t>
            </a:r>
          </a:p>
          <a:p>
            <a:pPr lvl="1">
              <a:spcBef>
                <a:spcPts val="800"/>
              </a:spcBef>
              <a:spcAft>
                <a:spcPts val="900"/>
              </a:spcAft>
            </a:pPr>
            <a:r>
              <a:rPr lang="en-US" dirty="0"/>
              <a:t>Meaning how widely spread the data are about the mean (or other </a:t>
            </a:r>
            <a:r>
              <a:rPr lang="en-US"/>
              <a:t>measure of </a:t>
            </a:r>
            <a:r>
              <a:rPr lang="en-US" dirty="0"/>
              <a:t>location).</a:t>
            </a:r>
          </a:p>
          <a:p>
            <a:pPr lvl="1">
              <a:spcBef>
                <a:spcPts val="800"/>
              </a:spcBef>
              <a:spcAft>
                <a:spcPts val="9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26791054"/>
              </p:ext>
            </p:extLst>
          </p:nvPr>
        </p:nvGraphicFramePr>
        <p:xfrm>
          <a:off x="6781800" y="1295400"/>
          <a:ext cx="4495800" cy="48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2773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390" y="457200"/>
            <a:ext cx="11003280" cy="856395"/>
          </a:xfrm>
        </p:spPr>
        <p:txBody>
          <a:bodyPr>
            <a:normAutofit/>
          </a:bodyPr>
          <a:lstStyle/>
          <a:p>
            <a:r>
              <a:rPr lang="en-US" dirty="0"/>
              <a:t>Variance and Standard Deviation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9975" y="1284286"/>
            <a:ext cx="10859010" cy="5268913"/>
          </a:xfrm>
        </p:spPr>
        <p:txBody>
          <a:bodyPr>
            <a:no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The most commonly used measure of spread is the standard deviation.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Essentially it is a measure of how far on average the observations are from the mean.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For a data set having values x1, x2,…,</a:t>
            </a:r>
            <a:r>
              <a:rPr lang="en-US" dirty="0" err="1"/>
              <a:t>xn</a:t>
            </a:r>
            <a:r>
              <a:rPr lang="en-US" dirty="0"/>
              <a:t> (or xi where </a:t>
            </a:r>
            <a:r>
              <a:rPr lang="en-US" dirty="0" err="1"/>
              <a:t>i</a:t>
            </a:r>
            <a:r>
              <a:rPr lang="en-US" dirty="0"/>
              <a:t>=1,2,…,n) and mean of &lt;x&gt; variance is calculated as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700" dirty="0"/>
              <a:t>For granular data: Variance (σ</a:t>
            </a:r>
            <a:r>
              <a:rPr lang="en-US" sz="1700" baseline="30000" dirty="0"/>
              <a:t>2</a:t>
            </a:r>
            <a:r>
              <a:rPr lang="en-US" sz="1700" dirty="0"/>
              <a:t>) = ∑(xi - &lt;x&gt;)</a:t>
            </a:r>
            <a:r>
              <a:rPr lang="en-US" sz="1700" baseline="30000" dirty="0"/>
              <a:t>2</a:t>
            </a:r>
            <a:r>
              <a:rPr lang="en-US" sz="1700" dirty="0"/>
              <a:t>/n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700" dirty="0"/>
              <a:t>For summarized frequency table: Variance (σ</a:t>
            </a:r>
            <a:r>
              <a:rPr lang="en-US" sz="1700" baseline="30000" dirty="0"/>
              <a:t>2</a:t>
            </a:r>
            <a:r>
              <a:rPr lang="en-US" sz="1700" dirty="0"/>
              <a:t>) = ∑{fi*(xi - &lt;x&gt;)</a:t>
            </a:r>
            <a:r>
              <a:rPr lang="en-US" sz="1700" baseline="30000" dirty="0"/>
              <a:t>2</a:t>
            </a:r>
            <a:r>
              <a:rPr lang="en-US" sz="1700" dirty="0"/>
              <a:t>}/n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Standard deviation is positive square root of variance denoted by σ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For a sample variance is calculated as 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700" dirty="0"/>
              <a:t>Variance (s</a:t>
            </a:r>
            <a:r>
              <a:rPr lang="en-US" sz="1700" baseline="30000" dirty="0"/>
              <a:t>2</a:t>
            </a:r>
            <a:r>
              <a:rPr lang="en-US" sz="1700" dirty="0"/>
              <a:t>) = ∑(xi - &lt;x&gt;)</a:t>
            </a:r>
            <a:r>
              <a:rPr lang="en-US" sz="1700" baseline="30000" dirty="0"/>
              <a:t>2</a:t>
            </a:r>
            <a:r>
              <a:rPr lang="en-US" sz="1700" dirty="0"/>
              <a:t>/(n-1)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Dividing by (n −1) makes the sample variance an unbiased estimator of the population variance.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To calculate variance in excel : </a:t>
            </a:r>
          </a:p>
          <a:p>
            <a:pPr marL="201173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                                           = VAR(Range of cell whose variance is to be calculated)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To calculate standard deviation in excel : </a:t>
            </a:r>
          </a:p>
          <a:p>
            <a:pPr marL="201173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                                            = STDDEV(Range of cell whose </a:t>
            </a:r>
            <a:r>
              <a:rPr lang="en-US" dirty="0" err="1"/>
              <a:t>std</a:t>
            </a:r>
            <a:r>
              <a:rPr lang="en-US" dirty="0"/>
              <a:t> deviation is to be calculated)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88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Variance and Standard Deviation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1201" y="1230933"/>
            <a:ext cx="4506542" cy="2437349"/>
            <a:chOff x="2228061" y="950563"/>
            <a:chExt cx="4506542" cy="243734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8062" y="1425385"/>
              <a:ext cx="2089727" cy="1962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98940" y="1588688"/>
              <a:ext cx="972177" cy="808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2228061" y="950563"/>
              <a:ext cx="4506542" cy="4361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8" rIns="91438" bIns="45718" rtlCol="0" anchor="ctr"/>
            <a:lstStyle/>
            <a:p>
              <a:pPr algn="ctr"/>
              <a:r>
                <a:rPr lang="en-US" sz="1600" dirty="0"/>
                <a:t>1. Using </a:t>
              </a:r>
              <a:r>
                <a:rPr lang="en-US" sz="1600"/>
                <a:t>Excel function for </a:t>
              </a:r>
              <a:r>
                <a:rPr lang="en-US" sz="1600" dirty="0"/>
                <a:t>granular data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05400" y="1230933"/>
            <a:ext cx="6438509" cy="4962808"/>
            <a:chOff x="5756214" y="935814"/>
            <a:chExt cx="6438509" cy="4962808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72952" y="1371931"/>
              <a:ext cx="3561622" cy="239864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 rotWithShape="1">
            <a:blip r:embed="rId6" cstate="print"/>
            <a:srcRect b="7514"/>
            <a:stretch/>
          </p:blipFill>
          <p:spPr bwMode="auto">
            <a:xfrm>
              <a:off x="7855472" y="3428134"/>
              <a:ext cx="4106768" cy="247048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584919" y="5115081"/>
              <a:ext cx="1017606" cy="672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5756214" y="935814"/>
              <a:ext cx="4215797" cy="4361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8" rIns="91438" bIns="45718" rtlCol="0" anchor="ctr"/>
            <a:lstStyle/>
            <a:p>
              <a:pPr algn="ctr"/>
              <a:r>
                <a:rPr lang="en-US" sz="1600" dirty="0"/>
                <a:t>2</a:t>
              </a:r>
              <a:r>
                <a:rPr lang="en-US" sz="1600"/>
                <a:t>. For </a:t>
              </a:r>
              <a:r>
                <a:rPr lang="en-US" sz="1600" dirty="0"/>
                <a:t>summarized data </a:t>
              </a:r>
              <a:r>
                <a:rPr lang="en-US" sz="1600"/>
                <a:t>in form of frequency </a:t>
              </a:r>
              <a:r>
                <a:rPr lang="en-US" sz="1600" dirty="0"/>
                <a:t>table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9533020" y="1476325"/>
              <a:ext cx="363431" cy="363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8" rIns="91438" bIns="45718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1831292" y="3184237"/>
              <a:ext cx="363431" cy="363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8" rIns="91438" bIns="45718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4222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353" y="345943"/>
            <a:ext cx="11003280" cy="856395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10830364" cy="4495800"/>
          </a:xfrm>
        </p:spPr>
        <p:txBody>
          <a:bodyPr>
            <a:normAutofit/>
          </a:bodyPr>
          <a:lstStyle/>
          <a:p>
            <a:pPr lvl="1">
              <a:spcBef>
                <a:spcPts val="800"/>
              </a:spcBef>
              <a:spcAft>
                <a:spcPts val="900"/>
              </a:spcAft>
            </a:pPr>
            <a:r>
              <a:rPr lang="en-US" dirty="0"/>
              <a:t>The range is a very simple measure of spread defined, as its name suggests, by the difference between the largest and smallest observations in the data set. </a:t>
            </a:r>
          </a:p>
          <a:p>
            <a:pPr lvl="1">
              <a:spcBef>
                <a:spcPts val="800"/>
              </a:spcBef>
              <a:spcAft>
                <a:spcPts val="900"/>
              </a:spcAft>
            </a:pPr>
            <a:r>
              <a:rPr lang="en-US" dirty="0"/>
              <a:t>Range = max(xi) – min(xi)</a:t>
            </a:r>
          </a:p>
          <a:p>
            <a:pPr lvl="1">
              <a:spcBef>
                <a:spcPts val="800"/>
              </a:spcBef>
              <a:spcAft>
                <a:spcPts val="900"/>
              </a:spcAft>
            </a:pPr>
            <a:r>
              <a:rPr lang="en-US" dirty="0"/>
              <a:t>A poor measure of the spread of the data as it relies on the extreme values</a:t>
            </a:r>
          </a:p>
          <a:p>
            <a:pPr lvl="1">
              <a:spcBef>
                <a:spcPts val="800"/>
              </a:spcBef>
              <a:spcAft>
                <a:spcPts val="900"/>
              </a:spcAft>
            </a:pPr>
            <a:r>
              <a:rPr lang="en-US" dirty="0"/>
              <a:t>Which aren't necessarily representative of the data as a whole.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99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353" y="381000"/>
            <a:ext cx="11003280" cy="856395"/>
          </a:xfrm>
        </p:spPr>
        <p:txBody>
          <a:bodyPr/>
          <a:lstStyle/>
          <a:p>
            <a:r>
              <a:rPr lang="en-US" dirty="0"/>
              <a:t>Inter quartile Range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9353" y="1447800"/>
            <a:ext cx="10832047" cy="44958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Similar to Range but is not affected by the data extremes.</a:t>
            </a:r>
          </a:p>
          <a:p>
            <a:pPr lvl="1"/>
            <a:r>
              <a:rPr lang="en-US" dirty="0"/>
              <a:t>Just as the median divides a set of data into two halves, the quartiles divide a set of data into four quarters. They are denoted by Q1, Q2 and Q3.</a:t>
            </a:r>
          </a:p>
          <a:p>
            <a:pPr lvl="1"/>
            <a:r>
              <a:rPr lang="en-US" dirty="0"/>
              <a:t>Q2 is just the median, while Q1 is called the lower quartile and Q3 the upper quartile.</a:t>
            </a:r>
          </a:p>
          <a:p>
            <a:pPr lvl="1"/>
            <a:r>
              <a:rPr lang="en-US" dirty="0"/>
              <a:t>Q1 can be defined to be the (n + 2) / 4</a:t>
            </a:r>
            <a:r>
              <a:rPr lang="en-US" baseline="30000" dirty="0"/>
              <a:t>th</a:t>
            </a:r>
            <a:r>
              <a:rPr lang="en-US" dirty="0"/>
              <a:t> observation counting from below and Q3 as the same counting from above, with relevant interpolation if needed.</a:t>
            </a:r>
          </a:p>
          <a:p>
            <a:pPr lvl="1"/>
            <a:r>
              <a:rPr lang="en-US" dirty="0"/>
              <a:t>The Inter quartile range is defined as Q3 − Q1.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4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vs. Sample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31885" y="1447800"/>
            <a:ext cx="5735515" cy="2971800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Population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Not to </a:t>
            </a:r>
            <a:r>
              <a:rPr lang="en-US" sz="1500"/>
              <a:t>be confused </a:t>
            </a:r>
            <a:r>
              <a:rPr lang="en-US" sz="1500" dirty="0"/>
              <a:t>with literal </a:t>
            </a:r>
            <a:r>
              <a:rPr lang="en-US" sz="1500"/>
              <a:t>meaning of </a:t>
            </a:r>
            <a:r>
              <a:rPr lang="en-US" sz="1500" dirty="0"/>
              <a:t>"population" which means </a:t>
            </a:r>
            <a:r>
              <a:rPr lang="en-US" sz="1500"/>
              <a:t>number of </a:t>
            </a:r>
            <a:r>
              <a:rPr lang="en-US" sz="1500" dirty="0"/>
              <a:t>people living in </a:t>
            </a:r>
            <a:r>
              <a:rPr lang="en-US" sz="1500"/>
              <a:t>a defined </a:t>
            </a:r>
            <a:r>
              <a:rPr lang="en-US" sz="1500" dirty="0"/>
              <a:t>geographical region.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The "</a:t>
            </a:r>
            <a:r>
              <a:rPr lang="en-US" sz="1500" i="1" dirty="0"/>
              <a:t>population</a:t>
            </a:r>
            <a:r>
              <a:rPr lang="en-US" sz="1500" dirty="0"/>
              <a:t>" in statistics includes all </a:t>
            </a:r>
            <a:r>
              <a:rPr lang="en-US" sz="1500"/>
              <a:t>members of a defined </a:t>
            </a:r>
            <a:r>
              <a:rPr lang="en-US" sz="1500" dirty="0"/>
              <a:t>group that we are studying or </a:t>
            </a:r>
            <a:r>
              <a:rPr lang="en-US" sz="1500"/>
              <a:t>collecting information on for </a:t>
            </a:r>
            <a:r>
              <a:rPr lang="en-US" sz="1500" dirty="0"/>
              <a:t>data driven decisions.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Example: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/>
              <a:t>Current inflation rates of </a:t>
            </a:r>
            <a:r>
              <a:rPr lang="en-US" dirty="0"/>
              <a:t>EU countries.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All the votes casted in an electoral poll.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6369050" y="1447800"/>
            <a:ext cx="5441949" cy="29718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45718" tIns="45718" rIns="45718" bIns="45718" rtlCol="0"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900"/>
              </a:spcAft>
              <a:defRPr/>
            </a:pPr>
            <a:r>
              <a:rPr lang="en-US" sz="2100" dirty="0"/>
              <a:t>Sample</a:t>
            </a:r>
          </a:p>
          <a:p>
            <a:pPr marL="225418" lvl="1" indent="-225418">
              <a:lnSpc>
                <a:spcPct val="120000"/>
              </a:lnSpc>
              <a:spcBef>
                <a:spcPts val="800"/>
              </a:spcBef>
              <a:spcAft>
                <a:spcPts val="900"/>
              </a:spcAft>
              <a:buClr>
                <a:srgbClr val="376092"/>
              </a:buClr>
              <a:buFont typeface="Wingdings" pitchFamily="2" charset="2"/>
              <a:buChar char="§"/>
              <a:defRPr/>
            </a:pPr>
            <a:r>
              <a:rPr lang="en-US" sz="2100" dirty="0"/>
              <a:t>It is a </a:t>
            </a:r>
            <a:r>
              <a:rPr lang="en-US" sz="2100"/>
              <a:t>part of </a:t>
            </a:r>
            <a:r>
              <a:rPr lang="en-US" sz="2100" dirty="0"/>
              <a:t>the "population".</a:t>
            </a:r>
          </a:p>
          <a:p>
            <a:pPr marL="225418" lvl="1" indent="-225418">
              <a:lnSpc>
                <a:spcPct val="120000"/>
              </a:lnSpc>
              <a:spcBef>
                <a:spcPts val="800"/>
              </a:spcBef>
              <a:spcAft>
                <a:spcPts val="900"/>
              </a:spcAft>
              <a:buClr>
                <a:srgbClr val="376092"/>
              </a:buClr>
              <a:buFont typeface="Wingdings" pitchFamily="2" charset="2"/>
              <a:buChar char="§"/>
              <a:defRPr/>
            </a:pPr>
            <a:r>
              <a:rPr lang="en-US" sz="2100" dirty="0"/>
              <a:t>Can be biased or un-biased (also know as random sample).</a:t>
            </a:r>
          </a:p>
          <a:p>
            <a:pPr marL="225418" lvl="1" indent="-225418">
              <a:lnSpc>
                <a:spcPct val="120000"/>
              </a:lnSpc>
              <a:spcBef>
                <a:spcPts val="800"/>
              </a:spcBef>
              <a:spcAft>
                <a:spcPts val="900"/>
              </a:spcAft>
              <a:buClr>
                <a:srgbClr val="376092"/>
              </a:buClr>
              <a:buFont typeface="Wingdings" pitchFamily="2" charset="2"/>
              <a:buChar char="§"/>
              <a:defRPr/>
            </a:pPr>
            <a:r>
              <a:rPr lang="en-US" sz="2100" dirty="0"/>
              <a:t>Example: (</a:t>
            </a:r>
            <a:r>
              <a:rPr lang="en-US" sz="2100" b="1" u="sng" dirty="0"/>
              <a:t>Component reliability </a:t>
            </a:r>
            <a:r>
              <a:rPr lang="en-US" sz="2100" dirty="0"/>
              <a:t>)</a:t>
            </a:r>
          </a:p>
          <a:p>
            <a:pPr marL="463537" lvl="2" indent="-238118">
              <a:lnSpc>
                <a:spcPct val="120000"/>
              </a:lnSpc>
              <a:spcBef>
                <a:spcPts val="800"/>
              </a:spcBef>
              <a:spcAft>
                <a:spcPts val="900"/>
              </a:spcAft>
              <a:buClr>
                <a:schemeClr val="tx1">
                  <a:lumMod val="65000"/>
                  <a:lumOff val="35000"/>
                </a:schemeClr>
              </a:buClr>
              <a:buFont typeface="Calibri" pitchFamily="34" charset="0"/>
              <a:buChar char="•"/>
              <a:defRPr/>
            </a:pPr>
            <a:r>
              <a:rPr lang="en-US" sz="2100"/>
              <a:t>Current inflation rates of </a:t>
            </a:r>
            <a:r>
              <a:rPr lang="en-US" sz="2100" dirty="0"/>
              <a:t>EU countries having per capita </a:t>
            </a:r>
            <a:r>
              <a:rPr lang="en-US" sz="2100"/>
              <a:t>income of </a:t>
            </a:r>
            <a:r>
              <a:rPr lang="en-US" sz="2100" dirty="0"/>
              <a:t>less than 20000 Euros per annum.</a:t>
            </a:r>
          </a:p>
          <a:p>
            <a:pPr marL="463537" lvl="2" indent="-238118">
              <a:lnSpc>
                <a:spcPct val="120000"/>
              </a:lnSpc>
              <a:spcBef>
                <a:spcPts val="800"/>
              </a:spcBef>
              <a:spcAft>
                <a:spcPts val="900"/>
              </a:spcAft>
              <a:buClr>
                <a:schemeClr val="tx1">
                  <a:lumMod val="65000"/>
                  <a:lumOff val="35000"/>
                </a:schemeClr>
              </a:buClr>
              <a:buFont typeface="Calibri" pitchFamily="34" charset="0"/>
              <a:buChar char="•"/>
              <a:defRPr/>
            </a:pPr>
            <a:r>
              <a:rPr lang="en-US" sz="2100" dirty="0"/>
              <a:t>A </a:t>
            </a:r>
            <a:r>
              <a:rPr lang="en-US" sz="2100"/>
              <a:t>portion of </a:t>
            </a:r>
            <a:r>
              <a:rPr lang="en-US" sz="2100" dirty="0"/>
              <a:t>votes collected to predict the election outcome through "Exit Poll".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657600" y="4495800"/>
            <a:ext cx="5276850" cy="1676400"/>
            <a:chOff x="1885950" y="4495800"/>
            <a:chExt cx="6324600" cy="2133600"/>
          </a:xfrm>
        </p:grpSpPr>
        <p:sp>
          <p:nvSpPr>
            <p:cNvPr id="10" name="Oval 9"/>
            <p:cNvSpPr/>
            <p:nvPr/>
          </p:nvSpPr>
          <p:spPr>
            <a:xfrm>
              <a:off x="1885950" y="4495800"/>
              <a:ext cx="6324600" cy="2133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40080" r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Population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305050" y="4602210"/>
              <a:ext cx="5486400" cy="1447800"/>
              <a:chOff x="2470150" y="4648200"/>
              <a:chExt cx="5486400" cy="14478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470150" y="5410200"/>
                <a:ext cx="1828800" cy="685800"/>
              </a:xfrm>
              <a:prstGeom prst="ellipse">
                <a:avLst/>
              </a:prstGeom>
              <a:solidFill>
                <a:srgbClr val="376092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</a:rPr>
                  <a:t>Sample2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298950" y="4648200"/>
                <a:ext cx="1828800" cy="685800"/>
              </a:xfrm>
              <a:prstGeom prst="ellipse">
                <a:avLst/>
              </a:prstGeom>
              <a:solidFill>
                <a:srgbClr val="376092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</a:rPr>
                  <a:t>Sample1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127750" y="5410200"/>
                <a:ext cx="1828800" cy="685800"/>
              </a:xfrm>
              <a:prstGeom prst="ellipse">
                <a:avLst/>
              </a:prstGeom>
              <a:solidFill>
                <a:srgbClr val="376092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</a:rPr>
                  <a:t>Sample3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2878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Analyze Data Skewness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871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 and skewness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799" y="1294352"/>
            <a:ext cx="10830366" cy="4495800"/>
          </a:xfrm>
        </p:spPr>
        <p:txBody>
          <a:bodyPr/>
          <a:lstStyle/>
          <a:p>
            <a:pPr lvl="1">
              <a:spcBef>
                <a:spcPts val="800"/>
              </a:spcBef>
              <a:spcAft>
                <a:spcPts val="900"/>
              </a:spcAft>
            </a:pPr>
            <a:r>
              <a:rPr lang="en-US" dirty="0"/>
              <a:t>It deals with the shape of the distribution of a data set, that is, whether it is symmetric or skewed to one side or the other.</a:t>
            </a:r>
          </a:p>
          <a:p>
            <a:pPr lvl="1">
              <a:spcBef>
                <a:spcPts val="800"/>
              </a:spcBef>
              <a:spcAft>
                <a:spcPts val="900"/>
              </a:spcAft>
            </a:pPr>
            <a:r>
              <a:rPr lang="en-US" dirty="0"/>
              <a:t>The approximate shape of a distribution can be determined by looking at a histogram.</a:t>
            </a:r>
          </a:p>
          <a:p>
            <a:pPr marL="201173" lvl="1" indent="0">
              <a:spcBef>
                <a:spcPts val="800"/>
              </a:spcBef>
              <a:spcAft>
                <a:spcPts val="900"/>
              </a:spcAft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94836281"/>
              </p:ext>
            </p:extLst>
          </p:nvPr>
        </p:nvGraphicFramePr>
        <p:xfrm>
          <a:off x="990600" y="2328489"/>
          <a:ext cx="2667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4010161326"/>
              </p:ext>
            </p:extLst>
          </p:nvPr>
        </p:nvGraphicFramePr>
        <p:xfrm>
          <a:off x="4309550" y="2328489"/>
          <a:ext cx="264795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037157814"/>
              </p:ext>
            </p:extLst>
          </p:nvPr>
        </p:nvGraphicFramePr>
        <p:xfrm>
          <a:off x="7443202" y="2318964"/>
          <a:ext cx="2660650" cy="343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50982" y="5730078"/>
            <a:ext cx="2512820" cy="6493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38" tIns="45718" rIns="91438" bIns="45718" rtlCol="0">
            <a:spAutoFit/>
          </a:bodyPr>
          <a:lstStyle/>
          <a:p>
            <a:r>
              <a:rPr lang="en-US" dirty="0"/>
              <a:t>Symmetrical:</a:t>
            </a:r>
          </a:p>
          <a:p>
            <a:r>
              <a:rPr lang="en-US" dirty="0"/>
              <a:t>Mean = Median =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30746" y="5730078"/>
            <a:ext cx="2512820" cy="6493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38" tIns="45718" rIns="91438" bIns="45718" rtlCol="0">
            <a:spAutoFit/>
          </a:bodyPr>
          <a:lstStyle/>
          <a:p>
            <a:r>
              <a:rPr lang="en-US" dirty="0"/>
              <a:t>Positively Skewed:</a:t>
            </a:r>
          </a:p>
          <a:p>
            <a:r>
              <a:rPr lang="en-US" dirty="0"/>
              <a:t>Mean &gt; Median &gt; Mode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44" y="5730078"/>
            <a:ext cx="2512820" cy="6493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38" tIns="45718" rIns="91438" bIns="45718" rtlCol="0">
            <a:spAutoFit/>
          </a:bodyPr>
          <a:lstStyle/>
          <a:p>
            <a:r>
              <a:rPr lang="en-US" u="sng" dirty="0"/>
              <a:t>Negative</a:t>
            </a:r>
            <a:r>
              <a:rPr lang="en-US" dirty="0"/>
              <a:t>ly Skewed:</a:t>
            </a:r>
          </a:p>
          <a:p>
            <a:r>
              <a:rPr lang="en-US" dirty="0"/>
              <a:t>Mean &lt; Median &lt; Mode</a:t>
            </a:r>
          </a:p>
        </p:txBody>
      </p:sp>
    </p:spTree>
    <p:extLst>
      <p:ext uri="{BB962C8B-B14F-4D97-AF65-F5344CB8AC3E}">
        <p14:creationId xmlns:p14="http://schemas.microsoft.com/office/powerpoint/2010/main" val="4189304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645"/>
            <a:ext cx="6934200" cy="387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9699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Management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52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Collection and </a:t>
            </a:r>
            <a:r>
              <a:rPr lang="en-US"/>
              <a:t>Management Framework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131885" y="1447800"/>
            <a:ext cx="4592515" cy="4495800"/>
          </a:xfrm>
        </p:spPr>
        <p:txBody>
          <a:bodyPr/>
          <a:lstStyle/>
          <a:p>
            <a:pPr lvl="1"/>
            <a:r>
              <a:rPr lang="en-US" sz="1800" dirty="0"/>
              <a:t>At a high level</a:t>
            </a:r>
            <a:r>
              <a:rPr lang="en-US" sz="1800"/>
              <a:t>, from </a:t>
            </a:r>
            <a:r>
              <a:rPr lang="en-US" sz="1800" dirty="0"/>
              <a:t>an analyst's perspective data collection and </a:t>
            </a:r>
            <a:r>
              <a:rPr lang="en-US" sz="1800"/>
              <a:t>management framework </a:t>
            </a:r>
            <a:r>
              <a:rPr lang="en-US" sz="1800" dirty="0"/>
              <a:t>will </a:t>
            </a:r>
            <a:r>
              <a:rPr lang="en-US" sz="1800"/>
              <a:t>involve following </a:t>
            </a:r>
            <a:r>
              <a:rPr lang="en-US" sz="1800" dirty="0"/>
              <a:t>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35181506"/>
              </p:ext>
            </p:extLst>
          </p:nvPr>
        </p:nvGraphicFramePr>
        <p:xfrm>
          <a:off x="2032000" y="1219200"/>
          <a:ext cx="9550400" cy="491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1117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 vert="horz" lIns="45718" tIns="45718" rIns="45718" bIns="45718" rtlCol="0" anchor="b" anchorCtr="0">
            <a:normAutofit/>
          </a:bodyPr>
          <a:lstStyle/>
          <a:p>
            <a:r>
              <a:rPr lang="en-US" dirty="0"/>
              <a:t>Data Collection - quick background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686800" cy="479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65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 vert="horz" lIns="45718" tIns="45718" rIns="45718" bIns="45718" rtlCol="0" anchor="b" anchorCtr="0">
            <a:normAutofit/>
          </a:bodyPr>
          <a:lstStyle/>
          <a:p>
            <a:r>
              <a:rPr lang="en-US" dirty="0"/>
              <a:t>Data Dictionary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35765"/>
            <a:ext cx="2839915" cy="4648200"/>
          </a:xfrm>
        </p:spPr>
        <p:txBody>
          <a:bodyPr>
            <a:noAutofit/>
          </a:bodyPr>
          <a:lstStyle/>
          <a:p>
            <a:pPr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en-US" sz="1200" dirty="0"/>
              <a:t>A </a:t>
            </a:r>
            <a:r>
              <a:rPr lang="en-US" sz="1200" b="1" dirty="0"/>
              <a:t>comprehensive data dictionary </a:t>
            </a:r>
            <a:r>
              <a:rPr lang="en-US" sz="1200" dirty="0"/>
              <a:t>should be maintained and updated as and when any </a:t>
            </a:r>
            <a:r>
              <a:rPr lang="en-US" sz="1200"/>
              <a:t>new information </a:t>
            </a:r>
            <a:r>
              <a:rPr lang="en-US" sz="1200" dirty="0"/>
              <a:t>is gathered.</a:t>
            </a:r>
          </a:p>
          <a:p>
            <a:pPr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1200" dirty="0"/>
          </a:p>
          <a:p>
            <a:pPr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USE: </a:t>
            </a:r>
            <a:r>
              <a:rPr lang="en-US" sz="1200" dirty="0"/>
              <a:t>It can go a long way in helping us understand the data better</a:t>
            </a:r>
            <a:r>
              <a:rPr lang="en-US" sz="1200"/>
              <a:t>. For </a:t>
            </a:r>
            <a:r>
              <a:rPr lang="en-US" sz="1200" dirty="0"/>
              <a:t>instance, it can help us to revisit </a:t>
            </a:r>
            <a:r>
              <a:rPr lang="en-US" sz="1200"/>
              <a:t>old information </a:t>
            </a:r>
            <a:r>
              <a:rPr lang="en-US" sz="1200" dirty="0"/>
              <a:t>and see what our initial hypothesis was and how it is changing with the new </a:t>
            </a:r>
            <a:r>
              <a:rPr lang="en-US" sz="1200"/>
              <a:t>updated information</a:t>
            </a:r>
            <a:r>
              <a:rPr lang="en-US" sz="1200" dirty="0"/>
              <a:t>.</a:t>
            </a:r>
          </a:p>
          <a:p>
            <a:pPr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endParaRPr lang="en-US" sz="1200" dirty="0"/>
          </a:p>
          <a:p>
            <a:pPr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C7676FC9-53C9-484C-8BEB-2EDF4B0D983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57846231"/>
              </p:ext>
            </p:extLst>
          </p:nvPr>
        </p:nvGraphicFramePr>
        <p:xfrm>
          <a:off x="3200401" y="1219200"/>
          <a:ext cx="8001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3551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 vert="horz" lIns="45718" tIns="45718" rIns="45718" bIns="45718" rtlCol="0" anchor="b" anchorCtr="0">
            <a:normAutofit/>
          </a:bodyPr>
          <a:lstStyle/>
          <a:p>
            <a:r>
              <a:rPr lang="en-US" dirty="0"/>
              <a:t>Missing Value Imputation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371600"/>
            <a:ext cx="5049715" cy="1295400"/>
          </a:xfrm>
        </p:spPr>
        <p:txBody>
          <a:bodyPr>
            <a:noAutofit/>
          </a:bodyPr>
          <a:lstStyle/>
          <a:p>
            <a:pPr marL="0" lvl="2" indent="0" defTabSz="912787">
              <a:spcBef>
                <a:spcPts val="600"/>
              </a:spcBef>
              <a:spcAft>
                <a:spcPts val="600"/>
              </a:spcAft>
              <a:buSzPct val="100000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There are a </a:t>
            </a:r>
            <a:r>
              <a:rPr lang="en-US" sz="2000">
                <a:solidFill>
                  <a:schemeClr val="tx1"/>
                </a:solidFill>
              </a:rPr>
              <a:t>variety of techniques for </a:t>
            </a:r>
            <a:r>
              <a:rPr lang="en-US" sz="2000" dirty="0">
                <a:solidFill>
                  <a:schemeClr val="tx1"/>
                </a:solidFill>
              </a:rPr>
              <a:t>missing value imputation; but these should be considered more </a:t>
            </a:r>
            <a:r>
              <a:rPr lang="en-US" sz="2000">
                <a:solidFill>
                  <a:schemeClr val="tx1"/>
                </a:solidFill>
              </a:rPr>
              <a:t>as scenario-specific </a:t>
            </a:r>
            <a:r>
              <a:rPr lang="en-US" sz="2000" dirty="0">
                <a:solidFill>
                  <a:schemeClr val="tx1"/>
                </a:solidFill>
              </a:rPr>
              <a:t>than just being a </a:t>
            </a:r>
            <a:r>
              <a:rPr lang="en-US" sz="2000">
                <a:solidFill>
                  <a:schemeClr val="tx1"/>
                </a:solidFill>
              </a:rPr>
              <a:t>set of </a:t>
            </a:r>
            <a:r>
              <a:rPr lang="en-US" sz="2000" dirty="0">
                <a:solidFill>
                  <a:schemeClr val="tx1"/>
                </a:solidFill>
              </a:rPr>
              <a:t>pure alternative choices.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803E1997-8ED3-4818-857F-6496459B2351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906142" y="1219200"/>
            <a:ext cx="612250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Missing Value Imputation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Impute Missing Values with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Impute Missing Values with MEDIAN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Impute Missing Values with MEAN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Impute Missing Values with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/>
              <a:t>Information </a:t>
            </a:r>
            <a:r>
              <a:rPr lang="en-IN" sz="2000" dirty="0"/>
              <a:t>based Segmentation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Non-Missing Dummy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Imputation and Non-Missing Dummy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Impute based on Bivariate Graphs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Impute using Regression on other Non-Missing Predictors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DNI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Multiple Imputation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778978"/>
            <a:ext cx="4404033" cy="293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176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 vert="horz" lIns="45718" tIns="45718" rIns="45718" bIns="45718" rtlCol="0" anchor="b" anchorCtr="0">
            <a:normAutofit/>
          </a:bodyPr>
          <a:lstStyle/>
          <a:p>
            <a:r>
              <a:rPr lang="en-US" dirty="0"/>
              <a:t>Outlier Treatment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224010" y="1205948"/>
            <a:ext cx="5904656" cy="2543909"/>
          </a:xfrm>
        </p:spPr>
        <p:txBody>
          <a:bodyPr>
            <a:noAutofit/>
          </a:bodyPr>
          <a:lstStyle/>
          <a:p>
            <a:pPr marL="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/>
            </a:pPr>
            <a:r>
              <a:rPr lang="en-US" sz="1400" dirty="0"/>
              <a:t>An </a:t>
            </a:r>
            <a:r>
              <a:rPr lang="en-US" sz="1400" b="1" dirty="0"/>
              <a:t>outlier</a:t>
            </a:r>
            <a:r>
              <a:rPr lang="en-US" sz="1400" dirty="0"/>
              <a:t> is a single </a:t>
            </a:r>
            <a:r>
              <a:rPr lang="en-US" sz="1400"/>
              <a:t>observation "far </a:t>
            </a:r>
            <a:r>
              <a:rPr lang="en-US" sz="1400" dirty="0"/>
              <a:t>away</a:t>
            </a:r>
            <a:r>
              <a:rPr lang="en-US" sz="1400"/>
              <a:t>" from rest of </a:t>
            </a:r>
            <a:r>
              <a:rPr lang="en-US" sz="1400" dirty="0"/>
              <a:t>the data.</a:t>
            </a:r>
          </a:p>
          <a:p>
            <a:pPr marL="0" lvl="2" indent="0">
              <a:lnSpc>
                <a:spcPct val="150000"/>
              </a:lnSpc>
              <a:spcAft>
                <a:spcPts val="0"/>
              </a:spcAft>
              <a:buSzPct val="100000"/>
              <a:buNone/>
              <a:defRPr/>
            </a:pPr>
            <a:r>
              <a:rPr lang="en-US" sz="1400" b="1">
                <a:solidFill>
                  <a:schemeClr val="accent6">
                    <a:lumMod val="75000"/>
                  </a:schemeClr>
                </a:solidFill>
              </a:rPr>
              <a:t>Reasons for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outliers: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en-US" sz="1400" i="1" dirty="0"/>
              <a:t>Errors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sz="1400" dirty="0"/>
              <a:t>Data errors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sz="1400" dirty="0"/>
              <a:t>Sampling error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sz="1400"/>
              <a:t>Standardization failure</a:t>
            </a:r>
            <a:endParaRPr lang="en-US" sz="1400" dirty="0"/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sz="1400"/>
              <a:t>Faulty </a:t>
            </a:r>
            <a:r>
              <a:rPr lang="en-US" sz="1400" dirty="0"/>
              <a:t>distributional assumptions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sz="1400" dirty="0"/>
              <a:t>Human Error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en-US" sz="1400" i="1" dirty="0"/>
              <a:t>Genuine Outliers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BBF528E0-63AE-42A3-A2B6-1BFC8777CD12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" y="3818287"/>
            <a:ext cx="4114800" cy="2355482"/>
            <a:chOff x="5737225" y="990600"/>
            <a:chExt cx="3838575" cy="2133600"/>
          </a:xfrm>
        </p:grpSpPr>
        <p:pic>
          <p:nvPicPr>
            <p:cNvPr id="25608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37225" y="990600"/>
              <a:ext cx="3838575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09" name="Oval 11"/>
            <p:cNvSpPr>
              <a:spLocks noChangeArrowheads="1"/>
            </p:cNvSpPr>
            <p:nvPr/>
          </p:nvSpPr>
          <p:spPr bwMode="auto">
            <a:xfrm rot="5400000">
              <a:off x="6525750" y="1138913"/>
              <a:ext cx="247650" cy="519351"/>
            </a:xfrm>
            <a:prstGeom prst="ellipse">
              <a:avLst/>
            </a:prstGeom>
            <a:solidFill>
              <a:srgbClr val="F78C34">
                <a:alpha val="20000"/>
              </a:srgbClr>
            </a:solidFill>
            <a:ln w="19050" algn="ctr">
              <a:solidFill>
                <a:srgbClr val="F78C34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dirty="0"/>
            </a:p>
          </p:txBody>
        </p:sp>
        <p:sp>
          <p:nvSpPr>
            <p:cNvPr id="25610" name="Oval 11"/>
            <p:cNvSpPr>
              <a:spLocks noChangeArrowheads="1"/>
            </p:cNvSpPr>
            <p:nvPr/>
          </p:nvSpPr>
          <p:spPr bwMode="auto">
            <a:xfrm rot="5400000">
              <a:off x="8524148" y="2150150"/>
              <a:ext cx="247650" cy="519351"/>
            </a:xfrm>
            <a:prstGeom prst="ellipse">
              <a:avLst/>
            </a:prstGeom>
            <a:solidFill>
              <a:srgbClr val="F78C34">
                <a:alpha val="20000"/>
              </a:srgbClr>
            </a:solidFill>
            <a:ln w="19050" algn="ctr">
              <a:solidFill>
                <a:srgbClr val="F78C34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dirty="0"/>
            </a:p>
          </p:txBody>
        </p:sp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6604000" y="1070611"/>
              <a:ext cx="742950" cy="238444"/>
            </a:xfrm>
            <a:prstGeom prst="rect">
              <a:avLst/>
            </a:prstGeom>
            <a:noFill/>
            <a:ln w="12700">
              <a:noFill/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 anchorCtr="1">
              <a:spAutoFit/>
            </a:bodyPr>
            <a:lstStyle/>
            <a:p>
              <a:pPr algn="ctr" defTabSz="912787" eaLnBrk="0" hangingPunct="0">
                <a:defRPr/>
              </a:pPr>
              <a:r>
                <a:rPr lang="en-US" sz="1000" i="1" dirty="0">
                  <a:solidFill>
                    <a:srgbClr val="808080"/>
                  </a:solidFill>
                  <a:latin typeface="Calibri" pitchFamily="34" charset="0"/>
                </a:rPr>
                <a:t>Outlier</a:t>
              </a:r>
            </a:p>
          </p:txBody>
        </p:sp>
        <p:sp>
          <p:nvSpPr>
            <p:cNvPr id="17" name="Text Box 63"/>
            <p:cNvSpPr txBox="1">
              <a:spLocks noChangeArrowheads="1"/>
            </p:cNvSpPr>
            <p:nvPr/>
          </p:nvSpPr>
          <p:spPr bwMode="auto">
            <a:xfrm>
              <a:off x="8750300" y="2137410"/>
              <a:ext cx="660400" cy="238444"/>
            </a:xfrm>
            <a:prstGeom prst="rect">
              <a:avLst/>
            </a:prstGeom>
            <a:noFill/>
            <a:ln w="12700">
              <a:noFill/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 anchorCtr="1">
              <a:spAutoFit/>
            </a:bodyPr>
            <a:lstStyle/>
            <a:p>
              <a:pPr algn="ctr" defTabSz="912787" eaLnBrk="0" hangingPunct="0">
                <a:defRPr/>
              </a:pPr>
              <a:r>
                <a:rPr lang="en-US" sz="1000" i="1" dirty="0">
                  <a:solidFill>
                    <a:srgbClr val="808080"/>
                  </a:solidFill>
                  <a:latin typeface="Calibri" pitchFamily="34" charset="0"/>
                </a:rPr>
                <a:t>Outlier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06690" y="4365877"/>
            <a:ext cx="594933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>
              <a:lnSpc>
                <a:spcPct val="150000"/>
              </a:lnSpc>
              <a:spcAft>
                <a:spcPts val="0"/>
              </a:spcAft>
              <a:buSzPct val="100000"/>
              <a:buNone/>
              <a:defRPr/>
            </a:pPr>
            <a:r>
              <a:rPr lang="en-US" sz="1400" b="1">
                <a:solidFill>
                  <a:schemeClr val="accent6">
                    <a:lumMod val="75000"/>
                  </a:schemeClr>
                </a:solidFill>
              </a:rPr>
              <a:t>Techniques for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outlier detection / treatment:</a:t>
            </a:r>
          </a:p>
          <a:p>
            <a:pPr marL="742937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400" i="1" dirty="0"/>
              <a:t>Capping </a:t>
            </a:r>
            <a:r>
              <a:rPr lang="en-US" sz="1400" i="1"/>
              <a:t>and Flooring </a:t>
            </a:r>
            <a:r>
              <a:rPr lang="en-US" sz="1400" i="1" dirty="0"/>
              <a:t>Technique</a:t>
            </a:r>
          </a:p>
          <a:p>
            <a:pPr marL="742937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400" i="1" dirty="0"/>
              <a:t>Exponential Smoothing Technique</a:t>
            </a:r>
          </a:p>
          <a:p>
            <a:pPr marL="742937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400" i="1" dirty="0"/>
              <a:t>Sigma Approach</a:t>
            </a:r>
          </a:p>
          <a:p>
            <a:pPr marL="742937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400" i="1" dirty="0"/>
              <a:t>Robust Regression Technique</a:t>
            </a:r>
          </a:p>
          <a:p>
            <a:pPr marL="742937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400" i="1" dirty="0"/>
              <a:t>Mahalanobis Distance Technique</a:t>
            </a:r>
          </a:p>
        </p:txBody>
      </p:sp>
      <p:sp>
        <p:nvSpPr>
          <p:cNvPr id="3" name="Rectangle 2"/>
          <p:cNvSpPr/>
          <p:nvPr/>
        </p:nvSpPr>
        <p:spPr>
          <a:xfrm>
            <a:off x="5633525" y="1137518"/>
            <a:ext cx="6096000" cy="2936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0117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Why do we care about outliers?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en-US" sz="1400" i="1" dirty="0"/>
              <a:t>Outliers are BAD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sz="1400" dirty="0"/>
              <a:t>The </a:t>
            </a:r>
            <a:r>
              <a:rPr lang="en-US" sz="1400"/>
              <a:t>presence of </a:t>
            </a:r>
            <a:r>
              <a:rPr lang="en-US" sz="1400" dirty="0"/>
              <a:t>outliers can lead </a:t>
            </a:r>
            <a:r>
              <a:rPr lang="en-US" sz="1400"/>
              <a:t>to inflated </a:t>
            </a:r>
            <a:r>
              <a:rPr lang="en-US" sz="1400" dirty="0"/>
              <a:t>error rates and substantial </a:t>
            </a:r>
            <a:r>
              <a:rPr lang="en-US" sz="1400"/>
              <a:t>distortions of </a:t>
            </a:r>
            <a:r>
              <a:rPr lang="en-US" sz="1400" dirty="0"/>
              <a:t>results that can lead to wrong conclusions </a:t>
            </a:r>
            <a:r>
              <a:rPr lang="en-US" sz="1400"/>
              <a:t>and inferences</a:t>
            </a:r>
            <a:r>
              <a:rPr lang="en-US" sz="1400" dirty="0"/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en-US" sz="1400" i="1" dirty="0"/>
              <a:t>Outliers are GOOD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sz="1400" dirty="0"/>
              <a:t>The outliers can </a:t>
            </a:r>
            <a:r>
              <a:rPr lang="en-US" sz="1400"/>
              <a:t>provide useful information </a:t>
            </a:r>
            <a:r>
              <a:rPr lang="en-US" sz="1400" dirty="0"/>
              <a:t>in the data</a:t>
            </a:r>
            <a:r>
              <a:rPr lang="en-US" sz="1400"/>
              <a:t>, for </a:t>
            </a:r>
            <a:r>
              <a:rPr lang="en-US" sz="1400" dirty="0"/>
              <a:t>example, a spike in spend </a:t>
            </a:r>
            <a:r>
              <a:rPr lang="en-US" sz="1400"/>
              <a:t>behavior of </a:t>
            </a:r>
            <a:r>
              <a:rPr lang="en-US" sz="1400" dirty="0"/>
              <a:t>some customers may prove to be the </a:t>
            </a:r>
            <a:r>
              <a:rPr lang="en-US" sz="1400"/>
              <a:t>deciding factor </a:t>
            </a:r>
            <a:r>
              <a:rPr lang="en-US" sz="1400" dirty="0"/>
              <a:t>in marketing response campaigns. So care should be taken while dealing with outliers.</a:t>
            </a:r>
          </a:p>
          <a:p>
            <a:pPr marL="0" lvl="2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/>
            </a:pPr>
            <a:r>
              <a:rPr lang="en-US" sz="1400" b="1" dirty="0"/>
              <a:t>In short, outliers are important and hence should not be ignored.</a:t>
            </a:r>
          </a:p>
        </p:txBody>
      </p:sp>
    </p:spTree>
    <p:extLst>
      <p:ext uri="{BB962C8B-B14F-4D97-AF65-F5344CB8AC3E}">
        <p14:creationId xmlns:p14="http://schemas.microsoft.com/office/powerpoint/2010/main" val="120940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Typical Data Analysis Approach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566554"/>
              </p:ext>
            </p:extLst>
          </p:nvPr>
        </p:nvGraphicFramePr>
        <p:xfrm>
          <a:off x="131763" y="1447800"/>
          <a:ext cx="11896725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529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Identify </a:t>
            </a:r>
            <a:r>
              <a:rPr lang="en-US" dirty="0"/>
              <a:t>Data Variable Types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94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</a:t>
            </a:r>
            <a:r>
              <a:rPr lang="en-US" dirty="0"/>
              <a:t>Data Variables (I)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68269" y="1295400"/>
            <a:ext cx="11695131" cy="990600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Data </a:t>
            </a:r>
            <a:r>
              <a:rPr lang="en-US"/>
              <a:t>consists of </a:t>
            </a:r>
            <a:r>
              <a:rPr lang="en-US" dirty="0"/>
              <a:t>a </a:t>
            </a:r>
            <a:r>
              <a:rPr lang="en-US"/>
              <a:t>combination of </a:t>
            </a:r>
            <a:r>
              <a:rPr lang="en-US" dirty="0"/>
              <a:t>"variables" which actually contain the values</a:t>
            </a:r>
          </a:p>
          <a:p>
            <a:pPr lvl="1"/>
            <a:r>
              <a:rPr lang="en-US" dirty="0"/>
              <a:t>Variables at a high level </a:t>
            </a:r>
            <a:r>
              <a:rPr lang="en-US"/>
              <a:t>are of </a:t>
            </a:r>
            <a:r>
              <a:rPr lang="en-US" dirty="0"/>
              <a:t>two types depending on the </a:t>
            </a:r>
            <a:r>
              <a:rPr lang="en-US"/>
              <a:t>kind of </a:t>
            </a:r>
            <a:r>
              <a:rPr lang="en-US" dirty="0"/>
              <a:t>values they store:</a:t>
            </a:r>
          </a:p>
          <a:p>
            <a:pPr lvl="2"/>
            <a:r>
              <a:rPr lang="en-US" dirty="0"/>
              <a:t>Numerical</a:t>
            </a:r>
          </a:p>
          <a:p>
            <a:pPr lvl="2"/>
            <a:r>
              <a:rPr lang="en-US" dirty="0"/>
              <a:t>Categorical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gray">
          <a:xfrm>
            <a:off x="268269" y="2549324"/>
            <a:ext cx="5599131" cy="354667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45718" tIns="45718" rIns="45718" bIns="45718" rtlCol="0">
            <a:normAutofit fontScale="92500" lnSpcReduction="20000"/>
          </a:bodyPr>
          <a:lstStyle/>
          <a:p>
            <a:pPr>
              <a:spcBef>
                <a:spcPts val="800"/>
              </a:spcBef>
              <a:spcAft>
                <a:spcPts val="900"/>
              </a:spcAft>
              <a:defRPr/>
            </a:pPr>
            <a:r>
              <a:rPr lang="en-US" sz="1700" dirty="0"/>
              <a:t>Numerical variables</a:t>
            </a:r>
          </a:p>
          <a:p>
            <a:pPr marL="225418" lvl="1" indent="-225418">
              <a:spcBef>
                <a:spcPts val="400"/>
              </a:spcBef>
              <a:spcAft>
                <a:spcPts val="400"/>
              </a:spcAft>
              <a:buClr>
                <a:srgbClr val="376092"/>
              </a:buClr>
              <a:buFont typeface="Wingdings" pitchFamily="2" charset="2"/>
              <a:buChar char="§"/>
              <a:defRPr/>
            </a:pPr>
            <a:r>
              <a:rPr lang="en-US" sz="1700" dirty="0"/>
              <a:t>Discrete</a:t>
            </a:r>
          </a:p>
          <a:p>
            <a:pPr marL="682605" lvl="2" indent="-225418">
              <a:spcBef>
                <a:spcPts val="400"/>
              </a:spcBef>
              <a:spcAft>
                <a:spcPts val="400"/>
              </a:spcAft>
              <a:buClr>
                <a:srgbClr val="376092"/>
              </a:buClr>
              <a:buFont typeface="Wingdings" pitchFamily="2" charset="2"/>
              <a:buChar char="§"/>
            </a:pPr>
            <a:r>
              <a:rPr lang="en-US" sz="1700"/>
              <a:t>Arises from </a:t>
            </a:r>
            <a:r>
              <a:rPr lang="en-US" sz="1700" dirty="0"/>
              <a:t>counting</a:t>
            </a:r>
          </a:p>
          <a:p>
            <a:pPr marL="682605" lvl="2" indent="-225418">
              <a:spcBef>
                <a:spcPts val="400"/>
              </a:spcBef>
              <a:spcAft>
                <a:spcPts val="400"/>
              </a:spcAft>
              <a:buClr>
                <a:srgbClr val="376092"/>
              </a:buClr>
              <a:buFont typeface="Wingdings" pitchFamily="2" charset="2"/>
              <a:buChar char="§"/>
            </a:pPr>
            <a:r>
              <a:rPr lang="en-US" sz="1700" dirty="0"/>
              <a:t>can take only a </a:t>
            </a:r>
            <a:r>
              <a:rPr lang="en-US" sz="1700"/>
              <a:t>set of </a:t>
            </a:r>
            <a:r>
              <a:rPr lang="en-US" sz="1700" dirty="0"/>
              <a:t>particular values including negative </a:t>
            </a:r>
            <a:r>
              <a:rPr lang="en-US" sz="1700"/>
              <a:t>and fractional </a:t>
            </a:r>
            <a:r>
              <a:rPr lang="en-US" sz="1700" dirty="0"/>
              <a:t>values</a:t>
            </a:r>
          </a:p>
          <a:p>
            <a:pPr marL="682605" lvl="2" indent="-225418">
              <a:spcBef>
                <a:spcPts val="400"/>
              </a:spcBef>
              <a:spcAft>
                <a:spcPts val="400"/>
              </a:spcAft>
              <a:buClr>
                <a:srgbClr val="376092"/>
              </a:buClr>
              <a:buFont typeface="Wingdings" pitchFamily="2" charset="2"/>
              <a:buChar char="§"/>
            </a:pPr>
            <a:r>
              <a:rPr lang="en-US" sz="1700" dirty="0"/>
              <a:t>Examples: Credit score, </a:t>
            </a:r>
            <a:r>
              <a:rPr lang="en-US" sz="1700"/>
              <a:t>number of </a:t>
            </a:r>
            <a:r>
              <a:rPr lang="en-US" sz="1700" dirty="0"/>
              <a:t>credit cards owned by a person, </a:t>
            </a:r>
            <a:r>
              <a:rPr lang="en-US" sz="1700"/>
              <a:t>number of </a:t>
            </a:r>
            <a:r>
              <a:rPr lang="en-US" sz="1700" dirty="0"/>
              <a:t>states in a country, charge on electron etc.</a:t>
            </a:r>
            <a:endParaRPr lang="en-US" sz="1500" dirty="0"/>
          </a:p>
          <a:p>
            <a:pPr marL="225418" lvl="1" indent="-225418">
              <a:spcBef>
                <a:spcPts val="400"/>
              </a:spcBef>
              <a:spcAft>
                <a:spcPts val="400"/>
              </a:spcAft>
              <a:buClr>
                <a:srgbClr val="376092"/>
              </a:buClr>
              <a:buFont typeface="Wingdings" pitchFamily="2" charset="2"/>
              <a:buChar char="§"/>
              <a:defRPr/>
            </a:pPr>
            <a:r>
              <a:rPr lang="en-US" sz="1700" dirty="0"/>
              <a:t>Continuous</a:t>
            </a:r>
          </a:p>
          <a:p>
            <a:pPr marL="682605" lvl="2" indent="-225418">
              <a:spcBef>
                <a:spcPts val="400"/>
              </a:spcBef>
              <a:spcAft>
                <a:spcPts val="400"/>
              </a:spcAft>
              <a:buClr>
                <a:srgbClr val="376092"/>
              </a:buClr>
              <a:buFont typeface="Wingdings" pitchFamily="2" charset="2"/>
              <a:buChar char="§"/>
            </a:pPr>
            <a:r>
              <a:rPr lang="en-US" sz="1700"/>
              <a:t>Arises from </a:t>
            </a:r>
            <a:r>
              <a:rPr lang="en-US" sz="1700" dirty="0"/>
              <a:t>measuring</a:t>
            </a:r>
          </a:p>
          <a:p>
            <a:pPr marL="682605" lvl="2" indent="-225418">
              <a:spcBef>
                <a:spcPts val="400"/>
              </a:spcBef>
              <a:spcAft>
                <a:spcPts val="400"/>
              </a:spcAft>
              <a:buClr>
                <a:srgbClr val="376092"/>
              </a:buClr>
              <a:buFont typeface="Wingdings" pitchFamily="2" charset="2"/>
              <a:buChar char="§"/>
            </a:pPr>
            <a:r>
              <a:rPr lang="en-US" sz="1700" dirty="0"/>
              <a:t>Can take any value with in </a:t>
            </a:r>
            <a:r>
              <a:rPr lang="en-US" sz="1700"/>
              <a:t>a specified </a:t>
            </a:r>
            <a:r>
              <a:rPr lang="en-US" sz="1700" dirty="0"/>
              <a:t>range</a:t>
            </a:r>
          </a:p>
          <a:p>
            <a:pPr marL="682605" lvl="2" indent="-225418">
              <a:spcBef>
                <a:spcPts val="400"/>
              </a:spcBef>
              <a:spcAft>
                <a:spcPts val="400"/>
              </a:spcAft>
              <a:buClr>
                <a:srgbClr val="376092"/>
              </a:buClr>
              <a:buFont typeface="Wingdings" pitchFamily="2" charset="2"/>
              <a:buChar char="§"/>
            </a:pPr>
            <a:r>
              <a:rPr lang="en-US" sz="1700" dirty="0"/>
              <a:t>Examples: Height, </a:t>
            </a:r>
            <a:r>
              <a:rPr lang="en-US" sz="1700"/>
              <a:t>Amount of </a:t>
            </a:r>
            <a:r>
              <a:rPr lang="en-US" sz="1700" dirty="0"/>
              <a:t>money, Age etc</a:t>
            </a:r>
            <a:r>
              <a:rPr lang="en-US" sz="1500" dirty="0"/>
              <a:t>.</a:t>
            </a:r>
            <a:endParaRPr lang="en-US" sz="13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gray">
          <a:xfrm>
            <a:off x="6172200" y="2549324"/>
            <a:ext cx="5791200" cy="354667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45718" tIns="45718" rIns="45718" bIns="45718" rtlCol="0">
            <a:normAutofit fontScale="92500" lnSpcReduction="20000"/>
          </a:bodyPr>
          <a:lstStyle/>
          <a:p>
            <a:pPr>
              <a:spcBef>
                <a:spcPts val="800"/>
              </a:spcBef>
              <a:spcAft>
                <a:spcPts val="900"/>
              </a:spcAft>
              <a:defRPr/>
            </a:pPr>
            <a:r>
              <a:rPr lang="en-US" sz="1700" dirty="0"/>
              <a:t>Categorical variables</a:t>
            </a:r>
          </a:p>
          <a:p>
            <a:pPr marL="225418" lvl="1" indent="-225418">
              <a:spcBef>
                <a:spcPts val="400"/>
              </a:spcBef>
              <a:spcAft>
                <a:spcPts val="400"/>
              </a:spcAft>
              <a:buClr>
                <a:srgbClr val="376092"/>
              </a:buClr>
              <a:buFont typeface="Wingdings" pitchFamily="2" charset="2"/>
              <a:buChar char="§"/>
              <a:defRPr/>
            </a:pPr>
            <a:r>
              <a:rPr lang="en-US" sz="1700" dirty="0"/>
              <a:t>Binary (or Dichotomous)</a:t>
            </a:r>
          </a:p>
          <a:p>
            <a:pPr marL="682605" lvl="2" indent="-225418">
              <a:spcBef>
                <a:spcPts val="400"/>
              </a:spcBef>
              <a:spcAft>
                <a:spcPts val="400"/>
              </a:spcAft>
              <a:buClr>
                <a:srgbClr val="376092"/>
              </a:buClr>
              <a:buFont typeface="Wingdings" pitchFamily="2" charset="2"/>
              <a:buChar char="§"/>
            </a:pPr>
            <a:r>
              <a:rPr lang="en-US" sz="1700" dirty="0"/>
              <a:t>Has only two categories</a:t>
            </a:r>
          </a:p>
          <a:p>
            <a:pPr marL="682605" lvl="2" indent="-225418">
              <a:spcBef>
                <a:spcPts val="400"/>
              </a:spcBef>
              <a:spcAft>
                <a:spcPts val="400"/>
              </a:spcAft>
              <a:buClr>
                <a:srgbClr val="376092"/>
              </a:buClr>
              <a:buFont typeface="Wingdings" pitchFamily="2" charset="2"/>
              <a:buChar char="§"/>
            </a:pPr>
            <a:r>
              <a:rPr lang="en-US" sz="1700" dirty="0"/>
              <a:t>Examples: yes/no</a:t>
            </a:r>
            <a:r>
              <a:rPr lang="en-US" sz="1700"/>
              <a:t>, male/female, pass/fail </a:t>
            </a:r>
            <a:r>
              <a:rPr lang="en-US" sz="1700" dirty="0"/>
              <a:t>etc.</a:t>
            </a:r>
            <a:endParaRPr lang="en-US" sz="1500" dirty="0"/>
          </a:p>
          <a:p>
            <a:pPr marL="225418" lvl="1" indent="-225418">
              <a:spcBef>
                <a:spcPts val="400"/>
              </a:spcBef>
              <a:spcAft>
                <a:spcPts val="400"/>
              </a:spcAft>
              <a:buClr>
                <a:srgbClr val="376092"/>
              </a:buClr>
              <a:buFont typeface="Wingdings" pitchFamily="2" charset="2"/>
              <a:buChar char="§"/>
              <a:defRPr/>
            </a:pPr>
            <a:r>
              <a:rPr lang="en-US" sz="1700" dirty="0"/>
              <a:t>Nominal</a:t>
            </a:r>
          </a:p>
          <a:p>
            <a:pPr marL="682605" lvl="2" indent="-225418">
              <a:spcBef>
                <a:spcPts val="400"/>
              </a:spcBef>
              <a:spcAft>
                <a:spcPts val="400"/>
              </a:spcAft>
              <a:buClr>
                <a:srgbClr val="376092"/>
              </a:buClr>
              <a:buFont typeface="Wingdings" pitchFamily="2" charset="2"/>
              <a:buChar char="§"/>
            </a:pPr>
            <a:r>
              <a:rPr lang="en-US" sz="1700" dirty="0"/>
              <a:t>Has several unordered category</a:t>
            </a:r>
          </a:p>
          <a:p>
            <a:pPr marL="682605" lvl="2" indent="-225418">
              <a:spcBef>
                <a:spcPts val="400"/>
              </a:spcBef>
              <a:spcAft>
                <a:spcPts val="400"/>
              </a:spcAft>
              <a:buClr>
                <a:srgbClr val="376092"/>
              </a:buClr>
              <a:buFont typeface="Wingdings" pitchFamily="2" charset="2"/>
              <a:buChar char="§"/>
            </a:pPr>
            <a:r>
              <a:rPr lang="en-US" sz="1700" dirty="0"/>
              <a:t>Examples: </a:t>
            </a:r>
            <a:r>
              <a:rPr lang="en-US" sz="1700"/>
              <a:t>Type of </a:t>
            </a:r>
            <a:r>
              <a:rPr lang="en-US" sz="1700" dirty="0"/>
              <a:t>bank account, </a:t>
            </a:r>
            <a:r>
              <a:rPr lang="en-US" sz="1700"/>
              <a:t>type of </a:t>
            </a:r>
            <a:r>
              <a:rPr lang="en-US" sz="1700" dirty="0"/>
              <a:t>insurance policy etc.</a:t>
            </a:r>
            <a:endParaRPr lang="en-US" sz="1500" dirty="0"/>
          </a:p>
          <a:p>
            <a:pPr marL="225418" lvl="1" indent="-225418">
              <a:spcBef>
                <a:spcPts val="400"/>
              </a:spcBef>
              <a:spcAft>
                <a:spcPts val="400"/>
              </a:spcAft>
              <a:buClr>
                <a:srgbClr val="376092"/>
              </a:buClr>
              <a:buFont typeface="Wingdings" pitchFamily="2" charset="2"/>
              <a:buChar char="§"/>
            </a:pPr>
            <a:r>
              <a:rPr lang="en-US" sz="1700" dirty="0"/>
              <a:t>Ordinal</a:t>
            </a:r>
          </a:p>
          <a:p>
            <a:pPr marL="682605" lvl="2" indent="-225418">
              <a:spcBef>
                <a:spcPts val="400"/>
              </a:spcBef>
              <a:spcAft>
                <a:spcPts val="400"/>
              </a:spcAft>
              <a:buClr>
                <a:srgbClr val="376092"/>
              </a:buClr>
              <a:buFont typeface="Wingdings" pitchFamily="2" charset="2"/>
              <a:buChar char="§"/>
            </a:pPr>
            <a:r>
              <a:rPr lang="en-US" sz="1700" dirty="0"/>
              <a:t>Has several ordered category</a:t>
            </a:r>
          </a:p>
          <a:p>
            <a:pPr marL="682605" lvl="2" indent="-225418">
              <a:spcBef>
                <a:spcPts val="400"/>
              </a:spcBef>
              <a:spcAft>
                <a:spcPts val="400"/>
              </a:spcAft>
              <a:buClr>
                <a:srgbClr val="376092"/>
              </a:buClr>
              <a:buFont typeface="Wingdings" pitchFamily="2" charset="2"/>
              <a:buChar char="§"/>
            </a:pPr>
            <a:r>
              <a:rPr lang="en-US" sz="1700" dirty="0"/>
              <a:t>Examples: questionnaire responses such as "strongly </a:t>
            </a:r>
            <a:r>
              <a:rPr lang="en-US" sz="1700"/>
              <a:t>in favour </a:t>
            </a:r>
            <a:r>
              <a:rPr lang="en-US" sz="1700" dirty="0"/>
              <a:t>/ … / strongly against".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47582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</a:t>
            </a:r>
            <a:r>
              <a:rPr lang="en-US" dirty="0"/>
              <a:t>Data Variables (II)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37" y="1371600"/>
            <a:ext cx="7556376" cy="429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8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Types of </a:t>
            </a:r>
            <a:r>
              <a:rPr lang="en-US" dirty="0"/>
              <a:t>Data variables (Data snapshot)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84612"/>
              </p:ext>
            </p:extLst>
          </p:nvPr>
        </p:nvGraphicFramePr>
        <p:xfrm>
          <a:off x="304798" y="1447799"/>
          <a:ext cx="11430000" cy="467416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59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5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1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70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1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88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526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483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/>
                        <a:t>Sl</a:t>
                      </a:r>
                      <a:r>
                        <a:rPr lang="en-US" sz="1400" u="none" strike="noStrike" dirty="0"/>
                        <a:t> #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Name of Manufacturer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Manufacturer 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Number of Equipment's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Annual</a:t>
                      </a:r>
                      <a:r>
                        <a:rPr lang="en-US" sz="1400" u="none" strike="noStrike" baseline="0" dirty="0"/>
                        <a:t> </a:t>
                      </a:r>
                      <a:r>
                        <a:rPr lang="en-US" sz="1400" u="none" strike="noStrike" dirty="0"/>
                        <a:t>Equipment</a:t>
                      </a:r>
                      <a:r>
                        <a:rPr lang="en-US" sz="1400" u="none" strike="noStrike" baseline="0" dirty="0"/>
                        <a:t> Failures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Manufacturer 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Manufacturer Category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Annualized Maintenance</a:t>
                      </a:r>
                      <a:r>
                        <a:rPr lang="en-US" sz="1400" u="none" strike="noStrike" baseline="0" dirty="0"/>
                        <a:t> cost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lt1"/>
                          </a:solidFill>
                          <a:latin typeface="+mn-lt"/>
                        </a:rPr>
                        <a:t>Failure</a:t>
                      </a:r>
                      <a:r>
                        <a:rPr lang="en-US" sz="1400" b="1" i="0" u="none" strike="noStrike" baseline="0" dirty="0">
                          <a:solidFill>
                            <a:schemeClr val="lt1"/>
                          </a:solidFill>
                          <a:latin typeface="+mn-lt"/>
                        </a:rPr>
                        <a:t> Rate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0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Josh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111669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latin typeface="+mn-lt"/>
                        </a:rPr>
                        <a:t>LOCAL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Medium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/>
                        <a:t>                  88,001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Janice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146861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latin typeface="+mn-lt"/>
                        </a:rPr>
                        <a:t>LOCAL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latin typeface="+mn-lt"/>
                        </a:rPr>
                        <a:t>Large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          592,489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Low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Dandre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171690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IMPORTED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latin typeface="+mn-lt"/>
                        </a:rPr>
                        <a:t>Small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            272,304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Aiden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161721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IMPORTED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latin typeface="+mn-lt"/>
                        </a:rPr>
                        <a:t>Large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            726,593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Celine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170359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latin typeface="+mn-lt"/>
                        </a:rPr>
                        <a:t>LOCAL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Medium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            612,075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Emilio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175646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IMPORTED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Medium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            490,356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Joaquin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180732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latin typeface="+mn-lt"/>
                        </a:rPr>
                        <a:t>LOCAL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Small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            164,732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Justus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113136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latin typeface="+mn-lt"/>
                        </a:rPr>
                        <a:t>LOCAL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Medium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            510,321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Chaya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169254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IMPORTED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Medium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            358,534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Justyn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149771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IMPORTED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latin typeface="+mn-lt"/>
                        </a:rPr>
                        <a:t>Large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            140,400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Jadon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166226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IMPORTED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Medium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            105,259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Low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09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</a:t>
            </a:r>
            <a:r>
              <a:rPr lang="en-US" dirty="0"/>
              <a:t>Data variables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014149"/>
              </p:ext>
            </p:extLst>
          </p:nvPr>
        </p:nvGraphicFramePr>
        <p:xfrm>
          <a:off x="304799" y="1371601"/>
          <a:ext cx="11582400" cy="48767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24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18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77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85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032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57400">
                <a:tc>
                  <a:txBody>
                    <a:bodyPr/>
                    <a:lstStyle/>
                    <a:p>
                      <a:pPr marL="0" marR="0" lvl="0" indent="0" algn="ctr" defTabSz="91442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/>
                        <a:t>Variable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/>
                        <a:t>Name of Manufacturer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/>
                        <a:t>Manufacturer 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/>
                        <a:t>Number of Equipment's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/>
                        <a:t>Annual</a:t>
                      </a:r>
                      <a:r>
                        <a:rPr lang="en-US" sz="1400" u="none" strike="noStrike" baseline="0" dirty="0"/>
                        <a:t> </a:t>
                      </a:r>
                      <a:r>
                        <a:rPr lang="en-US" sz="1400" u="none" strike="noStrike" dirty="0"/>
                        <a:t>Equipment</a:t>
                      </a:r>
                      <a:r>
                        <a:rPr lang="en-US" sz="1400" u="none" strike="noStrike" baseline="0" dirty="0"/>
                        <a:t> Failures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/>
                        <a:t>Manufacturer 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/>
                        <a:t>Manufacturer Category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/>
                        <a:t>Annualized Maintenance</a:t>
                      </a:r>
                      <a:r>
                        <a:rPr lang="en-US" sz="1400" u="none" strike="noStrike" baseline="0" dirty="0"/>
                        <a:t> cost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lt1"/>
                          </a:solidFill>
                          <a:latin typeface="+mn-lt"/>
                        </a:rPr>
                        <a:t>Failure</a:t>
                      </a:r>
                      <a:r>
                        <a:rPr lang="en-US" sz="1400" b="1" i="0" u="none" strike="noStrike" baseline="0" dirty="0">
                          <a:solidFill>
                            <a:schemeClr val="lt1"/>
                          </a:solidFill>
                          <a:latin typeface="+mn-lt"/>
                        </a:rPr>
                        <a:t> Rate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4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/>
                        <a:t>Value Stored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0662" marR="20662" marT="18288" marB="18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/>
                        <a:t>Name of the individual</a:t>
                      </a:r>
                      <a:r>
                        <a:rPr lang="en-US" sz="1600" u="none" strike="noStrike" baseline="0" dirty="0"/>
                        <a:t> </a:t>
                      </a:r>
                      <a:r>
                        <a:rPr lang="en-US" sz="1600" u="none" strike="noStrike" dirty="0"/>
                        <a:t>manufacturer</a:t>
                      </a:r>
                    </a:p>
                  </a:txBody>
                  <a:tcPr marL="30993" marR="20662" marT="18288" marB="18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/>
                        <a:t>Unique identifier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18288" marB="18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/>
                        <a:t>1, 2, 3…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18288" marB="18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/>
                        <a:t>18, 19, 20…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18288" marB="18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/>
                        <a:t>Local/Imported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18288" marB="1828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Small / Medium</a:t>
                      </a:r>
                      <a:r>
                        <a:rPr lang="en-US" sz="1600" u="none" strike="noStrike" baseline="0" dirty="0"/>
                        <a:t> / Large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18288" marB="18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/>
                        <a:t>Amount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18288" marB="1828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Low(&lt;25%) /</a:t>
                      </a:r>
                      <a:br>
                        <a:rPr lang="en-US" sz="1600" u="none" strike="noStrike" dirty="0"/>
                      </a:br>
                      <a:r>
                        <a:rPr lang="en-US" sz="1600" u="none" strike="noStrike" dirty="0"/>
                        <a:t>Medium(&lt;50%) /</a:t>
                      </a:r>
                      <a:br>
                        <a:rPr lang="en-US" sz="1600" u="none" strike="noStrike" dirty="0"/>
                      </a:br>
                      <a:r>
                        <a:rPr lang="en-US" sz="1600" u="none" strike="noStrike" dirty="0"/>
                        <a:t>High(&lt;75%) /</a:t>
                      </a:r>
                      <a:br>
                        <a:rPr lang="en-US" sz="1600" u="none" strike="noStrike" dirty="0"/>
                      </a:br>
                      <a:r>
                        <a:rPr lang="en-US" sz="1600" u="none" strike="noStrike" dirty="0"/>
                        <a:t>Very High(&gt;75%)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18288" marB="1828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5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/>
                        <a:t>Variable 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0662" marR="20662" marT="18288" marB="1828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18288" marB="1828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18288" marB="1828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18288" marB="1828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18288" marB="1828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18288" marB="1828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18288" marB="1828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18288" marB="1828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18288" marB="1828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5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/>
                        <a:t>Remarks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0662" marR="20662" marT="18288" marB="18288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18288" marB="1828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18288" marB="1828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18288" marB="1828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18288" marB="1828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18288" marB="1828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18288" marB="1828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18288" marB="1828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0993" marR="20662" marT="18288" marB="1828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071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our Presentation Template" id="{050BBBBD-5BD2-45B7-ADA9-297845C3EA7E}" vid="{22140230-7CF7-4AB3-919D-97365A5E0B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10931</TotalTime>
  <Words>2579</Words>
  <Application>Microsoft Office PowerPoint</Application>
  <PresentationFormat>Widescreen</PresentationFormat>
  <Paragraphs>556</Paragraphs>
  <Slides>38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DejaVu Serif</vt:lpstr>
      <vt:lpstr>Wingdings</vt:lpstr>
      <vt:lpstr>Retrospect</vt:lpstr>
      <vt:lpstr>Business Analytics</vt:lpstr>
      <vt:lpstr>2.Data</vt:lpstr>
      <vt:lpstr>Population vs. Sample</vt:lpstr>
      <vt:lpstr>Typical Data Analysis Approach</vt:lpstr>
      <vt:lpstr>Identify Data Variable Types</vt:lpstr>
      <vt:lpstr>Types of Data Variables (I)</vt:lpstr>
      <vt:lpstr>Types of Data Variables (II)</vt:lpstr>
      <vt:lpstr>Types of Data variables (Data snapshot)</vt:lpstr>
      <vt:lpstr>Types of Data variables</vt:lpstr>
      <vt:lpstr>Case: Types of Data variables (Revisited)</vt:lpstr>
      <vt:lpstr>Summarize Data</vt:lpstr>
      <vt:lpstr>Summarizing Data</vt:lpstr>
      <vt:lpstr>Summarizing Data - Frequency distribution</vt:lpstr>
      <vt:lpstr>Summarizing Data-Frequency distribution</vt:lpstr>
      <vt:lpstr>Summarizing Data - Grouped Frequency distribution</vt:lpstr>
      <vt:lpstr>Summarizing Data – Grouped Frequency distribution</vt:lpstr>
      <vt:lpstr>Summarizing Data - Cumulative Frequency distribution</vt:lpstr>
      <vt:lpstr>Summarizing Data - Cumulative Frequency distribution</vt:lpstr>
      <vt:lpstr>Analyze Data Central Tendency </vt:lpstr>
      <vt:lpstr>Measures of Central Tendency/Location</vt:lpstr>
      <vt:lpstr>Mean- Measure of Central Tendency/Location</vt:lpstr>
      <vt:lpstr>Median- Measure of Central Tendency/Location</vt:lpstr>
      <vt:lpstr>Mode- Measure of Central Tendency/Location </vt:lpstr>
      <vt:lpstr>Analyze Data Spread</vt:lpstr>
      <vt:lpstr>Measure of Spread</vt:lpstr>
      <vt:lpstr>Variance and Standard Deviation</vt:lpstr>
      <vt:lpstr>Variance and Standard Deviation</vt:lpstr>
      <vt:lpstr>Range</vt:lpstr>
      <vt:lpstr>Inter quartile Range</vt:lpstr>
      <vt:lpstr>Analyze Data Skewness</vt:lpstr>
      <vt:lpstr>Symmetry and skewness</vt:lpstr>
      <vt:lpstr>Skewness</vt:lpstr>
      <vt:lpstr>Data Collection and Management</vt:lpstr>
      <vt:lpstr>Data Collection and Management Framework</vt:lpstr>
      <vt:lpstr>Data Collection - quick background</vt:lpstr>
      <vt:lpstr>Data Dictionary</vt:lpstr>
      <vt:lpstr>Missing Value Imputation</vt:lpstr>
      <vt:lpstr>Outlier Treatment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Bhagyashri Zodge</cp:lastModifiedBy>
  <cp:revision>1058</cp:revision>
  <dcterms:created xsi:type="dcterms:W3CDTF">2012-03-13T16:05:56Z</dcterms:created>
  <dcterms:modified xsi:type="dcterms:W3CDTF">2016-12-03T02:22:13Z</dcterms:modified>
</cp:coreProperties>
</file>