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39"/>
  </p:notesMasterIdLst>
  <p:sldIdLst>
    <p:sldId id="287" r:id="rId2"/>
    <p:sldId id="302" r:id="rId3"/>
    <p:sldId id="301" r:id="rId4"/>
    <p:sldId id="322" r:id="rId5"/>
    <p:sldId id="291" r:id="rId6"/>
    <p:sldId id="321" r:id="rId7"/>
    <p:sldId id="292" r:id="rId8"/>
    <p:sldId id="293" r:id="rId9"/>
    <p:sldId id="289" r:id="rId10"/>
    <p:sldId id="295" r:id="rId11"/>
    <p:sldId id="296" r:id="rId12"/>
    <p:sldId id="297" r:id="rId13"/>
    <p:sldId id="323" r:id="rId14"/>
    <p:sldId id="331" r:id="rId15"/>
    <p:sldId id="332" r:id="rId16"/>
    <p:sldId id="325" r:id="rId17"/>
    <p:sldId id="333" r:id="rId18"/>
    <p:sldId id="298" r:id="rId19"/>
    <p:sldId id="299" r:id="rId20"/>
    <p:sldId id="335" r:id="rId21"/>
    <p:sldId id="336" r:id="rId22"/>
    <p:sldId id="326" r:id="rId23"/>
    <p:sldId id="337" r:id="rId24"/>
    <p:sldId id="319" r:id="rId25"/>
    <p:sldId id="306" r:id="rId26"/>
    <p:sldId id="311" r:id="rId27"/>
    <p:sldId id="307" r:id="rId28"/>
    <p:sldId id="308" r:id="rId29"/>
    <p:sldId id="309" r:id="rId30"/>
    <p:sldId id="310" r:id="rId31"/>
    <p:sldId id="313" r:id="rId32"/>
    <p:sldId id="328" r:id="rId33"/>
    <p:sldId id="338" r:id="rId34"/>
    <p:sldId id="327" r:id="rId35"/>
    <p:sldId id="329" r:id="rId36"/>
    <p:sldId id="330" r:id="rId37"/>
    <p:sldId id="320" r:id="rId38"/>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350BE5"/>
    <a:srgbClr val="C25830"/>
    <a:srgbClr val="A6A6A6"/>
    <a:srgbClr val="376092"/>
    <a:srgbClr val="BFBFBF"/>
    <a:srgbClr val="E9EDF4"/>
    <a:srgbClr val="595959"/>
    <a:srgbClr val="1F497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95" autoAdjust="0"/>
    <p:restoredTop sz="89065" autoAdjust="0"/>
  </p:normalViewPr>
  <p:slideViewPr>
    <p:cSldViewPr showGuides="1">
      <p:cViewPr varScale="1">
        <p:scale>
          <a:sx n="64" d="100"/>
          <a:sy n="64" d="100"/>
        </p:scale>
        <p:origin x="1314"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5D3EF5-5547-4E8D-8391-E6E380C54A1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840345E-FD3B-4661-8B40-7BE9C5F1FFD6}">
      <dgm:prSet phldrT="[Text]"/>
      <dgm:spPr/>
      <dgm:t>
        <a:bodyPr/>
        <a:lstStyle/>
        <a:p>
          <a:r>
            <a:rPr lang="en-US" dirty="0"/>
            <a:t>What is regression?</a:t>
          </a:r>
        </a:p>
      </dgm:t>
    </dgm:pt>
    <dgm:pt modelId="{5875B6EE-FDE9-4A76-B535-E5F6FC1109C5}" type="parTrans" cxnId="{C5CB5058-9D17-49C8-87B0-BD9879354289}">
      <dgm:prSet/>
      <dgm:spPr/>
      <dgm:t>
        <a:bodyPr/>
        <a:lstStyle/>
        <a:p>
          <a:endParaRPr lang="en-US"/>
        </a:p>
      </dgm:t>
    </dgm:pt>
    <dgm:pt modelId="{13B2CD1D-F759-4AF7-8DA8-07CCCDE333D8}" type="sibTrans" cxnId="{C5CB5058-9D17-49C8-87B0-BD9879354289}">
      <dgm:prSet/>
      <dgm:spPr/>
      <dgm:t>
        <a:bodyPr/>
        <a:lstStyle/>
        <a:p>
          <a:endParaRPr lang="en-US"/>
        </a:p>
      </dgm:t>
    </dgm:pt>
    <dgm:pt modelId="{DA3BA5AD-2E8C-4D6F-8864-9D4AE9E154E8}">
      <dgm:prSet phldrT="[Text]"/>
      <dgm:spPr/>
      <dgm:t>
        <a:bodyPr/>
        <a:lstStyle/>
        <a:p>
          <a:r>
            <a:rPr lang="en-US" dirty="0"/>
            <a:t>Types of regression analysis</a:t>
          </a:r>
        </a:p>
      </dgm:t>
    </dgm:pt>
    <dgm:pt modelId="{D9D1B786-F5D5-43D0-97CC-927B8A3CD849}" type="parTrans" cxnId="{988E9953-C1D4-4279-957E-AE8F56642531}">
      <dgm:prSet/>
      <dgm:spPr/>
      <dgm:t>
        <a:bodyPr/>
        <a:lstStyle/>
        <a:p>
          <a:endParaRPr lang="en-US"/>
        </a:p>
      </dgm:t>
    </dgm:pt>
    <dgm:pt modelId="{48199F4A-1731-468A-88B0-150A557223A1}" type="sibTrans" cxnId="{988E9953-C1D4-4279-957E-AE8F56642531}">
      <dgm:prSet/>
      <dgm:spPr/>
      <dgm:t>
        <a:bodyPr/>
        <a:lstStyle/>
        <a:p>
          <a:endParaRPr lang="en-US"/>
        </a:p>
      </dgm:t>
    </dgm:pt>
    <dgm:pt modelId="{11059D10-F7CC-4E6C-9E7B-79C9403A3F67}">
      <dgm:prSet phldrT="[Text]"/>
      <dgm:spPr/>
      <dgm:t>
        <a:bodyPr/>
        <a:lstStyle/>
        <a:p>
          <a:r>
            <a:rPr lang="en-US" dirty="0"/>
            <a:t>Understanding Simple Linear Regression</a:t>
          </a:r>
        </a:p>
      </dgm:t>
    </dgm:pt>
    <dgm:pt modelId="{82ECC1D0-496A-4E2A-BCEC-5FC02B827F08}" type="parTrans" cxnId="{AA0114C5-6767-4F4F-82CE-764E5EA181E3}">
      <dgm:prSet/>
      <dgm:spPr/>
      <dgm:t>
        <a:bodyPr/>
        <a:lstStyle/>
        <a:p>
          <a:endParaRPr lang="en-US"/>
        </a:p>
      </dgm:t>
    </dgm:pt>
    <dgm:pt modelId="{8FC539F7-C654-4C90-BCD8-55541B19A96A}" type="sibTrans" cxnId="{AA0114C5-6767-4F4F-82CE-764E5EA181E3}">
      <dgm:prSet/>
      <dgm:spPr/>
      <dgm:t>
        <a:bodyPr/>
        <a:lstStyle/>
        <a:p>
          <a:endParaRPr lang="en-US"/>
        </a:p>
      </dgm:t>
    </dgm:pt>
    <dgm:pt modelId="{012F0935-AA5D-4B4A-AC87-3CE0164AD808}">
      <dgm:prSet phldrT="[Text]"/>
      <dgm:spPr/>
      <dgm:t>
        <a:bodyPr/>
        <a:lstStyle/>
        <a:p>
          <a:r>
            <a:rPr lang="en-US" dirty="0"/>
            <a:t>Understanding Multiple Linear Regression</a:t>
          </a:r>
        </a:p>
      </dgm:t>
    </dgm:pt>
    <dgm:pt modelId="{486B2FBA-8062-4A85-8641-14DB6A6BEA96}" type="parTrans" cxnId="{EA5147B8-586D-4BCB-AFAA-4CE1761779A6}">
      <dgm:prSet/>
      <dgm:spPr/>
      <dgm:t>
        <a:bodyPr/>
        <a:lstStyle/>
        <a:p>
          <a:endParaRPr lang="en-US"/>
        </a:p>
      </dgm:t>
    </dgm:pt>
    <dgm:pt modelId="{C7E3CF0C-0A5C-4F81-9BC6-9E31EFE54E2A}" type="sibTrans" cxnId="{EA5147B8-586D-4BCB-AFAA-4CE1761779A6}">
      <dgm:prSet/>
      <dgm:spPr/>
      <dgm:t>
        <a:bodyPr/>
        <a:lstStyle/>
        <a:p>
          <a:endParaRPr lang="en-US"/>
        </a:p>
      </dgm:t>
    </dgm:pt>
    <dgm:pt modelId="{E1BE7412-3209-4FE9-AC2B-4BDBA2B1123C}">
      <dgm:prSet/>
      <dgm:spPr/>
      <dgm:t>
        <a:bodyPr/>
        <a:lstStyle/>
        <a:p>
          <a:r>
            <a:rPr lang="en-US" dirty="0"/>
            <a:t>Purpose of regression analysis </a:t>
          </a:r>
        </a:p>
      </dgm:t>
    </dgm:pt>
    <dgm:pt modelId="{4D2CAFBB-6D75-48FF-A7CB-60BF562E79AF}" type="parTrans" cxnId="{74A55B8B-3062-42EC-9D05-2BC94DAF6400}">
      <dgm:prSet/>
      <dgm:spPr/>
      <dgm:t>
        <a:bodyPr/>
        <a:lstStyle/>
        <a:p>
          <a:endParaRPr lang="en-US"/>
        </a:p>
      </dgm:t>
    </dgm:pt>
    <dgm:pt modelId="{60FE7439-FC1D-43DF-8CD7-A3EEF094ED4D}" type="sibTrans" cxnId="{74A55B8B-3062-42EC-9D05-2BC94DAF6400}">
      <dgm:prSet/>
      <dgm:spPr/>
      <dgm:t>
        <a:bodyPr/>
        <a:lstStyle/>
        <a:p>
          <a:endParaRPr lang="en-US"/>
        </a:p>
      </dgm:t>
    </dgm:pt>
    <dgm:pt modelId="{2407407F-AB32-488D-995C-A2F1DB6708DE}" type="pres">
      <dgm:prSet presAssocID="{DD5D3EF5-5547-4E8D-8391-E6E380C54A12}" presName="Name0" presStyleCnt="0">
        <dgm:presLayoutVars>
          <dgm:chMax val="7"/>
          <dgm:chPref val="7"/>
          <dgm:dir/>
        </dgm:presLayoutVars>
      </dgm:prSet>
      <dgm:spPr/>
    </dgm:pt>
    <dgm:pt modelId="{5A55C330-CD07-430F-AB49-8DD5AAE197C4}" type="pres">
      <dgm:prSet presAssocID="{DD5D3EF5-5547-4E8D-8391-E6E380C54A12}" presName="Name1" presStyleCnt="0"/>
      <dgm:spPr/>
    </dgm:pt>
    <dgm:pt modelId="{0A3D2F87-98C1-4136-8EC1-CE3D67B2F498}" type="pres">
      <dgm:prSet presAssocID="{DD5D3EF5-5547-4E8D-8391-E6E380C54A12}" presName="cycle" presStyleCnt="0"/>
      <dgm:spPr/>
    </dgm:pt>
    <dgm:pt modelId="{804E94C1-B539-4B2E-8499-5F566C2D35EE}" type="pres">
      <dgm:prSet presAssocID="{DD5D3EF5-5547-4E8D-8391-E6E380C54A12}" presName="srcNode" presStyleLbl="node1" presStyleIdx="0" presStyleCnt="5"/>
      <dgm:spPr/>
    </dgm:pt>
    <dgm:pt modelId="{633FF4A6-7FD9-452F-89B0-381553F5C127}" type="pres">
      <dgm:prSet presAssocID="{DD5D3EF5-5547-4E8D-8391-E6E380C54A12}" presName="conn" presStyleLbl="parChTrans1D2" presStyleIdx="0" presStyleCnt="1"/>
      <dgm:spPr/>
    </dgm:pt>
    <dgm:pt modelId="{813C18C4-51B2-4498-9FCC-105B0B1FC218}" type="pres">
      <dgm:prSet presAssocID="{DD5D3EF5-5547-4E8D-8391-E6E380C54A12}" presName="extraNode" presStyleLbl="node1" presStyleIdx="0" presStyleCnt="5"/>
      <dgm:spPr/>
    </dgm:pt>
    <dgm:pt modelId="{281DA15A-2ECB-49FB-BEC1-10B5C4E2F72C}" type="pres">
      <dgm:prSet presAssocID="{DD5D3EF5-5547-4E8D-8391-E6E380C54A12}" presName="dstNode" presStyleLbl="node1" presStyleIdx="0" presStyleCnt="5"/>
      <dgm:spPr/>
    </dgm:pt>
    <dgm:pt modelId="{16FC84F7-E3D2-435B-8EA5-4516BA5B1F34}" type="pres">
      <dgm:prSet presAssocID="{2840345E-FD3B-4661-8B40-7BE9C5F1FFD6}" presName="text_1" presStyleLbl="node1" presStyleIdx="0" presStyleCnt="5">
        <dgm:presLayoutVars>
          <dgm:bulletEnabled val="1"/>
        </dgm:presLayoutVars>
      </dgm:prSet>
      <dgm:spPr/>
    </dgm:pt>
    <dgm:pt modelId="{DD648960-995E-47B1-9551-32BC6259FF6C}" type="pres">
      <dgm:prSet presAssocID="{2840345E-FD3B-4661-8B40-7BE9C5F1FFD6}" presName="accent_1" presStyleCnt="0"/>
      <dgm:spPr/>
    </dgm:pt>
    <dgm:pt modelId="{8A174C59-4D0B-470E-8330-EEB94DDB2499}" type="pres">
      <dgm:prSet presAssocID="{2840345E-FD3B-4661-8B40-7BE9C5F1FFD6}" presName="accentRepeatNode" presStyleLbl="solidFgAcc1" presStyleIdx="0" presStyleCnt="5"/>
      <dgm:spPr/>
    </dgm:pt>
    <dgm:pt modelId="{32857C49-4C36-4A36-8723-5DB7DA75746C}" type="pres">
      <dgm:prSet presAssocID="{DA3BA5AD-2E8C-4D6F-8864-9D4AE9E154E8}" presName="text_2" presStyleLbl="node1" presStyleIdx="1" presStyleCnt="5">
        <dgm:presLayoutVars>
          <dgm:bulletEnabled val="1"/>
        </dgm:presLayoutVars>
      </dgm:prSet>
      <dgm:spPr/>
    </dgm:pt>
    <dgm:pt modelId="{F355792D-2FCC-41C1-9BC6-EA2F5542B829}" type="pres">
      <dgm:prSet presAssocID="{DA3BA5AD-2E8C-4D6F-8864-9D4AE9E154E8}" presName="accent_2" presStyleCnt="0"/>
      <dgm:spPr/>
    </dgm:pt>
    <dgm:pt modelId="{A5C3B613-A417-4D25-82B1-E7A49AB50BAE}" type="pres">
      <dgm:prSet presAssocID="{DA3BA5AD-2E8C-4D6F-8864-9D4AE9E154E8}" presName="accentRepeatNode" presStyleLbl="solidFgAcc1" presStyleIdx="1" presStyleCnt="5" custLinFactNeighborX="-1749" custLinFactNeighborY="-163"/>
      <dgm:spPr/>
    </dgm:pt>
    <dgm:pt modelId="{51A64B15-75DC-4E6D-8A37-F083CCB0A3C8}" type="pres">
      <dgm:prSet presAssocID="{E1BE7412-3209-4FE9-AC2B-4BDBA2B1123C}" presName="text_3" presStyleLbl="node1" presStyleIdx="2" presStyleCnt="5">
        <dgm:presLayoutVars>
          <dgm:bulletEnabled val="1"/>
        </dgm:presLayoutVars>
      </dgm:prSet>
      <dgm:spPr/>
    </dgm:pt>
    <dgm:pt modelId="{C094E267-874E-4A72-B892-F664AC5F31A0}" type="pres">
      <dgm:prSet presAssocID="{E1BE7412-3209-4FE9-AC2B-4BDBA2B1123C}" presName="accent_3" presStyleCnt="0"/>
      <dgm:spPr/>
    </dgm:pt>
    <dgm:pt modelId="{14558CA7-F5EB-4C8E-9596-0E2F7BE24ECC}" type="pres">
      <dgm:prSet presAssocID="{E1BE7412-3209-4FE9-AC2B-4BDBA2B1123C}" presName="accentRepeatNode" presStyleLbl="solidFgAcc1" presStyleIdx="2" presStyleCnt="5"/>
      <dgm:spPr/>
    </dgm:pt>
    <dgm:pt modelId="{93FDB1F3-80A8-41B3-AF41-BFA555F6B823}" type="pres">
      <dgm:prSet presAssocID="{11059D10-F7CC-4E6C-9E7B-79C9403A3F67}" presName="text_4" presStyleLbl="node1" presStyleIdx="3" presStyleCnt="5">
        <dgm:presLayoutVars>
          <dgm:bulletEnabled val="1"/>
        </dgm:presLayoutVars>
      </dgm:prSet>
      <dgm:spPr/>
    </dgm:pt>
    <dgm:pt modelId="{DC12D2A1-C5C9-49C2-BA35-E9E7864CF020}" type="pres">
      <dgm:prSet presAssocID="{11059D10-F7CC-4E6C-9E7B-79C9403A3F67}" presName="accent_4" presStyleCnt="0"/>
      <dgm:spPr/>
    </dgm:pt>
    <dgm:pt modelId="{B8E62B03-831F-4832-9FCF-F0D522180477}" type="pres">
      <dgm:prSet presAssocID="{11059D10-F7CC-4E6C-9E7B-79C9403A3F67}" presName="accentRepeatNode" presStyleLbl="solidFgAcc1" presStyleIdx="3" presStyleCnt="5"/>
      <dgm:spPr/>
    </dgm:pt>
    <dgm:pt modelId="{E3408205-D0C3-4065-80C6-ED3A6A8D9610}" type="pres">
      <dgm:prSet presAssocID="{012F0935-AA5D-4B4A-AC87-3CE0164AD808}" presName="text_5" presStyleLbl="node1" presStyleIdx="4" presStyleCnt="5">
        <dgm:presLayoutVars>
          <dgm:bulletEnabled val="1"/>
        </dgm:presLayoutVars>
      </dgm:prSet>
      <dgm:spPr/>
    </dgm:pt>
    <dgm:pt modelId="{E4808D7B-598E-414F-90F0-C97E1E3547D6}" type="pres">
      <dgm:prSet presAssocID="{012F0935-AA5D-4B4A-AC87-3CE0164AD808}" presName="accent_5" presStyleCnt="0"/>
      <dgm:spPr/>
    </dgm:pt>
    <dgm:pt modelId="{D139E961-F20D-4D00-9F05-CE617FD3B2F9}" type="pres">
      <dgm:prSet presAssocID="{012F0935-AA5D-4B4A-AC87-3CE0164AD808}" presName="accentRepeatNode" presStyleLbl="solidFgAcc1" presStyleIdx="4" presStyleCnt="5"/>
      <dgm:spPr/>
    </dgm:pt>
  </dgm:ptLst>
  <dgm:cxnLst>
    <dgm:cxn modelId="{E4713D4B-901E-4FD0-916F-64D38DDA086B}" type="presOf" srcId="{2840345E-FD3B-4661-8B40-7BE9C5F1FFD6}" destId="{16FC84F7-E3D2-435B-8EA5-4516BA5B1F34}" srcOrd="0" destOrd="0" presId="urn:microsoft.com/office/officeart/2008/layout/VerticalCurvedList"/>
    <dgm:cxn modelId="{AA0114C5-6767-4F4F-82CE-764E5EA181E3}" srcId="{DD5D3EF5-5547-4E8D-8391-E6E380C54A12}" destId="{11059D10-F7CC-4E6C-9E7B-79C9403A3F67}" srcOrd="3" destOrd="0" parTransId="{82ECC1D0-496A-4E2A-BCEC-5FC02B827F08}" sibTransId="{8FC539F7-C654-4C90-BCD8-55541B19A96A}"/>
    <dgm:cxn modelId="{AC60F242-DBF6-407B-83E0-A66706E32237}" type="presOf" srcId="{DA3BA5AD-2E8C-4D6F-8864-9D4AE9E154E8}" destId="{32857C49-4C36-4A36-8723-5DB7DA75746C}" srcOrd="0" destOrd="0" presId="urn:microsoft.com/office/officeart/2008/layout/VerticalCurvedList"/>
    <dgm:cxn modelId="{F2D951A9-0A5F-43EA-AF40-E0965599C118}" type="presOf" srcId="{11059D10-F7CC-4E6C-9E7B-79C9403A3F67}" destId="{93FDB1F3-80A8-41B3-AF41-BFA555F6B823}" srcOrd="0" destOrd="0" presId="urn:microsoft.com/office/officeart/2008/layout/VerticalCurvedList"/>
    <dgm:cxn modelId="{3F7AB5B7-E6EF-4637-A322-BB1BFC896626}" type="presOf" srcId="{13B2CD1D-F759-4AF7-8DA8-07CCCDE333D8}" destId="{633FF4A6-7FD9-452F-89B0-381553F5C127}" srcOrd="0" destOrd="0" presId="urn:microsoft.com/office/officeart/2008/layout/VerticalCurvedList"/>
    <dgm:cxn modelId="{C5CB5058-9D17-49C8-87B0-BD9879354289}" srcId="{DD5D3EF5-5547-4E8D-8391-E6E380C54A12}" destId="{2840345E-FD3B-4661-8B40-7BE9C5F1FFD6}" srcOrd="0" destOrd="0" parTransId="{5875B6EE-FDE9-4A76-B535-E5F6FC1109C5}" sibTransId="{13B2CD1D-F759-4AF7-8DA8-07CCCDE333D8}"/>
    <dgm:cxn modelId="{6DEC216C-0210-48DC-9270-C86BD8D92BAD}" type="presOf" srcId="{012F0935-AA5D-4B4A-AC87-3CE0164AD808}" destId="{E3408205-D0C3-4065-80C6-ED3A6A8D9610}" srcOrd="0" destOrd="0" presId="urn:microsoft.com/office/officeart/2008/layout/VerticalCurvedList"/>
    <dgm:cxn modelId="{988E9953-C1D4-4279-957E-AE8F56642531}" srcId="{DD5D3EF5-5547-4E8D-8391-E6E380C54A12}" destId="{DA3BA5AD-2E8C-4D6F-8864-9D4AE9E154E8}" srcOrd="1" destOrd="0" parTransId="{D9D1B786-F5D5-43D0-97CC-927B8A3CD849}" sibTransId="{48199F4A-1731-468A-88B0-150A557223A1}"/>
    <dgm:cxn modelId="{74A55B8B-3062-42EC-9D05-2BC94DAF6400}" srcId="{DD5D3EF5-5547-4E8D-8391-E6E380C54A12}" destId="{E1BE7412-3209-4FE9-AC2B-4BDBA2B1123C}" srcOrd="2" destOrd="0" parTransId="{4D2CAFBB-6D75-48FF-A7CB-60BF562E79AF}" sibTransId="{60FE7439-FC1D-43DF-8CD7-A3EEF094ED4D}"/>
    <dgm:cxn modelId="{629519E5-DDDA-4299-AC4C-33097A79A200}" type="presOf" srcId="{DD5D3EF5-5547-4E8D-8391-E6E380C54A12}" destId="{2407407F-AB32-488D-995C-A2F1DB6708DE}" srcOrd="0" destOrd="0" presId="urn:microsoft.com/office/officeart/2008/layout/VerticalCurvedList"/>
    <dgm:cxn modelId="{FAD22CFD-D162-47E8-8FD7-3E5985A07614}" type="presOf" srcId="{E1BE7412-3209-4FE9-AC2B-4BDBA2B1123C}" destId="{51A64B15-75DC-4E6D-8A37-F083CCB0A3C8}" srcOrd="0" destOrd="0" presId="urn:microsoft.com/office/officeart/2008/layout/VerticalCurvedList"/>
    <dgm:cxn modelId="{EA5147B8-586D-4BCB-AFAA-4CE1761779A6}" srcId="{DD5D3EF5-5547-4E8D-8391-E6E380C54A12}" destId="{012F0935-AA5D-4B4A-AC87-3CE0164AD808}" srcOrd="4" destOrd="0" parTransId="{486B2FBA-8062-4A85-8641-14DB6A6BEA96}" sibTransId="{C7E3CF0C-0A5C-4F81-9BC6-9E31EFE54E2A}"/>
    <dgm:cxn modelId="{DE4F27D1-E64F-47F9-95DA-680950C00D3D}" type="presParOf" srcId="{2407407F-AB32-488D-995C-A2F1DB6708DE}" destId="{5A55C330-CD07-430F-AB49-8DD5AAE197C4}" srcOrd="0" destOrd="0" presId="urn:microsoft.com/office/officeart/2008/layout/VerticalCurvedList"/>
    <dgm:cxn modelId="{B0B603B2-C0FE-4F93-A967-877CAEB58741}" type="presParOf" srcId="{5A55C330-CD07-430F-AB49-8DD5AAE197C4}" destId="{0A3D2F87-98C1-4136-8EC1-CE3D67B2F498}" srcOrd="0" destOrd="0" presId="urn:microsoft.com/office/officeart/2008/layout/VerticalCurvedList"/>
    <dgm:cxn modelId="{687F00A5-789D-48BB-9E43-7A0244A0F8B1}" type="presParOf" srcId="{0A3D2F87-98C1-4136-8EC1-CE3D67B2F498}" destId="{804E94C1-B539-4B2E-8499-5F566C2D35EE}" srcOrd="0" destOrd="0" presId="urn:microsoft.com/office/officeart/2008/layout/VerticalCurvedList"/>
    <dgm:cxn modelId="{4E2C2A6E-0BD4-4E8C-9AD8-01CFD7F5E9D6}" type="presParOf" srcId="{0A3D2F87-98C1-4136-8EC1-CE3D67B2F498}" destId="{633FF4A6-7FD9-452F-89B0-381553F5C127}" srcOrd="1" destOrd="0" presId="urn:microsoft.com/office/officeart/2008/layout/VerticalCurvedList"/>
    <dgm:cxn modelId="{54D5D3B8-1172-4495-9B1D-6AB446CE2995}" type="presParOf" srcId="{0A3D2F87-98C1-4136-8EC1-CE3D67B2F498}" destId="{813C18C4-51B2-4498-9FCC-105B0B1FC218}" srcOrd="2" destOrd="0" presId="urn:microsoft.com/office/officeart/2008/layout/VerticalCurvedList"/>
    <dgm:cxn modelId="{6C4A3650-1462-4CD8-A0F2-A7AF696CC1FB}" type="presParOf" srcId="{0A3D2F87-98C1-4136-8EC1-CE3D67B2F498}" destId="{281DA15A-2ECB-49FB-BEC1-10B5C4E2F72C}" srcOrd="3" destOrd="0" presId="urn:microsoft.com/office/officeart/2008/layout/VerticalCurvedList"/>
    <dgm:cxn modelId="{DD2E3928-F0EF-431E-A806-63E800652849}" type="presParOf" srcId="{5A55C330-CD07-430F-AB49-8DD5AAE197C4}" destId="{16FC84F7-E3D2-435B-8EA5-4516BA5B1F34}" srcOrd="1" destOrd="0" presId="urn:microsoft.com/office/officeart/2008/layout/VerticalCurvedList"/>
    <dgm:cxn modelId="{5EFAEA5E-B3DB-48C0-917A-344FB320BEFD}" type="presParOf" srcId="{5A55C330-CD07-430F-AB49-8DD5AAE197C4}" destId="{DD648960-995E-47B1-9551-32BC6259FF6C}" srcOrd="2" destOrd="0" presId="urn:microsoft.com/office/officeart/2008/layout/VerticalCurvedList"/>
    <dgm:cxn modelId="{493ACE51-73DA-4F4D-9006-6930D9AFCCD7}" type="presParOf" srcId="{DD648960-995E-47B1-9551-32BC6259FF6C}" destId="{8A174C59-4D0B-470E-8330-EEB94DDB2499}" srcOrd="0" destOrd="0" presId="urn:microsoft.com/office/officeart/2008/layout/VerticalCurvedList"/>
    <dgm:cxn modelId="{4DA9855D-D27C-407B-8B5F-6BA4B05EAE16}" type="presParOf" srcId="{5A55C330-CD07-430F-AB49-8DD5AAE197C4}" destId="{32857C49-4C36-4A36-8723-5DB7DA75746C}" srcOrd="3" destOrd="0" presId="urn:microsoft.com/office/officeart/2008/layout/VerticalCurvedList"/>
    <dgm:cxn modelId="{ECE45FD1-3C36-456B-A4D8-43ED96C72BBF}" type="presParOf" srcId="{5A55C330-CD07-430F-AB49-8DD5AAE197C4}" destId="{F355792D-2FCC-41C1-9BC6-EA2F5542B829}" srcOrd="4" destOrd="0" presId="urn:microsoft.com/office/officeart/2008/layout/VerticalCurvedList"/>
    <dgm:cxn modelId="{A980FB77-F90D-49E2-9FD6-73DEF2C0CFA6}" type="presParOf" srcId="{F355792D-2FCC-41C1-9BC6-EA2F5542B829}" destId="{A5C3B613-A417-4D25-82B1-E7A49AB50BAE}" srcOrd="0" destOrd="0" presId="urn:microsoft.com/office/officeart/2008/layout/VerticalCurvedList"/>
    <dgm:cxn modelId="{5B1E5CE8-5BFE-473F-9337-705C5FDC7F21}" type="presParOf" srcId="{5A55C330-CD07-430F-AB49-8DD5AAE197C4}" destId="{51A64B15-75DC-4E6D-8A37-F083CCB0A3C8}" srcOrd="5" destOrd="0" presId="urn:microsoft.com/office/officeart/2008/layout/VerticalCurvedList"/>
    <dgm:cxn modelId="{798A1C59-FD9F-48BE-9D0B-E8B435FE12D3}" type="presParOf" srcId="{5A55C330-CD07-430F-AB49-8DD5AAE197C4}" destId="{C094E267-874E-4A72-B892-F664AC5F31A0}" srcOrd="6" destOrd="0" presId="urn:microsoft.com/office/officeart/2008/layout/VerticalCurvedList"/>
    <dgm:cxn modelId="{BFC6A905-2983-42DC-80A4-7E876B0A2C7A}" type="presParOf" srcId="{C094E267-874E-4A72-B892-F664AC5F31A0}" destId="{14558CA7-F5EB-4C8E-9596-0E2F7BE24ECC}" srcOrd="0" destOrd="0" presId="urn:microsoft.com/office/officeart/2008/layout/VerticalCurvedList"/>
    <dgm:cxn modelId="{3EC59353-FDFF-4AB8-9706-C1878A70E650}" type="presParOf" srcId="{5A55C330-CD07-430F-AB49-8DD5AAE197C4}" destId="{93FDB1F3-80A8-41B3-AF41-BFA555F6B823}" srcOrd="7" destOrd="0" presId="urn:microsoft.com/office/officeart/2008/layout/VerticalCurvedList"/>
    <dgm:cxn modelId="{EECC9DD0-4ABC-4D76-B5FD-A2789F524CD6}" type="presParOf" srcId="{5A55C330-CD07-430F-AB49-8DD5AAE197C4}" destId="{DC12D2A1-C5C9-49C2-BA35-E9E7864CF020}" srcOrd="8" destOrd="0" presId="urn:microsoft.com/office/officeart/2008/layout/VerticalCurvedList"/>
    <dgm:cxn modelId="{BB398F46-249F-47A2-AE65-4F1AE16F8869}" type="presParOf" srcId="{DC12D2A1-C5C9-49C2-BA35-E9E7864CF020}" destId="{B8E62B03-831F-4832-9FCF-F0D522180477}" srcOrd="0" destOrd="0" presId="urn:microsoft.com/office/officeart/2008/layout/VerticalCurvedList"/>
    <dgm:cxn modelId="{66BA70A1-195D-4462-9113-4FB33DC39AFF}" type="presParOf" srcId="{5A55C330-CD07-430F-AB49-8DD5AAE197C4}" destId="{E3408205-D0C3-4065-80C6-ED3A6A8D9610}" srcOrd="9" destOrd="0" presId="urn:microsoft.com/office/officeart/2008/layout/VerticalCurvedList"/>
    <dgm:cxn modelId="{6C67DD1B-3862-479C-AB77-06C6C8483898}" type="presParOf" srcId="{5A55C330-CD07-430F-AB49-8DD5AAE197C4}" destId="{E4808D7B-598E-414F-90F0-C97E1E3547D6}" srcOrd="10" destOrd="0" presId="urn:microsoft.com/office/officeart/2008/layout/VerticalCurvedList"/>
    <dgm:cxn modelId="{A164B609-2EA7-402F-A198-E992034A31CA}" type="presParOf" srcId="{E4808D7B-598E-414F-90F0-C97E1E3547D6}" destId="{D139E961-F20D-4D00-9F05-CE617FD3B2F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80B010-D9B7-4D99-BCC2-8DAEE9FAE31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58EE2E0-056F-4266-919E-662C80ADFBEB}">
      <dgm:prSet phldrT="[Text]"/>
      <dgm:spPr/>
      <dgm:t>
        <a:bodyPr/>
        <a:lstStyle/>
        <a:p>
          <a:r>
            <a:rPr lang="en-US" dirty="0"/>
            <a:t>Regression Analysis</a:t>
          </a:r>
        </a:p>
      </dgm:t>
    </dgm:pt>
    <dgm:pt modelId="{8F2FFE78-D22F-4B62-A257-CE80FE6735D3}" type="parTrans" cxnId="{F24C4A67-7EF0-4D9D-9A43-44EE0CFEFE45}">
      <dgm:prSet/>
      <dgm:spPr/>
      <dgm:t>
        <a:bodyPr/>
        <a:lstStyle/>
        <a:p>
          <a:endParaRPr lang="en-US"/>
        </a:p>
      </dgm:t>
    </dgm:pt>
    <dgm:pt modelId="{9ED22B48-9642-41C5-A592-8890A57FC20B}" type="sibTrans" cxnId="{F24C4A67-7EF0-4D9D-9A43-44EE0CFEFE45}">
      <dgm:prSet/>
      <dgm:spPr/>
      <dgm:t>
        <a:bodyPr/>
        <a:lstStyle/>
        <a:p>
          <a:endParaRPr lang="en-US"/>
        </a:p>
      </dgm:t>
    </dgm:pt>
    <dgm:pt modelId="{43E411B1-1D3F-4C8C-B7B2-4AEAE8B02A43}">
      <dgm:prSet phldrT="[Text]"/>
      <dgm:spPr/>
      <dgm:t>
        <a:bodyPr/>
        <a:lstStyle/>
        <a:p>
          <a:r>
            <a:rPr lang="en-US" dirty="0"/>
            <a:t>Simple Linear Regression</a:t>
          </a:r>
        </a:p>
      </dgm:t>
    </dgm:pt>
    <dgm:pt modelId="{FBB12EF9-70DA-4056-BB67-B5243C315EA4}" type="parTrans" cxnId="{EB7B013F-97C7-4383-BE4C-DCA46A7251EE}">
      <dgm:prSet/>
      <dgm:spPr/>
      <dgm:t>
        <a:bodyPr/>
        <a:lstStyle/>
        <a:p>
          <a:endParaRPr lang="en-US"/>
        </a:p>
      </dgm:t>
    </dgm:pt>
    <dgm:pt modelId="{78F56B06-CC03-4AA7-BFA7-867CC43A7F00}" type="sibTrans" cxnId="{EB7B013F-97C7-4383-BE4C-DCA46A7251EE}">
      <dgm:prSet/>
      <dgm:spPr/>
      <dgm:t>
        <a:bodyPr/>
        <a:lstStyle/>
        <a:p>
          <a:endParaRPr lang="en-US"/>
        </a:p>
      </dgm:t>
    </dgm:pt>
    <dgm:pt modelId="{A7501A0B-7A54-4B29-972C-71D76A6284CE}">
      <dgm:prSet phldrT="[Text]"/>
      <dgm:spPr/>
      <dgm:t>
        <a:bodyPr/>
        <a:lstStyle/>
        <a:p>
          <a:r>
            <a:rPr lang="en-US" dirty="0"/>
            <a:t>Multiple Linear Regression</a:t>
          </a:r>
        </a:p>
      </dgm:t>
    </dgm:pt>
    <dgm:pt modelId="{AADD3622-788F-43B1-A82B-1124E72549D3}" type="parTrans" cxnId="{88260FA5-D9CA-416C-AC1E-2AC8E0494305}">
      <dgm:prSet/>
      <dgm:spPr/>
      <dgm:t>
        <a:bodyPr/>
        <a:lstStyle/>
        <a:p>
          <a:endParaRPr lang="en-US"/>
        </a:p>
      </dgm:t>
    </dgm:pt>
    <dgm:pt modelId="{AC91A2FC-0F03-4431-BD47-1046D72CE239}" type="sibTrans" cxnId="{88260FA5-D9CA-416C-AC1E-2AC8E0494305}">
      <dgm:prSet/>
      <dgm:spPr/>
      <dgm:t>
        <a:bodyPr/>
        <a:lstStyle/>
        <a:p>
          <a:endParaRPr lang="en-US"/>
        </a:p>
      </dgm:t>
    </dgm:pt>
    <dgm:pt modelId="{DBAA897B-0A0C-4E5F-95E7-7B644AB3631E}">
      <dgm:prSet phldrT="[Text]"/>
      <dgm:spPr/>
      <dgm:t>
        <a:bodyPr/>
        <a:lstStyle/>
        <a:p>
          <a:r>
            <a:rPr lang="en-US" dirty="0"/>
            <a:t>Ordinal Regression</a:t>
          </a:r>
        </a:p>
      </dgm:t>
    </dgm:pt>
    <dgm:pt modelId="{324A10A5-4CAD-4587-8FF8-EAAF3E03EA44}" type="parTrans" cxnId="{A0A53021-F561-40BF-87D1-4FA0576246FA}">
      <dgm:prSet/>
      <dgm:spPr/>
      <dgm:t>
        <a:bodyPr/>
        <a:lstStyle/>
        <a:p>
          <a:endParaRPr lang="en-US"/>
        </a:p>
      </dgm:t>
    </dgm:pt>
    <dgm:pt modelId="{FA3C755E-665D-4FFB-A7D4-3F3451214AEC}" type="sibTrans" cxnId="{A0A53021-F561-40BF-87D1-4FA0576246FA}">
      <dgm:prSet/>
      <dgm:spPr/>
      <dgm:t>
        <a:bodyPr/>
        <a:lstStyle/>
        <a:p>
          <a:endParaRPr lang="en-US"/>
        </a:p>
      </dgm:t>
    </dgm:pt>
    <dgm:pt modelId="{3FBC368B-0142-4191-A856-DB55C4225561}">
      <dgm:prSet phldrT="[Text]"/>
      <dgm:spPr/>
      <dgm:t>
        <a:bodyPr/>
        <a:lstStyle/>
        <a:p>
          <a:r>
            <a:rPr lang="en-US" dirty="0"/>
            <a:t>Logistic Regression</a:t>
          </a:r>
        </a:p>
      </dgm:t>
    </dgm:pt>
    <dgm:pt modelId="{D4FC588E-38B6-4E5C-AADF-F9CF7EDF59F5}" type="parTrans" cxnId="{FA4A32E8-D51B-48FE-AA1A-875E66FA6942}">
      <dgm:prSet/>
      <dgm:spPr/>
      <dgm:t>
        <a:bodyPr/>
        <a:lstStyle/>
        <a:p>
          <a:endParaRPr lang="en-US"/>
        </a:p>
      </dgm:t>
    </dgm:pt>
    <dgm:pt modelId="{72448719-5B07-43AD-9F00-0292ED81366F}" type="sibTrans" cxnId="{FA4A32E8-D51B-48FE-AA1A-875E66FA6942}">
      <dgm:prSet/>
      <dgm:spPr/>
      <dgm:t>
        <a:bodyPr/>
        <a:lstStyle/>
        <a:p>
          <a:endParaRPr lang="en-US"/>
        </a:p>
      </dgm:t>
    </dgm:pt>
    <dgm:pt modelId="{3699343E-4986-47FC-8879-37C5E0A859EC}">
      <dgm:prSet phldrT="[Text]"/>
      <dgm:spPr/>
      <dgm:t>
        <a:bodyPr/>
        <a:lstStyle/>
        <a:p>
          <a:r>
            <a:rPr lang="en-US" dirty="0" err="1"/>
            <a:t>Multinominal</a:t>
          </a:r>
          <a:r>
            <a:rPr lang="en-US" dirty="0"/>
            <a:t> Regression</a:t>
          </a:r>
        </a:p>
      </dgm:t>
    </dgm:pt>
    <dgm:pt modelId="{0B632620-89E9-4395-8EB9-9FE94D8F18C2}" type="parTrans" cxnId="{AD7761AE-3918-4164-A830-0DC2B19AEC6B}">
      <dgm:prSet/>
      <dgm:spPr/>
      <dgm:t>
        <a:bodyPr/>
        <a:lstStyle/>
        <a:p>
          <a:endParaRPr lang="en-US"/>
        </a:p>
      </dgm:t>
    </dgm:pt>
    <dgm:pt modelId="{C39F3948-BDC4-49E8-9C95-F34DEB363F1E}" type="sibTrans" cxnId="{AD7761AE-3918-4164-A830-0DC2B19AEC6B}">
      <dgm:prSet/>
      <dgm:spPr/>
      <dgm:t>
        <a:bodyPr/>
        <a:lstStyle/>
        <a:p>
          <a:endParaRPr lang="en-US"/>
        </a:p>
      </dgm:t>
    </dgm:pt>
    <dgm:pt modelId="{67ED9EB7-C9D8-4533-87B0-782976D29EA3}" type="pres">
      <dgm:prSet presAssocID="{BE80B010-D9B7-4D99-BCC2-8DAEE9FAE318}" presName="hierChild1" presStyleCnt="0">
        <dgm:presLayoutVars>
          <dgm:orgChart val="1"/>
          <dgm:chPref val="1"/>
          <dgm:dir/>
          <dgm:animOne val="branch"/>
          <dgm:animLvl val="lvl"/>
          <dgm:resizeHandles/>
        </dgm:presLayoutVars>
      </dgm:prSet>
      <dgm:spPr/>
    </dgm:pt>
    <dgm:pt modelId="{7F86AE1B-BBF8-48E5-B504-740E90968834}" type="pres">
      <dgm:prSet presAssocID="{C58EE2E0-056F-4266-919E-662C80ADFBEB}" presName="hierRoot1" presStyleCnt="0">
        <dgm:presLayoutVars>
          <dgm:hierBranch val="init"/>
        </dgm:presLayoutVars>
      </dgm:prSet>
      <dgm:spPr/>
    </dgm:pt>
    <dgm:pt modelId="{A9B158E7-4A53-42B0-831E-30755E6ADE9A}" type="pres">
      <dgm:prSet presAssocID="{C58EE2E0-056F-4266-919E-662C80ADFBEB}" presName="rootComposite1" presStyleCnt="0"/>
      <dgm:spPr/>
    </dgm:pt>
    <dgm:pt modelId="{53E3DF73-7DE0-4710-A17C-55823FDACE39}" type="pres">
      <dgm:prSet presAssocID="{C58EE2E0-056F-4266-919E-662C80ADFBEB}" presName="rootText1" presStyleLbl="node0" presStyleIdx="0" presStyleCnt="1">
        <dgm:presLayoutVars>
          <dgm:chPref val="3"/>
        </dgm:presLayoutVars>
      </dgm:prSet>
      <dgm:spPr/>
    </dgm:pt>
    <dgm:pt modelId="{40D98B40-C88F-4451-A410-94926BB1BFA1}" type="pres">
      <dgm:prSet presAssocID="{C58EE2E0-056F-4266-919E-662C80ADFBEB}" presName="rootConnector1" presStyleLbl="node1" presStyleIdx="0" presStyleCnt="0"/>
      <dgm:spPr/>
    </dgm:pt>
    <dgm:pt modelId="{32E969CD-AD07-4A7E-8AE8-6330E5CFAA61}" type="pres">
      <dgm:prSet presAssocID="{C58EE2E0-056F-4266-919E-662C80ADFBEB}" presName="hierChild2" presStyleCnt="0"/>
      <dgm:spPr/>
    </dgm:pt>
    <dgm:pt modelId="{57573980-C3AF-4185-9337-67D07A8D271E}" type="pres">
      <dgm:prSet presAssocID="{FBB12EF9-70DA-4056-BB67-B5243C315EA4}" presName="Name37" presStyleLbl="parChTrans1D2" presStyleIdx="0" presStyleCnt="5"/>
      <dgm:spPr/>
    </dgm:pt>
    <dgm:pt modelId="{66435C55-167B-4B1D-B4FC-E9041FF5F5BB}" type="pres">
      <dgm:prSet presAssocID="{43E411B1-1D3F-4C8C-B7B2-4AEAE8B02A43}" presName="hierRoot2" presStyleCnt="0">
        <dgm:presLayoutVars>
          <dgm:hierBranch val="init"/>
        </dgm:presLayoutVars>
      </dgm:prSet>
      <dgm:spPr/>
    </dgm:pt>
    <dgm:pt modelId="{5B5E7CA6-F19E-4700-8455-F93FAB7E7BE3}" type="pres">
      <dgm:prSet presAssocID="{43E411B1-1D3F-4C8C-B7B2-4AEAE8B02A43}" presName="rootComposite" presStyleCnt="0"/>
      <dgm:spPr/>
    </dgm:pt>
    <dgm:pt modelId="{DB7331F9-BE19-4EA2-8DB4-2A5F486D6D90}" type="pres">
      <dgm:prSet presAssocID="{43E411B1-1D3F-4C8C-B7B2-4AEAE8B02A43}" presName="rootText" presStyleLbl="node2" presStyleIdx="0" presStyleCnt="5" custLinFactNeighborX="3067" custLinFactNeighborY="-2688">
        <dgm:presLayoutVars>
          <dgm:chPref val="3"/>
        </dgm:presLayoutVars>
      </dgm:prSet>
      <dgm:spPr/>
    </dgm:pt>
    <dgm:pt modelId="{54B2C0ED-D257-4A36-BCF5-10AAB4F62338}" type="pres">
      <dgm:prSet presAssocID="{43E411B1-1D3F-4C8C-B7B2-4AEAE8B02A43}" presName="rootConnector" presStyleLbl="node2" presStyleIdx="0" presStyleCnt="5"/>
      <dgm:spPr/>
    </dgm:pt>
    <dgm:pt modelId="{657837E5-794F-466B-B751-C22C67BBDBFF}" type="pres">
      <dgm:prSet presAssocID="{43E411B1-1D3F-4C8C-B7B2-4AEAE8B02A43}" presName="hierChild4" presStyleCnt="0"/>
      <dgm:spPr/>
    </dgm:pt>
    <dgm:pt modelId="{2A61C5DA-4DB9-461B-BD83-BB4D1D3BDC7D}" type="pres">
      <dgm:prSet presAssocID="{43E411B1-1D3F-4C8C-B7B2-4AEAE8B02A43}" presName="hierChild5" presStyleCnt="0"/>
      <dgm:spPr/>
    </dgm:pt>
    <dgm:pt modelId="{267FDA10-ED91-4428-A235-ADC1E91E82BB}" type="pres">
      <dgm:prSet presAssocID="{AADD3622-788F-43B1-A82B-1124E72549D3}" presName="Name37" presStyleLbl="parChTrans1D2" presStyleIdx="1" presStyleCnt="5"/>
      <dgm:spPr/>
    </dgm:pt>
    <dgm:pt modelId="{0A14F2A5-4D80-4707-A15F-CAD5E605B98A}" type="pres">
      <dgm:prSet presAssocID="{A7501A0B-7A54-4B29-972C-71D76A6284CE}" presName="hierRoot2" presStyleCnt="0">
        <dgm:presLayoutVars>
          <dgm:hierBranch val="init"/>
        </dgm:presLayoutVars>
      </dgm:prSet>
      <dgm:spPr/>
    </dgm:pt>
    <dgm:pt modelId="{54E5F670-7153-414D-A3BD-2A65C01D9DE8}" type="pres">
      <dgm:prSet presAssocID="{A7501A0B-7A54-4B29-972C-71D76A6284CE}" presName="rootComposite" presStyleCnt="0"/>
      <dgm:spPr/>
    </dgm:pt>
    <dgm:pt modelId="{53185EF7-F74A-43AB-B4C8-648AC8B30865}" type="pres">
      <dgm:prSet presAssocID="{A7501A0B-7A54-4B29-972C-71D76A6284CE}" presName="rootText" presStyleLbl="node2" presStyleIdx="1" presStyleCnt="5">
        <dgm:presLayoutVars>
          <dgm:chPref val="3"/>
        </dgm:presLayoutVars>
      </dgm:prSet>
      <dgm:spPr/>
    </dgm:pt>
    <dgm:pt modelId="{CCD96935-CB6C-4A6E-9DED-44FFB69CB7F9}" type="pres">
      <dgm:prSet presAssocID="{A7501A0B-7A54-4B29-972C-71D76A6284CE}" presName="rootConnector" presStyleLbl="node2" presStyleIdx="1" presStyleCnt="5"/>
      <dgm:spPr/>
    </dgm:pt>
    <dgm:pt modelId="{392D6B10-4CE4-4327-8367-F9AD40E461EE}" type="pres">
      <dgm:prSet presAssocID="{A7501A0B-7A54-4B29-972C-71D76A6284CE}" presName="hierChild4" presStyleCnt="0"/>
      <dgm:spPr/>
    </dgm:pt>
    <dgm:pt modelId="{73F057C1-5F32-43AF-9E1D-7F6CBA1EF32A}" type="pres">
      <dgm:prSet presAssocID="{A7501A0B-7A54-4B29-972C-71D76A6284CE}" presName="hierChild5" presStyleCnt="0"/>
      <dgm:spPr/>
    </dgm:pt>
    <dgm:pt modelId="{556AC142-452E-42C4-A76D-E05901657473}" type="pres">
      <dgm:prSet presAssocID="{D4FC588E-38B6-4E5C-AADF-F9CF7EDF59F5}" presName="Name37" presStyleLbl="parChTrans1D2" presStyleIdx="2" presStyleCnt="5"/>
      <dgm:spPr/>
    </dgm:pt>
    <dgm:pt modelId="{4B2C9EDF-9D43-400E-BB46-D2834F73EF75}" type="pres">
      <dgm:prSet presAssocID="{3FBC368B-0142-4191-A856-DB55C4225561}" presName="hierRoot2" presStyleCnt="0">
        <dgm:presLayoutVars>
          <dgm:hierBranch val="init"/>
        </dgm:presLayoutVars>
      </dgm:prSet>
      <dgm:spPr/>
    </dgm:pt>
    <dgm:pt modelId="{CD8DFBE6-C130-49D9-8C60-DB442A304E72}" type="pres">
      <dgm:prSet presAssocID="{3FBC368B-0142-4191-A856-DB55C4225561}" presName="rootComposite" presStyleCnt="0"/>
      <dgm:spPr/>
    </dgm:pt>
    <dgm:pt modelId="{6DDDDEC2-55BA-4726-A5EC-CFEA54DE3341}" type="pres">
      <dgm:prSet presAssocID="{3FBC368B-0142-4191-A856-DB55C4225561}" presName="rootText" presStyleLbl="node2" presStyleIdx="2" presStyleCnt="5">
        <dgm:presLayoutVars>
          <dgm:chPref val="3"/>
        </dgm:presLayoutVars>
      </dgm:prSet>
      <dgm:spPr/>
    </dgm:pt>
    <dgm:pt modelId="{D1F70A15-B7BB-4664-8752-AC7D51978098}" type="pres">
      <dgm:prSet presAssocID="{3FBC368B-0142-4191-A856-DB55C4225561}" presName="rootConnector" presStyleLbl="node2" presStyleIdx="2" presStyleCnt="5"/>
      <dgm:spPr/>
    </dgm:pt>
    <dgm:pt modelId="{60580AF6-8C3C-4B7F-AA32-1E84B5CE22E2}" type="pres">
      <dgm:prSet presAssocID="{3FBC368B-0142-4191-A856-DB55C4225561}" presName="hierChild4" presStyleCnt="0"/>
      <dgm:spPr/>
    </dgm:pt>
    <dgm:pt modelId="{BE72511D-1504-4415-B13F-3A636C052107}" type="pres">
      <dgm:prSet presAssocID="{3FBC368B-0142-4191-A856-DB55C4225561}" presName="hierChild5" presStyleCnt="0"/>
      <dgm:spPr/>
    </dgm:pt>
    <dgm:pt modelId="{0695A898-55CF-429F-8668-3B9E2B9200EE}" type="pres">
      <dgm:prSet presAssocID="{324A10A5-4CAD-4587-8FF8-EAAF3E03EA44}" presName="Name37" presStyleLbl="parChTrans1D2" presStyleIdx="3" presStyleCnt="5"/>
      <dgm:spPr/>
    </dgm:pt>
    <dgm:pt modelId="{9AB14F75-F94B-49F5-8CB2-0060CA6747BB}" type="pres">
      <dgm:prSet presAssocID="{DBAA897B-0A0C-4E5F-95E7-7B644AB3631E}" presName="hierRoot2" presStyleCnt="0">
        <dgm:presLayoutVars>
          <dgm:hierBranch val="init"/>
        </dgm:presLayoutVars>
      </dgm:prSet>
      <dgm:spPr/>
    </dgm:pt>
    <dgm:pt modelId="{9A82B7F4-8E16-4863-9CAD-11FF488F77A6}" type="pres">
      <dgm:prSet presAssocID="{DBAA897B-0A0C-4E5F-95E7-7B644AB3631E}" presName="rootComposite" presStyleCnt="0"/>
      <dgm:spPr/>
    </dgm:pt>
    <dgm:pt modelId="{A2D93D86-D76E-48D6-826F-7F30D8A74AE1}" type="pres">
      <dgm:prSet presAssocID="{DBAA897B-0A0C-4E5F-95E7-7B644AB3631E}" presName="rootText" presStyleLbl="node2" presStyleIdx="3" presStyleCnt="5">
        <dgm:presLayoutVars>
          <dgm:chPref val="3"/>
        </dgm:presLayoutVars>
      </dgm:prSet>
      <dgm:spPr/>
    </dgm:pt>
    <dgm:pt modelId="{5644ADFF-130C-4154-BAC5-672A78C4B8F7}" type="pres">
      <dgm:prSet presAssocID="{DBAA897B-0A0C-4E5F-95E7-7B644AB3631E}" presName="rootConnector" presStyleLbl="node2" presStyleIdx="3" presStyleCnt="5"/>
      <dgm:spPr/>
    </dgm:pt>
    <dgm:pt modelId="{5FC62416-9AA4-4A15-A2AE-DC05D7D68BB1}" type="pres">
      <dgm:prSet presAssocID="{DBAA897B-0A0C-4E5F-95E7-7B644AB3631E}" presName="hierChild4" presStyleCnt="0"/>
      <dgm:spPr/>
    </dgm:pt>
    <dgm:pt modelId="{81B85053-6AEF-4024-8795-37A8E4BFF224}" type="pres">
      <dgm:prSet presAssocID="{DBAA897B-0A0C-4E5F-95E7-7B644AB3631E}" presName="hierChild5" presStyleCnt="0"/>
      <dgm:spPr/>
    </dgm:pt>
    <dgm:pt modelId="{E24450D0-0E6E-442A-AF6A-479CEE6B8F4F}" type="pres">
      <dgm:prSet presAssocID="{0B632620-89E9-4395-8EB9-9FE94D8F18C2}" presName="Name37" presStyleLbl="parChTrans1D2" presStyleIdx="4" presStyleCnt="5"/>
      <dgm:spPr/>
    </dgm:pt>
    <dgm:pt modelId="{70CDB15D-67E0-4A31-8C0B-F90C34A26CAD}" type="pres">
      <dgm:prSet presAssocID="{3699343E-4986-47FC-8879-37C5E0A859EC}" presName="hierRoot2" presStyleCnt="0">
        <dgm:presLayoutVars>
          <dgm:hierBranch val="init"/>
        </dgm:presLayoutVars>
      </dgm:prSet>
      <dgm:spPr/>
    </dgm:pt>
    <dgm:pt modelId="{D7CB4536-515A-4F2E-B3B8-CFF1F39101E0}" type="pres">
      <dgm:prSet presAssocID="{3699343E-4986-47FC-8879-37C5E0A859EC}" presName="rootComposite" presStyleCnt="0"/>
      <dgm:spPr/>
    </dgm:pt>
    <dgm:pt modelId="{AF0FDD90-E438-4EE1-9C64-4E1DF9AA37FC}" type="pres">
      <dgm:prSet presAssocID="{3699343E-4986-47FC-8879-37C5E0A859EC}" presName="rootText" presStyleLbl="node2" presStyleIdx="4" presStyleCnt="5">
        <dgm:presLayoutVars>
          <dgm:chPref val="3"/>
        </dgm:presLayoutVars>
      </dgm:prSet>
      <dgm:spPr/>
    </dgm:pt>
    <dgm:pt modelId="{333CA9F4-DAFC-4FDE-B9D8-D568BB17F30D}" type="pres">
      <dgm:prSet presAssocID="{3699343E-4986-47FC-8879-37C5E0A859EC}" presName="rootConnector" presStyleLbl="node2" presStyleIdx="4" presStyleCnt="5"/>
      <dgm:spPr/>
    </dgm:pt>
    <dgm:pt modelId="{13732D37-C480-44E0-97F7-7C3B72D9F889}" type="pres">
      <dgm:prSet presAssocID="{3699343E-4986-47FC-8879-37C5E0A859EC}" presName="hierChild4" presStyleCnt="0"/>
      <dgm:spPr/>
    </dgm:pt>
    <dgm:pt modelId="{57840EB0-EE9F-4FB4-A844-91356A278DEA}" type="pres">
      <dgm:prSet presAssocID="{3699343E-4986-47FC-8879-37C5E0A859EC}" presName="hierChild5" presStyleCnt="0"/>
      <dgm:spPr/>
    </dgm:pt>
    <dgm:pt modelId="{63FD95AF-893A-469E-B15E-BC99CF10AFD4}" type="pres">
      <dgm:prSet presAssocID="{C58EE2E0-056F-4266-919E-662C80ADFBEB}" presName="hierChild3" presStyleCnt="0"/>
      <dgm:spPr/>
    </dgm:pt>
  </dgm:ptLst>
  <dgm:cxnLst>
    <dgm:cxn modelId="{27BBBCF0-5B07-49A3-B1CD-79E134E63056}" type="presOf" srcId="{324A10A5-4CAD-4587-8FF8-EAAF3E03EA44}" destId="{0695A898-55CF-429F-8668-3B9E2B9200EE}" srcOrd="0" destOrd="0" presId="urn:microsoft.com/office/officeart/2005/8/layout/orgChart1"/>
    <dgm:cxn modelId="{88260FA5-D9CA-416C-AC1E-2AC8E0494305}" srcId="{C58EE2E0-056F-4266-919E-662C80ADFBEB}" destId="{A7501A0B-7A54-4B29-972C-71D76A6284CE}" srcOrd="1" destOrd="0" parTransId="{AADD3622-788F-43B1-A82B-1124E72549D3}" sibTransId="{AC91A2FC-0F03-4431-BD47-1046D72CE239}"/>
    <dgm:cxn modelId="{103865FB-059A-4E38-BA63-757359C90A7D}" type="presOf" srcId="{DBAA897B-0A0C-4E5F-95E7-7B644AB3631E}" destId="{A2D93D86-D76E-48D6-826F-7F30D8A74AE1}" srcOrd="0" destOrd="0" presId="urn:microsoft.com/office/officeart/2005/8/layout/orgChart1"/>
    <dgm:cxn modelId="{F24C4A67-7EF0-4D9D-9A43-44EE0CFEFE45}" srcId="{BE80B010-D9B7-4D99-BCC2-8DAEE9FAE318}" destId="{C58EE2E0-056F-4266-919E-662C80ADFBEB}" srcOrd="0" destOrd="0" parTransId="{8F2FFE78-D22F-4B62-A257-CE80FE6735D3}" sibTransId="{9ED22B48-9642-41C5-A592-8890A57FC20B}"/>
    <dgm:cxn modelId="{A0A53021-F561-40BF-87D1-4FA0576246FA}" srcId="{C58EE2E0-056F-4266-919E-662C80ADFBEB}" destId="{DBAA897B-0A0C-4E5F-95E7-7B644AB3631E}" srcOrd="3" destOrd="0" parTransId="{324A10A5-4CAD-4587-8FF8-EAAF3E03EA44}" sibTransId="{FA3C755E-665D-4FFB-A7D4-3F3451214AEC}"/>
    <dgm:cxn modelId="{8CD20660-CD19-4C47-80B9-F99541A2EDC4}" type="presOf" srcId="{C58EE2E0-056F-4266-919E-662C80ADFBEB}" destId="{40D98B40-C88F-4451-A410-94926BB1BFA1}" srcOrd="1" destOrd="0" presId="urn:microsoft.com/office/officeart/2005/8/layout/orgChart1"/>
    <dgm:cxn modelId="{19CB6F91-FDDA-4D72-BA95-4EAFC1B23ED3}" type="presOf" srcId="{43E411B1-1D3F-4C8C-B7B2-4AEAE8B02A43}" destId="{54B2C0ED-D257-4A36-BCF5-10AAB4F62338}" srcOrd="1" destOrd="0" presId="urn:microsoft.com/office/officeart/2005/8/layout/orgChart1"/>
    <dgm:cxn modelId="{A84FA27A-B70A-48F1-A8C5-3D26A427AE1E}" type="presOf" srcId="{3699343E-4986-47FC-8879-37C5E0A859EC}" destId="{333CA9F4-DAFC-4FDE-B9D8-D568BB17F30D}" srcOrd="1" destOrd="0" presId="urn:microsoft.com/office/officeart/2005/8/layout/orgChart1"/>
    <dgm:cxn modelId="{A089BD67-C1A2-488A-984F-9647417EF787}" type="presOf" srcId="{C58EE2E0-056F-4266-919E-662C80ADFBEB}" destId="{53E3DF73-7DE0-4710-A17C-55823FDACE39}" srcOrd="0" destOrd="0" presId="urn:microsoft.com/office/officeart/2005/8/layout/orgChart1"/>
    <dgm:cxn modelId="{6547551E-9413-4271-9F1C-48FAA9130DDA}" type="presOf" srcId="{A7501A0B-7A54-4B29-972C-71D76A6284CE}" destId="{53185EF7-F74A-43AB-B4C8-648AC8B30865}" srcOrd="0" destOrd="0" presId="urn:microsoft.com/office/officeart/2005/8/layout/orgChart1"/>
    <dgm:cxn modelId="{AD7761AE-3918-4164-A830-0DC2B19AEC6B}" srcId="{C58EE2E0-056F-4266-919E-662C80ADFBEB}" destId="{3699343E-4986-47FC-8879-37C5E0A859EC}" srcOrd="4" destOrd="0" parTransId="{0B632620-89E9-4395-8EB9-9FE94D8F18C2}" sibTransId="{C39F3948-BDC4-49E8-9C95-F34DEB363F1E}"/>
    <dgm:cxn modelId="{5D1FE574-1D8D-4BE4-AAC8-7658F69B2C4F}" type="presOf" srcId="{A7501A0B-7A54-4B29-972C-71D76A6284CE}" destId="{CCD96935-CB6C-4A6E-9DED-44FFB69CB7F9}" srcOrd="1" destOrd="0" presId="urn:microsoft.com/office/officeart/2005/8/layout/orgChart1"/>
    <dgm:cxn modelId="{89AA8BEE-E59E-44B6-AE0D-C607C2E851E8}" type="presOf" srcId="{FBB12EF9-70DA-4056-BB67-B5243C315EA4}" destId="{57573980-C3AF-4185-9337-67D07A8D271E}" srcOrd="0" destOrd="0" presId="urn:microsoft.com/office/officeart/2005/8/layout/orgChart1"/>
    <dgm:cxn modelId="{EB7B013F-97C7-4383-BE4C-DCA46A7251EE}" srcId="{C58EE2E0-056F-4266-919E-662C80ADFBEB}" destId="{43E411B1-1D3F-4C8C-B7B2-4AEAE8B02A43}" srcOrd="0" destOrd="0" parTransId="{FBB12EF9-70DA-4056-BB67-B5243C315EA4}" sibTransId="{78F56B06-CC03-4AA7-BFA7-867CC43A7F00}"/>
    <dgm:cxn modelId="{5160261E-A80C-4E3A-B20D-428F5762F1F4}" type="presOf" srcId="{3FBC368B-0142-4191-A856-DB55C4225561}" destId="{6DDDDEC2-55BA-4726-A5EC-CFEA54DE3341}" srcOrd="0" destOrd="0" presId="urn:microsoft.com/office/officeart/2005/8/layout/orgChart1"/>
    <dgm:cxn modelId="{ECF53213-9E8D-4236-9BF9-B52FD3ADD70A}" type="presOf" srcId="{0B632620-89E9-4395-8EB9-9FE94D8F18C2}" destId="{E24450D0-0E6E-442A-AF6A-479CEE6B8F4F}" srcOrd="0" destOrd="0" presId="urn:microsoft.com/office/officeart/2005/8/layout/orgChart1"/>
    <dgm:cxn modelId="{63814F26-BB16-4193-8370-A986EF8E0937}" type="presOf" srcId="{3699343E-4986-47FC-8879-37C5E0A859EC}" destId="{AF0FDD90-E438-4EE1-9C64-4E1DF9AA37FC}" srcOrd="0" destOrd="0" presId="urn:microsoft.com/office/officeart/2005/8/layout/orgChart1"/>
    <dgm:cxn modelId="{B41CF249-B2D6-4021-B34D-D20196869BA3}" type="presOf" srcId="{3FBC368B-0142-4191-A856-DB55C4225561}" destId="{D1F70A15-B7BB-4664-8752-AC7D51978098}" srcOrd="1" destOrd="0" presId="urn:microsoft.com/office/officeart/2005/8/layout/orgChart1"/>
    <dgm:cxn modelId="{99FAC737-581B-459E-8955-9EA2DB91ECE4}" type="presOf" srcId="{D4FC588E-38B6-4E5C-AADF-F9CF7EDF59F5}" destId="{556AC142-452E-42C4-A76D-E05901657473}" srcOrd="0" destOrd="0" presId="urn:microsoft.com/office/officeart/2005/8/layout/orgChart1"/>
    <dgm:cxn modelId="{A00B963D-A725-4A31-B168-74DB01BE3A3B}" type="presOf" srcId="{BE80B010-D9B7-4D99-BCC2-8DAEE9FAE318}" destId="{67ED9EB7-C9D8-4533-87B0-782976D29EA3}" srcOrd="0" destOrd="0" presId="urn:microsoft.com/office/officeart/2005/8/layout/orgChart1"/>
    <dgm:cxn modelId="{108B008A-D255-4613-A382-A24AD872B435}" type="presOf" srcId="{DBAA897B-0A0C-4E5F-95E7-7B644AB3631E}" destId="{5644ADFF-130C-4154-BAC5-672A78C4B8F7}" srcOrd="1" destOrd="0" presId="urn:microsoft.com/office/officeart/2005/8/layout/orgChart1"/>
    <dgm:cxn modelId="{FA4A32E8-D51B-48FE-AA1A-875E66FA6942}" srcId="{C58EE2E0-056F-4266-919E-662C80ADFBEB}" destId="{3FBC368B-0142-4191-A856-DB55C4225561}" srcOrd="2" destOrd="0" parTransId="{D4FC588E-38B6-4E5C-AADF-F9CF7EDF59F5}" sibTransId="{72448719-5B07-43AD-9F00-0292ED81366F}"/>
    <dgm:cxn modelId="{A0B41395-0A6C-458F-9B1F-890E32B31683}" type="presOf" srcId="{AADD3622-788F-43B1-A82B-1124E72549D3}" destId="{267FDA10-ED91-4428-A235-ADC1E91E82BB}" srcOrd="0" destOrd="0" presId="urn:microsoft.com/office/officeart/2005/8/layout/orgChart1"/>
    <dgm:cxn modelId="{5048905D-4AB3-4969-9612-B80A1E80EC6A}" type="presOf" srcId="{43E411B1-1D3F-4C8C-B7B2-4AEAE8B02A43}" destId="{DB7331F9-BE19-4EA2-8DB4-2A5F486D6D90}" srcOrd="0" destOrd="0" presId="urn:microsoft.com/office/officeart/2005/8/layout/orgChart1"/>
    <dgm:cxn modelId="{7AA66B15-E308-4274-933E-46BAE64143A5}" type="presParOf" srcId="{67ED9EB7-C9D8-4533-87B0-782976D29EA3}" destId="{7F86AE1B-BBF8-48E5-B504-740E90968834}" srcOrd="0" destOrd="0" presId="urn:microsoft.com/office/officeart/2005/8/layout/orgChart1"/>
    <dgm:cxn modelId="{5EE544E4-3D5C-4833-987F-593559372922}" type="presParOf" srcId="{7F86AE1B-BBF8-48E5-B504-740E90968834}" destId="{A9B158E7-4A53-42B0-831E-30755E6ADE9A}" srcOrd="0" destOrd="0" presId="urn:microsoft.com/office/officeart/2005/8/layout/orgChart1"/>
    <dgm:cxn modelId="{9040E8FF-2F6B-4A63-B66F-BBE4F555345D}" type="presParOf" srcId="{A9B158E7-4A53-42B0-831E-30755E6ADE9A}" destId="{53E3DF73-7DE0-4710-A17C-55823FDACE39}" srcOrd="0" destOrd="0" presId="urn:microsoft.com/office/officeart/2005/8/layout/orgChart1"/>
    <dgm:cxn modelId="{F9A11687-8E60-4F21-9004-4CA1414A69DB}" type="presParOf" srcId="{A9B158E7-4A53-42B0-831E-30755E6ADE9A}" destId="{40D98B40-C88F-4451-A410-94926BB1BFA1}" srcOrd="1" destOrd="0" presId="urn:microsoft.com/office/officeart/2005/8/layout/orgChart1"/>
    <dgm:cxn modelId="{A30896BF-288F-47D1-A10F-FFB1E262BD8C}" type="presParOf" srcId="{7F86AE1B-BBF8-48E5-B504-740E90968834}" destId="{32E969CD-AD07-4A7E-8AE8-6330E5CFAA61}" srcOrd="1" destOrd="0" presId="urn:microsoft.com/office/officeart/2005/8/layout/orgChart1"/>
    <dgm:cxn modelId="{9AFEFC02-9B0B-4B0E-A85B-5847BFBDEFCF}" type="presParOf" srcId="{32E969CD-AD07-4A7E-8AE8-6330E5CFAA61}" destId="{57573980-C3AF-4185-9337-67D07A8D271E}" srcOrd="0" destOrd="0" presId="urn:microsoft.com/office/officeart/2005/8/layout/orgChart1"/>
    <dgm:cxn modelId="{25526A3F-6A0C-445E-9BCA-B15231ACA156}" type="presParOf" srcId="{32E969CD-AD07-4A7E-8AE8-6330E5CFAA61}" destId="{66435C55-167B-4B1D-B4FC-E9041FF5F5BB}" srcOrd="1" destOrd="0" presId="urn:microsoft.com/office/officeart/2005/8/layout/orgChart1"/>
    <dgm:cxn modelId="{D18224FD-5689-4C75-94E6-1269E751B06E}" type="presParOf" srcId="{66435C55-167B-4B1D-B4FC-E9041FF5F5BB}" destId="{5B5E7CA6-F19E-4700-8455-F93FAB7E7BE3}" srcOrd="0" destOrd="0" presId="urn:microsoft.com/office/officeart/2005/8/layout/orgChart1"/>
    <dgm:cxn modelId="{F068EA24-4C34-4033-8601-BDB0F5406A33}" type="presParOf" srcId="{5B5E7CA6-F19E-4700-8455-F93FAB7E7BE3}" destId="{DB7331F9-BE19-4EA2-8DB4-2A5F486D6D90}" srcOrd="0" destOrd="0" presId="urn:microsoft.com/office/officeart/2005/8/layout/orgChart1"/>
    <dgm:cxn modelId="{953943DA-45D6-47E3-8560-F8CE596F7255}" type="presParOf" srcId="{5B5E7CA6-F19E-4700-8455-F93FAB7E7BE3}" destId="{54B2C0ED-D257-4A36-BCF5-10AAB4F62338}" srcOrd="1" destOrd="0" presId="urn:microsoft.com/office/officeart/2005/8/layout/orgChart1"/>
    <dgm:cxn modelId="{A180D1E9-571F-4ADD-8BA3-845621DC3558}" type="presParOf" srcId="{66435C55-167B-4B1D-B4FC-E9041FF5F5BB}" destId="{657837E5-794F-466B-B751-C22C67BBDBFF}" srcOrd="1" destOrd="0" presId="urn:microsoft.com/office/officeart/2005/8/layout/orgChart1"/>
    <dgm:cxn modelId="{A2CE9254-3198-42C4-AA3F-5E728622612E}" type="presParOf" srcId="{66435C55-167B-4B1D-B4FC-E9041FF5F5BB}" destId="{2A61C5DA-4DB9-461B-BD83-BB4D1D3BDC7D}" srcOrd="2" destOrd="0" presId="urn:microsoft.com/office/officeart/2005/8/layout/orgChart1"/>
    <dgm:cxn modelId="{8D191F55-031B-4E5E-9F0A-63737F600D34}" type="presParOf" srcId="{32E969CD-AD07-4A7E-8AE8-6330E5CFAA61}" destId="{267FDA10-ED91-4428-A235-ADC1E91E82BB}" srcOrd="2" destOrd="0" presId="urn:microsoft.com/office/officeart/2005/8/layout/orgChart1"/>
    <dgm:cxn modelId="{AAF7707E-F487-466D-8E34-E7A21300B6CE}" type="presParOf" srcId="{32E969CD-AD07-4A7E-8AE8-6330E5CFAA61}" destId="{0A14F2A5-4D80-4707-A15F-CAD5E605B98A}" srcOrd="3" destOrd="0" presId="urn:microsoft.com/office/officeart/2005/8/layout/orgChart1"/>
    <dgm:cxn modelId="{C6332810-D5FA-43A9-8790-1787520A93D0}" type="presParOf" srcId="{0A14F2A5-4D80-4707-A15F-CAD5E605B98A}" destId="{54E5F670-7153-414D-A3BD-2A65C01D9DE8}" srcOrd="0" destOrd="0" presId="urn:microsoft.com/office/officeart/2005/8/layout/orgChart1"/>
    <dgm:cxn modelId="{2D7321E3-82C7-418D-AC59-17C5A9BFC298}" type="presParOf" srcId="{54E5F670-7153-414D-A3BD-2A65C01D9DE8}" destId="{53185EF7-F74A-43AB-B4C8-648AC8B30865}" srcOrd="0" destOrd="0" presId="urn:microsoft.com/office/officeart/2005/8/layout/orgChart1"/>
    <dgm:cxn modelId="{14E01185-5E54-4381-A4B2-E94103F89019}" type="presParOf" srcId="{54E5F670-7153-414D-A3BD-2A65C01D9DE8}" destId="{CCD96935-CB6C-4A6E-9DED-44FFB69CB7F9}" srcOrd="1" destOrd="0" presId="urn:microsoft.com/office/officeart/2005/8/layout/orgChart1"/>
    <dgm:cxn modelId="{632F1A50-60E4-41F5-B60F-E6C108B550B2}" type="presParOf" srcId="{0A14F2A5-4D80-4707-A15F-CAD5E605B98A}" destId="{392D6B10-4CE4-4327-8367-F9AD40E461EE}" srcOrd="1" destOrd="0" presId="urn:microsoft.com/office/officeart/2005/8/layout/orgChart1"/>
    <dgm:cxn modelId="{A5B1DD37-5F18-4F0B-AB46-B5E029DD7BB0}" type="presParOf" srcId="{0A14F2A5-4D80-4707-A15F-CAD5E605B98A}" destId="{73F057C1-5F32-43AF-9E1D-7F6CBA1EF32A}" srcOrd="2" destOrd="0" presId="urn:microsoft.com/office/officeart/2005/8/layout/orgChart1"/>
    <dgm:cxn modelId="{066FD447-CE91-4057-955F-5241D27E990E}" type="presParOf" srcId="{32E969CD-AD07-4A7E-8AE8-6330E5CFAA61}" destId="{556AC142-452E-42C4-A76D-E05901657473}" srcOrd="4" destOrd="0" presId="urn:microsoft.com/office/officeart/2005/8/layout/orgChart1"/>
    <dgm:cxn modelId="{7CA89A42-A913-4BD8-AF90-52300D73C8C4}" type="presParOf" srcId="{32E969CD-AD07-4A7E-8AE8-6330E5CFAA61}" destId="{4B2C9EDF-9D43-400E-BB46-D2834F73EF75}" srcOrd="5" destOrd="0" presId="urn:microsoft.com/office/officeart/2005/8/layout/orgChart1"/>
    <dgm:cxn modelId="{AB9890AD-2519-4913-B971-D074C5BA0B8F}" type="presParOf" srcId="{4B2C9EDF-9D43-400E-BB46-D2834F73EF75}" destId="{CD8DFBE6-C130-49D9-8C60-DB442A304E72}" srcOrd="0" destOrd="0" presId="urn:microsoft.com/office/officeart/2005/8/layout/orgChart1"/>
    <dgm:cxn modelId="{EA72C98F-2A00-41C4-8EA9-ACC0AF79BC36}" type="presParOf" srcId="{CD8DFBE6-C130-49D9-8C60-DB442A304E72}" destId="{6DDDDEC2-55BA-4726-A5EC-CFEA54DE3341}" srcOrd="0" destOrd="0" presId="urn:microsoft.com/office/officeart/2005/8/layout/orgChart1"/>
    <dgm:cxn modelId="{633BDD3E-EEB8-4FDC-82EC-C334636674EA}" type="presParOf" srcId="{CD8DFBE6-C130-49D9-8C60-DB442A304E72}" destId="{D1F70A15-B7BB-4664-8752-AC7D51978098}" srcOrd="1" destOrd="0" presId="urn:microsoft.com/office/officeart/2005/8/layout/orgChart1"/>
    <dgm:cxn modelId="{15E643F1-5E99-46E3-8C7A-26D9B6D99520}" type="presParOf" srcId="{4B2C9EDF-9D43-400E-BB46-D2834F73EF75}" destId="{60580AF6-8C3C-4B7F-AA32-1E84B5CE22E2}" srcOrd="1" destOrd="0" presId="urn:microsoft.com/office/officeart/2005/8/layout/orgChart1"/>
    <dgm:cxn modelId="{4CB0AD96-0FBE-42DC-B018-8FDE7C1ADCE8}" type="presParOf" srcId="{4B2C9EDF-9D43-400E-BB46-D2834F73EF75}" destId="{BE72511D-1504-4415-B13F-3A636C052107}" srcOrd="2" destOrd="0" presId="urn:microsoft.com/office/officeart/2005/8/layout/orgChart1"/>
    <dgm:cxn modelId="{4F2CB605-9969-42EF-B264-BC5CAF519D1E}" type="presParOf" srcId="{32E969CD-AD07-4A7E-8AE8-6330E5CFAA61}" destId="{0695A898-55CF-429F-8668-3B9E2B9200EE}" srcOrd="6" destOrd="0" presId="urn:microsoft.com/office/officeart/2005/8/layout/orgChart1"/>
    <dgm:cxn modelId="{692E0F76-EA13-47B8-88DA-7C6D5903E514}" type="presParOf" srcId="{32E969CD-AD07-4A7E-8AE8-6330E5CFAA61}" destId="{9AB14F75-F94B-49F5-8CB2-0060CA6747BB}" srcOrd="7" destOrd="0" presId="urn:microsoft.com/office/officeart/2005/8/layout/orgChart1"/>
    <dgm:cxn modelId="{0522193C-B489-4B5D-B803-6D12EA8B11C3}" type="presParOf" srcId="{9AB14F75-F94B-49F5-8CB2-0060CA6747BB}" destId="{9A82B7F4-8E16-4863-9CAD-11FF488F77A6}" srcOrd="0" destOrd="0" presId="urn:microsoft.com/office/officeart/2005/8/layout/orgChart1"/>
    <dgm:cxn modelId="{FDEE1594-18C9-4CAC-A59F-3B53BB4CB09D}" type="presParOf" srcId="{9A82B7F4-8E16-4863-9CAD-11FF488F77A6}" destId="{A2D93D86-D76E-48D6-826F-7F30D8A74AE1}" srcOrd="0" destOrd="0" presId="urn:microsoft.com/office/officeart/2005/8/layout/orgChart1"/>
    <dgm:cxn modelId="{20C6468A-9BC3-4468-BC83-E3647CDE6EE8}" type="presParOf" srcId="{9A82B7F4-8E16-4863-9CAD-11FF488F77A6}" destId="{5644ADFF-130C-4154-BAC5-672A78C4B8F7}" srcOrd="1" destOrd="0" presId="urn:microsoft.com/office/officeart/2005/8/layout/orgChart1"/>
    <dgm:cxn modelId="{46247E32-69F2-43C0-90A9-3D3787D1F46F}" type="presParOf" srcId="{9AB14F75-F94B-49F5-8CB2-0060CA6747BB}" destId="{5FC62416-9AA4-4A15-A2AE-DC05D7D68BB1}" srcOrd="1" destOrd="0" presId="urn:microsoft.com/office/officeart/2005/8/layout/orgChart1"/>
    <dgm:cxn modelId="{800DD836-DFB9-430C-A604-901421B9960D}" type="presParOf" srcId="{9AB14F75-F94B-49F5-8CB2-0060CA6747BB}" destId="{81B85053-6AEF-4024-8795-37A8E4BFF224}" srcOrd="2" destOrd="0" presId="urn:microsoft.com/office/officeart/2005/8/layout/orgChart1"/>
    <dgm:cxn modelId="{045BFCBD-061E-4CCA-984B-13018CC63A6F}" type="presParOf" srcId="{32E969CD-AD07-4A7E-8AE8-6330E5CFAA61}" destId="{E24450D0-0E6E-442A-AF6A-479CEE6B8F4F}" srcOrd="8" destOrd="0" presId="urn:microsoft.com/office/officeart/2005/8/layout/orgChart1"/>
    <dgm:cxn modelId="{0E1F55B7-0ECD-412D-8DD8-EDB7D603C062}" type="presParOf" srcId="{32E969CD-AD07-4A7E-8AE8-6330E5CFAA61}" destId="{70CDB15D-67E0-4A31-8C0B-F90C34A26CAD}" srcOrd="9" destOrd="0" presId="urn:microsoft.com/office/officeart/2005/8/layout/orgChart1"/>
    <dgm:cxn modelId="{24A25C4A-01CB-4656-801D-700B5EDEB812}" type="presParOf" srcId="{70CDB15D-67E0-4A31-8C0B-F90C34A26CAD}" destId="{D7CB4536-515A-4F2E-B3B8-CFF1F39101E0}" srcOrd="0" destOrd="0" presId="urn:microsoft.com/office/officeart/2005/8/layout/orgChart1"/>
    <dgm:cxn modelId="{31A83BD7-DF87-4312-BEAF-4C5B07255B6F}" type="presParOf" srcId="{D7CB4536-515A-4F2E-B3B8-CFF1F39101E0}" destId="{AF0FDD90-E438-4EE1-9C64-4E1DF9AA37FC}" srcOrd="0" destOrd="0" presId="urn:microsoft.com/office/officeart/2005/8/layout/orgChart1"/>
    <dgm:cxn modelId="{8F09D688-01A6-42B4-B1B8-6CF7A558CC11}" type="presParOf" srcId="{D7CB4536-515A-4F2E-B3B8-CFF1F39101E0}" destId="{333CA9F4-DAFC-4FDE-B9D8-D568BB17F30D}" srcOrd="1" destOrd="0" presId="urn:microsoft.com/office/officeart/2005/8/layout/orgChart1"/>
    <dgm:cxn modelId="{3318D67A-4951-4B49-BBE6-1FA9F61D0363}" type="presParOf" srcId="{70CDB15D-67E0-4A31-8C0B-F90C34A26CAD}" destId="{13732D37-C480-44E0-97F7-7C3B72D9F889}" srcOrd="1" destOrd="0" presId="urn:microsoft.com/office/officeart/2005/8/layout/orgChart1"/>
    <dgm:cxn modelId="{793114FC-68CE-46F6-B5E3-6C5B64B6C883}" type="presParOf" srcId="{70CDB15D-67E0-4A31-8C0B-F90C34A26CAD}" destId="{57840EB0-EE9F-4FB4-A844-91356A278DEA}" srcOrd="2" destOrd="0" presId="urn:microsoft.com/office/officeart/2005/8/layout/orgChart1"/>
    <dgm:cxn modelId="{4C70BE38-60E6-4F8D-B93B-4CA8FAF4CF24}" type="presParOf" srcId="{7F86AE1B-BBF8-48E5-B504-740E90968834}" destId="{63FD95AF-893A-469E-B15E-BC99CF10AFD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FF4A6-7FD9-452F-89B0-381553F5C127}">
      <dsp:nvSpPr>
        <dsp:cNvPr id="0" name=""/>
        <dsp:cNvSpPr/>
      </dsp:nvSpPr>
      <dsp:spPr>
        <a:xfrm>
          <a:off x="-5082866" y="-778677"/>
          <a:ext cx="6053155" cy="6053155"/>
        </a:xfrm>
        <a:prstGeom prst="blockArc">
          <a:avLst>
            <a:gd name="adj1" fmla="val 18900000"/>
            <a:gd name="adj2" fmla="val 2700000"/>
            <a:gd name="adj3" fmla="val 357"/>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FC84F7-E3D2-435B-8EA5-4516BA5B1F34}">
      <dsp:nvSpPr>
        <dsp:cNvPr id="0" name=""/>
        <dsp:cNvSpPr/>
      </dsp:nvSpPr>
      <dsp:spPr>
        <a:xfrm>
          <a:off x="424439" y="280897"/>
          <a:ext cx="10867354"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What is regression?</a:t>
          </a:r>
        </a:p>
      </dsp:txBody>
      <dsp:txXfrm>
        <a:off x="424439" y="280897"/>
        <a:ext cx="10867354" cy="562154"/>
      </dsp:txXfrm>
    </dsp:sp>
    <dsp:sp modelId="{8A174C59-4D0B-470E-8330-EEB94DDB2499}">
      <dsp:nvSpPr>
        <dsp:cNvPr id="0" name=""/>
        <dsp:cNvSpPr/>
      </dsp:nvSpPr>
      <dsp:spPr>
        <a:xfrm>
          <a:off x="73092" y="210628"/>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857C49-4C36-4A36-8723-5DB7DA75746C}">
      <dsp:nvSpPr>
        <dsp:cNvPr id="0" name=""/>
        <dsp:cNvSpPr/>
      </dsp:nvSpPr>
      <dsp:spPr>
        <a:xfrm>
          <a:off x="827262" y="1123860"/>
          <a:ext cx="10464530"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Types of regression analysis</a:t>
          </a:r>
        </a:p>
      </dsp:txBody>
      <dsp:txXfrm>
        <a:off x="827262" y="1123860"/>
        <a:ext cx="10464530" cy="562154"/>
      </dsp:txXfrm>
    </dsp:sp>
    <dsp:sp modelId="{A5C3B613-A417-4D25-82B1-E7A49AB50BAE}">
      <dsp:nvSpPr>
        <dsp:cNvPr id="0" name=""/>
        <dsp:cNvSpPr/>
      </dsp:nvSpPr>
      <dsp:spPr>
        <a:xfrm>
          <a:off x="463625" y="1052445"/>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A64B15-75DC-4E6D-8A37-F083CCB0A3C8}">
      <dsp:nvSpPr>
        <dsp:cNvPr id="0" name=""/>
        <dsp:cNvSpPr/>
      </dsp:nvSpPr>
      <dsp:spPr>
        <a:xfrm>
          <a:off x="950897" y="1966822"/>
          <a:ext cx="10340896"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Purpose of regression analysis </a:t>
          </a:r>
        </a:p>
      </dsp:txBody>
      <dsp:txXfrm>
        <a:off x="950897" y="1966822"/>
        <a:ext cx="10340896" cy="562154"/>
      </dsp:txXfrm>
    </dsp:sp>
    <dsp:sp modelId="{14558CA7-F5EB-4C8E-9596-0E2F7BE24ECC}">
      <dsp:nvSpPr>
        <dsp:cNvPr id="0" name=""/>
        <dsp:cNvSpPr/>
      </dsp:nvSpPr>
      <dsp:spPr>
        <a:xfrm>
          <a:off x="599550" y="1896553"/>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FDB1F3-80A8-41B3-AF41-BFA555F6B823}">
      <dsp:nvSpPr>
        <dsp:cNvPr id="0" name=""/>
        <dsp:cNvSpPr/>
      </dsp:nvSpPr>
      <dsp:spPr>
        <a:xfrm>
          <a:off x="827262" y="2809785"/>
          <a:ext cx="10464530"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Understanding Simple Linear Regression</a:t>
          </a:r>
        </a:p>
      </dsp:txBody>
      <dsp:txXfrm>
        <a:off x="827262" y="2809785"/>
        <a:ext cx="10464530" cy="562154"/>
      </dsp:txXfrm>
    </dsp:sp>
    <dsp:sp modelId="{B8E62B03-831F-4832-9FCF-F0D522180477}">
      <dsp:nvSpPr>
        <dsp:cNvPr id="0" name=""/>
        <dsp:cNvSpPr/>
      </dsp:nvSpPr>
      <dsp:spPr>
        <a:xfrm>
          <a:off x="475916" y="2739515"/>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408205-D0C3-4065-80C6-ED3A6A8D9610}">
      <dsp:nvSpPr>
        <dsp:cNvPr id="0" name=""/>
        <dsp:cNvSpPr/>
      </dsp:nvSpPr>
      <dsp:spPr>
        <a:xfrm>
          <a:off x="424439" y="3652747"/>
          <a:ext cx="10867354" cy="5621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621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Understanding Multiple Linear Regression</a:t>
          </a:r>
        </a:p>
      </dsp:txBody>
      <dsp:txXfrm>
        <a:off x="424439" y="3652747"/>
        <a:ext cx="10867354" cy="562154"/>
      </dsp:txXfrm>
    </dsp:sp>
    <dsp:sp modelId="{D139E961-F20D-4D00-9F05-CE617FD3B2F9}">
      <dsp:nvSpPr>
        <dsp:cNvPr id="0" name=""/>
        <dsp:cNvSpPr/>
      </dsp:nvSpPr>
      <dsp:spPr>
        <a:xfrm>
          <a:off x="73092" y="3582478"/>
          <a:ext cx="702693" cy="702693"/>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450D0-0E6E-442A-AF6A-479CEE6B8F4F}">
      <dsp:nvSpPr>
        <dsp:cNvPr id="0" name=""/>
        <dsp:cNvSpPr/>
      </dsp:nvSpPr>
      <dsp:spPr>
        <a:xfrm>
          <a:off x="5219700" y="2479337"/>
          <a:ext cx="4325176" cy="375325"/>
        </a:xfrm>
        <a:custGeom>
          <a:avLst/>
          <a:gdLst/>
          <a:ahLst/>
          <a:cxnLst/>
          <a:rect l="0" t="0" r="0" b="0"/>
          <a:pathLst>
            <a:path>
              <a:moveTo>
                <a:pt x="0" y="0"/>
              </a:moveTo>
              <a:lnTo>
                <a:pt x="0" y="187662"/>
              </a:lnTo>
              <a:lnTo>
                <a:pt x="4325176" y="187662"/>
              </a:lnTo>
              <a:lnTo>
                <a:pt x="4325176" y="3753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5A898-55CF-429F-8668-3B9E2B9200EE}">
      <dsp:nvSpPr>
        <dsp:cNvPr id="0" name=""/>
        <dsp:cNvSpPr/>
      </dsp:nvSpPr>
      <dsp:spPr>
        <a:xfrm>
          <a:off x="5219700" y="2479337"/>
          <a:ext cx="2162588" cy="375325"/>
        </a:xfrm>
        <a:custGeom>
          <a:avLst/>
          <a:gdLst/>
          <a:ahLst/>
          <a:cxnLst/>
          <a:rect l="0" t="0" r="0" b="0"/>
          <a:pathLst>
            <a:path>
              <a:moveTo>
                <a:pt x="0" y="0"/>
              </a:moveTo>
              <a:lnTo>
                <a:pt x="0" y="187662"/>
              </a:lnTo>
              <a:lnTo>
                <a:pt x="2162588" y="187662"/>
              </a:lnTo>
              <a:lnTo>
                <a:pt x="2162588" y="3753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6AC142-452E-42C4-A76D-E05901657473}">
      <dsp:nvSpPr>
        <dsp:cNvPr id="0" name=""/>
        <dsp:cNvSpPr/>
      </dsp:nvSpPr>
      <dsp:spPr>
        <a:xfrm>
          <a:off x="5173980" y="2479337"/>
          <a:ext cx="91440" cy="375325"/>
        </a:xfrm>
        <a:custGeom>
          <a:avLst/>
          <a:gdLst/>
          <a:ahLst/>
          <a:cxnLst/>
          <a:rect l="0" t="0" r="0" b="0"/>
          <a:pathLst>
            <a:path>
              <a:moveTo>
                <a:pt x="45720" y="0"/>
              </a:moveTo>
              <a:lnTo>
                <a:pt x="45720" y="3753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FDA10-ED91-4428-A235-ADC1E91E82BB}">
      <dsp:nvSpPr>
        <dsp:cNvPr id="0" name=""/>
        <dsp:cNvSpPr/>
      </dsp:nvSpPr>
      <dsp:spPr>
        <a:xfrm>
          <a:off x="3057111" y="2479337"/>
          <a:ext cx="2162588" cy="375325"/>
        </a:xfrm>
        <a:custGeom>
          <a:avLst/>
          <a:gdLst/>
          <a:ahLst/>
          <a:cxnLst/>
          <a:rect l="0" t="0" r="0" b="0"/>
          <a:pathLst>
            <a:path>
              <a:moveTo>
                <a:pt x="2162588" y="0"/>
              </a:moveTo>
              <a:lnTo>
                <a:pt x="2162588" y="187662"/>
              </a:lnTo>
              <a:lnTo>
                <a:pt x="0" y="187662"/>
              </a:lnTo>
              <a:lnTo>
                <a:pt x="0" y="37532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573980-C3AF-4185-9337-67D07A8D271E}">
      <dsp:nvSpPr>
        <dsp:cNvPr id="0" name=""/>
        <dsp:cNvSpPr/>
      </dsp:nvSpPr>
      <dsp:spPr>
        <a:xfrm>
          <a:off x="949338" y="2479337"/>
          <a:ext cx="4270361" cy="351304"/>
        </a:xfrm>
        <a:custGeom>
          <a:avLst/>
          <a:gdLst/>
          <a:ahLst/>
          <a:cxnLst/>
          <a:rect l="0" t="0" r="0" b="0"/>
          <a:pathLst>
            <a:path>
              <a:moveTo>
                <a:pt x="4270361" y="0"/>
              </a:moveTo>
              <a:lnTo>
                <a:pt x="4270361" y="163641"/>
              </a:lnTo>
              <a:lnTo>
                <a:pt x="0" y="163641"/>
              </a:lnTo>
              <a:lnTo>
                <a:pt x="0" y="35130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E3DF73-7DE0-4710-A17C-55823FDACE39}">
      <dsp:nvSpPr>
        <dsp:cNvPr id="0" name=""/>
        <dsp:cNvSpPr/>
      </dsp:nvSpPr>
      <dsp:spPr>
        <a:xfrm>
          <a:off x="4326068" y="1585705"/>
          <a:ext cx="1787263" cy="8936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Regression Analysis</a:t>
          </a:r>
        </a:p>
      </dsp:txBody>
      <dsp:txXfrm>
        <a:off x="4326068" y="1585705"/>
        <a:ext cx="1787263" cy="893631"/>
      </dsp:txXfrm>
    </dsp:sp>
    <dsp:sp modelId="{DB7331F9-BE19-4EA2-8DB4-2A5F486D6D90}">
      <dsp:nvSpPr>
        <dsp:cNvPr id="0" name=""/>
        <dsp:cNvSpPr/>
      </dsp:nvSpPr>
      <dsp:spPr>
        <a:xfrm>
          <a:off x="55707" y="2830641"/>
          <a:ext cx="1787263" cy="8936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Simple Linear Regression</a:t>
          </a:r>
        </a:p>
      </dsp:txBody>
      <dsp:txXfrm>
        <a:off x="55707" y="2830641"/>
        <a:ext cx="1787263" cy="893631"/>
      </dsp:txXfrm>
    </dsp:sp>
    <dsp:sp modelId="{53185EF7-F74A-43AB-B4C8-648AC8B30865}">
      <dsp:nvSpPr>
        <dsp:cNvPr id="0" name=""/>
        <dsp:cNvSpPr/>
      </dsp:nvSpPr>
      <dsp:spPr>
        <a:xfrm>
          <a:off x="2163480" y="2854662"/>
          <a:ext cx="1787263" cy="8936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Multiple Linear Regression</a:t>
          </a:r>
        </a:p>
      </dsp:txBody>
      <dsp:txXfrm>
        <a:off x="2163480" y="2854662"/>
        <a:ext cx="1787263" cy="893631"/>
      </dsp:txXfrm>
    </dsp:sp>
    <dsp:sp modelId="{6DDDDEC2-55BA-4726-A5EC-CFEA54DE3341}">
      <dsp:nvSpPr>
        <dsp:cNvPr id="0" name=""/>
        <dsp:cNvSpPr/>
      </dsp:nvSpPr>
      <dsp:spPr>
        <a:xfrm>
          <a:off x="4326068" y="2854662"/>
          <a:ext cx="1787263" cy="8936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Logistic Regression</a:t>
          </a:r>
        </a:p>
      </dsp:txBody>
      <dsp:txXfrm>
        <a:off x="4326068" y="2854662"/>
        <a:ext cx="1787263" cy="893631"/>
      </dsp:txXfrm>
    </dsp:sp>
    <dsp:sp modelId="{A2D93D86-D76E-48D6-826F-7F30D8A74AE1}">
      <dsp:nvSpPr>
        <dsp:cNvPr id="0" name=""/>
        <dsp:cNvSpPr/>
      </dsp:nvSpPr>
      <dsp:spPr>
        <a:xfrm>
          <a:off x="6488656" y="2854662"/>
          <a:ext cx="1787263" cy="8936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Ordinal Regression</a:t>
          </a:r>
        </a:p>
      </dsp:txBody>
      <dsp:txXfrm>
        <a:off x="6488656" y="2854662"/>
        <a:ext cx="1787263" cy="893631"/>
      </dsp:txXfrm>
    </dsp:sp>
    <dsp:sp modelId="{AF0FDD90-E438-4EE1-9C64-4E1DF9AA37FC}">
      <dsp:nvSpPr>
        <dsp:cNvPr id="0" name=""/>
        <dsp:cNvSpPr/>
      </dsp:nvSpPr>
      <dsp:spPr>
        <a:xfrm>
          <a:off x="8651244" y="2854662"/>
          <a:ext cx="1787263" cy="8936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err="1"/>
            <a:t>Multinominal</a:t>
          </a:r>
          <a:r>
            <a:rPr lang="en-US" sz="2200" kern="1200" dirty="0"/>
            <a:t> Regression</a:t>
          </a:r>
        </a:p>
      </dsp:txBody>
      <dsp:txXfrm>
        <a:off x="8651244" y="2854662"/>
        <a:ext cx="1787263" cy="89363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11/18/2016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8</a:t>
            </a:fld>
            <a:endParaRPr lang="en-US" dirty="0"/>
          </a:p>
        </p:txBody>
      </p:sp>
    </p:spTree>
    <p:extLst>
      <p:ext uri="{BB962C8B-B14F-4D97-AF65-F5344CB8AC3E}">
        <p14:creationId xmlns:p14="http://schemas.microsoft.com/office/powerpoint/2010/main" val="1318451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xfrm>
            <a:off x="381000" y="685800"/>
            <a:ext cx="6096000" cy="3429000"/>
          </a:xfrm>
          <a:ln/>
        </p:spPr>
      </p:sp>
      <p:sp>
        <p:nvSpPr>
          <p:cNvPr id="159747"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248220F-736F-4A67-BF8C-9961E5809715}" type="slidenum">
              <a:rPr lang="en-IN">
                <a:solidFill>
                  <a:prstClr val="black"/>
                </a:solidFill>
              </a:rPr>
              <a:pPr>
                <a:defRPr/>
              </a:pPr>
              <a:t>19</a:t>
            </a:fld>
            <a:endParaRPr lang="en-IN" dirty="0">
              <a:solidFill>
                <a:prstClr val="black"/>
              </a:solidFill>
            </a:endParaRPr>
          </a:p>
        </p:txBody>
      </p:sp>
    </p:spTree>
    <p:extLst>
      <p:ext uri="{BB962C8B-B14F-4D97-AF65-F5344CB8AC3E}">
        <p14:creationId xmlns:p14="http://schemas.microsoft.com/office/powerpoint/2010/main" val="1248869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xfrm>
            <a:off x="381000" y="685800"/>
            <a:ext cx="6096000" cy="3429000"/>
          </a:xfrm>
          <a:ln/>
        </p:spPr>
      </p:sp>
      <p:sp>
        <p:nvSpPr>
          <p:cNvPr id="176131" name="Notes Placeholder 2"/>
          <p:cNvSpPr>
            <a:spLocks noGrp="1"/>
          </p:cNvSpPr>
          <p:nvPr>
            <p:ph type="body" idx="1"/>
          </p:nvPr>
        </p:nvSpPr>
        <p:spPr>
          <a:noFill/>
          <a:ln/>
        </p:spPr>
        <p:txBody>
          <a:bodyPr/>
          <a:lstStyle/>
          <a:p>
            <a:r>
              <a:rPr lang="en-US" sz="1200" b="1" dirty="0">
                <a:cs typeface="Arial" charset="0"/>
              </a:rPr>
              <a:t>Presence of Multicollinearity leads to TYPE-II errors</a:t>
            </a:r>
            <a:endParaRPr lang="en-US" dirty="0"/>
          </a:p>
        </p:txBody>
      </p:sp>
      <p:sp>
        <p:nvSpPr>
          <p:cNvPr id="4" name="Slide Number Placeholder 3"/>
          <p:cNvSpPr>
            <a:spLocks noGrp="1"/>
          </p:cNvSpPr>
          <p:nvPr>
            <p:ph type="sldNum" sz="quarter" idx="5"/>
          </p:nvPr>
        </p:nvSpPr>
        <p:spPr/>
        <p:txBody>
          <a:bodyPr/>
          <a:lstStyle/>
          <a:p>
            <a:pPr>
              <a:defRPr/>
            </a:pPr>
            <a:fld id="{7F7E5EC5-245B-436A-BE2E-EFD737B3B72E}" type="slidenum">
              <a:rPr lang="en-IN">
                <a:solidFill>
                  <a:prstClr val="black"/>
                </a:solidFill>
              </a:rPr>
              <a:pPr>
                <a:defRPr/>
              </a:pPr>
              <a:t>20</a:t>
            </a:fld>
            <a:endParaRPr lang="en-IN" dirty="0">
              <a:solidFill>
                <a:prstClr val="black"/>
              </a:solidFill>
            </a:endParaRPr>
          </a:p>
        </p:txBody>
      </p:sp>
    </p:spTree>
    <p:extLst>
      <p:ext uri="{BB962C8B-B14F-4D97-AF65-F5344CB8AC3E}">
        <p14:creationId xmlns:p14="http://schemas.microsoft.com/office/powerpoint/2010/main" val="363521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37" lvl="1" indent="-171450">
              <a:buFont typeface="Wingdings" panose="05000000000000000000" pitchFamily="2" charset="2"/>
              <a:buChar char="§"/>
            </a:pPr>
            <a:r>
              <a:rPr lang="en-US" dirty="0"/>
              <a:t>In </a:t>
            </a:r>
            <a:r>
              <a:rPr lang="en-US" dirty="0" err="1"/>
              <a:t>Breusch</a:t>
            </a:r>
            <a:r>
              <a:rPr lang="en-US" dirty="0"/>
              <a:t>-Pagan chi-square test, the residuals are regressed with the independent variables to check whether the independent variable explains a significant proportion of the squared residual or not.</a:t>
            </a:r>
          </a:p>
          <a:p>
            <a:pPr marL="628637" lvl="1" indent="-171450">
              <a:buFont typeface="Wingdings" panose="05000000000000000000" pitchFamily="2" charset="2"/>
              <a:buChar char="§"/>
            </a:pPr>
            <a:r>
              <a:rPr lang="en-US" dirty="0"/>
              <a:t>If the independent variables explain a significant proportion of the squared residuals then we conclude that the conditional heteroskedasticity is present otherwise not.</a:t>
            </a:r>
          </a:p>
          <a:p>
            <a:pPr marL="628637" lvl="1" indent="-171450">
              <a:buFont typeface="Wingdings" panose="05000000000000000000" pitchFamily="2" charset="2"/>
              <a:buChar char="§"/>
            </a:pPr>
            <a:endParaRPr lang="en-US" dirty="0"/>
          </a:p>
          <a:p>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21</a:t>
            </a:fld>
            <a:endParaRPr lang="en-US" dirty="0"/>
          </a:p>
        </p:txBody>
      </p:sp>
    </p:spTree>
    <p:extLst>
      <p:ext uri="{BB962C8B-B14F-4D97-AF65-F5344CB8AC3E}">
        <p14:creationId xmlns:p14="http://schemas.microsoft.com/office/powerpoint/2010/main" val="377908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eaLnBrk="0" fontAlgn="base" hangingPunct="0">
              <a:spcBef>
                <a:spcPct val="20000"/>
              </a:spcBef>
              <a:spcAft>
                <a:spcPct val="0"/>
              </a:spcAft>
              <a:buClr>
                <a:srgbClr val="000000"/>
              </a:buClr>
              <a:buSzPct val="100000"/>
            </a:pPr>
            <a:r>
              <a:rPr lang="en-US" sz="1200" b="1" dirty="0">
                <a:cs typeface="Arial" charset="0"/>
              </a:rPr>
              <a:t>Conditional Heteroskedasticity can be corrected by using White-corrected standard errors </a:t>
            </a:r>
          </a:p>
          <a:p>
            <a:pPr algn="ctr" eaLnBrk="0" fontAlgn="base" hangingPunct="0">
              <a:spcBef>
                <a:spcPct val="20000"/>
              </a:spcBef>
              <a:spcAft>
                <a:spcPct val="0"/>
              </a:spcAft>
              <a:buClr>
                <a:srgbClr val="000000"/>
              </a:buClr>
              <a:buSzPct val="100000"/>
            </a:pPr>
            <a:r>
              <a:rPr lang="en-US" sz="1200" b="1" dirty="0">
                <a:cs typeface="Arial" charset="0"/>
              </a:rPr>
              <a:t>which are also called heteroskedasticity consistent standard errors </a:t>
            </a:r>
            <a:endParaRPr lang="en-IN" sz="1200" b="1" dirty="0">
              <a:cs typeface="Arial" charset="0"/>
            </a:endParaRPr>
          </a:p>
          <a:p>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22</a:t>
            </a:fld>
            <a:endParaRPr lang="en-US" dirty="0"/>
          </a:p>
        </p:txBody>
      </p:sp>
    </p:spTree>
    <p:extLst>
      <p:ext uri="{BB962C8B-B14F-4D97-AF65-F5344CB8AC3E}">
        <p14:creationId xmlns:p14="http://schemas.microsoft.com/office/powerpoint/2010/main" val="3393067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30</a:t>
            </a:fld>
            <a:endParaRPr lang="en-US" dirty="0"/>
          </a:p>
        </p:txBody>
      </p:sp>
    </p:spTree>
    <p:extLst>
      <p:ext uri="{BB962C8B-B14F-4D97-AF65-F5344CB8AC3E}">
        <p14:creationId xmlns:p14="http://schemas.microsoft.com/office/powerpoint/2010/main" val="174863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dirty="0"/>
          </a:p>
        </p:txBody>
      </p:sp>
      <p:sp>
        <p:nvSpPr>
          <p:cNvPr id="5" name="Footer Placeholder 4"/>
          <p:cNvSpPr>
            <a:spLocks noGrp="1"/>
          </p:cNvSpPr>
          <p:nvPr>
            <p:ph type="ftr" sz="quarter" idx="11"/>
          </p:nvPr>
        </p:nvSpPr>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dirty="0"/>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dirty="0"/>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dirty="0"/>
          </a:p>
        </p:txBody>
      </p:sp>
      <p:sp>
        <p:nvSpPr>
          <p:cNvPr id="5" name="Footer Placeholder 4"/>
          <p:cNvSpPr>
            <a:spLocks noGrp="1"/>
          </p:cNvSpPr>
          <p:nvPr>
            <p:ph type="ftr" sz="quarter" idx="11"/>
          </p:nvPr>
        </p:nvSpPr>
        <p:spPr/>
        <p:txBody>
          <a:bodyPr/>
          <a:lstStyle/>
          <a:p>
            <a:endParaRPr lang="en-US" dirty="0">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dirty="0"/>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dirty="0"/>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dirty="0"/>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dirty="0"/>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11/18/2016</a:t>
            </a:fld>
            <a:endParaRPr lang="en-US" dirty="0"/>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11/18/2016</a:t>
            </a:fld>
            <a:endParaRPr lang="en-US" dirty="0"/>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11/18/2016</a:t>
            </a:fld>
            <a:endParaRPr lang="en-US" dirty="0"/>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11/18/2016</a:t>
            </a:fld>
            <a:endParaRPr lang="en-US" dirty="0"/>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11/18/2016</a:t>
            </a:fld>
            <a:endParaRPr lang="en-US" dirty="0"/>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dirty="0">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dirty="0">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dirty="0"/>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11/18/2016</a:t>
            </a:fld>
            <a:endParaRPr lang="en-US" dirty="0"/>
          </a:p>
        </p:txBody>
      </p:sp>
      <p:sp>
        <p:nvSpPr>
          <p:cNvPr id="6" name="Footer Placeholder 5"/>
          <p:cNvSpPr>
            <a:spLocks noGrp="1"/>
          </p:cNvSpPr>
          <p:nvPr>
            <p:ph type="ftr" sz="quarter" idx="11"/>
          </p:nvPr>
        </p:nvSpPr>
        <p:spPr/>
        <p:txBody>
          <a:bodyPr/>
          <a:lstStyle/>
          <a:p>
            <a:endParaRPr lang="en-US" dirty="0">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dirty="0"/>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39643"/>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11/18/2016</a:t>
            </a:fld>
            <a:endParaRPr lang="en-US" dirty="0"/>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chemeClr val="tx2">
                    <a:lumMod val="75000"/>
                  </a:schemeClr>
                </a:solidFill>
                <a:latin typeface="DejaVu Serif" panose="02060603050605020204" pitchFamily="18" charset="0"/>
                <a:ea typeface="DejaVu Serif" panose="02060603050605020204" pitchFamily="18" charset="0"/>
              </a:defRPr>
            </a:lvl1pPr>
          </a:lstStyle>
          <a:p>
            <a:pPr defTabSz="914423"/>
            <a:r>
              <a:rPr lang="en-US" dirty="0">
                <a:solidFill>
                  <a:srgbClr val="242852">
                    <a:lumMod val="75000"/>
                  </a:srgbClr>
                </a:solidFill>
              </a:rPr>
              <a:t>Passion for pattern</a:t>
            </a: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dirty="0"/>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10.pn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10" Type="http://schemas.openxmlformats.org/officeDocument/2006/relationships/image" Target="../media/image8.wmf"/><Relationship Id="rId4" Type="http://schemas.openxmlformats.org/officeDocument/2006/relationships/image" Target="../media/image11.png"/><Relationship Id="rId9"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image" Target="../media/image18.png"/><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9.bin"/><Relationship Id="rId14" Type="http://schemas.openxmlformats.org/officeDocument/2006/relationships/image" Target="../media/image1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15.wmf"/><Relationship Id="rId4" Type="http://schemas.openxmlformats.org/officeDocument/2006/relationships/oleObject" Target="../embeddings/oleObject12.bin"/><Relationship Id="rId9" Type="http://schemas.openxmlformats.org/officeDocument/2006/relationships/image" Target="../media/image17.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Introduction%20To%20Tube%20Heat%20Exchanger.mp4"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6.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3" Type="http://schemas.openxmlformats.org/officeDocument/2006/relationships/hyperlink" Target="Types%20of%20Fouling.mp4" TargetMode="External"/><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Simple &amp; Multiple Linear Regression</a:t>
            </a:r>
          </a:p>
        </p:txBody>
      </p:sp>
      <p:sp>
        <p:nvSpPr>
          <p:cNvPr id="4" name="Subtitle 3"/>
          <p:cNvSpPr>
            <a:spLocks noGrp="1"/>
          </p:cNvSpPr>
          <p:nvPr>
            <p:ph type="subTitle" idx="1"/>
          </p:nvPr>
        </p:nvSpPr>
        <p:spPr/>
        <p:txBody>
          <a:bodyPr/>
          <a:lstStyle/>
          <a:p>
            <a:r>
              <a:rPr lang="en-US" dirty="0"/>
              <a:t>U</a:t>
            </a:r>
            <a:r>
              <a:rPr lang="en-US" cap="none" dirty="0"/>
              <a:t>nderstanding</a:t>
            </a:r>
            <a:r>
              <a:rPr lang="en-US" dirty="0"/>
              <a:t> r</a:t>
            </a:r>
            <a:r>
              <a:rPr lang="en-US" cap="none" dirty="0"/>
              <a:t>egression</a:t>
            </a:r>
            <a:endParaRPr lang="en-US" dirty="0"/>
          </a:p>
        </p:txBody>
      </p:sp>
      <p:sp>
        <p:nvSpPr>
          <p:cNvPr id="5" name="TextBox 4"/>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10927080" cy="861240"/>
          </a:xfrm>
        </p:spPr>
        <p:txBody>
          <a:bodyPr/>
          <a:lstStyle/>
          <a:p>
            <a:r>
              <a:rPr lang="en-IN" dirty="0">
                <a:solidFill>
                  <a:srgbClr val="3B3835"/>
                </a:solidFill>
              </a:rPr>
              <a:t>What kind of data we needed?</a:t>
            </a:r>
            <a:endParaRPr lang="en-IN" dirty="0"/>
          </a:p>
        </p:txBody>
      </p:sp>
      <p:sp>
        <p:nvSpPr>
          <p:cNvPr id="3" name="Rectangle 2"/>
          <p:cNvSpPr/>
          <p:nvPr/>
        </p:nvSpPr>
        <p:spPr>
          <a:xfrm>
            <a:off x="396240" y="1379095"/>
            <a:ext cx="5219700" cy="4524315"/>
          </a:xfrm>
          <a:prstGeom prst="rect">
            <a:avLst/>
          </a:prstGeom>
        </p:spPr>
        <p:txBody>
          <a:bodyPr wrap="square">
            <a:spAutoFit/>
          </a:bodyPr>
          <a:lstStyle/>
          <a:p>
            <a:pPr marL="285750" indent="-285750">
              <a:buFont typeface="Wingdings" panose="05000000000000000000" pitchFamily="2" charset="2"/>
              <a:buChar char="Ø"/>
            </a:pPr>
            <a:r>
              <a:rPr lang="en-IN" sz="2400" dirty="0">
                <a:solidFill>
                  <a:srgbClr val="3B3835"/>
                </a:solidFill>
              </a:rPr>
              <a:t>Dependent Variable(DV) needs to be measured on a continuous numerical scale</a:t>
            </a:r>
          </a:p>
          <a:p>
            <a:pPr marL="285750" indent="-285750">
              <a:buFont typeface="Wingdings" panose="05000000000000000000" pitchFamily="2" charset="2"/>
              <a:buChar char="Ø"/>
            </a:pPr>
            <a:r>
              <a:rPr lang="en-IN" sz="2400" dirty="0">
                <a:solidFill>
                  <a:srgbClr val="3B3835"/>
                </a:solidFill>
              </a:rPr>
              <a:t>Independent Variable(IV) can be continuous ,categorical or a mixture of two</a:t>
            </a:r>
          </a:p>
          <a:p>
            <a:pPr marL="285750" indent="-285750">
              <a:buFont typeface="Wingdings" panose="05000000000000000000" pitchFamily="2" charset="2"/>
              <a:buChar char="Ø"/>
            </a:pPr>
            <a:r>
              <a:rPr lang="en-IN" sz="2400" dirty="0">
                <a:solidFill>
                  <a:srgbClr val="3B3835"/>
                </a:solidFill>
              </a:rPr>
              <a:t>SAMPLE SIZE</a:t>
            </a:r>
          </a:p>
          <a:p>
            <a:pPr marL="285750" indent="-285750">
              <a:buFont typeface="Wingdings" panose="05000000000000000000" pitchFamily="2" charset="2"/>
              <a:buChar char="§"/>
            </a:pPr>
            <a:r>
              <a:rPr lang="en-IN" sz="2400" dirty="0">
                <a:solidFill>
                  <a:srgbClr val="3B3835"/>
                </a:solidFill>
              </a:rPr>
              <a:t> 40 +K</a:t>
            </a:r>
          </a:p>
          <a:p>
            <a:pPr marL="285750" indent="-285750">
              <a:buFont typeface="Wingdings" panose="05000000000000000000" pitchFamily="2" charset="2"/>
              <a:buChar char="§"/>
            </a:pPr>
            <a:r>
              <a:rPr lang="en-IN" sz="2400" dirty="0">
                <a:solidFill>
                  <a:srgbClr val="3B3835"/>
                </a:solidFill>
              </a:rPr>
              <a:t>50+8K</a:t>
            </a:r>
          </a:p>
          <a:p>
            <a:pPr marL="285750" indent="-285750">
              <a:buFont typeface="Wingdings" panose="05000000000000000000" pitchFamily="2" charset="2"/>
              <a:buChar char="§"/>
            </a:pPr>
            <a:r>
              <a:rPr lang="en-IN" sz="2400" dirty="0">
                <a:solidFill>
                  <a:srgbClr val="3B3835"/>
                </a:solidFill>
              </a:rPr>
              <a:t>104+K</a:t>
            </a:r>
          </a:p>
          <a:p>
            <a:r>
              <a:rPr lang="en-IN" sz="2400" dirty="0">
                <a:solidFill>
                  <a:srgbClr val="3B3835"/>
                </a:solidFill>
              </a:rPr>
              <a:t>             (Where K is the number of independent variables)</a:t>
            </a:r>
            <a:endParaRPr lang="en-IN" sz="2400" dirty="0"/>
          </a:p>
        </p:txBody>
      </p:sp>
      <p:sp>
        <p:nvSpPr>
          <p:cNvPr id="4" name="Rectangle 3"/>
          <p:cNvSpPr/>
          <p:nvPr/>
        </p:nvSpPr>
        <p:spPr>
          <a:xfrm>
            <a:off x="6040873" y="1371600"/>
            <a:ext cx="5334000" cy="3416320"/>
          </a:xfrm>
          <a:prstGeom prst="rect">
            <a:avLst/>
          </a:prstGeom>
        </p:spPr>
        <p:txBody>
          <a:bodyPr wrap="square">
            <a:spAutoFit/>
          </a:bodyPr>
          <a:lstStyle/>
          <a:p>
            <a:r>
              <a:rPr lang="en-IN" sz="2400" dirty="0">
                <a:solidFill>
                  <a:srgbClr val="3B3835"/>
                </a:solidFill>
              </a:rPr>
              <a:t>Regression : </a:t>
            </a:r>
          </a:p>
          <a:p>
            <a:r>
              <a:rPr lang="en-IN" sz="2400" dirty="0">
                <a:solidFill>
                  <a:srgbClr val="3B3835"/>
                </a:solidFill>
              </a:rPr>
              <a:t>Levels of measurement</a:t>
            </a:r>
          </a:p>
          <a:p>
            <a:endParaRPr lang="en-IN" sz="2400" dirty="0">
              <a:solidFill>
                <a:srgbClr val="3B3835"/>
              </a:solidFill>
            </a:endParaRPr>
          </a:p>
          <a:p>
            <a:r>
              <a:rPr lang="en-IN" sz="2400" dirty="0">
                <a:solidFill>
                  <a:srgbClr val="3B3835"/>
                </a:solidFill>
              </a:rPr>
              <a:t>• Dependent Variable(DV) = Continuous (Interval or Ratio)</a:t>
            </a:r>
          </a:p>
          <a:p>
            <a:endParaRPr lang="en-IN" sz="2400" dirty="0">
              <a:solidFill>
                <a:srgbClr val="3B3835"/>
              </a:solidFill>
            </a:endParaRPr>
          </a:p>
          <a:p>
            <a:r>
              <a:rPr lang="en-IN" sz="2400" dirty="0">
                <a:solidFill>
                  <a:srgbClr val="3B3835"/>
                </a:solidFill>
              </a:rPr>
              <a:t>• Independent Variable(IV) = Continuous or Dichotomous (may need to create dummy variables)</a:t>
            </a:r>
            <a:endParaRPr lang="en-IN" sz="2400" dirty="0"/>
          </a:p>
        </p:txBody>
      </p:sp>
      <p:sp>
        <p:nvSpPr>
          <p:cNvPr id="5" name="TextBox 4"/>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365235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381000"/>
            <a:ext cx="10927080" cy="861240"/>
          </a:xfrm>
        </p:spPr>
        <p:txBody>
          <a:bodyPr>
            <a:normAutofit/>
          </a:bodyPr>
          <a:lstStyle/>
          <a:p>
            <a:r>
              <a:rPr lang="en-IN" dirty="0">
                <a:solidFill>
                  <a:srgbClr val="3B3835"/>
                </a:solidFill>
              </a:rPr>
              <a:t>Assumptions in Multiple Regression Analysis</a:t>
            </a:r>
            <a:endParaRPr lang="en-IN" dirty="0"/>
          </a:p>
        </p:txBody>
      </p:sp>
      <p:sp>
        <p:nvSpPr>
          <p:cNvPr id="3" name="Rectangle 2"/>
          <p:cNvSpPr/>
          <p:nvPr/>
        </p:nvSpPr>
        <p:spPr>
          <a:xfrm>
            <a:off x="228600" y="1524000"/>
            <a:ext cx="10850880" cy="2970685"/>
          </a:xfrm>
          <a:prstGeom prst="rect">
            <a:avLst/>
          </a:prstGeom>
        </p:spPr>
        <p:txBody>
          <a:bodyPr wrap="square">
            <a:spAutoFit/>
          </a:bodyPr>
          <a:lstStyle/>
          <a:p>
            <a:pPr algn="just">
              <a:lnSpc>
                <a:spcPct val="150000"/>
              </a:lnSpc>
              <a:buFont typeface="Wingdings" panose="05000000000000000000" pitchFamily="2" charset="2"/>
              <a:buChar char="Ø"/>
            </a:pPr>
            <a:r>
              <a:rPr lang="en-IN" sz="3200" dirty="0">
                <a:solidFill>
                  <a:srgbClr val="3B3835"/>
                </a:solidFill>
                <a:latin typeface="+mj-lt"/>
              </a:rPr>
              <a:t>Linearity of the phenomenon measured.</a:t>
            </a:r>
          </a:p>
          <a:p>
            <a:pPr algn="just">
              <a:lnSpc>
                <a:spcPct val="150000"/>
              </a:lnSpc>
              <a:buFont typeface="Wingdings" panose="05000000000000000000" pitchFamily="2" charset="2"/>
              <a:buChar char="Ø"/>
            </a:pPr>
            <a:r>
              <a:rPr lang="en-IN" sz="3200" dirty="0">
                <a:solidFill>
                  <a:srgbClr val="3B3835"/>
                </a:solidFill>
                <a:latin typeface="+mj-lt"/>
              </a:rPr>
              <a:t>Constant variance of the error terms.</a:t>
            </a:r>
          </a:p>
          <a:p>
            <a:pPr algn="just">
              <a:lnSpc>
                <a:spcPct val="150000"/>
              </a:lnSpc>
              <a:buFont typeface="Wingdings" panose="05000000000000000000" pitchFamily="2" charset="2"/>
              <a:buChar char="Ø"/>
            </a:pPr>
            <a:r>
              <a:rPr lang="en-IN" sz="3200" dirty="0">
                <a:solidFill>
                  <a:srgbClr val="3B3835"/>
                </a:solidFill>
                <a:latin typeface="+mj-lt"/>
              </a:rPr>
              <a:t>Independence of the error terms.</a:t>
            </a:r>
          </a:p>
          <a:p>
            <a:pPr algn="just">
              <a:lnSpc>
                <a:spcPct val="150000"/>
              </a:lnSpc>
              <a:buFont typeface="Wingdings" panose="05000000000000000000" pitchFamily="2" charset="2"/>
              <a:buChar char="Ø"/>
            </a:pPr>
            <a:r>
              <a:rPr lang="en-IN" sz="3200" dirty="0">
                <a:solidFill>
                  <a:srgbClr val="3B3835"/>
                </a:solidFill>
                <a:latin typeface="+mj-lt"/>
              </a:rPr>
              <a:t>Normality of the error term distribution.</a:t>
            </a:r>
            <a:endParaRPr lang="en-IN" sz="3200" dirty="0">
              <a:latin typeface="+mj-lt"/>
            </a:endParaRP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96147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371600"/>
            <a:ext cx="10591800" cy="4524315"/>
          </a:xfrm>
          <a:prstGeom prst="rect">
            <a:avLst/>
          </a:prstGeom>
        </p:spPr>
        <p:txBody>
          <a:bodyPr wrap="square">
            <a:spAutoFit/>
          </a:bodyPr>
          <a:lstStyle/>
          <a:p>
            <a:pPr marL="457200" indent="-457200" algn="just">
              <a:lnSpc>
                <a:spcPct val="150000"/>
              </a:lnSpc>
              <a:buFont typeface="Wingdings" panose="05000000000000000000" pitchFamily="2" charset="2"/>
              <a:buChar char="Ø"/>
            </a:pPr>
            <a:r>
              <a:rPr lang="en-IN" sz="3200" dirty="0">
                <a:solidFill>
                  <a:srgbClr val="3B3835"/>
                </a:solidFill>
                <a:latin typeface="+mj-lt"/>
              </a:rPr>
              <a:t>Errors (residuals) from the regression model: </a:t>
            </a:r>
          </a:p>
          <a:p>
            <a:pPr algn="just">
              <a:lnSpc>
                <a:spcPct val="150000"/>
              </a:lnSpc>
            </a:pPr>
            <a:r>
              <a:rPr lang="en-IN" sz="3200" dirty="0">
                <a:solidFill>
                  <a:srgbClr val="3B3835"/>
                </a:solidFill>
                <a:latin typeface="+mj-lt"/>
              </a:rPr>
              <a:t>                       e = (y – y^)   </a:t>
            </a:r>
          </a:p>
          <a:p>
            <a:pPr marL="457200" indent="-457200" algn="just">
              <a:lnSpc>
                <a:spcPct val="150000"/>
              </a:lnSpc>
              <a:buFont typeface="Wingdings" panose="05000000000000000000" pitchFamily="2" charset="2"/>
              <a:buChar char="Ø"/>
            </a:pPr>
            <a:r>
              <a:rPr lang="en-IN" sz="3200" dirty="0">
                <a:solidFill>
                  <a:srgbClr val="3B3835"/>
                </a:solidFill>
                <a:latin typeface="+mj-lt"/>
              </a:rPr>
              <a:t>The model errors are independent and random</a:t>
            </a:r>
          </a:p>
          <a:p>
            <a:pPr marL="457200" indent="-457200" algn="just">
              <a:lnSpc>
                <a:spcPct val="150000"/>
              </a:lnSpc>
              <a:buFont typeface="Wingdings" panose="05000000000000000000" pitchFamily="2" charset="2"/>
              <a:buChar char="Ø"/>
            </a:pPr>
            <a:r>
              <a:rPr lang="en-IN" sz="3200" dirty="0">
                <a:solidFill>
                  <a:srgbClr val="3B3835"/>
                </a:solidFill>
                <a:latin typeface="+mj-lt"/>
              </a:rPr>
              <a:t>The errors are normally distributed </a:t>
            </a:r>
          </a:p>
          <a:p>
            <a:pPr marL="457200" indent="-457200" algn="just">
              <a:lnSpc>
                <a:spcPct val="150000"/>
              </a:lnSpc>
              <a:buFont typeface="Wingdings" panose="05000000000000000000" pitchFamily="2" charset="2"/>
              <a:buChar char="Ø"/>
            </a:pPr>
            <a:r>
              <a:rPr lang="en-IN" sz="3200" dirty="0">
                <a:solidFill>
                  <a:srgbClr val="3B3835"/>
                </a:solidFill>
                <a:latin typeface="+mj-lt"/>
              </a:rPr>
              <a:t>The mean of the errors is zero </a:t>
            </a:r>
          </a:p>
          <a:p>
            <a:pPr marL="457200" indent="-457200" algn="just">
              <a:lnSpc>
                <a:spcPct val="150000"/>
              </a:lnSpc>
              <a:buFont typeface="Wingdings" panose="05000000000000000000" pitchFamily="2" charset="2"/>
              <a:buChar char="Ø"/>
            </a:pPr>
            <a:r>
              <a:rPr lang="en-IN" sz="3200" dirty="0">
                <a:solidFill>
                  <a:srgbClr val="3B3835"/>
                </a:solidFill>
                <a:latin typeface="+mj-lt"/>
              </a:rPr>
              <a:t>Errors have a constant variance</a:t>
            </a:r>
            <a:endParaRPr lang="en-IN" sz="3200" dirty="0">
              <a:latin typeface="+mj-lt"/>
            </a:endParaRP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
        <p:nvSpPr>
          <p:cNvPr id="7" name="Title 1"/>
          <p:cNvSpPr>
            <a:spLocks noGrp="1"/>
          </p:cNvSpPr>
          <p:nvPr>
            <p:ph type="title"/>
          </p:nvPr>
        </p:nvSpPr>
        <p:spPr>
          <a:xfrm>
            <a:off x="190500" y="381000"/>
            <a:ext cx="10927080" cy="861240"/>
          </a:xfrm>
        </p:spPr>
        <p:txBody>
          <a:bodyPr>
            <a:normAutofit/>
          </a:bodyPr>
          <a:lstStyle/>
          <a:p>
            <a:r>
              <a:rPr lang="en-IN" dirty="0">
                <a:solidFill>
                  <a:srgbClr val="3B3835"/>
                </a:solidFill>
              </a:rPr>
              <a:t>Assumptions in Multiple Regression Analysis</a:t>
            </a:r>
            <a:endParaRPr lang="en-IN" dirty="0"/>
          </a:p>
        </p:txBody>
      </p:sp>
    </p:spTree>
    <p:extLst>
      <p:ext uri="{BB962C8B-B14F-4D97-AF65-F5344CB8AC3E}">
        <p14:creationId xmlns:p14="http://schemas.microsoft.com/office/powerpoint/2010/main" val="47647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11003280" cy="856395"/>
          </a:xfrm>
        </p:spPr>
        <p:txBody>
          <a:bodyPr/>
          <a:lstStyle/>
          <a:p>
            <a:r>
              <a:rPr lang="en-IN" dirty="0"/>
              <a:t>Covariance &amp; Correlation</a:t>
            </a:r>
          </a:p>
        </p:txBody>
      </p:sp>
      <p:sp>
        <p:nvSpPr>
          <p:cNvPr id="3" name="Content Placeholder 2"/>
          <p:cNvSpPr>
            <a:spLocks noGrp="1"/>
          </p:cNvSpPr>
          <p:nvPr>
            <p:ph idx="1"/>
          </p:nvPr>
        </p:nvSpPr>
        <p:spPr>
          <a:xfrm>
            <a:off x="131885" y="1447800"/>
            <a:ext cx="11896761" cy="4800600"/>
          </a:xfrm>
        </p:spPr>
        <p:txBody>
          <a:bodyPr>
            <a:normAutofit lnSpcReduction="10000"/>
          </a:bodyPr>
          <a:lstStyle/>
          <a:p>
            <a:pPr>
              <a:buClrTx/>
              <a:buFont typeface="Wingdings" panose="05000000000000000000" pitchFamily="2" charset="2"/>
              <a:buChar char="q"/>
            </a:pPr>
            <a:r>
              <a:rPr lang="en-IN" sz="2400" dirty="0"/>
              <a:t> </a:t>
            </a:r>
            <a:r>
              <a:rPr lang="en-IN" sz="2400" b="1" u="sng" dirty="0"/>
              <a:t>Covariance</a:t>
            </a:r>
            <a:r>
              <a:rPr lang="en-IN" sz="2400" dirty="0"/>
              <a:t>: - It is a measure which helps to find out the direction of relationship between two variables.</a:t>
            </a:r>
          </a:p>
          <a:p>
            <a:r>
              <a:rPr lang="en-IN" sz="2400" dirty="0"/>
              <a:t>i.e. what happens to Y when X increases or decreases?</a:t>
            </a:r>
          </a:p>
          <a:p>
            <a:endParaRPr lang="en-IN" sz="2400" dirty="0"/>
          </a:p>
          <a:p>
            <a:endParaRPr lang="en-IN" sz="2400" dirty="0"/>
          </a:p>
          <a:p>
            <a:pPr>
              <a:buClrTx/>
              <a:buFont typeface="Wingdings" panose="05000000000000000000" pitchFamily="2" charset="2"/>
              <a:buChar char="q"/>
            </a:pPr>
            <a:r>
              <a:rPr lang="en-IN" sz="2400" dirty="0"/>
              <a:t> </a:t>
            </a:r>
            <a:r>
              <a:rPr lang="en-IN" sz="2400" b="1" u="sng" dirty="0"/>
              <a:t>Correlation</a:t>
            </a:r>
            <a:r>
              <a:rPr lang="en-IN" sz="2400" dirty="0"/>
              <a:t>: - Correlation signifies the strength of linear relationship. (It only captures linear relationship)</a:t>
            </a:r>
          </a:p>
          <a:p>
            <a:endParaRPr lang="en-IN" sz="2400" dirty="0"/>
          </a:p>
          <a:p>
            <a:endParaRPr lang="en-IN" sz="2400" dirty="0"/>
          </a:p>
          <a:p>
            <a:pPr lvl="2">
              <a:spcBef>
                <a:spcPts val="700"/>
              </a:spcBef>
              <a:spcAft>
                <a:spcPts val="100"/>
              </a:spcAft>
              <a:buClrTx/>
              <a:buFont typeface="Wingdings" panose="05000000000000000000" pitchFamily="2" charset="2"/>
              <a:buChar char="§"/>
            </a:pPr>
            <a:r>
              <a:rPr lang="en-US" sz="2000" dirty="0"/>
              <a:t>Population correlation is denoted by </a:t>
            </a:r>
            <a:r>
              <a:rPr lang="el-GR" sz="2000" dirty="0"/>
              <a:t>ρ</a:t>
            </a:r>
            <a:r>
              <a:rPr lang="en-IN" sz="2000" dirty="0"/>
              <a:t>.</a:t>
            </a:r>
            <a:r>
              <a:rPr lang="en-US" sz="2000" dirty="0"/>
              <a:t> (rho)</a:t>
            </a:r>
          </a:p>
          <a:p>
            <a:pPr lvl="2">
              <a:spcBef>
                <a:spcPts val="700"/>
              </a:spcBef>
              <a:spcAft>
                <a:spcPts val="100"/>
              </a:spcAft>
              <a:buClrTx/>
              <a:buFont typeface="Wingdings" panose="05000000000000000000" pitchFamily="2" charset="2"/>
              <a:buChar char="§"/>
            </a:pPr>
            <a:r>
              <a:rPr lang="en-US" sz="2000" dirty="0"/>
              <a:t>Sample correlation is denoted by r.</a:t>
            </a:r>
          </a:p>
        </p:txBody>
      </p:sp>
      <p:graphicFrame>
        <p:nvGraphicFramePr>
          <p:cNvPr id="4" name="Object 4"/>
          <p:cNvGraphicFramePr>
            <a:graphicFrameLocks noChangeAspect="1"/>
          </p:cNvGraphicFramePr>
          <p:nvPr>
            <p:extLst>
              <p:ext uri="{D42A27DB-BD31-4B8C-83A1-F6EECF244321}">
                <p14:modId xmlns:p14="http://schemas.microsoft.com/office/powerpoint/2010/main" val="412233984"/>
              </p:ext>
            </p:extLst>
          </p:nvPr>
        </p:nvGraphicFramePr>
        <p:xfrm>
          <a:off x="2362200" y="2667000"/>
          <a:ext cx="2441575" cy="879475"/>
        </p:xfrm>
        <a:graphic>
          <a:graphicData uri="http://schemas.openxmlformats.org/presentationml/2006/ole">
            <mc:AlternateContent xmlns:mc="http://schemas.openxmlformats.org/markup-compatibility/2006">
              <mc:Choice xmlns:v="urn:schemas-microsoft-com:vml" Requires="v">
                <p:oleObj spid="_x0000_s1056" name="Equation" r:id="rId3" imgW="1689100" imgH="609600" progId="Equation.3">
                  <p:embed/>
                </p:oleObj>
              </mc:Choice>
              <mc:Fallback>
                <p:oleObj name="Equation" r:id="rId3" imgW="1689100" imgH="609600" progId="Equation.3">
                  <p:embed/>
                  <p:pic>
                    <p:nvPicPr>
                      <p:cNvPr id="10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667000"/>
                        <a:ext cx="2441575"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797839973"/>
              </p:ext>
            </p:extLst>
          </p:nvPr>
        </p:nvGraphicFramePr>
        <p:xfrm>
          <a:off x="3048000" y="4384675"/>
          <a:ext cx="1408113" cy="762000"/>
        </p:xfrm>
        <a:graphic>
          <a:graphicData uri="http://schemas.openxmlformats.org/presentationml/2006/ole">
            <mc:AlternateContent xmlns:mc="http://schemas.openxmlformats.org/markup-compatibility/2006">
              <mc:Choice xmlns:v="urn:schemas-microsoft-com:vml" Requires="v">
                <p:oleObj spid="_x0000_s1057" name="Equation" r:id="rId5" imgW="749300" imgH="469900" progId="Equation.3">
                  <p:embed/>
                </p:oleObj>
              </mc:Choice>
              <mc:Fallback>
                <p:oleObj name="Equation" r:id="rId5" imgW="749300" imgH="469900" progId="Equation.3">
                  <p:embed/>
                  <p:pic>
                    <p:nvPicPr>
                      <p:cNvPr id="102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4384675"/>
                        <a:ext cx="140811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9987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04800"/>
            <a:ext cx="11003280" cy="856395"/>
          </a:xfrm>
        </p:spPr>
        <p:txBody>
          <a:bodyPr/>
          <a:lstStyle/>
          <a:p>
            <a:r>
              <a:rPr lang="en-IN" dirty="0"/>
              <a:t>Features of r (correlation)</a:t>
            </a:r>
          </a:p>
        </p:txBody>
      </p:sp>
      <p:sp>
        <p:nvSpPr>
          <p:cNvPr id="3" name="Content Placeholder 2"/>
          <p:cNvSpPr>
            <a:spLocks noGrp="1"/>
          </p:cNvSpPr>
          <p:nvPr>
            <p:ph idx="1"/>
          </p:nvPr>
        </p:nvSpPr>
        <p:spPr>
          <a:xfrm>
            <a:off x="126888" y="1371600"/>
            <a:ext cx="5740512" cy="4610100"/>
          </a:xfrm>
        </p:spPr>
        <p:txBody>
          <a:bodyPr>
            <a:normAutofit/>
          </a:bodyPr>
          <a:lstStyle/>
          <a:p>
            <a:pPr lvl="2">
              <a:lnSpc>
                <a:spcPct val="150000"/>
              </a:lnSpc>
              <a:spcBef>
                <a:spcPts val="0"/>
              </a:spcBef>
              <a:spcAft>
                <a:spcPts val="0"/>
              </a:spcAft>
              <a:buClrTx/>
              <a:buFont typeface="Wingdings" panose="05000000000000000000" pitchFamily="2" charset="2"/>
              <a:buChar char="Ø"/>
            </a:pPr>
            <a:r>
              <a:rPr lang="en-US" sz="2400" dirty="0"/>
              <a:t> It is Unit free.</a:t>
            </a:r>
          </a:p>
          <a:p>
            <a:pPr lvl="2">
              <a:lnSpc>
                <a:spcPct val="150000"/>
              </a:lnSpc>
              <a:spcBef>
                <a:spcPts val="0"/>
              </a:spcBef>
              <a:spcAft>
                <a:spcPts val="0"/>
              </a:spcAft>
              <a:buClrTx/>
              <a:buFont typeface="Wingdings" panose="05000000000000000000" pitchFamily="2" charset="2"/>
              <a:buChar char="Ø"/>
            </a:pPr>
            <a:r>
              <a:rPr lang="en-US" sz="2400" dirty="0"/>
              <a:t>Ranges between -1 and 1.</a:t>
            </a:r>
          </a:p>
          <a:p>
            <a:pPr marL="1024142" lvl="3" indent="-457200">
              <a:lnSpc>
                <a:spcPct val="150000"/>
              </a:lnSpc>
              <a:spcBef>
                <a:spcPts val="0"/>
              </a:spcBef>
              <a:spcAft>
                <a:spcPts val="0"/>
              </a:spcAft>
              <a:buClrTx/>
              <a:buAutoNum type="alphaLcParenR"/>
            </a:pPr>
            <a:r>
              <a:rPr lang="en-US" sz="2400" dirty="0"/>
              <a:t>The closer to 1, the stronger the   positive linear relationship.</a:t>
            </a:r>
          </a:p>
          <a:p>
            <a:pPr marL="1024142" lvl="3" indent="-457200">
              <a:lnSpc>
                <a:spcPct val="150000"/>
              </a:lnSpc>
              <a:spcBef>
                <a:spcPts val="0"/>
              </a:spcBef>
              <a:spcAft>
                <a:spcPts val="0"/>
              </a:spcAft>
              <a:buClrTx/>
              <a:buAutoNum type="alphaLcParenR"/>
            </a:pPr>
            <a:r>
              <a:rPr lang="en-US" sz="2400" dirty="0"/>
              <a:t>The closer to -1, the stronger the negative linear relationship.</a:t>
            </a:r>
          </a:p>
          <a:p>
            <a:pPr marL="1024142" lvl="3" indent="-457200">
              <a:lnSpc>
                <a:spcPct val="150000"/>
              </a:lnSpc>
              <a:spcBef>
                <a:spcPts val="0"/>
              </a:spcBef>
              <a:spcAft>
                <a:spcPts val="0"/>
              </a:spcAft>
              <a:buClrTx/>
              <a:buAutoNum type="alphaLcParenR"/>
            </a:pPr>
            <a:r>
              <a:rPr lang="en-US" sz="2400" dirty="0"/>
              <a:t>The closer to 0, the weaker the linear relationship.</a:t>
            </a:r>
            <a:endParaRPr lang="en-IN" sz="2400" dirty="0"/>
          </a:p>
          <a:p>
            <a:endParaRPr lang="en-IN" dirty="0"/>
          </a:p>
        </p:txBody>
      </p:sp>
      <p:pic>
        <p:nvPicPr>
          <p:cNvPr id="5" name="Picture 4"/>
          <p:cNvPicPr>
            <a:picLocks noChangeAspect="1"/>
          </p:cNvPicPr>
          <p:nvPr/>
        </p:nvPicPr>
        <p:blipFill>
          <a:blip r:embed="rId2"/>
          <a:stretch>
            <a:fillRect/>
          </a:stretch>
        </p:blipFill>
        <p:spPr>
          <a:xfrm>
            <a:off x="5715000" y="1485900"/>
            <a:ext cx="6096000" cy="4495800"/>
          </a:xfrm>
          <a:prstGeom prst="rect">
            <a:avLst/>
          </a:prstGeom>
        </p:spPr>
      </p:pic>
    </p:spTree>
    <p:extLst>
      <p:ext uri="{BB962C8B-B14F-4D97-AF65-F5344CB8AC3E}">
        <p14:creationId xmlns:p14="http://schemas.microsoft.com/office/powerpoint/2010/main" val="382201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353" y="410274"/>
            <a:ext cx="11003280" cy="856395"/>
          </a:xfrm>
        </p:spPr>
        <p:txBody>
          <a:bodyPr>
            <a:normAutofit/>
          </a:bodyPr>
          <a:lstStyle/>
          <a:p>
            <a:r>
              <a:rPr lang="en-US" sz="3600" dirty="0">
                <a:solidFill>
                  <a:schemeClr val="tx2"/>
                </a:solidFill>
              </a:rPr>
              <a:t>Testing the significance of the correlation coefficient</a:t>
            </a:r>
          </a:p>
        </p:txBody>
      </p:sp>
      <p:sp>
        <p:nvSpPr>
          <p:cNvPr id="5" name="Content Placeholder 2"/>
          <p:cNvSpPr>
            <a:spLocks noGrp="1"/>
          </p:cNvSpPr>
          <p:nvPr>
            <p:ph idx="1"/>
          </p:nvPr>
        </p:nvSpPr>
        <p:spPr>
          <a:xfrm>
            <a:off x="131885" y="1295400"/>
            <a:ext cx="10993316" cy="4876800"/>
          </a:xfrm>
        </p:spPr>
        <p:txBody>
          <a:bodyPr>
            <a:normAutofit/>
          </a:bodyPr>
          <a:lstStyle/>
          <a:p>
            <a:pPr lvl="1">
              <a:buClrTx/>
              <a:buFont typeface="Wingdings" panose="05000000000000000000" pitchFamily="2" charset="2"/>
              <a:buChar char="q"/>
            </a:pPr>
            <a:r>
              <a:rPr lang="en-US" sz="2400" dirty="0"/>
              <a:t> Test whether the correlation between the population of two variables is equal to zero</a:t>
            </a:r>
          </a:p>
          <a:p>
            <a:pPr marL="384057" lvl="2" indent="0">
              <a:buNone/>
            </a:pPr>
            <a:r>
              <a:rPr lang="en-US" sz="2400" dirty="0"/>
              <a:t>  Null hypothesis, H</a:t>
            </a:r>
            <a:r>
              <a:rPr lang="en-US" sz="2400" baseline="-25000" dirty="0"/>
              <a:t>0</a:t>
            </a:r>
            <a:r>
              <a:rPr lang="en-US" sz="2400" dirty="0"/>
              <a:t>: r = 0 </a:t>
            </a:r>
          </a:p>
          <a:p>
            <a:pPr lvl="1">
              <a:buClrTx/>
              <a:buFont typeface="Wingdings" panose="05000000000000000000" pitchFamily="2" charset="2"/>
              <a:buChar char="q"/>
            </a:pPr>
            <a:r>
              <a:rPr lang="en-US" sz="2400" dirty="0"/>
              <a:t> Assuming that the two populations are normally distributed, we can use a t-test to   determine whether the null hypothesis should be rejected. </a:t>
            </a:r>
          </a:p>
          <a:p>
            <a:pPr lvl="1">
              <a:buClrTx/>
              <a:buFont typeface="Wingdings" panose="05000000000000000000" pitchFamily="2" charset="2"/>
              <a:buChar char="q"/>
            </a:pPr>
            <a:r>
              <a:rPr lang="en-US" sz="2400" dirty="0"/>
              <a:t> The test statistic is computed using the sample correlation, r, with n – 2 degrees of freedom (df )</a:t>
            </a:r>
          </a:p>
          <a:p>
            <a:pPr marL="384057" lvl="2" indent="0">
              <a:spcBef>
                <a:spcPts val="0"/>
              </a:spcBef>
              <a:spcAft>
                <a:spcPts val="0"/>
              </a:spcAft>
              <a:buNone/>
            </a:pPr>
            <a:r>
              <a:rPr lang="en-US" sz="2400" dirty="0"/>
              <a:t>                                    t = </a:t>
            </a:r>
            <a:r>
              <a:rPr lang="en-US" sz="2400" u="sng" dirty="0"/>
              <a:t>r √(n-2)</a:t>
            </a:r>
          </a:p>
          <a:p>
            <a:pPr lvl="3">
              <a:spcBef>
                <a:spcPts val="0"/>
              </a:spcBef>
              <a:spcAft>
                <a:spcPts val="0"/>
              </a:spcAft>
              <a:buNone/>
            </a:pPr>
            <a:r>
              <a:rPr lang="en-US" sz="2400" dirty="0"/>
              <a:t>	                                    √(1- r</a:t>
            </a:r>
            <a:r>
              <a:rPr lang="en-US" sz="2400" baseline="30000" dirty="0"/>
              <a:t>2</a:t>
            </a:r>
            <a:r>
              <a:rPr lang="en-US" sz="2400" dirty="0"/>
              <a:t>)</a:t>
            </a:r>
          </a:p>
          <a:p>
            <a:pPr lvl="1">
              <a:buClrTx/>
              <a:buFont typeface="Wingdings" panose="05000000000000000000" pitchFamily="2" charset="2"/>
              <a:buChar char="q"/>
            </a:pPr>
            <a:r>
              <a:rPr lang="en-US" sz="2400" dirty="0"/>
              <a:t> Calculated test statistic is compared with the critical t-value for the appropriate degrees of freedom and level of significance</a:t>
            </a:r>
          </a:p>
          <a:p>
            <a:pPr lvl="1">
              <a:buClrTx/>
              <a:buFont typeface="Wingdings" panose="05000000000000000000" pitchFamily="2" charset="2"/>
              <a:buChar char="q"/>
            </a:pPr>
            <a:r>
              <a:rPr lang="en-US" sz="2400" dirty="0"/>
              <a:t> Reject H</a:t>
            </a:r>
            <a:r>
              <a:rPr lang="en-US" sz="2400" baseline="-25000" dirty="0"/>
              <a:t>0</a:t>
            </a:r>
            <a:r>
              <a:rPr lang="en-US" sz="2400" dirty="0"/>
              <a:t> if t &gt; t</a:t>
            </a:r>
            <a:r>
              <a:rPr lang="en-US" sz="2400" baseline="-25000" dirty="0"/>
              <a:t>critical</a:t>
            </a:r>
            <a:r>
              <a:rPr lang="en-US" sz="2400" dirty="0"/>
              <a:t> or t &lt;-t</a:t>
            </a:r>
            <a:r>
              <a:rPr lang="en-US" sz="2400" baseline="-25000" dirty="0"/>
              <a:t>critical</a:t>
            </a:r>
          </a:p>
          <a:p>
            <a:pPr lvl="1"/>
            <a:endParaRPr lang="en-US" baseline="-25000"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14</a:t>
            </a:fld>
            <a:endParaRPr lang="en-US" dirty="0"/>
          </a:p>
        </p:txBody>
      </p:sp>
    </p:spTree>
    <p:extLst>
      <p:ext uri="{BB962C8B-B14F-4D97-AF65-F5344CB8AC3E}">
        <p14:creationId xmlns:p14="http://schemas.microsoft.com/office/powerpoint/2010/main" val="1442321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28600" y="381000"/>
                <a:ext cx="11003280" cy="856395"/>
              </a:xfrm>
            </p:spPr>
            <p:txBody>
              <a:bodyPr/>
              <a:lstStyle/>
              <a:p>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𝑅</m:t>
                        </m:r>
                      </m:e>
                      <m:sup>
                        <m:r>
                          <a:rPr lang="en-IN" i="1" smtClean="0">
                            <a:latin typeface="Cambria Math" panose="02040503050406030204" pitchFamily="18" charset="0"/>
                          </a:rPr>
                          <m:t>2</m:t>
                        </m:r>
                      </m:sup>
                    </m:sSup>
                  </m:oMath>
                </a14:m>
                <a:r>
                  <a:rPr lang="en-IN" dirty="0"/>
                  <a:t> (Coefficient of Determination)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28600" y="381000"/>
                <a:ext cx="11003280" cy="856395"/>
              </a:xfrm>
              <a:blipFill>
                <a:blip r:embed="rId3"/>
                <a:stretch>
                  <a:fillRect t="-11429" b="-3928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2913" y="1237395"/>
                <a:ext cx="10788968" cy="5315805"/>
              </a:xfrm>
            </p:spPr>
            <p:txBody>
              <a:bodyPr>
                <a:normAutofit fontScale="55000" lnSpcReduction="20000"/>
              </a:bodyPr>
              <a:lstStyle/>
              <a:p>
                <a:pPr marL="0" indent="0">
                  <a:lnSpc>
                    <a:spcPct val="170000"/>
                  </a:lnSpc>
                  <a:spcBef>
                    <a:spcPts val="0"/>
                  </a:spcBef>
                  <a:spcAft>
                    <a:spcPts val="0"/>
                  </a:spcAft>
                  <a:buClrTx/>
                  <a:buFont typeface="Wingdings" panose="05000000000000000000" pitchFamily="2" charset="2"/>
                  <a:buChar char="q"/>
                </a:pPr>
                <a:r>
                  <a:rPr lang="en-US" sz="3600" dirty="0">
                    <a:solidFill>
                      <a:schemeClr val="tx1"/>
                    </a:solidFill>
                  </a:rPr>
                  <a:t> The </a:t>
                </a:r>
                <a:r>
                  <a:rPr lang="en-US" sz="3600" b="1" dirty="0">
                    <a:solidFill>
                      <a:schemeClr val="tx1"/>
                    </a:solidFill>
                  </a:rPr>
                  <a:t>coefficient of determination</a:t>
                </a:r>
                <a:r>
                  <a:rPr lang="en-US" sz="3600" dirty="0">
                    <a:solidFill>
                      <a:schemeClr val="tx1"/>
                    </a:solidFill>
                  </a:rPr>
                  <a:t> is the ratio of </a:t>
                </a:r>
                <a:r>
                  <a:rPr lang="en-US" sz="3600" u="sng" dirty="0">
                    <a:solidFill>
                      <a:schemeClr val="tx1"/>
                    </a:solidFill>
                  </a:rPr>
                  <a:t>total variation in the dependent variable</a:t>
                </a:r>
                <a:r>
                  <a:rPr lang="en-US" sz="3600" dirty="0">
                    <a:solidFill>
                      <a:schemeClr val="tx1"/>
                    </a:solidFill>
                  </a:rPr>
                  <a:t> that is </a:t>
                </a:r>
                <a:r>
                  <a:rPr lang="en-US" sz="3600" u="sng" dirty="0">
                    <a:solidFill>
                      <a:schemeClr val="tx1"/>
                    </a:solidFill>
                  </a:rPr>
                  <a:t>explained by variation in the independent variable.</a:t>
                </a:r>
              </a:p>
              <a:p>
                <a:pPr marL="0" indent="0">
                  <a:buClrTx/>
                  <a:buNone/>
                </a:pPr>
                <a:endParaRPr lang="en-US" sz="3600" u="sng" dirty="0">
                  <a:solidFill>
                    <a:schemeClr val="tx1"/>
                  </a:solidFill>
                </a:endParaRPr>
              </a:p>
              <a:p>
                <a:endParaRPr lang="en-IN" sz="3600" dirty="0"/>
              </a:p>
              <a:p>
                <a:endParaRPr lang="en-US" sz="3600" dirty="0"/>
              </a:p>
              <a:p>
                <a:pPr marL="0" indent="0">
                  <a:buNone/>
                </a:pPr>
                <a:r>
                  <a:rPr lang="en-US" sz="3600" dirty="0"/>
                  <a:t>	i.e. if </a:t>
                </a:r>
                <a14:m>
                  <m:oMath xmlns:m="http://schemas.openxmlformats.org/officeDocument/2006/math">
                    <m:sSup>
                      <m:sSupPr>
                        <m:ctrlPr>
                          <a:rPr lang="en-US" sz="3600" i="1" smtClean="0">
                            <a:latin typeface="Cambria Math" panose="02040503050406030204" pitchFamily="18" charset="0"/>
                          </a:rPr>
                        </m:ctrlPr>
                      </m:sSupPr>
                      <m:e>
                        <m:r>
                          <a:rPr lang="en-IN" sz="3600" b="0" i="1" smtClean="0">
                            <a:latin typeface="Cambria Math" panose="02040503050406030204" pitchFamily="18" charset="0"/>
                          </a:rPr>
                          <m:t>𝑅</m:t>
                        </m:r>
                      </m:e>
                      <m:sup>
                        <m:r>
                          <a:rPr lang="en-US" sz="3600" i="1" smtClean="0">
                            <a:latin typeface="Cambria Math" panose="02040503050406030204" pitchFamily="18" charset="0"/>
                          </a:rPr>
                          <m:t>2</m:t>
                        </m:r>
                      </m:sup>
                    </m:sSup>
                  </m:oMath>
                </a14:m>
                <a:r>
                  <a:rPr lang="en-US" sz="3600" dirty="0"/>
                  <a:t>= 0.70 than 70% variance in Y is explained by X.</a:t>
                </a:r>
              </a:p>
              <a:p>
                <a:pPr>
                  <a:buClrTx/>
                  <a:buFont typeface="Wingdings" panose="05000000000000000000" pitchFamily="2" charset="2"/>
                  <a:buChar char="Ø"/>
                </a:pPr>
                <a:r>
                  <a:rPr lang="en-US" sz="3600" dirty="0"/>
                  <a:t> For model to be good / acceptable value should be closer to 1.</a:t>
                </a:r>
              </a:p>
              <a:p>
                <a:pPr marL="0" lvl="1" indent="0" defTabSz="890859">
                  <a:buNone/>
                </a:pPr>
                <a:endParaRPr lang="en-US" sz="3600" dirty="0"/>
              </a:p>
              <a:p>
                <a:pPr marL="0" lvl="1" indent="0" defTabSz="890859">
                  <a:buNone/>
                </a:pPr>
                <a:r>
                  <a:rPr lang="en-US" sz="3600" dirty="0"/>
                  <a:t>Note: - In the single independent variable case, the coefficient of determination is</a:t>
                </a:r>
              </a:p>
              <a:p>
                <a:pPr marL="228600" lvl="1" indent="-228600" defTabSz="890859"/>
                <a:endParaRPr lang="en-US" sz="3600" dirty="0"/>
              </a:p>
              <a:p>
                <a:pPr marL="0" lvl="1" indent="0" defTabSz="890859">
                  <a:buNone/>
                </a:pPr>
                <a:r>
                  <a:rPr lang="en-US" sz="3600" dirty="0"/>
                  <a:t>	</a:t>
                </a:r>
              </a:p>
              <a:p>
                <a:pPr marL="0" lvl="1" indent="0" defTabSz="890859">
                  <a:buNone/>
                </a:pPr>
                <a:r>
                  <a:rPr lang="en-US" sz="3600" dirty="0"/>
                  <a:t>	Where:</a:t>
                </a:r>
              </a:p>
              <a:p>
                <a:pPr marL="234950" lvl="2" indent="0" defTabSz="890859">
                  <a:spcBef>
                    <a:spcPts val="900"/>
                  </a:spcBef>
                  <a:buNone/>
                </a:pPr>
                <a:r>
                  <a:rPr lang="en-US" sz="3600" dirty="0"/>
                  <a:t>	R2 = Coefficient of determination</a:t>
                </a:r>
              </a:p>
              <a:p>
                <a:pPr marL="234950" lvl="2" indent="0" defTabSz="890859">
                  <a:buNone/>
                </a:pPr>
                <a:r>
                  <a:rPr lang="en-US" sz="3600" dirty="0"/>
                  <a:t>	r = Simple correlation coefficient </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2913" y="1237395"/>
                <a:ext cx="10788968" cy="5315805"/>
              </a:xfrm>
              <a:blipFill>
                <a:blip r:embed="rId4"/>
                <a:stretch>
                  <a:fillRect l="-1469"/>
                </a:stretch>
              </a:blipFill>
            </p:spPr>
            <p:txBody>
              <a:bodyPr/>
              <a:lstStyle/>
              <a:p>
                <a:r>
                  <a:rPr lang="en-IN">
                    <a:noFill/>
                  </a:rPr>
                  <a:t> </a:t>
                </a:r>
              </a:p>
            </p:txBody>
          </p:sp>
        </mc:Fallback>
      </mc:AlternateContent>
      <p:sp>
        <p:nvSpPr>
          <p:cNvPr id="5" name="Text Box 6"/>
          <p:cNvSpPr txBox="1">
            <a:spLocks noChangeArrowheads="1"/>
          </p:cNvSpPr>
          <p:nvPr/>
        </p:nvSpPr>
        <p:spPr bwMode="auto">
          <a:xfrm>
            <a:off x="7721210" y="2254851"/>
            <a:ext cx="1650755" cy="481434"/>
          </a:xfrm>
          <a:prstGeom prst="rect">
            <a:avLst/>
          </a:prstGeom>
          <a:noFill/>
          <a:ln w="9525">
            <a:noFill/>
            <a:miter lim="800000"/>
            <a:headEnd/>
            <a:tailEnd/>
          </a:ln>
        </p:spPr>
        <p:txBody>
          <a:bodyPr lIns="95770" tIns="47887" rIns="95770" bIns="47887">
            <a:spAutoFit/>
          </a:bodyPr>
          <a:lstStyle/>
          <a:p>
            <a:pPr fontAlgn="base">
              <a:spcBef>
                <a:spcPct val="50000"/>
              </a:spcBef>
              <a:spcAft>
                <a:spcPct val="0"/>
              </a:spcAft>
            </a:pPr>
            <a:r>
              <a:rPr lang="en-US" sz="2500" dirty="0">
                <a:solidFill>
                  <a:srgbClr val="000000"/>
                </a:solidFill>
                <a:latin typeface="Calibri" pitchFamily="34" charset="0"/>
                <a:cs typeface="Arial" charset="0"/>
              </a:rPr>
              <a:t>where</a:t>
            </a:r>
          </a:p>
        </p:txBody>
      </p:sp>
      <p:graphicFrame>
        <p:nvGraphicFramePr>
          <p:cNvPr id="6" name="Object 3"/>
          <p:cNvGraphicFramePr>
            <a:graphicFrameLocks noChangeAspect="1"/>
          </p:cNvGraphicFramePr>
          <p:nvPr>
            <p:extLst>
              <p:ext uri="{D42A27DB-BD31-4B8C-83A1-F6EECF244321}">
                <p14:modId xmlns:p14="http://schemas.microsoft.com/office/powerpoint/2010/main" val="1148296660"/>
              </p:ext>
            </p:extLst>
          </p:nvPr>
        </p:nvGraphicFramePr>
        <p:xfrm>
          <a:off x="8941986" y="2140313"/>
          <a:ext cx="2146569" cy="595972"/>
        </p:xfrm>
        <a:graphic>
          <a:graphicData uri="http://schemas.openxmlformats.org/presentationml/2006/ole">
            <mc:AlternateContent xmlns:mc="http://schemas.openxmlformats.org/markup-compatibility/2006">
              <mc:Choice xmlns:v="urn:schemas-microsoft-com:vml" Requires="v">
                <p:oleObj spid="_x0000_s3120" name="Equation" r:id="rId5" imgW="672808" imgH="203112" progId="Equation.3">
                  <p:embed/>
                </p:oleObj>
              </mc:Choice>
              <mc:Fallback>
                <p:oleObj name="Equation" r:id="rId5" imgW="672808" imgH="203112" progId="Equation.3">
                  <p:embed/>
                  <p:pic>
                    <p:nvPicPr>
                      <p:cNvPr id="2048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1986" y="2140313"/>
                        <a:ext cx="2146569" cy="595972"/>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158533124"/>
              </p:ext>
            </p:extLst>
          </p:nvPr>
        </p:nvGraphicFramePr>
        <p:xfrm>
          <a:off x="442913" y="2229106"/>
          <a:ext cx="7069137" cy="762000"/>
        </p:xfrm>
        <a:graphic>
          <a:graphicData uri="http://schemas.openxmlformats.org/presentationml/2006/ole">
            <mc:AlternateContent xmlns:mc="http://schemas.openxmlformats.org/markup-compatibility/2006">
              <mc:Choice xmlns:v="urn:schemas-microsoft-com:vml" Requires="v">
                <p:oleObj spid="_x0000_s3121" name="Equation" r:id="rId7" imgW="3530520" imgH="419040" progId="Equation.3">
                  <p:embed/>
                </p:oleObj>
              </mc:Choice>
              <mc:Fallback>
                <p:oleObj name="Equation" r:id="rId7" imgW="3530520" imgH="419040" progId="Equation.3">
                  <p:embed/>
                  <p:pic>
                    <p:nvPicPr>
                      <p:cNvPr id="21506" name="Object 2"/>
                      <p:cNvPicPr>
                        <a:picLocks noChangeAspect="1" noChangeArrowheads="1"/>
                      </p:cNvPicPr>
                      <p:nvPr/>
                    </p:nvPicPr>
                    <p:blipFill>
                      <a:blip r:embed="rId8"/>
                      <a:srcRect/>
                      <a:stretch>
                        <a:fillRect/>
                      </a:stretch>
                    </p:blipFill>
                    <p:spPr bwMode="auto">
                      <a:xfrm>
                        <a:off x="442913" y="2229106"/>
                        <a:ext cx="7069137" cy="7620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1290559110"/>
              </p:ext>
            </p:extLst>
          </p:nvPr>
        </p:nvGraphicFramePr>
        <p:xfrm>
          <a:off x="3200400" y="4648200"/>
          <a:ext cx="1981788" cy="381000"/>
        </p:xfrm>
        <a:graphic>
          <a:graphicData uri="http://schemas.openxmlformats.org/presentationml/2006/ole">
            <mc:AlternateContent xmlns:mc="http://schemas.openxmlformats.org/markup-compatibility/2006">
              <mc:Choice xmlns:v="urn:schemas-microsoft-com:vml" Requires="v">
                <p:oleObj spid="_x0000_s3122" name="Equation" r:id="rId9" imgW="495085" imgH="190417" progId="Equation.3">
                  <p:embed/>
                </p:oleObj>
              </mc:Choice>
              <mc:Fallback>
                <p:oleObj name="Equation" r:id="rId9" imgW="495085" imgH="190417" progId="Equation.3">
                  <p:embed/>
                  <p:pic>
                    <p:nvPicPr>
                      <p:cNvPr id="21507"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4648200"/>
                        <a:ext cx="1981788" cy="38100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9675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7454" y="1295400"/>
            <a:ext cx="10767712" cy="4876800"/>
          </a:xfrm>
        </p:spPr>
        <p:txBody>
          <a:bodyPr>
            <a:normAutofit fontScale="85000" lnSpcReduction="20000"/>
          </a:bodyPr>
          <a:lstStyle/>
          <a:p>
            <a:pPr marL="333890" indent="-333890" defTabSz="890859"/>
            <a:r>
              <a:rPr lang="en-US" sz="2600" dirty="0"/>
              <a:t>Total variation is made up of two parts:</a:t>
            </a:r>
          </a:p>
          <a:p>
            <a:pPr marL="333890" indent="-333890" defTabSz="890859"/>
            <a:endParaRPr lang="en-US" sz="2600" dirty="0"/>
          </a:p>
          <a:p>
            <a:pPr marL="333890" indent="-333890" defTabSz="890859"/>
            <a:endParaRPr lang="en-US" sz="2600" dirty="0"/>
          </a:p>
          <a:p>
            <a:pPr marL="333890" indent="-333890" defTabSz="890859"/>
            <a:endParaRPr lang="en-US" sz="2600" dirty="0"/>
          </a:p>
          <a:p>
            <a:pPr marL="333890" indent="-333890" defTabSz="890859"/>
            <a:endParaRPr lang="en-US" sz="2600" dirty="0"/>
          </a:p>
          <a:p>
            <a:pPr marL="333890" indent="-333890" defTabSz="890859"/>
            <a:endParaRPr lang="en-US" sz="2600" dirty="0"/>
          </a:p>
          <a:p>
            <a:pPr marL="333890" indent="-333890" defTabSz="890859"/>
            <a:endParaRPr lang="en-US" sz="2600" dirty="0"/>
          </a:p>
          <a:p>
            <a:pPr marL="0" indent="0" defTabSz="890859">
              <a:buNone/>
            </a:pPr>
            <a:r>
              <a:rPr lang="en-US" sz="2600" dirty="0"/>
              <a:t>	</a:t>
            </a:r>
          </a:p>
          <a:p>
            <a:pPr marL="0" indent="0" defTabSz="890859">
              <a:buNone/>
            </a:pPr>
            <a:r>
              <a:rPr lang="en-US" sz="2600" dirty="0"/>
              <a:t>Where:</a:t>
            </a:r>
          </a:p>
          <a:p>
            <a:pPr marL="0" lvl="1" indent="0" defTabSz="890859">
              <a:buNone/>
            </a:pPr>
            <a:r>
              <a:rPr lang="en-US" sz="2600" dirty="0"/>
              <a:t>      = Average value of the dependent variable</a:t>
            </a:r>
          </a:p>
          <a:p>
            <a:pPr marL="0" lvl="1" indent="0" defTabSz="890859">
              <a:buNone/>
            </a:pPr>
            <a:r>
              <a:rPr lang="en-US" sz="2600" dirty="0"/>
              <a:t>  y  = Observed values of the dependent variable</a:t>
            </a:r>
          </a:p>
          <a:p>
            <a:pPr marL="0" lvl="1" indent="0" defTabSz="890859">
              <a:buNone/>
            </a:pPr>
            <a:r>
              <a:rPr lang="en-US" sz="2600" dirty="0"/>
              <a:t>      = Estimated value of y for the given x value</a:t>
            </a:r>
          </a:p>
          <a:p>
            <a:endParaRPr lang="en-IN" dirty="0"/>
          </a:p>
        </p:txBody>
      </p:sp>
      <p:graphicFrame>
        <p:nvGraphicFramePr>
          <p:cNvPr id="4" name="Object 7"/>
          <p:cNvGraphicFramePr>
            <a:graphicFrameLocks noChangeAspect="1"/>
          </p:cNvGraphicFramePr>
          <p:nvPr>
            <p:extLst>
              <p:ext uri="{D42A27DB-BD31-4B8C-83A1-F6EECF244321}">
                <p14:modId xmlns:p14="http://schemas.microsoft.com/office/powerpoint/2010/main" val="2289289936"/>
              </p:ext>
            </p:extLst>
          </p:nvPr>
        </p:nvGraphicFramePr>
        <p:xfrm>
          <a:off x="413062" y="4876800"/>
          <a:ext cx="361930" cy="286469"/>
        </p:xfrm>
        <a:graphic>
          <a:graphicData uri="http://schemas.openxmlformats.org/presentationml/2006/ole">
            <mc:AlternateContent xmlns:mc="http://schemas.openxmlformats.org/markup-compatibility/2006">
              <mc:Choice xmlns:v="urn:schemas-microsoft-com:vml" Requires="v">
                <p:oleObj spid="_x0000_s4172" name="Equation" r:id="rId3" imgW="139639" imgH="190417" progId="Equation.3">
                  <p:embed/>
                </p:oleObj>
              </mc:Choice>
              <mc:Fallback>
                <p:oleObj name="Equation" r:id="rId3" imgW="139639" imgH="190417" progId="Equation.3">
                  <p:embed/>
                  <p:pic>
                    <p:nvPicPr>
                      <p:cNvPr id="1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062" y="4876800"/>
                        <a:ext cx="361930" cy="286469"/>
                      </a:xfrm>
                      <a:prstGeom prst="rect">
                        <a:avLst/>
                      </a:prstGeom>
                      <a:noFill/>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3527197650"/>
              </p:ext>
            </p:extLst>
          </p:nvPr>
        </p:nvGraphicFramePr>
        <p:xfrm>
          <a:off x="413062" y="5487791"/>
          <a:ext cx="270712" cy="359887"/>
        </p:xfrm>
        <a:graphic>
          <a:graphicData uri="http://schemas.openxmlformats.org/presentationml/2006/ole">
            <mc:AlternateContent xmlns:mc="http://schemas.openxmlformats.org/markup-compatibility/2006">
              <mc:Choice xmlns:v="urn:schemas-microsoft-com:vml" Requires="v">
                <p:oleObj spid="_x0000_s4173" name="Equation" r:id="rId5" imgW="139639" imgH="203112" progId="Equation.3">
                  <p:embed/>
                </p:oleObj>
              </mc:Choice>
              <mc:Fallback>
                <p:oleObj name="Equation" r:id="rId5" imgW="139639" imgH="203112" progId="Equation.3">
                  <p:embed/>
                  <p:pic>
                    <p:nvPicPr>
                      <p:cNvPr id="1946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062" y="5487791"/>
                        <a:ext cx="270712" cy="359887"/>
                      </a:xfrm>
                      <a:prstGeom prst="rect">
                        <a:avLst/>
                      </a:prstGeom>
                      <a:noFill/>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314635875"/>
              </p:ext>
            </p:extLst>
          </p:nvPr>
        </p:nvGraphicFramePr>
        <p:xfrm>
          <a:off x="1905000" y="1981200"/>
          <a:ext cx="6632444" cy="520348"/>
        </p:xfrm>
        <a:graphic>
          <a:graphicData uri="http://schemas.openxmlformats.org/presentationml/2006/ole">
            <mc:AlternateContent xmlns:mc="http://schemas.openxmlformats.org/markup-compatibility/2006">
              <mc:Choice xmlns:v="urn:schemas-microsoft-com:vml" Requires="v">
                <p:oleObj spid="_x0000_s4174" name="Equation" r:id="rId7" imgW="1511300" imgH="177800" progId="Equation.3">
                  <p:embed/>
                </p:oleObj>
              </mc:Choice>
              <mc:Fallback>
                <p:oleObj name="Equation" r:id="rId7" imgW="1511300" imgH="177800" progId="Equation.3">
                  <p:embed/>
                  <p:pic>
                    <p:nvPicPr>
                      <p:cNvPr id="8"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1981200"/>
                        <a:ext cx="6632444" cy="520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
          <p:cNvSpPr>
            <a:spLocks noChangeArrowheads="1"/>
          </p:cNvSpPr>
          <p:nvPr/>
        </p:nvSpPr>
        <p:spPr bwMode="auto">
          <a:xfrm>
            <a:off x="1345935" y="2501548"/>
            <a:ext cx="1975784" cy="57006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20000"/>
              </a:spcBef>
              <a:spcAft>
                <a:spcPct val="0"/>
              </a:spcAft>
              <a:buClr>
                <a:srgbClr val="000000"/>
              </a:buClr>
              <a:buSzPct val="100000"/>
            </a:pPr>
            <a:r>
              <a:rPr lang="en-US" sz="1700" dirty="0">
                <a:solidFill>
                  <a:schemeClr val="tx1"/>
                </a:solidFill>
              </a:rPr>
              <a:t>Total sum of Squares</a:t>
            </a:r>
          </a:p>
        </p:txBody>
      </p:sp>
      <p:sp>
        <p:nvSpPr>
          <p:cNvPr id="8" name="Rectangle 6"/>
          <p:cNvSpPr>
            <a:spLocks noChangeArrowheads="1"/>
          </p:cNvSpPr>
          <p:nvPr/>
        </p:nvSpPr>
        <p:spPr bwMode="auto">
          <a:xfrm>
            <a:off x="6910024" y="2501548"/>
            <a:ext cx="2999707" cy="102207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20000"/>
              </a:spcBef>
              <a:spcAft>
                <a:spcPct val="0"/>
              </a:spcAft>
              <a:buClr>
                <a:srgbClr val="000000"/>
              </a:buClr>
              <a:buSzPct val="100000"/>
            </a:pPr>
            <a:r>
              <a:rPr lang="en-US" sz="1700" dirty="0">
                <a:solidFill>
                  <a:schemeClr val="tx1"/>
                </a:solidFill>
              </a:rPr>
              <a:t>Regression Sum of Squares</a:t>
            </a:r>
          </a:p>
          <a:p>
            <a:pPr algn="ctr" defTabSz="914400" fontAlgn="base">
              <a:spcBef>
                <a:spcPct val="20000"/>
              </a:spcBef>
              <a:spcAft>
                <a:spcPct val="0"/>
              </a:spcAft>
              <a:buClr>
                <a:srgbClr val="000000"/>
              </a:buClr>
              <a:buSzPct val="100000"/>
            </a:pPr>
            <a:r>
              <a:rPr lang="en-US" sz="1700" dirty="0">
                <a:solidFill>
                  <a:schemeClr val="tx1"/>
                </a:solidFill>
              </a:rPr>
              <a:t>Also known as</a:t>
            </a:r>
          </a:p>
          <a:p>
            <a:pPr algn="ctr" defTabSz="914400" fontAlgn="base">
              <a:spcBef>
                <a:spcPct val="20000"/>
              </a:spcBef>
              <a:spcAft>
                <a:spcPct val="0"/>
              </a:spcAft>
              <a:buClr>
                <a:srgbClr val="000000"/>
              </a:buClr>
              <a:buSzPct val="100000"/>
            </a:pPr>
            <a:r>
              <a:rPr lang="en-US" sz="1700" dirty="0">
                <a:solidFill>
                  <a:schemeClr val="tx1"/>
                </a:solidFill>
              </a:rPr>
              <a:t>Square Sum of Regression SSR</a:t>
            </a:r>
          </a:p>
        </p:txBody>
      </p:sp>
      <p:sp>
        <p:nvSpPr>
          <p:cNvPr id="9" name="Rectangle 7"/>
          <p:cNvSpPr>
            <a:spLocks noChangeArrowheads="1"/>
          </p:cNvSpPr>
          <p:nvPr/>
        </p:nvSpPr>
        <p:spPr bwMode="auto">
          <a:xfrm>
            <a:off x="3846442" y="2501548"/>
            <a:ext cx="2538859" cy="57006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base">
              <a:spcBef>
                <a:spcPct val="20000"/>
              </a:spcBef>
              <a:spcAft>
                <a:spcPct val="0"/>
              </a:spcAft>
              <a:buClr>
                <a:srgbClr val="000000"/>
              </a:buClr>
              <a:buSzPct val="100000"/>
            </a:pPr>
            <a:r>
              <a:rPr lang="en-US" sz="1700" dirty="0">
                <a:solidFill>
                  <a:schemeClr val="tx1"/>
                </a:solidFill>
              </a:rPr>
              <a:t>Sum of Squared Errors</a:t>
            </a:r>
          </a:p>
        </p:txBody>
      </p:sp>
      <p:graphicFrame>
        <p:nvGraphicFramePr>
          <p:cNvPr id="10" name="Object 3"/>
          <p:cNvGraphicFramePr>
            <a:graphicFrameLocks noChangeAspect="1"/>
          </p:cNvGraphicFramePr>
          <p:nvPr>
            <p:extLst>
              <p:ext uri="{D42A27DB-BD31-4B8C-83A1-F6EECF244321}">
                <p14:modId xmlns:p14="http://schemas.microsoft.com/office/powerpoint/2010/main" val="264278168"/>
              </p:ext>
            </p:extLst>
          </p:nvPr>
        </p:nvGraphicFramePr>
        <p:xfrm>
          <a:off x="914400" y="3669556"/>
          <a:ext cx="2559719" cy="603170"/>
        </p:xfrm>
        <a:graphic>
          <a:graphicData uri="http://schemas.openxmlformats.org/presentationml/2006/ole">
            <mc:AlternateContent xmlns:mc="http://schemas.openxmlformats.org/markup-compatibility/2006">
              <mc:Choice xmlns:v="urn:schemas-microsoft-com:vml" Requires="v">
                <p:oleObj spid="_x0000_s4175" name="Equation" r:id="rId9" imgW="1345616" imgH="266584" progId="Equation.3">
                  <p:embed/>
                </p:oleObj>
              </mc:Choice>
              <mc:Fallback>
                <p:oleObj name="Equation" r:id="rId9" imgW="1345616" imgH="266584" progId="Equation.3">
                  <p:embed/>
                  <p:pic>
                    <p:nvPicPr>
                      <p:cNvPr id="12"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669556"/>
                        <a:ext cx="2559719" cy="603170"/>
                      </a:xfrm>
                      <a:prstGeom prst="rect">
                        <a:avLst/>
                      </a:prstGeom>
                      <a:noFill/>
                      <a:ln>
                        <a:noFill/>
                      </a:ln>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3420983097"/>
              </p:ext>
            </p:extLst>
          </p:nvPr>
        </p:nvGraphicFramePr>
        <p:xfrm>
          <a:off x="3846442" y="3669556"/>
          <a:ext cx="2754200" cy="575819"/>
        </p:xfrm>
        <a:graphic>
          <a:graphicData uri="http://schemas.openxmlformats.org/presentationml/2006/ole">
            <mc:AlternateContent xmlns:mc="http://schemas.openxmlformats.org/markup-compatibility/2006">
              <mc:Choice xmlns:v="urn:schemas-microsoft-com:vml" Requires="v">
                <p:oleObj spid="_x0000_s4176" name="Equation" r:id="rId11" imgW="1117115" imgH="253890" progId="Equation.3">
                  <p:embed/>
                </p:oleObj>
              </mc:Choice>
              <mc:Fallback>
                <p:oleObj name="Equation" r:id="rId11" imgW="1117115" imgH="253890" progId="Equation.3">
                  <p:embed/>
                  <p:pic>
                    <p:nvPicPr>
                      <p:cNvPr id="13"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6442" y="3669556"/>
                        <a:ext cx="2754200" cy="575819"/>
                      </a:xfrm>
                      <a:prstGeom prst="rect">
                        <a:avLst/>
                      </a:prstGeom>
                      <a:noFill/>
                      <a:ln>
                        <a:noFill/>
                      </a:ln>
                      <a:ex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3495598927"/>
              </p:ext>
            </p:extLst>
          </p:nvPr>
        </p:nvGraphicFramePr>
        <p:xfrm>
          <a:off x="7125365" y="3741294"/>
          <a:ext cx="2657097" cy="554226"/>
        </p:xfrm>
        <a:graphic>
          <a:graphicData uri="http://schemas.openxmlformats.org/presentationml/2006/ole">
            <mc:AlternateContent xmlns:mc="http://schemas.openxmlformats.org/markup-compatibility/2006">
              <mc:Choice xmlns:v="urn:schemas-microsoft-com:vml" Requires="v">
                <p:oleObj spid="_x0000_s4177" name="Equation" r:id="rId13" imgW="1117115" imgH="253890" progId="Equation.3">
                  <p:embed/>
                </p:oleObj>
              </mc:Choice>
              <mc:Fallback>
                <p:oleObj name="Equation" r:id="rId13" imgW="1117115" imgH="253890" progId="Equation.3">
                  <p:embed/>
                  <p:pic>
                    <p:nvPicPr>
                      <p:cNvPr id="14"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25365" y="3741294"/>
                        <a:ext cx="2657097" cy="554226"/>
                      </a:xfrm>
                      <a:prstGeom prst="rect">
                        <a:avLst/>
                      </a:prstGeom>
                      <a:noFill/>
                      <a:ln>
                        <a:noFill/>
                      </a:ln>
                      <a:extLst/>
                    </p:spPr>
                  </p:pic>
                </p:oleObj>
              </mc:Fallback>
            </mc:AlternateContent>
          </a:graphicData>
        </a:graphic>
      </p:graphicFrame>
      <mc:AlternateContent xmlns:mc="http://schemas.openxmlformats.org/markup-compatibility/2006" xmlns:a14="http://schemas.microsoft.com/office/drawing/2010/main">
        <mc:Choice Requires="a14">
          <p:sp>
            <p:nvSpPr>
              <p:cNvPr id="13" name="Title 1"/>
              <p:cNvSpPr>
                <a:spLocks noGrp="1"/>
              </p:cNvSpPr>
              <p:nvPr>
                <p:ph type="title"/>
              </p:nvPr>
            </p:nvSpPr>
            <p:spPr>
              <a:xfrm>
                <a:off x="367454" y="366291"/>
                <a:ext cx="11002963" cy="855663"/>
              </a:xfrm>
            </p:spPr>
            <p:txBody>
              <a:bodyPr/>
              <a:lstStyle/>
              <a:p>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𝑅</m:t>
                        </m:r>
                      </m:e>
                      <m:sup>
                        <m:r>
                          <a:rPr lang="en-IN" i="1" smtClean="0">
                            <a:latin typeface="Cambria Math" panose="02040503050406030204" pitchFamily="18" charset="0"/>
                          </a:rPr>
                          <m:t>2</m:t>
                        </m:r>
                      </m:sup>
                    </m:sSup>
                  </m:oMath>
                </a14:m>
                <a:r>
                  <a:rPr lang="en-IN" dirty="0"/>
                  <a:t> (Coefficient of Determination)</a:t>
                </a:r>
              </a:p>
            </p:txBody>
          </p:sp>
        </mc:Choice>
        <mc:Fallback xmlns="">
          <p:sp>
            <p:nvSpPr>
              <p:cNvPr id="13" name="Title 1"/>
              <p:cNvSpPr>
                <a:spLocks noGrp="1" noRot="1" noChangeAspect="1" noMove="1" noResize="1" noEditPoints="1" noAdjustHandles="1" noChangeArrowheads="1" noChangeShapeType="1" noTextEdit="1"/>
              </p:cNvSpPr>
              <p:nvPr>
                <p:ph type="title"/>
              </p:nvPr>
            </p:nvSpPr>
            <p:spPr>
              <a:xfrm>
                <a:off x="367454" y="366291"/>
                <a:ext cx="11002963" cy="855663"/>
              </a:xfrm>
              <a:blipFill>
                <a:blip r:embed="rId15"/>
                <a:stretch>
                  <a:fillRect t="-11429" b="-39286"/>
                </a:stretch>
              </a:blipFill>
            </p:spPr>
            <p:txBody>
              <a:bodyPr/>
              <a:lstStyle/>
              <a:p>
                <a:r>
                  <a:rPr lang="en-IN">
                    <a:noFill/>
                  </a:rPr>
                  <a:t> </a:t>
                </a:r>
              </a:p>
            </p:txBody>
          </p:sp>
        </mc:Fallback>
      </mc:AlternateContent>
    </p:spTree>
    <p:extLst>
      <p:ext uri="{BB962C8B-B14F-4D97-AF65-F5344CB8AC3E}">
        <p14:creationId xmlns:p14="http://schemas.microsoft.com/office/powerpoint/2010/main" val="2897155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10927080" cy="861240"/>
          </a:xfrm>
        </p:spPr>
        <p:txBody>
          <a:bodyPr/>
          <a:lstStyle/>
          <a:p>
            <a:r>
              <a:rPr lang="en-IN" dirty="0">
                <a:solidFill>
                  <a:srgbClr val="3B3835"/>
                </a:solidFill>
              </a:rPr>
              <a:t>Term use in regression analysis</a:t>
            </a:r>
            <a:endParaRPr lang="en-IN" dirty="0"/>
          </a:p>
        </p:txBody>
      </p:sp>
      <p:sp>
        <p:nvSpPr>
          <p:cNvPr id="3" name="Rectangle 2"/>
          <p:cNvSpPr/>
          <p:nvPr/>
        </p:nvSpPr>
        <p:spPr>
          <a:xfrm>
            <a:off x="152400" y="1242240"/>
            <a:ext cx="10927080" cy="5016758"/>
          </a:xfrm>
          <a:prstGeom prst="rect">
            <a:avLst/>
          </a:prstGeom>
        </p:spPr>
        <p:txBody>
          <a:bodyPr wrap="square">
            <a:spAutoFit/>
          </a:bodyPr>
          <a:lstStyle/>
          <a:p>
            <a:pPr marL="457200" indent="-457200">
              <a:buFont typeface="Wingdings" panose="05000000000000000000" pitchFamily="2" charset="2"/>
              <a:buChar char="Ø"/>
            </a:pPr>
            <a:r>
              <a:rPr lang="en-IN" sz="3200" b="1" u="sng" dirty="0">
                <a:solidFill>
                  <a:srgbClr val="3B3835"/>
                </a:solidFill>
                <a:latin typeface="+mj-lt"/>
              </a:rPr>
              <a:t>Explained variance </a:t>
            </a:r>
            <a:r>
              <a:rPr lang="en-IN" sz="3200" dirty="0">
                <a:solidFill>
                  <a:srgbClr val="3B3835"/>
                </a:solidFill>
                <a:latin typeface="+mj-lt"/>
              </a:rPr>
              <a:t>= R2 (coefficient of determination).</a:t>
            </a:r>
          </a:p>
          <a:p>
            <a:pPr marL="457200" indent="-457200">
              <a:buFont typeface="Wingdings" panose="05000000000000000000" pitchFamily="2" charset="2"/>
              <a:buChar char="Ø"/>
            </a:pPr>
            <a:r>
              <a:rPr lang="en-IN" sz="3200" b="1" u="sng" dirty="0">
                <a:solidFill>
                  <a:srgbClr val="3B3835"/>
                </a:solidFill>
                <a:latin typeface="+mj-lt"/>
              </a:rPr>
              <a:t>Unexplained variance </a:t>
            </a:r>
            <a:r>
              <a:rPr lang="en-IN" sz="3200" dirty="0">
                <a:solidFill>
                  <a:srgbClr val="3B3835"/>
                </a:solidFill>
                <a:latin typeface="+mj-lt"/>
              </a:rPr>
              <a:t>= residuals (error).</a:t>
            </a:r>
          </a:p>
          <a:p>
            <a:pPr marL="457200" indent="-457200">
              <a:buFont typeface="Wingdings" panose="05000000000000000000" pitchFamily="2" charset="2"/>
              <a:buChar char="Ø"/>
            </a:pPr>
            <a:r>
              <a:rPr lang="en-IN" sz="3200" b="1" u="sng" dirty="0">
                <a:solidFill>
                  <a:srgbClr val="3B3835"/>
                </a:solidFill>
                <a:latin typeface="+mj-lt"/>
              </a:rPr>
              <a:t>Adjusted R-Square </a:t>
            </a:r>
            <a:r>
              <a:rPr lang="en-IN" sz="3200" dirty="0">
                <a:solidFill>
                  <a:srgbClr val="3B3835"/>
                </a:solidFill>
                <a:latin typeface="+mj-lt"/>
              </a:rPr>
              <a:t>= reduces the R2 by taking into account the sample size and the number of independent variables in the regression model (It becomes smaller as we have fewer observations per independent variable).</a:t>
            </a:r>
          </a:p>
          <a:p>
            <a:pPr marL="457200" indent="-457200">
              <a:buFont typeface="Wingdings" panose="05000000000000000000" pitchFamily="2" charset="2"/>
              <a:buChar char="Ø"/>
            </a:pPr>
            <a:r>
              <a:rPr lang="en-IN" sz="3200" b="1" u="sng" dirty="0">
                <a:solidFill>
                  <a:srgbClr val="3B3835"/>
                </a:solidFill>
                <a:latin typeface="+mj-lt"/>
              </a:rPr>
              <a:t>Standard Error of the Estimate (SEE) </a:t>
            </a:r>
            <a:r>
              <a:rPr lang="en-IN" sz="3200" dirty="0">
                <a:solidFill>
                  <a:srgbClr val="3B3835"/>
                </a:solidFill>
                <a:latin typeface="+mj-lt"/>
              </a:rPr>
              <a:t>= a measure of the accuracy of the regression predictions. It estimates the variation of the dependent variable values around the regression line. It should get smaller as we</a:t>
            </a:r>
            <a:endParaRPr lang="en-IN" sz="3200" dirty="0">
              <a:latin typeface="+mj-lt"/>
            </a:endParaRP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4019820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143000"/>
            <a:ext cx="11049000" cy="5016758"/>
          </a:xfrm>
          <a:prstGeom prst="rect">
            <a:avLst/>
          </a:prstGeom>
        </p:spPr>
        <p:txBody>
          <a:bodyPr wrap="square">
            <a:spAutoFit/>
          </a:bodyPr>
          <a:lstStyle/>
          <a:p>
            <a:pPr marL="457200" indent="-457200">
              <a:buFont typeface="Wingdings" panose="05000000000000000000" pitchFamily="2" charset="2"/>
              <a:buChar char="Ø"/>
            </a:pPr>
            <a:r>
              <a:rPr lang="en-IN" sz="3200" b="1" u="sng" dirty="0">
                <a:solidFill>
                  <a:srgbClr val="3B3835"/>
                </a:solidFill>
                <a:latin typeface="+mj-lt"/>
              </a:rPr>
              <a:t>Total Sum of Squares (SST) </a:t>
            </a:r>
            <a:r>
              <a:rPr lang="en-IN" sz="3200" dirty="0">
                <a:solidFill>
                  <a:srgbClr val="3B3835"/>
                </a:solidFill>
                <a:latin typeface="+mj-lt"/>
              </a:rPr>
              <a:t>= total amount of variation that exists to be explained by the independent variables. TSS = the sum of SSE and SSR.</a:t>
            </a:r>
          </a:p>
          <a:p>
            <a:pPr marL="457200" indent="-457200">
              <a:buFont typeface="Wingdings" panose="05000000000000000000" pitchFamily="2" charset="2"/>
              <a:buChar char="Ø"/>
            </a:pPr>
            <a:r>
              <a:rPr lang="en-IN" sz="3200" b="1" u="sng" dirty="0">
                <a:solidFill>
                  <a:srgbClr val="3B3835"/>
                </a:solidFill>
                <a:latin typeface="+mj-lt"/>
              </a:rPr>
              <a:t>Sum of Squared Errors (SSE) </a:t>
            </a:r>
            <a:r>
              <a:rPr lang="en-IN" sz="3200" dirty="0">
                <a:solidFill>
                  <a:srgbClr val="3B3835"/>
                </a:solidFill>
                <a:latin typeface="+mj-lt"/>
              </a:rPr>
              <a:t>= the variance in the dependent variable not accounted for by the regression model = residual. The objective is to obtain the smallest possible sum of squared errors as a measure of prediction accuracy.</a:t>
            </a:r>
          </a:p>
          <a:p>
            <a:pPr marL="457200" indent="-457200">
              <a:buFont typeface="Wingdings" panose="05000000000000000000" pitchFamily="2" charset="2"/>
              <a:buChar char="Ø"/>
            </a:pPr>
            <a:r>
              <a:rPr lang="en-IN" sz="3200" b="1" u="sng" dirty="0">
                <a:solidFill>
                  <a:srgbClr val="3B3835"/>
                </a:solidFill>
                <a:latin typeface="+mj-lt"/>
              </a:rPr>
              <a:t>Sum of Squares Regression (SSR) </a:t>
            </a:r>
            <a:r>
              <a:rPr lang="en-IN" sz="3200" dirty="0">
                <a:solidFill>
                  <a:srgbClr val="3B3835"/>
                </a:solidFill>
                <a:latin typeface="+mj-lt"/>
              </a:rPr>
              <a:t>= the amount of improvement in explanation of the dependent variable attributable to the independent variables.</a:t>
            </a:r>
            <a:endParaRPr lang="en-IN" sz="3200" dirty="0">
              <a:latin typeface="+mj-lt"/>
            </a:endParaRP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799967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5497"/>
            <a:ext cx="11003280" cy="856395"/>
          </a:xfrm>
        </p:spPr>
        <p:txBody>
          <a:bodyPr/>
          <a:lstStyle/>
          <a:p>
            <a:r>
              <a:rPr lang="en-IN" dirty="0"/>
              <a:t>Regression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13838440"/>
              </p:ext>
            </p:extLst>
          </p:nvPr>
        </p:nvGraphicFramePr>
        <p:xfrm>
          <a:off x="381000" y="1447800"/>
          <a:ext cx="113538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87682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itle 1"/>
          <p:cNvSpPr>
            <a:spLocks noGrp="1"/>
          </p:cNvSpPr>
          <p:nvPr>
            <p:ph type="title"/>
          </p:nvPr>
        </p:nvSpPr>
        <p:spPr>
          <a:xfrm>
            <a:off x="131885" y="395987"/>
            <a:ext cx="11003280" cy="856395"/>
          </a:xfrm>
        </p:spPr>
        <p:txBody>
          <a:bodyPr>
            <a:normAutofit fontScale="90000"/>
          </a:bodyPr>
          <a:lstStyle/>
          <a:p>
            <a:r>
              <a:rPr lang="en-US" dirty="0">
                <a:solidFill>
                  <a:schemeClr val="tx2"/>
                </a:solidFill>
              </a:rPr>
              <a:t>Coefficient of determination (R</a:t>
            </a:r>
            <a:r>
              <a:rPr lang="en-US" baseline="30000" dirty="0">
                <a:solidFill>
                  <a:schemeClr val="tx2"/>
                </a:solidFill>
              </a:rPr>
              <a:t>2</a:t>
            </a:r>
            <a:r>
              <a:rPr lang="en-US" dirty="0">
                <a:solidFill>
                  <a:schemeClr val="tx2"/>
                </a:solidFill>
              </a:rPr>
              <a:t>) and Adjusted R</a:t>
            </a:r>
            <a:r>
              <a:rPr lang="en-US" baseline="30000" dirty="0">
                <a:solidFill>
                  <a:schemeClr val="tx2"/>
                </a:solidFill>
              </a:rPr>
              <a:t>2</a:t>
            </a:r>
            <a:r>
              <a:rPr lang="en-US" dirty="0">
                <a:solidFill>
                  <a:schemeClr val="tx2"/>
                </a:solidFill>
              </a:rPr>
              <a:t> </a:t>
            </a:r>
          </a:p>
        </p:txBody>
      </p:sp>
      <p:sp>
        <p:nvSpPr>
          <p:cNvPr id="30726" name="Content Placeholder 2"/>
          <p:cNvSpPr>
            <a:spLocks noGrp="1"/>
          </p:cNvSpPr>
          <p:nvPr>
            <p:ph idx="1"/>
          </p:nvPr>
        </p:nvSpPr>
        <p:spPr>
          <a:xfrm>
            <a:off x="331033" y="1252382"/>
            <a:ext cx="10830366" cy="5453218"/>
          </a:xfrm>
        </p:spPr>
        <p:txBody>
          <a:bodyPr>
            <a:noAutofit/>
          </a:bodyPr>
          <a:lstStyle/>
          <a:p>
            <a:pPr lvl="1">
              <a:buClrTx/>
              <a:buFont typeface="Wingdings" panose="05000000000000000000" pitchFamily="2" charset="2"/>
              <a:buChar char="q"/>
            </a:pPr>
            <a:r>
              <a:rPr lang="en-US" sz="2000" dirty="0"/>
              <a:t> Coefficient of determination(R</a:t>
            </a:r>
            <a:r>
              <a:rPr lang="en-US" sz="2000" baseline="30000" dirty="0"/>
              <a:t>2</a:t>
            </a:r>
            <a:r>
              <a:rPr lang="en-US" sz="2000" dirty="0"/>
              <a:t>) can also be used to test the significance of the coefficients collectively apart from using F-test.</a:t>
            </a:r>
          </a:p>
          <a:p>
            <a:pPr lvl="1"/>
            <a:endParaRPr lang="en-US" sz="2000" dirty="0"/>
          </a:p>
          <a:p>
            <a:pPr lvl="1"/>
            <a:endParaRPr lang="en-US" sz="2000" dirty="0"/>
          </a:p>
          <a:p>
            <a:pPr lvl="1">
              <a:buClrTx/>
              <a:buFont typeface="Wingdings" panose="05000000000000000000" pitchFamily="2" charset="2"/>
              <a:buChar char="q"/>
            </a:pPr>
            <a:r>
              <a:rPr lang="en-US" sz="2000" dirty="0"/>
              <a:t> The drawback of using Coefficient of determination is that the value of the coefficient of determination always increases as the number of independent variables are increased even if the marginal contribution of the incoming variable is statistically insignificant.</a:t>
            </a:r>
          </a:p>
          <a:p>
            <a:pPr lvl="1">
              <a:buClrTx/>
              <a:buFont typeface="Wingdings" panose="05000000000000000000" pitchFamily="2" charset="2"/>
              <a:buChar char="q"/>
            </a:pPr>
            <a:r>
              <a:rPr lang="en-US" sz="2000" dirty="0"/>
              <a:t> To take care of the above drawback, coefficient of determination is adjusted for the number of independent variables taken. This adjusted measure of coefficient of determination is called adjusted R</a:t>
            </a:r>
            <a:r>
              <a:rPr lang="en-US" sz="2000" baseline="30000" dirty="0"/>
              <a:t>2</a:t>
            </a:r>
          </a:p>
          <a:p>
            <a:pPr lvl="1">
              <a:buClrTx/>
              <a:buFont typeface="Wingdings" panose="05000000000000000000" pitchFamily="2" charset="2"/>
              <a:buChar char="q"/>
            </a:pPr>
            <a:r>
              <a:rPr lang="en-US" sz="2000" dirty="0"/>
              <a:t> Adjusted R</a:t>
            </a:r>
            <a:r>
              <a:rPr lang="en-US" sz="2000" baseline="30000" dirty="0"/>
              <a:t>2</a:t>
            </a:r>
            <a:r>
              <a:rPr lang="en-US" sz="2000" dirty="0"/>
              <a:t> is given by the following formula:</a:t>
            </a:r>
          </a:p>
          <a:p>
            <a:pPr marL="223838" lvl="1" indent="4763">
              <a:buNone/>
            </a:pPr>
            <a:r>
              <a:rPr lang="en-US" sz="2000" dirty="0"/>
              <a:t>      where</a:t>
            </a:r>
          </a:p>
          <a:p>
            <a:pPr marL="228600" lvl="1" indent="0">
              <a:buNone/>
            </a:pPr>
            <a:r>
              <a:rPr lang="en-US" sz="2000" dirty="0"/>
              <a:t>      n = Number of Observations</a:t>
            </a:r>
          </a:p>
          <a:p>
            <a:pPr marL="228600" lvl="1" indent="0">
              <a:buNone/>
            </a:pPr>
            <a:r>
              <a:rPr lang="en-US" sz="2000" dirty="0"/>
              <a:t>      k = Number of Independent Variables</a:t>
            </a:r>
          </a:p>
          <a:p>
            <a:pPr marL="577850" lvl="1" indent="0">
              <a:buNone/>
            </a:pPr>
            <a:r>
              <a:rPr lang="en-US" sz="2000" dirty="0"/>
              <a:t>   =  Adjusted R</a:t>
            </a:r>
            <a:r>
              <a:rPr lang="en-US" sz="2000" baseline="30000" dirty="0"/>
              <a:t>2</a:t>
            </a:r>
          </a:p>
        </p:txBody>
      </p:sp>
      <p:sp>
        <p:nvSpPr>
          <p:cNvPr id="30727" name="Slide Number Placeholder 5"/>
          <p:cNvSpPr>
            <a:spLocks noGrp="1"/>
          </p:cNvSpPr>
          <p:nvPr>
            <p:ph type="sldNum" sz="quarter" idx="12"/>
          </p:nvPr>
        </p:nvSpPr>
        <p:spPr>
          <a:noFill/>
        </p:spPr>
        <p:txBody>
          <a:bodyPr/>
          <a:lstStyle/>
          <a:p>
            <a:pPr defTabSz="838371">
              <a:tabLst>
                <a:tab pos="2471368" algn="l"/>
              </a:tabLst>
            </a:pPr>
            <a:fld id="{D1B4FED8-5CA6-4CE4-95FC-0D04F16E045E}" type="slidenum">
              <a:rPr lang="zh-SG" altLang="en-US" smtClean="0">
                <a:cs typeface="Arial" charset="0"/>
              </a:rPr>
              <a:pPr defTabSz="838371">
                <a:tabLst>
                  <a:tab pos="2471368" algn="l"/>
                </a:tabLst>
              </a:pPr>
              <a:t>19</a:t>
            </a:fld>
            <a:br>
              <a:rPr lang="en-US" altLang="zh-SG" dirty="0">
                <a:cs typeface="Arial" charset="0"/>
              </a:rPr>
            </a:br>
            <a:endParaRPr lang="en-US" altLang="zh-SG" sz="800" dirty="0">
              <a:cs typeface="Arial" charset="0"/>
            </a:endParaRPr>
          </a:p>
        </p:txBody>
      </p:sp>
      <p:graphicFrame>
        <p:nvGraphicFramePr>
          <p:cNvPr id="30722" name="Object 2"/>
          <p:cNvGraphicFramePr>
            <a:graphicFrameLocks noChangeAspect="1"/>
          </p:cNvGraphicFramePr>
          <p:nvPr>
            <p:extLst/>
          </p:nvPr>
        </p:nvGraphicFramePr>
        <p:xfrm>
          <a:off x="1983517" y="1838636"/>
          <a:ext cx="7041455" cy="666511"/>
        </p:xfrm>
        <a:graphic>
          <a:graphicData uri="http://schemas.openxmlformats.org/presentationml/2006/ole">
            <mc:AlternateContent xmlns:mc="http://schemas.openxmlformats.org/markup-compatibility/2006">
              <mc:Choice xmlns:v="urn:schemas-microsoft-com:vml" Requires="v">
                <p:oleObj spid="_x0000_s6173" name="Equation" r:id="rId4" imgW="4064000" imgH="419100" progId="Equation.3">
                  <p:embed/>
                </p:oleObj>
              </mc:Choice>
              <mc:Fallback>
                <p:oleObj name="Equation" r:id="rId4" imgW="4064000" imgH="419100" progId="Equation.3">
                  <p:embed/>
                  <p:pic>
                    <p:nvPicPr>
                      <p:cNvPr id="307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3517" y="1838636"/>
                        <a:ext cx="7041455" cy="666511"/>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0723" name="Object 7"/>
          <p:cNvGraphicFramePr>
            <a:graphicFrameLocks noChangeAspect="1"/>
          </p:cNvGraphicFramePr>
          <p:nvPr>
            <p:extLst>
              <p:ext uri="{D42A27DB-BD31-4B8C-83A1-F6EECF244321}">
                <p14:modId xmlns:p14="http://schemas.microsoft.com/office/powerpoint/2010/main" val="2347595547"/>
              </p:ext>
            </p:extLst>
          </p:nvPr>
        </p:nvGraphicFramePr>
        <p:xfrm>
          <a:off x="6324600" y="4363023"/>
          <a:ext cx="2863074" cy="647796"/>
        </p:xfrm>
        <a:graphic>
          <a:graphicData uri="http://schemas.openxmlformats.org/presentationml/2006/ole">
            <mc:AlternateContent xmlns:mc="http://schemas.openxmlformats.org/markup-compatibility/2006">
              <mc:Choice xmlns:v="urn:schemas-microsoft-com:vml" Requires="v">
                <p:oleObj spid="_x0000_s6174" name="Equation" r:id="rId6" imgW="1866900" imgH="457200" progId="Equation.3">
                  <p:embed/>
                </p:oleObj>
              </mc:Choice>
              <mc:Fallback>
                <p:oleObj name="Equation" r:id="rId6" imgW="1866900" imgH="457200" progId="Equation.3">
                  <p:embed/>
                  <p:pic>
                    <p:nvPicPr>
                      <p:cNvPr id="3072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4363023"/>
                        <a:ext cx="2863074" cy="647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8"/>
          <p:cNvGraphicFramePr>
            <a:graphicFrameLocks noChangeAspect="1"/>
          </p:cNvGraphicFramePr>
          <p:nvPr>
            <p:extLst>
              <p:ext uri="{D42A27DB-BD31-4B8C-83A1-F6EECF244321}">
                <p14:modId xmlns:p14="http://schemas.microsoft.com/office/powerpoint/2010/main" val="3527090897"/>
              </p:ext>
            </p:extLst>
          </p:nvPr>
        </p:nvGraphicFramePr>
        <p:xfrm>
          <a:off x="609600" y="5791200"/>
          <a:ext cx="509336" cy="326572"/>
        </p:xfrm>
        <a:graphic>
          <a:graphicData uri="http://schemas.openxmlformats.org/presentationml/2006/ole">
            <mc:AlternateContent xmlns:mc="http://schemas.openxmlformats.org/markup-compatibility/2006">
              <mc:Choice xmlns:v="urn:schemas-microsoft-com:vml" Requires="v">
                <p:oleObj spid="_x0000_s6175" name="Equation" r:id="rId8" imgW="203112" imgH="241195" progId="Equation.3">
                  <p:embed/>
                </p:oleObj>
              </mc:Choice>
              <mc:Fallback>
                <p:oleObj name="Equation" r:id="rId8" imgW="203112" imgH="241195" progId="Equation.3">
                  <p:embed/>
                  <p:pic>
                    <p:nvPicPr>
                      <p:cNvPr id="3072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5791200"/>
                        <a:ext cx="509336" cy="326572"/>
                      </a:xfrm>
                      <a:prstGeom prst="rect">
                        <a:avLst/>
                      </a:prstGeom>
                      <a:noFill/>
                      <a:extLst/>
                    </p:spPr>
                  </p:pic>
                </p:oleObj>
              </mc:Fallback>
            </mc:AlternateContent>
          </a:graphicData>
        </a:graphic>
      </p:graphicFrame>
    </p:spTree>
    <p:extLst>
      <p:ext uri="{BB962C8B-B14F-4D97-AF65-F5344CB8AC3E}">
        <p14:creationId xmlns:p14="http://schemas.microsoft.com/office/powerpoint/2010/main" val="255406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369353" y="363432"/>
            <a:ext cx="11003280" cy="856395"/>
          </a:xfrm>
        </p:spPr>
        <p:txBody>
          <a:bodyPr/>
          <a:lstStyle/>
          <a:p>
            <a:r>
              <a:rPr lang="en-US" dirty="0">
                <a:solidFill>
                  <a:schemeClr val="tx2"/>
                </a:solidFill>
              </a:rPr>
              <a:t>Multicollinearity</a:t>
            </a:r>
          </a:p>
        </p:txBody>
      </p:sp>
      <p:sp>
        <p:nvSpPr>
          <p:cNvPr id="96259" name="Content Placeholder 2"/>
          <p:cNvSpPr>
            <a:spLocks noGrp="1"/>
          </p:cNvSpPr>
          <p:nvPr>
            <p:ph idx="1"/>
          </p:nvPr>
        </p:nvSpPr>
        <p:spPr>
          <a:xfrm>
            <a:off x="28826" y="1165490"/>
            <a:ext cx="11353800" cy="4969235"/>
          </a:xfrm>
        </p:spPr>
        <p:txBody>
          <a:bodyPr>
            <a:noAutofit/>
          </a:bodyPr>
          <a:lstStyle/>
          <a:p>
            <a:pPr lvl="1" indent="0">
              <a:lnSpc>
                <a:spcPts val="2800"/>
              </a:lnSpc>
              <a:spcBef>
                <a:spcPts val="0"/>
              </a:spcBef>
              <a:spcAft>
                <a:spcPts val="0"/>
              </a:spcAft>
              <a:buClrTx/>
              <a:buFont typeface="Wingdings" panose="05000000000000000000" pitchFamily="2" charset="2"/>
              <a:buChar char="q"/>
            </a:pPr>
            <a:r>
              <a:rPr lang="en-US" sz="2000" dirty="0"/>
              <a:t> Significant problem faced in the Regression Analysis is when the independent variables or the linear combinations of the independent variables are correlated with each other.</a:t>
            </a:r>
          </a:p>
          <a:p>
            <a:pPr lvl="1" indent="0">
              <a:lnSpc>
                <a:spcPts val="2800"/>
              </a:lnSpc>
              <a:spcBef>
                <a:spcPts val="0"/>
              </a:spcBef>
              <a:spcAft>
                <a:spcPts val="0"/>
              </a:spcAft>
              <a:buClrTx/>
              <a:buNone/>
            </a:pPr>
            <a:endParaRPr lang="en-US" sz="2000" dirty="0"/>
          </a:p>
          <a:p>
            <a:pPr lvl="1" indent="0">
              <a:lnSpc>
                <a:spcPts val="2800"/>
              </a:lnSpc>
              <a:spcBef>
                <a:spcPts val="0"/>
              </a:spcBef>
              <a:spcAft>
                <a:spcPts val="0"/>
              </a:spcAft>
              <a:buClrTx/>
              <a:buFont typeface="Wingdings" panose="05000000000000000000" pitchFamily="2" charset="2"/>
              <a:buChar char="q"/>
            </a:pPr>
            <a:r>
              <a:rPr lang="en-US" sz="2000" dirty="0"/>
              <a:t> This correlation among the independent variables is called Multicollinearity which creates problems in conducting t-statistic for statistical significance.</a:t>
            </a:r>
          </a:p>
          <a:p>
            <a:pPr lvl="1" indent="0">
              <a:lnSpc>
                <a:spcPts val="2800"/>
              </a:lnSpc>
              <a:spcBef>
                <a:spcPts val="0"/>
              </a:spcBef>
              <a:spcAft>
                <a:spcPts val="0"/>
              </a:spcAft>
              <a:buClrTx/>
              <a:buNone/>
            </a:pPr>
            <a:endParaRPr lang="en-US" sz="2000" dirty="0"/>
          </a:p>
          <a:p>
            <a:pPr lvl="1" indent="0">
              <a:lnSpc>
                <a:spcPts val="2800"/>
              </a:lnSpc>
              <a:spcBef>
                <a:spcPts val="0"/>
              </a:spcBef>
              <a:spcAft>
                <a:spcPts val="0"/>
              </a:spcAft>
              <a:buClrTx/>
              <a:buFont typeface="Wingdings" panose="05000000000000000000" pitchFamily="2" charset="2"/>
              <a:buChar char="q"/>
            </a:pPr>
            <a:r>
              <a:rPr lang="en-US" sz="2000" dirty="0"/>
              <a:t>High correlation among the independent variables suggests the presence of multicollinearity but lower values of correlations doesn't omit the chances of presence of multicollinearity. </a:t>
            </a:r>
          </a:p>
          <a:p>
            <a:pPr lvl="1" indent="0">
              <a:lnSpc>
                <a:spcPts val="2800"/>
              </a:lnSpc>
              <a:spcBef>
                <a:spcPts val="0"/>
              </a:spcBef>
              <a:spcAft>
                <a:spcPts val="0"/>
              </a:spcAft>
              <a:buClrTx/>
              <a:buNone/>
            </a:pPr>
            <a:endParaRPr lang="en-US" sz="2000" dirty="0"/>
          </a:p>
          <a:p>
            <a:pPr lvl="1" indent="0">
              <a:lnSpc>
                <a:spcPts val="2800"/>
              </a:lnSpc>
              <a:spcBef>
                <a:spcPts val="0"/>
              </a:spcBef>
              <a:spcAft>
                <a:spcPts val="0"/>
              </a:spcAft>
              <a:buClrTx/>
              <a:buFont typeface="Wingdings" panose="05000000000000000000" pitchFamily="2" charset="2"/>
              <a:buChar char="q"/>
            </a:pPr>
            <a:r>
              <a:rPr lang="en-US" sz="2000" dirty="0"/>
              <a:t> The most common method of correcting multicollinearity is by systematically removing the independent variable until multicollinearity is minimized. </a:t>
            </a:r>
          </a:p>
          <a:p>
            <a:pPr lvl="3" indent="0">
              <a:lnSpc>
                <a:spcPts val="2800"/>
              </a:lnSpc>
              <a:spcBef>
                <a:spcPts val="0"/>
              </a:spcBef>
              <a:spcAft>
                <a:spcPts val="0"/>
              </a:spcAft>
              <a:buClrTx/>
              <a:buFont typeface="Wingdings" panose="05000000000000000000" pitchFamily="2" charset="2"/>
              <a:buChar char="§"/>
            </a:pPr>
            <a:r>
              <a:rPr lang="en-US" sz="2000" dirty="0"/>
              <a:t>In R we use function called vif (variance inflation factor) to check if multicollinearity is present or not.</a:t>
            </a:r>
          </a:p>
          <a:p>
            <a:pPr lvl="3" indent="0">
              <a:lnSpc>
                <a:spcPts val="2800"/>
              </a:lnSpc>
              <a:spcBef>
                <a:spcPts val="0"/>
              </a:spcBef>
              <a:spcAft>
                <a:spcPts val="0"/>
              </a:spcAft>
              <a:buClrTx/>
              <a:buFont typeface="Wingdings" panose="05000000000000000000" pitchFamily="2" charset="2"/>
              <a:buChar char="§"/>
            </a:pPr>
            <a:r>
              <a:rPr lang="en-US" sz="2000" dirty="0"/>
              <a:t>Normally, if vif &lt; 5 than no multicollinearity</a:t>
            </a:r>
          </a:p>
          <a:p>
            <a:pPr lvl="3" indent="0">
              <a:lnSpc>
                <a:spcPts val="2800"/>
              </a:lnSpc>
              <a:spcBef>
                <a:spcPts val="0"/>
              </a:spcBef>
              <a:spcAft>
                <a:spcPts val="0"/>
              </a:spcAft>
              <a:buClrTx/>
              <a:buNone/>
            </a:pPr>
            <a:r>
              <a:rPr lang="en-US" sz="2000" dirty="0"/>
              <a:t>                     if vif &gt; 5 than multicollinearity is present </a:t>
            </a:r>
          </a:p>
        </p:txBody>
      </p:sp>
      <p:sp>
        <p:nvSpPr>
          <p:cNvPr id="96261" name="Slide Number Placeholder 5"/>
          <p:cNvSpPr>
            <a:spLocks noGrp="1"/>
          </p:cNvSpPr>
          <p:nvPr>
            <p:ph type="sldNum" sz="quarter" idx="12"/>
          </p:nvPr>
        </p:nvSpPr>
        <p:spPr>
          <a:noFill/>
        </p:spPr>
        <p:txBody>
          <a:bodyPr/>
          <a:lstStyle/>
          <a:p>
            <a:pPr defTabSz="836911">
              <a:tabLst>
                <a:tab pos="2469910" algn="l"/>
              </a:tabLst>
            </a:pPr>
            <a:fld id="{F915C19E-8ED9-4D0D-96DE-4953F538220B}" type="slidenum">
              <a:rPr lang="zh-SG" altLang="en-US" smtClean="0">
                <a:cs typeface="Arial" charset="0"/>
              </a:rPr>
              <a:pPr defTabSz="836911">
                <a:tabLst>
                  <a:tab pos="2469910" algn="l"/>
                </a:tabLst>
              </a:pPr>
              <a:t>20</a:t>
            </a:fld>
            <a:br>
              <a:rPr lang="en-US" altLang="zh-SG" dirty="0">
                <a:cs typeface="Arial" charset="0"/>
              </a:rPr>
            </a:br>
            <a:endParaRPr lang="en-US" altLang="zh-SG" sz="800" dirty="0">
              <a:cs typeface="Arial" charset="0"/>
            </a:endParaRPr>
          </a:p>
        </p:txBody>
      </p:sp>
    </p:spTree>
    <p:extLst>
      <p:ext uri="{BB962C8B-B14F-4D97-AF65-F5344CB8AC3E}">
        <p14:creationId xmlns:p14="http://schemas.microsoft.com/office/powerpoint/2010/main" val="2580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normAutofit/>
          </a:bodyPr>
          <a:lstStyle/>
          <a:p>
            <a:r>
              <a:rPr lang="en-IN" dirty="0"/>
              <a:t>Heteroskedasticity</a:t>
            </a:r>
          </a:p>
        </p:txBody>
      </p:sp>
      <p:sp>
        <p:nvSpPr>
          <p:cNvPr id="4" name="Rectangle 3"/>
          <p:cNvSpPr>
            <a:spLocks noGrp="1" noChangeArrowheads="1"/>
          </p:cNvSpPr>
          <p:nvPr>
            <p:ph idx="1"/>
          </p:nvPr>
        </p:nvSpPr>
        <p:spPr>
          <a:xfrm>
            <a:off x="131885" y="1447800"/>
            <a:ext cx="11139249" cy="4495800"/>
          </a:xfrm>
        </p:spPr>
        <p:txBody>
          <a:bodyPr vert="horz" lIns="45720" tIns="47874" rIns="95747" bIns="47874" rtlCol="0">
            <a:normAutofit/>
          </a:bodyPr>
          <a:lstStyle/>
          <a:p>
            <a:pPr marL="342900" lvl="1" indent="-342900" defTabSz="889400">
              <a:buClrTx/>
              <a:buFont typeface="Wingdings" panose="05000000000000000000" pitchFamily="2" charset="2"/>
              <a:buChar char="§"/>
            </a:pPr>
            <a:r>
              <a:rPr lang="en-US" sz="2400" dirty="0"/>
              <a:t>When the requirement of a constant variance is </a:t>
            </a:r>
            <a:r>
              <a:rPr lang="en-US" sz="2400" dirty="0" err="1"/>
              <a:t>violated,we</a:t>
            </a:r>
            <a:r>
              <a:rPr lang="en-US" sz="2400" dirty="0"/>
              <a:t> have a condition of heteroskedasticity.</a:t>
            </a:r>
          </a:p>
          <a:p>
            <a:pPr marL="342900" lvl="1" indent="-342900" defTabSz="889400">
              <a:buClrTx/>
              <a:buFont typeface="Wingdings" panose="05000000000000000000" pitchFamily="2" charset="2"/>
              <a:buChar char="§"/>
            </a:pPr>
            <a:r>
              <a:rPr lang="en-US" sz="2400" dirty="0"/>
              <a:t>We can diagnose heteroskedasticity by plotting the residual against the predicted y or by </a:t>
            </a:r>
            <a:r>
              <a:rPr lang="en-US" sz="2400" dirty="0" err="1"/>
              <a:t>Breusch</a:t>
            </a:r>
            <a:r>
              <a:rPr lang="en-US" sz="2400" dirty="0"/>
              <a:t>-Pagan chi-square test.</a:t>
            </a:r>
          </a:p>
          <a:p>
            <a:pPr marL="342900" lvl="1" indent="-342900" defTabSz="889400">
              <a:buClrTx/>
              <a:buFont typeface="Wingdings" panose="05000000000000000000" pitchFamily="2" charset="2"/>
              <a:buChar char="§"/>
            </a:pPr>
            <a:r>
              <a:rPr lang="en-US" sz="2400" dirty="0" err="1"/>
              <a:t>Breusch</a:t>
            </a:r>
            <a:r>
              <a:rPr lang="en-US" sz="2400" dirty="0"/>
              <a:t>-Pagan test statistic follows a chi-square distribution with k degrees of      freedom, where k is the number of independent variables. </a:t>
            </a:r>
          </a:p>
          <a:p>
            <a:pPr lvl="1"/>
            <a:endParaRPr lang="en-US" sz="2400" dirty="0"/>
          </a:p>
          <a:p>
            <a:pPr lvl="1">
              <a:buFont typeface="Arial" charset="0"/>
              <a:buNone/>
            </a:pPr>
            <a:r>
              <a:rPr lang="en-US" sz="2400" dirty="0"/>
              <a:t>	where</a:t>
            </a:r>
          </a:p>
          <a:p>
            <a:pPr lvl="1">
              <a:buFont typeface="Arial" charset="0"/>
              <a:buNone/>
            </a:pPr>
            <a:r>
              <a:rPr lang="en-US" sz="2400" dirty="0"/>
              <a:t>	    n: number of observations</a:t>
            </a:r>
          </a:p>
          <a:p>
            <a:pPr lvl="1">
              <a:buFont typeface="Arial" charset="0"/>
              <a:buNone/>
            </a:pPr>
            <a:r>
              <a:rPr lang="en-US" sz="2400" dirty="0"/>
              <a:t>	      :Coefficient of determination when residuals are regressed with independent variables</a:t>
            </a:r>
          </a:p>
          <a:p>
            <a:pPr marL="228600" lvl="1" indent="-228600" defTabSz="889400"/>
            <a:endParaRPr lang="en-US" dirty="0"/>
          </a:p>
        </p:txBody>
      </p:sp>
      <p:graphicFrame>
        <p:nvGraphicFramePr>
          <p:cNvPr id="35" name="Object 6"/>
          <p:cNvGraphicFramePr>
            <a:graphicFrameLocks noChangeAspect="1"/>
          </p:cNvGraphicFramePr>
          <p:nvPr>
            <p:extLst>
              <p:ext uri="{D42A27DB-BD31-4B8C-83A1-F6EECF244321}">
                <p14:modId xmlns:p14="http://schemas.microsoft.com/office/powerpoint/2010/main" val="1798074845"/>
              </p:ext>
            </p:extLst>
          </p:nvPr>
        </p:nvGraphicFramePr>
        <p:xfrm>
          <a:off x="3302618" y="3730677"/>
          <a:ext cx="4797781" cy="452018"/>
        </p:xfrm>
        <a:graphic>
          <a:graphicData uri="http://schemas.openxmlformats.org/presentationml/2006/ole">
            <mc:AlternateContent xmlns:mc="http://schemas.openxmlformats.org/markup-compatibility/2006">
              <mc:Choice xmlns:v="urn:schemas-microsoft-com:vml" Requires="v">
                <p:oleObj spid="_x0000_s7186" name="Equation" r:id="rId4" imgW="2362200" imgH="241300" progId="Equation.3">
                  <p:embed/>
                </p:oleObj>
              </mc:Choice>
              <mc:Fallback>
                <p:oleObj name="Equation" r:id="rId4" imgW="2362200" imgH="241300" progId="Equation.3">
                  <p:embed/>
                  <p:pic>
                    <p:nvPicPr>
                      <p:cNvPr id="348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618" y="3730677"/>
                        <a:ext cx="4797781" cy="4520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7"/>
          <p:cNvGraphicFramePr>
            <a:graphicFrameLocks noChangeAspect="1"/>
          </p:cNvGraphicFramePr>
          <p:nvPr>
            <p:extLst>
              <p:ext uri="{D42A27DB-BD31-4B8C-83A1-F6EECF244321}">
                <p14:modId xmlns:p14="http://schemas.microsoft.com/office/powerpoint/2010/main" val="1638197657"/>
              </p:ext>
            </p:extLst>
          </p:nvPr>
        </p:nvGraphicFramePr>
        <p:xfrm>
          <a:off x="298554" y="4800600"/>
          <a:ext cx="760642" cy="440287"/>
        </p:xfrm>
        <a:graphic>
          <a:graphicData uri="http://schemas.openxmlformats.org/presentationml/2006/ole">
            <mc:AlternateContent xmlns:mc="http://schemas.openxmlformats.org/markup-compatibility/2006">
              <mc:Choice xmlns:v="urn:schemas-microsoft-com:vml" Requires="v">
                <p:oleObj spid="_x0000_s7187" name="Equation" r:id="rId6" imgW="330057" imgH="241195" progId="Equation.3">
                  <p:embed/>
                </p:oleObj>
              </mc:Choice>
              <mc:Fallback>
                <p:oleObj name="Equation" r:id="rId6" imgW="330057" imgH="241195" progId="Equation.3">
                  <p:embed/>
                  <p:pic>
                    <p:nvPicPr>
                      <p:cNvPr id="3481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554" y="4800600"/>
                        <a:ext cx="760642" cy="44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58972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864" y="1219200"/>
            <a:ext cx="11268135" cy="4953000"/>
          </a:xfrm>
        </p:spPr>
        <p:txBody>
          <a:bodyPr>
            <a:normAutofit lnSpcReduction="10000"/>
          </a:bodyPr>
          <a:lstStyle/>
          <a:p>
            <a:pPr lvl="1">
              <a:buClrTx/>
              <a:buFont typeface="Wingdings" panose="05000000000000000000" pitchFamily="2" charset="2"/>
              <a:buChar char="q"/>
            </a:pPr>
            <a:r>
              <a:rPr lang="en-US" sz="2400" dirty="0"/>
              <a:t>Heteroskedasticity takes the following two forms, unconditional and conditional.</a:t>
            </a:r>
          </a:p>
          <a:p>
            <a:pPr lvl="1">
              <a:buClrTx/>
              <a:buFont typeface="Wingdings" panose="05000000000000000000" pitchFamily="2" charset="2"/>
              <a:buChar char="q"/>
            </a:pPr>
            <a:r>
              <a:rPr lang="en-US" sz="2400" dirty="0"/>
              <a:t>Unconditional Heteroskedasticity is present when the variance of the residual terms are not related to the values of the independent variable.</a:t>
            </a:r>
          </a:p>
          <a:p>
            <a:pPr lvl="3">
              <a:buClrTx/>
              <a:buFont typeface="Wingdings" panose="05000000000000000000" pitchFamily="2" charset="2"/>
              <a:buChar char="§"/>
            </a:pPr>
            <a:r>
              <a:rPr lang="en-US" sz="2400" dirty="0"/>
              <a:t>Unconditional Heteroskedasticity doesn't pose any problem in the regression analysis as the variance doesn't change systematically.</a:t>
            </a:r>
          </a:p>
          <a:p>
            <a:pPr lvl="1">
              <a:buClrTx/>
              <a:buFont typeface="Wingdings" panose="05000000000000000000" pitchFamily="2" charset="2"/>
              <a:buChar char="q"/>
            </a:pPr>
            <a:r>
              <a:rPr lang="en-US" sz="2400" dirty="0"/>
              <a:t>Conditional Heteroskedasticity pose problems in regression analysis as the residuals are systematically related to the independent variables.</a:t>
            </a:r>
          </a:p>
          <a:p>
            <a:pPr lvl="1">
              <a:buClrTx/>
              <a:buFont typeface="Wingdings" panose="05000000000000000000" pitchFamily="2" charset="2"/>
              <a:buChar char="q"/>
            </a:pPr>
            <a:r>
              <a:rPr lang="en-US" sz="2400" dirty="0"/>
              <a:t>There are two methods for correcting the effects of conditional heteroskedasticity </a:t>
            </a:r>
          </a:p>
          <a:p>
            <a:pPr lvl="2">
              <a:buClrTx/>
              <a:buFont typeface="Wingdings" panose="05000000000000000000" pitchFamily="2" charset="2"/>
              <a:buChar char="§"/>
              <a:defRPr/>
            </a:pPr>
            <a:r>
              <a:rPr lang="en-US" sz="2400" dirty="0"/>
              <a:t>Robust Standard Errors</a:t>
            </a:r>
            <a:br>
              <a:rPr lang="en-US" sz="2400" dirty="0"/>
            </a:br>
            <a:r>
              <a:rPr lang="en-US" sz="2400" dirty="0"/>
              <a:t>Correct the standard errors of the linear regression model's estimated coefficients to account for conditional heteroskedasticity</a:t>
            </a:r>
          </a:p>
          <a:p>
            <a:pPr lvl="2">
              <a:buClrTx/>
              <a:buFont typeface="Wingdings" panose="05000000000000000000" pitchFamily="2" charset="2"/>
              <a:buChar char="§"/>
              <a:defRPr/>
            </a:pPr>
            <a:r>
              <a:rPr lang="en-US" sz="2400" dirty="0"/>
              <a:t>Generalized Least Squares</a:t>
            </a:r>
            <a:br>
              <a:rPr lang="en-US" sz="2400" dirty="0"/>
            </a:br>
            <a:r>
              <a:rPr lang="en-US" sz="2400" dirty="0"/>
              <a:t>Modifies the original equation in an attempt to eliminate heteroskedasticity.</a:t>
            </a:r>
          </a:p>
          <a:p>
            <a:pPr lvl="1">
              <a:buClrTx/>
              <a:buFont typeface="Wingdings" panose="05000000000000000000" pitchFamily="2" charset="2"/>
              <a:buChar char="q"/>
              <a:defRPr/>
            </a:pPr>
            <a:r>
              <a:rPr lang="en-US" sz="2400" dirty="0"/>
              <a:t>Statistical packages are available are for computing robust standard errors.</a:t>
            </a:r>
          </a:p>
          <a:p>
            <a:pPr marL="201173" lvl="1" indent="0">
              <a:buClrTx/>
              <a:buNone/>
            </a:pPr>
            <a:endParaRPr lang="en-US" sz="2400" dirty="0"/>
          </a:p>
          <a:p>
            <a:pPr lvl="1">
              <a:buClrTx/>
              <a:buFont typeface="Wingdings" panose="05000000000000000000" pitchFamily="2" charset="2"/>
              <a:buChar char="q"/>
            </a:pPr>
            <a:endParaRPr lang="en-US" sz="2400" dirty="0"/>
          </a:p>
          <a:p>
            <a:endParaRPr lang="en-IN" dirty="0"/>
          </a:p>
        </p:txBody>
      </p:sp>
      <p:sp>
        <p:nvSpPr>
          <p:cNvPr id="4" name="Title 1"/>
          <p:cNvSpPr>
            <a:spLocks noGrp="1"/>
          </p:cNvSpPr>
          <p:nvPr>
            <p:ph type="title"/>
          </p:nvPr>
        </p:nvSpPr>
        <p:spPr>
          <a:xfrm>
            <a:off x="294291" y="395284"/>
            <a:ext cx="11003280" cy="856395"/>
          </a:xfrm>
        </p:spPr>
        <p:txBody>
          <a:bodyPr>
            <a:normAutofit/>
          </a:bodyPr>
          <a:lstStyle/>
          <a:p>
            <a:r>
              <a:rPr lang="en-IN" dirty="0"/>
              <a:t>Heteroskedasticity</a:t>
            </a:r>
          </a:p>
        </p:txBody>
      </p:sp>
    </p:spTree>
    <p:extLst>
      <p:ext uri="{BB962C8B-B14F-4D97-AF65-F5344CB8AC3E}">
        <p14:creationId xmlns:p14="http://schemas.microsoft.com/office/powerpoint/2010/main" val="113057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7000" y="2590800"/>
            <a:ext cx="5638800" cy="1200329"/>
          </a:xfrm>
          <a:prstGeom prst="rect">
            <a:avLst/>
          </a:prstGeom>
          <a:noFill/>
        </p:spPr>
        <p:txBody>
          <a:bodyPr wrap="square" rtlCol="0">
            <a:spAutoFit/>
          </a:bodyPr>
          <a:lstStyle/>
          <a:p>
            <a:pPr algn="ctr"/>
            <a:r>
              <a:rPr lang="en-IN" sz="7200" dirty="0"/>
              <a:t>CASE STUDY</a:t>
            </a: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272510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81000"/>
            <a:ext cx="8915400" cy="707886"/>
          </a:xfrm>
          <a:prstGeom prst="rect">
            <a:avLst/>
          </a:prstGeom>
          <a:noFill/>
        </p:spPr>
        <p:txBody>
          <a:bodyPr wrap="square" rtlCol="0">
            <a:spAutoFit/>
          </a:bodyPr>
          <a:lstStyle/>
          <a:p>
            <a:r>
              <a:rPr lang="en-IN" sz="4000" dirty="0"/>
              <a:t>Advance Analytics Case Study </a:t>
            </a:r>
          </a:p>
        </p:txBody>
      </p:sp>
      <p:sp>
        <p:nvSpPr>
          <p:cNvPr id="4" name="Title 3"/>
          <p:cNvSpPr>
            <a:spLocks noGrp="1"/>
          </p:cNvSpPr>
          <p:nvPr>
            <p:ph type="title"/>
          </p:nvPr>
        </p:nvSpPr>
        <p:spPr>
          <a:xfrm>
            <a:off x="304800" y="1447800"/>
            <a:ext cx="10927080" cy="4343400"/>
          </a:xfrm>
        </p:spPr>
        <p:txBody>
          <a:bodyPr>
            <a:normAutofit fontScale="90000"/>
          </a:bodyPr>
          <a:lstStyle/>
          <a:p>
            <a:pPr algn="ctr"/>
            <a:r>
              <a:rPr lang="en-IN" dirty="0">
                <a:solidFill>
                  <a:srgbClr val="C00000"/>
                </a:solidFill>
              </a:rPr>
              <a:t>HOW TO PREDICT FOULING FACTOR </a:t>
            </a:r>
            <a:br>
              <a:rPr lang="en-IN" dirty="0">
                <a:solidFill>
                  <a:srgbClr val="C00000"/>
                </a:solidFill>
              </a:rPr>
            </a:br>
            <a:br>
              <a:rPr lang="en-IN" dirty="0">
                <a:solidFill>
                  <a:srgbClr val="C00000"/>
                </a:solidFill>
              </a:rPr>
            </a:br>
            <a:r>
              <a:rPr lang="en-IN" dirty="0">
                <a:solidFill>
                  <a:srgbClr val="C00000"/>
                </a:solidFill>
              </a:rPr>
              <a:t>IN </a:t>
            </a:r>
            <a:br>
              <a:rPr lang="en-IN" dirty="0">
                <a:solidFill>
                  <a:srgbClr val="C00000"/>
                </a:solidFill>
              </a:rPr>
            </a:br>
            <a:br>
              <a:rPr lang="en-IN" dirty="0">
                <a:solidFill>
                  <a:srgbClr val="C00000"/>
                </a:solidFill>
              </a:rPr>
            </a:br>
            <a:r>
              <a:rPr lang="en-IN" dirty="0">
                <a:solidFill>
                  <a:srgbClr val="C00000"/>
                </a:solidFill>
              </a:rPr>
              <a:t>HEAT EXCHANGER </a:t>
            </a:r>
            <a:br>
              <a:rPr lang="en-IN" dirty="0">
                <a:solidFill>
                  <a:srgbClr val="C00000"/>
                </a:solidFill>
              </a:rPr>
            </a:br>
            <a:br>
              <a:rPr lang="en-IN" dirty="0">
                <a:solidFill>
                  <a:srgbClr val="C00000"/>
                </a:solidFill>
              </a:rPr>
            </a:br>
            <a:r>
              <a:rPr lang="en-IN" dirty="0">
                <a:solidFill>
                  <a:srgbClr val="C00000"/>
                </a:solidFill>
              </a:rPr>
              <a:t>USING ADVANCE ANALYTICS ???</a:t>
            </a:r>
          </a:p>
        </p:txBody>
      </p:sp>
      <p:sp>
        <p:nvSpPr>
          <p:cNvPr id="5" name="TextBox 4"/>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3534084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38600"/>
            <a:ext cx="10927080" cy="861240"/>
          </a:xfrm>
        </p:spPr>
        <p:txBody>
          <a:bodyPr>
            <a:noAutofit/>
          </a:bodyPr>
          <a:lstStyle/>
          <a:p>
            <a:r>
              <a:rPr lang="en-IN" sz="3200" dirty="0"/>
              <a:t>Definition of Heat Exchanger:- </a:t>
            </a:r>
            <a:br>
              <a:rPr lang="en-IN" sz="3200" dirty="0"/>
            </a:br>
            <a:r>
              <a:rPr lang="en-IN" sz="2400" dirty="0"/>
              <a:t>Heat exchanger are devices that facilitate the exchange of heat between two fluids that are at different temperatures while keeping them from mixing with each other.</a:t>
            </a:r>
            <a:br>
              <a:rPr lang="en-IN" sz="2800" dirty="0"/>
            </a:br>
            <a:br>
              <a:rPr lang="en-IN" sz="3200" dirty="0"/>
            </a:br>
            <a:r>
              <a:rPr lang="en-IN" sz="3200" dirty="0"/>
              <a:t>Application:- </a:t>
            </a:r>
            <a:br>
              <a:rPr lang="en-IN" sz="3200" dirty="0"/>
            </a:br>
            <a:r>
              <a:rPr lang="en-IN" sz="2400" dirty="0"/>
              <a:t>Heat exchangers are  commonly used in practice in a wide range of applications, from heating and air conditioning systems in a household, to chemical processing, refinery and power production in large plants</a:t>
            </a:r>
            <a:br>
              <a:rPr lang="en-IN" sz="2400" dirty="0"/>
            </a:br>
            <a:endParaRPr lang="en-IN" sz="3200" dirty="0"/>
          </a:p>
        </p:txBody>
      </p:sp>
      <p:sp>
        <p:nvSpPr>
          <p:cNvPr id="3" name="TextBox 2"/>
          <p:cNvSpPr txBox="1"/>
          <p:nvPr/>
        </p:nvSpPr>
        <p:spPr>
          <a:xfrm>
            <a:off x="457200" y="381000"/>
            <a:ext cx="8915400" cy="707886"/>
          </a:xfrm>
          <a:prstGeom prst="rect">
            <a:avLst/>
          </a:prstGeom>
          <a:noFill/>
        </p:spPr>
        <p:txBody>
          <a:bodyPr wrap="square" rtlCol="0">
            <a:spAutoFit/>
          </a:bodyPr>
          <a:lstStyle/>
          <a:p>
            <a:r>
              <a:rPr lang="en-IN" sz="4000" dirty="0"/>
              <a:t>What is Heat Exchanger</a:t>
            </a:r>
          </a:p>
        </p:txBody>
      </p:sp>
      <p:sp>
        <p:nvSpPr>
          <p:cNvPr id="4" name="Arrow: Right 3">
            <a:hlinkClick r:id="rId2" action="ppaction://hlinkfile"/>
          </p:cNvPr>
          <p:cNvSpPr/>
          <p:nvPr/>
        </p:nvSpPr>
        <p:spPr>
          <a:xfrm>
            <a:off x="11354463" y="5715000"/>
            <a:ext cx="762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1934405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IN" sz="3200" dirty="0"/>
            </a:br>
            <a:endParaRPr lang="en-IN"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610255"/>
            <a:ext cx="2705100" cy="168592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403" y="1219200"/>
            <a:ext cx="6857999" cy="33528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852" y="4743761"/>
            <a:ext cx="2876550" cy="159067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2849" y="4486586"/>
            <a:ext cx="2466975" cy="184785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9800" y="4381656"/>
            <a:ext cx="2143125" cy="1914524"/>
          </a:xfrm>
          <a:prstGeom prst="rect">
            <a:avLst/>
          </a:prstGeom>
        </p:spPr>
      </p:pic>
      <p:sp>
        <p:nvSpPr>
          <p:cNvPr id="15" name="Title 1"/>
          <p:cNvSpPr txBox="1">
            <a:spLocks/>
          </p:cNvSpPr>
          <p:nvPr/>
        </p:nvSpPr>
        <p:spPr>
          <a:xfrm>
            <a:off x="381000" y="303143"/>
            <a:ext cx="10927080" cy="861240"/>
          </a:xfrm>
          <a:prstGeom prst="rect">
            <a:avLst/>
          </a:prstGeom>
        </p:spPr>
        <p:txBody>
          <a:bodyPr vert="horz" lIns="91440" tIns="45720" rIns="91440" bIns="45720" rtlCol="0" anchor="b">
            <a:normAutofit/>
          </a:bodyPr>
          <a:lst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dirty="0"/>
              <a:t>Heat Exchanger- Images</a:t>
            </a:r>
          </a:p>
        </p:txBody>
      </p:sp>
    </p:spTree>
    <p:extLst>
      <p:ext uri="{BB962C8B-B14F-4D97-AF65-F5344CB8AC3E}">
        <p14:creationId xmlns:p14="http://schemas.microsoft.com/office/powerpoint/2010/main" val="3092593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Typical Operational Issues in Heat Exchanger</a:t>
            </a:r>
          </a:p>
        </p:txBody>
      </p:sp>
      <p:sp>
        <p:nvSpPr>
          <p:cNvPr id="3" name="TextBox 2"/>
          <p:cNvSpPr txBox="1"/>
          <p:nvPr/>
        </p:nvSpPr>
        <p:spPr>
          <a:xfrm>
            <a:off x="241852" y="1837534"/>
            <a:ext cx="6997148" cy="5324535"/>
          </a:xfrm>
          <a:prstGeom prst="rect">
            <a:avLst/>
          </a:prstGeom>
          <a:noFill/>
        </p:spPr>
        <p:txBody>
          <a:bodyPr wrap="square" rtlCol="0">
            <a:spAutoFit/>
          </a:bodyPr>
          <a:lstStyle/>
          <a:p>
            <a:r>
              <a:rPr lang="en-IN" sz="2800" dirty="0"/>
              <a:t>Exchanger Fouling</a:t>
            </a:r>
          </a:p>
          <a:p>
            <a:r>
              <a:rPr lang="en-US" sz="2000" dirty="0"/>
              <a:t>Fouling occurs when any type of particles both organic or inorganic plug or plate out on heat transfer surfaces creating a resistance to transfer energy</a:t>
            </a:r>
          </a:p>
          <a:p>
            <a:endParaRPr lang="en-US" sz="2400" dirty="0"/>
          </a:p>
          <a:p>
            <a:r>
              <a:rPr lang="en-US" sz="2400" dirty="0"/>
              <a:t>Corrosion:- </a:t>
            </a:r>
          </a:p>
          <a:p>
            <a:r>
              <a:rPr lang="en-US" altLang="en-US" sz="2000" dirty="0"/>
              <a:t>Severe corrosion can and does occur in tubing and very often with common fluids such as water.</a:t>
            </a:r>
          </a:p>
          <a:p>
            <a:endParaRPr lang="en-US" sz="2000" dirty="0"/>
          </a:p>
          <a:p>
            <a:r>
              <a:rPr lang="en-US" sz="2400" dirty="0"/>
              <a:t>Vibration:- </a:t>
            </a:r>
          </a:p>
          <a:p>
            <a:r>
              <a:rPr lang="en-US" altLang="en-US" sz="2000" dirty="0"/>
              <a:t>Vibration of the tubes as a result of the flow of the shell side past them is important phenomena specially when the H.X size and flow quantities of flow are increased</a:t>
            </a:r>
          </a:p>
          <a:p>
            <a:endParaRPr lang="en-US" sz="2400" dirty="0"/>
          </a:p>
          <a:p>
            <a:endParaRPr lang="en-IN" dirty="0"/>
          </a:p>
          <a:p>
            <a:endParaRPr lang="en-IN" dirty="0"/>
          </a:p>
        </p:txBody>
      </p:sp>
      <p:pic>
        <p:nvPicPr>
          <p:cNvPr id="4" name="Picture 7" descr="fouli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696200" y="1447800"/>
            <a:ext cx="4154905" cy="463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Right 4">
            <a:hlinkClick r:id="rId3" action="ppaction://hlinkfile"/>
          </p:cNvPr>
          <p:cNvSpPr/>
          <p:nvPr/>
        </p:nvSpPr>
        <p:spPr>
          <a:xfrm>
            <a:off x="3397526" y="28956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376149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65" y="304800"/>
            <a:ext cx="10927080" cy="861240"/>
          </a:xfrm>
        </p:spPr>
        <p:txBody>
          <a:bodyPr>
            <a:normAutofit fontScale="90000"/>
          </a:bodyPr>
          <a:lstStyle/>
          <a:p>
            <a:pPr algn="just"/>
            <a:r>
              <a:rPr lang="en-US" altLang="en-US" b="1" dirty="0"/>
              <a:t>How to manage &amp; ensure availability of Heat exchanger in case of fouling</a:t>
            </a:r>
          </a:p>
        </p:txBody>
      </p:sp>
      <p:sp>
        <p:nvSpPr>
          <p:cNvPr id="5" name="Rectangle 4"/>
          <p:cNvSpPr/>
          <p:nvPr/>
        </p:nvSpPr>
        <p:spPr>
          <a:xfrm>
            <a:off x="251791" y="1371600"/>
            <a:ext cx="11125200" cy="4585871"/>
          </a:xfrm>
          <a:prstGeom prst="rect">
            <a:avLst/>
          </a:prstGeom>
        </p:spPr>
        <p:txBody>
          <a:bodyPr wrap="square">
            <a:spAutoFit/>
          </a:bodyPr>
          <a:lstStyle/>
          <a:p>
            <a:pPr algn="just"/>
            <a:endParaRPr lang="en-US" altLang="en-US" sz="2800" dirty="0"/>
          </a:p>
          <a:p>
            <a:pPr algn="just">
              <a:buFont typeface="Arial" panose="020B0604020202020204" pitchFamily="34" charset="0"/>
              <a:buChar char="►"/>
            </a:pPr>
            <a:r>
              <a:rPr lang="en-US" altLang="en-US" sz="3600" dirty="0">
                <a:solidFill>
                  <a:srgbClr val="00B050"/>
                </a:solidFill>
              </a:rPr>
              <a:t> </a:t>
            </a:r>
            <a:r>
              <a:rPr lang="en-US" altLang="en-US" sz="3200" dirty="0">
                <a:solidFill>
                  <a:srgbClr val="00B050"/>
                </a:solidFill>
              </a:rPr>
              <a:t>Predictive modelling of fouling factor by using advance analytics </a:t>
            </a:r>
          </a:p>
          <a:p>
            <a:pPr algn="just"/>
            <a:endParaRPr lang="en-US" altLang="en-US" sz="3200" dirty="0">
              <a:solidFill>
                <a:srgbClr val="00B050"/>
              </a:solidFill>
            </a:endParaRPr>
          </a:p>
          <a:p>
            <a:pPr algn="just">
              <a:buFont typeface="Arial" panose="020B0604020202020204" pitchFamily="34" charset="0"/>
              <a:buChar char="►"/>
            </a:pPr>
            <a:r>
              <a:rPr lang="en-US" altLang="en-US" sz="3200" dirty="0">
                <a:solidFill>
                  <a:srgbClr val="00B050"/>
                </a:solidFill>
              </a:rPr>
              <a:t> Proactive planning of maintenance to reduce its impact in productivity.</a:t>
            </a:r>
          </a:p>
          <a:p>
            <a:pPr algn="just">
              <a:buFont typeface="Arial" panose="020B0604020202020204" pitchFamily="34" charset="0"/>
              <a:buChar char="►"/>
            </a:pPr>
            <a:endParaRPr lang="en-US" altLang="en-US" sz="3200" dirty="0">
              <a:solidFill>
                <a:srgbClr val="00B050"/>
              </a:solidFill>
            </a:endParaRPr>
          </a:p>
          <a:p>
            <a:pPr algn="just">
              <a:buFont typeface="Arial" panose="020B0604020202020204" pitchFamily="34" charset="0"/>
              <a:buChar char="►"/>
            </a:pPr>
            <a:r>
              <a:rPr lang="en-US" altLang="en-US" sz="3200" dirty="0">
                <a:solidFill>
                  <a:srgbClr val="00B050"/>
                </a:solidFill>
              </a:rPr>
              <a:t> Maintain a proper heat duty for efficient  operation. </a:t>
            </a:r>
            <a:endParaRPr lang="en-US" altLang="en-US" sz="3600" dirty="0">
              <a:solidFill>
                <a:srgbClr val="00B050"/>
              </a:solidFill>
            </a:endParaRPr>
          </a:p>
          <a:p>
            <a:pPr algn="just">
              <a:buFont typeface="Arial" panose="020B0604020202020204" pitchFamily="34" charset="0"/>
              <a:buChar char="►"/>
            </a:pPr>
            <a:endParaRPr lang="en-US" altLang="en-US" sz="3600" dirty="0">
              <a:solidFill>
                <a:srgbClr val="00B050"/>
              </a:solidFill>
            </a:endParaRP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311745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1720"/>
            <a:ext cx="11003280" cy="861240"/>
          </a:xfrm>
        </p:spPr>
        <p:txBody>
          <a:bodyPr>
            <a:normAutofit/>
          </a:bodyPr>
          <a:lstStyle/>
          <a:p>
            <a:r>
              <a:rPr lang="en-IN" dirty="0"/>
              <a:t>What is regression?</a:t>
            </a:r>
          </a:p>
        </p:txBody>
      </p:sp>
      <p:sp>
        <p:nvSpPr>
          <p:cNvPr id="3" name="Content Placeholder 2"/>
          <p:cNvSpPr>
            <a:spLocks noGrp="1"/>
          </p:cNvSpPr>
          <p:nvPr>
            <p:ph sz="half" idx="1"/>
          </p:nvPr>
        </p:nvSpPr>
        <p:spPr>
          <a:xfrm>
            <a:off x="380337" y="1564889"/>
            <a:ext cx="10851543" cy="4226311"/>
          </a:xfrm>
        </p:spPr>
        <p:txBody>
          <a:bodyPr>
            <a:normAutofit fontScale="92500" lnSpcReduction="10000"/>
          </a:bodyPr>
          <a:lstStyle/>
          <a:p>
            <a:pPr algn="just">
              <a:lnSpc>
                <a:spcPct val="150000"/>
              </a:lnSpc>
              <a:spcBef>
                <a:spcPts val="0"/>
              </a:spcBef>
              <a:spcAft>
                <a:spcPts val="0"/>
              </a:spcAft>
              <a:buClrTx/>
              <a:buFont typeface="Wingdings" panose="05000000000000000000" pitchFamily="2" charset="2"/>
              <a:buChar char="q"/>
            </a:pPr>
            <a:r>
              <a:rPr lang="en-IN" sz="2400" dirty="0"/>
              <a:t> A statistical measure that attempts to determine the strength of the relationship between one dependent variable (usually denoted by Y) and a series of other changing variables (known as independent variables).</a:t>
            </a:r>
          </a:p>
          <a:p>
            <a:pPr marL="0" indent="0" algn="just">
              <a:lnSpc>
                <a:spcPct val="150000"/>
              </a:lnSpc>
              <a:spcBef>
                <a:spcPts val="0"/>
              </a:spcBef>
              <a:spcAft>
                <a:spcPts val="0"/>
              </a:spcAft>
              <a:buClrTx/>
              <a:buNone/>
            </a:pPr>
            <a:endParaRPr lang="en-IN" sz="2400" dirty="0"/>
          </a:p>
          <a:p>
            <a:pPr algn="just">
              <a:lnSpc>
                <a:spcPct val="150000"/>
              </a:lnSpc>
              <a:spcBef>
                <a:spcPts val="0"/>
              </a:spcBef>
              <a:spcAft>
                <a:spcPts val="0"/>
              </a:spcAft>
              <a:buClrTx/>
              <a:buFont typeface="Wingdings" panose="05000000000000000000" pitchFamily="2" charset="2"/>
              <a:buChar char="q"/>
            </a:pPr>
            <a:r>
              <a:rPr lang="en-IN" sz="2400" dirty="0"/>
              <a:t> It consists of 3 stages – </a:t>
            </a:r>
          </a:p>
          <a:p>
            <a:pPr marL="457200" indent="-457200" algn="just">
              <a:lnSpc>
                <a:spcPct val="150000"/>
              </a:lnSpc>
              <a:spcBef>
                <a:spcPts val="0"/>
              </a:spcBef>
              <a:spcAft>
                <a:spcPts val="0"/>
              </a:spcAft>
              <a:buClrTx/>
              <a:buAutoNum type="arabicParenBoth"/>
            </a:pPr>
            <a:r>
              <a:rPr lang="en-IN" sz="2400" dirty="0"/>
              <a:t>analysing the correlation and directionality of the data, (correlation &amp; covariance)</a:t>
            </a:r>
          </a:p>
          <a:p>
            <a:pPr marL="457200" indent="-457200" algn="just">
              <a:lnSpc>
                <a:spcPct val="150000"/>
              </a:lnSpc>
              <a:spcBef>
                <a:spcPts val="0"/>
              </a:spcBef>
              <a:spcAft>
                <a:spcPts val="0"/>
              </a:spcAft>
              <a:buClrTx/>
              <a:buAutoNum type="arabicParenBoth"/>
            </a:pPr>
            <a:r>
              <a:rPr lang="en-IN" sz="2400" dirty="0"/>
              <a:t>estimating the model, i.e., fitting the line,</a:t>
            </a:r>
          </a:p>
          <a:p>
            <a:pPr marL="457200" indent="-457200" algn="just">
              <a:lnSpc>
                <a:spcPct val="150000"/>
              </a:lnSpc>
              <a:spcBef>
                <a:spcPts val="0"/>
              </a:spcBef>
              <a:spcAft>
                <a:spcPts val="0"/>
              </a:spcAft>
              <a:buClrTx/>
              <a:buAutoNum type="arabicParenBoth"/>
            </a:pPr>
            <a:r>
              <a:rPr lang="en-IN" sz="2400" dirty="0"/>
              <a:t>evaluating the validity and usefulness of the model.</a:t>
            </a:r>
          </a:p>
          <a:p>
            <a:pPr marL="0" indent="0" algn="just">
              <a:lnSpc>
                <a:spcPct val="100000"/>
              </a:lnSpc>
              <a:spcBef>
                <a:spcPts val="0"/>
              </a:spcBef>
              <a:spcAft>
                <a:spcPts val="0"/>
              </a:spcAft>
              <a:buClrTx/>
              <a:buNone/>
            </a:pPr>
            <a:r>
              <a:rPr lang="en-IN" sz="2400" dirty="0"/>
              <a:t>   </a:t>
            </a:r>
          </a:p>
          <a:p>
            <a:pPr marL="0" indent="0" algn="just">
              <a:lnSpc>
                <a:spcPct val="100000"/>
              </a:lnSpc>
              <a:spcBef>
                <a:spcPts val="0"/>
              </a:spcBef>
              <a:spcAft>
                <a:spcPts val="0"/>
              </a:spcAft>
              <a:buNone/>
            </a:pPr>
            <a:endParaRPr lang="en-IN" sz="11200" dirty="0"/>
          </a:p>
          <a:p>
            <a:pPr marL="0" indent="0" algn="just">
              <a:buNone/>
            </a:pPr>
            <a:endParaRPr lang="en-IN" sz="1800" dirty="0"/>
          </a:p>
          <a:p>
            <a:pPr algn="just"/>
            <a:endParaRPr lang="en-IN" dirty="0"/>
          </a:p>
        </p:txBody>
      </p:sp>
      <p:sp>
        <p:nvSpPr>
          <p:cNvPr id="6" name="TextBox 5"/>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757445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91" y="381000"/>
            <a:ext cx="10927080" cy="861240"/>
          </a:xfrm>
        </p:spPr>
        <p:txBody>
          <a:bodyPr>
            <a:normAutofit fontScale="90000"/>
          </a:bodyPr>
          <a:lstStyle/>
          <a:p>
            <a:pPr algn="just"/>
            <a:r>
              <a:rPr lang="en-US" altLang="en-US" b="1" dirty="0"/>
              <a:t>Advance analytics method to predict fouling factor</a:t>
            </a:r>
          </a:p>
        </p:txBody>
      </p:sp>
      <p:sp>
        <p:nvSpPr>
          <p:cNvPr id="5" name="Rectangle 4"/>
          <p:cNvSpPr/>
          <p:nvPr/>
        </p:nvSpPr>
        <p:spPr>
          <a:xfrm>
            <a:off x="251791" y="1371600"/>
            <a:ext cx="11125200" cy="2585323"/>
          </a:xfrm>
          <a:prstGeom prst="rect">
            <a:avLst/>
          </a:prstGeom>
        </p:spPr>
        <p:txBody>
          <a:bodyPr wrap="square">
            <a:spAutoFit/>
          </a:bodyPr>
          <a:lstStyle/>
          <a:p>
            <a:pPr algn="just"/>
            <a:r>
              <a:rPr lang="en-IN" dirty="0"/>
              <a:t>The crude preheat train (CPT) in a petroleum refinery consists of a set of large heat exchangers which recovers the waste heat from product streams to preheat the crude oil. </a:t>
            </a:r>
          </a:p>
          <a:p>
            <a:pPr algn="just">
              <a:buFont typeface="Arial" panose="020B0604020202020204" pitchFamily="34" charset="0"/>
              <a:buChar char="►"/>
            </a:pPr>
            <a:endParaRPr lang="en-IN" dirty="0"/>
          </a:p>
          <a:p>
            <a:pPr algn="just"/>
            <a:r>
              <a:rPr lang="en-IN" dirty="0"/>
              <a:t> In these exchangers the overall heat transfer coefficient reduces significantly during operation due to fouling. The rate of fouling is highly dependent on the properties of the crude blends being processed as well as the operating temperature and flow conditions. </a:t>
            </a:r>
          </a:p>
          <a:p>
            <a:pPr algn="just"/>
            <a:endParaRPr lang="en-IN" dirty="0"/>
          </a:p>
          <a:p>
            <a:pPr algn="just"/>
            <a:r>
              <a:rPr lang="en-IN" dirty="0"/>
              <a:t>The objective is to develop a predictive modelling using advance analytics methods which can </a:t>
            </a:r>
            <a:r>
              <a:rPr lang="en-IN" i="1" dirty="0"/>
              <a:t>a priori</a:t>
            </a:r>
            <a:r>
              <a:rPr lang="en-IN" dirty="0"/>
              <a:t> predict the rate of the fouling and the decrease in heat transfer efficiency in a heat exchanger </a:t>
            </a:r>
            <a:endParaRPr lang="en-US" altLang="en-US" sz="3600" dirty="0">
              <a:solidFill>
                <a:srgbClr val="00B050"/>
              </a:solidFill>
            </a:endParaRP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844355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9" y="1288219"/>
            <a:ext cx="10927081" cy="3241964"/>
          </a:xfrm>
        </p:spPr>
        <p:txBody>
          <a:bodyPr/>
          <a:lstStyle/>
          <a:p>
            <a:r>
              <a:rPr lang="en-US" dirty="0"/>
              <a:t>Prediction of fouling factor</a:t>
            </a:r>
          </a:p>
        </p:txBody>
      </p:sp>
      <p:sp>
        <p:nvSpPr>
          <p:cNvPr id="4" name="Subtitle 3"/>
          <p:cNvSpPr>
            <a:spLocks noGrp="1"/>
          </p:cNvSpPr>
          <p:nvPr>
            <p:ph type="subTitle" idx="1"/>
          </p:nvPr>
        </p:nvSpPr>
        <p:spPr>
          <a:xfrm>
            <a:off x="228599" y="4343400"/>
            <a:ext cx="10927081" cy="1491255"/>
          </a:xfrm>
        </p:spPr>
        <p:txBody>
          <a:bodyPr/>
          <a:lstStyle/>
          <a:p>
            <a:r>
              <a:rPr lang="en-US" dirty="0"/>
              <a:t>u</a:t>
            </a:r>
            <a:r>
              <a:rPr lang="en-US" cap="none" dirty="0"/>
              <a:t>sing Multiple Linear Regression</a:t>
            </a:r>
            <a:endParaRPr lang="en-US" dirty="0"/>
          </a:p>
        </p:txBody>
      </p:sp>
      <p:sp>
        <p:nvSpPr>
          <p:cNvPr id="5" name="TextBox 4"/>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3529780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7" y="381000"/>
            <a:ext cx="11303593" cy="856395"/>
          </a:xfrm>
        </p:spPr>
        <p:txBody>
          <a:bodyPr>
            <a:normAutofit fontScale="90000"/>
          </a:bodyPr>
          <a:lstStyle/>
          <a:p>
            <a:r>
              <a:rPr lang="en-IN" dirty="0"/>
              <a:t>Stepwise description of actions to be taken on data</a:t>
            </a:r>
          </a:p>
        </p:txBody>
      </p:sp>
      <p:sp>
        <p:nvSpPr>
          <p:cNvPr id="3" name="Content Placeholder 2"/>
          <p:cNvSpPr>
            <a:spLocks noGrp="1"/>
          </p:cNvSpPr>
          <p:nvPr>
            <p:ph idx="1"/>
          </p:nvPr>
        </p:nvSpPr>
        <p:spPr>
          <a:xfrm>
            <a:off x="265259" y="1371600"/>
            <a:ext cx="11087292" cy="4724400"/>
          </a:xfrm>
        </p:spPr>
        <p:txBody>
          <a:bodyPr>
            <a:normAutofit/>
          </a:bodyPr>
          <a:lstStyle/>
          <a:p>
            <a:r>
              <a:rPr lang="en-IN" sz="2400" dirty="0"/>
              <a:t>1. When data is received prepare data dictionary or ask concerned person to provide it.</a:t>
            </a:r>
          </a:p>
          <a:p>
            <a:r>
              <a:rPr lang="en-IN" sz="2400" dirty="0"/>
              <a:t>2. Understanding Data: -</a:t>
            </a:r>
          </a:p>
          <a:p>
            <a:pPr lvl="1">
              <a:buClrTx/>
              <a:buFont typeface="Wingdings" panose="05000000000000000000" pitchFamily="2" charset="2"/>
              <a:buChar char="§"/>
            </a:pPr>
            <a:r>
              <a:rPr lang="en-IN" sz="2400" dirty="0"/>
              <a:t> Variable identification (DV, IV, Identifying data types)</a:t>
            </a:r>
          </a:p>
          <a:p>
            <a:pPr lvl="1">
              <a:buClrTx/>
              <a:buFont typeface="Wingdings" panose="05000000000000000000" pitchFamily="2" charset="2"/>
              <a:buChar char="§"/>
            </a:pPr>
            <a:r>
              <a:rPr lang="en-IN" sz="2400" dirty="0"/>
              <a:t> DV exploration </a:t>
            </a:r>
          </a:p>
          <a:p>
            <a:pPr lvl="2">
              <a:buClrTx/>
              <a:buFont typeface="Courier New" panose="02070309020205020404" pitchFamily="49" charset="0"/>
              <a:buChar char="o"/>
            </a:pPr>
            <a:r>
              <a:rPr lang="en-IN" sz="2400" dirty="0"/>
              <a:t> Distribution analysis</a:t>
            </a:r>
          </a:p>
          <a:p>
            <a:pPr lvl="2">
              <a:buClrTx/>
              <a:buFont typeface="Courier New" panose="02070309020205020404" pitchFamily="49" charset="0"/>
              <a:buChar char="o"/>
            </a:pPr>
            <a:r>
              <a:rPr lang="en-IN" sz="2400" dirty="0"/>
              <a:t>Outlier treatment </a:t>
            </a:r>
          </a:p>
          <a:p>
            <a:pPr lvl="1">
              <a:buClrTx/>
              <a:buFont typeface="Wingdings" panose="05000000000000000000" pitchFamily="2" charset="2"/>
              <a:buChar char="§"/>
            </a:pPr>
            <a:r>
              <a:rPr lang="en-IN" sz="2400" dirty="0"/>
              <a:t> IV exploration</a:t>
            </a:r>
          </a:p>
          <a:p>
            <a:pPr lvl="2">
              <a:buClrTx/>
              <a:buFont typeface="Courier New" panose="02070309020205020404" pitchFamily="49" charset="0"/>
              <a:buChar char="o"/>
            </a:pPr>
            <a:r>
              <a:rPr lang="en-IN" sz="2400" dirty="0"/>
              <a:t> Bivariate analysis</a:t>
            </a:r>
          </a:p>
          <a:p>
            <a:pPr lvl="2">
              <a:buClrTx/>
              <a:buFont typeface="Courier New" panose="02070309020205020404" pitchFamily="49" charset="0"/>
              <a:buChar char="o"/>
            </a:pPr>
            <a:r>
              <a:rPr lang="en-IN" sz="2400" dirty="0"/>
              <a:t> Variable transformation (if any) (Dummy variables creation, grouping of distinct values, mathematical transformation i.e. log, splines </a:t>
            </a:r>
            <a:r>
              <a:rPr lang="en-IN" sz="2400" dirty="0" err="1"/>
              <a:t>etc</a:t>
            </a:r>
            <a:r>
              <a:rPr lang="en-IN" sz="2400" dirty="0"/>
              <a:t>)</a:t>
            </a:r>
          </a:p>
          <a:p>
            <a:r>
              <a:rPr lang="en-IN" sz="2400" dirty="0"/>
              <a:t>3. Check for Heteroskedasticity (R and SAS have inbuilt functions)</a:t>
            </a:r>
          </a:p>
          <a:p>
            <a:endParaRPr lang="en-IN" dirty="0"/>
          </a:p>
          <a:p>
            <a:endParaRPr lang="en-IN" sz="2000" dirty="0"/>
          </a:p>
          <a:p>
            <a:pPr marL="384057" lvl="2" indent="0">
              <a:buNone/>
            </a:pPr>
            <a:endParaRPr lang="en-IN" dirty="0"/>
          </a:p>
        </p:txBody>
      </p:sp>
    </p:spTree>
    <p:extLst>
      <p:ext uri="{BB962C8B-B14F-4D97-AF65-F5344CB8AC3E}">
        <p14:creationId xmlns:p14="http://schemas.microsoft.com/office/powerpoint/2010/main" val="1398955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67918"/>
            <a:ext cx="11018270" cy="4953000"/>
          </a:xfrm>
        </p:spPr>
        <p:txBody>
          <a:bodyPr>
            <a:normAutofit lnSpcReduction="10000"/>
          </a:bodyPr>
          <a:lstStyle/>
          <a:p>
            <a:pPr marL="384057" lvl="2" indent="0">
              <a:spcBef>
                <a:spcPts val="200"/>
              </a:spcBef>
              <a:spcAft>
                <a:spcPts val="200"/>
              </a:spcAft>
              <a:buNone/>
            </a:pPr>
            <a:r>
              <a:rPr lang="en-US" sz="2000" dirty="0"/>
              <a:t>4</a:t>
            </a:r>
            <a:r>
              <a:rPr lang="en-US" sz="2400" dirty="0"/>
              <a:t>. Fitting the regression </a:t>
            </a:r>
            <a:endParaRPr lang="en-IN" sz="2400" dirty="0"/>
          </a:p>
          <a:p>
            <a:pPr lvl="3">
              <a:spcBef>
                <a:spcPts val="200"/>
              </a:spcBef>
              <a:spcAft>
                <a:spcPts val="200"/>
              </a:spcAft>
              <a:buClrTx/>
              <a:buFont typeface="Wingdings" panose="05000000000000000000" pitchFamily="2" charset="2"/>
              <a:buChar char="§"/>
            </a:pPr>
            <a:r>
              <a:rPr lang="en-US" sz="2400" dirty="0"/>
              <a:t>Check for correlation between independent variables </a:t>
            </a:r>
            <a:r>
              <a:rPr lang="en-US" sz="2400" dirty="0">
                <a:solidFill>
                  <a:schemeClr val="tx1"/>
                </a:solidFill>
              </a:rPr>
              <a:t>(</a:t>
            </a:r>
            <a:r>
              <a:rPr lang="en-US" sz="2400" i="1" dirty="0">
                <a:solidFill>
                  <a:schemeClr val="tx1"/>
                </a:solidFill>
              </a:rPr>
              <a:t>Multicollinearity)</a:t>
            </a:r>
          </a:p>
          <a:p>
            <a:pPr lvl="3">
              <a:spcBef>
                <a:spcPts val="200"/>
              </a:spcBef>
              <a:spcAft>
                <a:spcPts val="200"/>
              </a:spcAft>
              <a:buClrTx/>
              <a:buFont typeface="Wingdings" panose="05000000000000000000" pitchFamily="2" charset="2"/>
              <a:buChar char="§"/>
            </a:pPr>
            <a:r>
              <a:rPr lang="en-US" sz="2400" dirty="0"/>
              <a:t>Fix </a:t>
            </a:r>
            <a:r>
              <a:rPr lang="en-US" sz="2400" i="1" dirty="0">
                <a:solidFill>
                  <a:schemeClr val="tx1"/>
                </a:solidFill>
              </a:rPr>
              <a:t>Heteroskedasticity</a:t>
            </a:r>
          </a:p>
          <a:p>
            <a:pPr lvl="3">
              <a:spcBef>
                <a:spcPts val="200"/>
              </a:spcBef>
              <a:spcAft>
                <a:spcPts val="200"/>
              </a:spcAft>
              <a:buClrTx/>
              <a:buFont typeface="Wingdings" panose="05000000000000000000" pitchFamily="2" charset="2"/>
              <a:buChar char="§"/>
            </a:pPr>
            <a:r>
              <a:rPr lang="en-US" sz="2400" dirty="0"/>
              <a:t>Variable selection</a:t>
            </a:r>
          </a:p>
          <a:p>
            <a:pPr lvl="4">
              <a:buClrTx/>
              <a:buFont typeface="Courier New" panose="02070309020205020404" pitchFamily="49" charset="0"/>
              <a:buChar char="o"/>
            </a:pPr>
            <a:r>
              <a:rPr lang="en-US" sz="2400" dirty="0"/>
              <a:t>Check for the most suitable transformed variable</a:t>
            </a:r>
          </a:p>
          <a:p>
            <a:pPr lvl="4">
              <a:buClrTx/>
              <a:buFont typeface="Courier New" panose="02070309020205020404" pitchFamily="49" charset="0"/>
              <a:buChar char="o"/>
            </a:pPr>
            <a:r>
              <a:rPr lang="en-US" sz="2400" dirty="0"/>
              <a:t>Select the transformation giving the best fit</a:t>
            </a:r>
          </a:p>
          <a:p>
            <a:pPr lvl="4">
              <a:buClrTx/>
              <a:buFont typeface="Courier New" panose="02070309020205020404" pitchFamily="49" charset="0"/>
              <a:buChar char="o"/>
            </a:pPr>
            <a:r>
              <a:rPr lang="en-US" sz="2400" dirty="0"/>
              <a:t>Reject the statistically insignificant variables</a:t>
            </a:r>
          </a:p>
          <a:p>
            <a:pPr marL="201173" lvl="1" indent="0">
              <a:spcBef>
                <a:spcPts val="200"/>
              </a:spcBef>
              <a:spcAft>
                <a:spcPts val="200"/>
              </a:spcAft>
              <a:buNone/>
            </a:pPr>
            <a:r>
              <a:rPr lang="en-US" sz="2400" dirty="0"/>
              <a:t>   5. Fitting the regression </a:t>
            </a:r>
          </a:p>
          <a:p>
            <a:pPr lvl="3">
              <a:spcBef>
                <a:spcPts val="200"/>
              </a:spcBef>
              <a:spcAft>
                <a:spcPts val="200"/>
              </a:spcAft>
              <a:buClrTx/>
              <a:buFont typeface="Wingdings" panose="05000000000000000000" pitchFamily="2" charset="2"/>
              <a:buChar char="§"/>
            </a:pPr>
            <a:r>
              <a:rPr lang="en-US" sz="2400" dirty="0"/>
              <a:t>Analysis of results</a:t>
            </a:r>
          </a:p>
          <a:p>
            <a:pPr lvl="3">
              <a:spcBef>
                <a:spcPts val="200"/>
              </a:spcBef>
              <a:spcAft>
                <a:spcPts val="200"/>
              </a:spcAft>
              <a:buClrTx/>
              <a:buFont typeface="Wingdings" panose="05000000000000000000" pitchFamily="2" charset="2"/>
              <a:buChar char="§"/>
            </a:pPr>
            <a:r>
              <a:rPr lang="en-US" sz="2400" dirty="0"/>
              <a:t>Model comparison</a:t>
            </a:r>
          </a:p>
          <a:p>
            <a:pPr lvl="3">
              <a:spcBef>
                <a:spcPts val="200"/>
              </a:spcBef>
              <a:spcAft>
                <a:spcPts val="200"/>
              </a:spcAft>
              <a:buClrTx/>
              <a:buFont typeface="Wingdings" panose="05000000000000000000" pitchFamily="2" charset="2"/>
              <a:buChar char="§"/>
            </a:pPr>
            <a:r>
              <a:rPr lang="en-US" sz="2400" dirty="0"/>
              <a:t>Model performance check</a:t>
            </a:r>
          </a:p>
          <a:p>
            <a:pPr lvl="4">
              <a:spcBef>
                <a:spcPts val="200"/>
              </a:spcBef>
              <a:spcAft>
                <a:spcPts val="200"/>
              </a:spcAft>
              <a:buClrTx/>
              <a:buFont typeface="Courier New" panose="02070309020205020404" pitchFamily="49" charset="0"/>
              <a:buChar char="o"/>
            </a:pPr>
            <a:r>
              <a:rPr lang="en-US" sz="2400" dirty="0"/>
              <a:t>R</a:t>
            </a:r>
            <a:r>
              <a:rPr lang="en-US" sz="2400" baseline="30000" dirty="0"/>
              <a:t>2</a:t>
            </a:r>
          </a:p>
          <a:p>
            <a:pPr lvl="4">
              <a:spcBef>
                <a:spcPts val="200"/>
              </a:spcBef>
              <a:spcAft>
                <a:spcPts val="200"/>
              </a:spcAft>
              <a:buClrTx/>
              <a:buFont typeface="Courier New" panose="02070309020205020404" pitchFamily="49" charset="0"/>
              <a:buChar char="o"/>
            </a:pPr>
            <a:r>
              <a:rPr lang="en-US" sz="2400" dirty="0"/>
              <a:t>Lift/Gains chart and Gini coefficient</a:t>
            </a:r>
          </a:p>
          <a:p>
            <a:pPr lvl="4">
              <a:spcBef>
                <a:spcPts val="200"/>
              </a:spcBef>
              <a:spcAft>
                <a:spcPts val="200"/>
              </a:spcAft>
              <a:buClrTx/>
              <a:buFont typeface="Courier New" panose="02070309020205020404" pitchFamily="49" charset="0"/>
              <a:buChar char="o"/>
            </a:pPr>
            <a:r>
              <a:rPr lang="en-US" sz="2400" dirty="0"/>
              <a:t>Actual vs Predicted comparison</a:t>
            </a:r>
          </a:p>
          <a:p>
            <a:endParaRPr lang="en-IN" dirty="0"/>
          </a:p>
        </p:txBody>
      </p:sp>
      <p:sp>
        <p:nvSpPr>
          <p:cNvPr id="4" name="Title 1"/>
          <p:cNvSpPr>
            <a:spLocks noGrp="1"/>
          </p:cNvSpPr>
          <p:nvPr>
            <p:ph type="title"/>
          </p:nvPr>
        </p:nvSpPr>
        <p:spPr>
          <a:xfrm>
            <a:off x="131885" y="411523"/>
            <a:ext cx="11450515" cy="856395"/>
          </a:xfrm>
        </p:spPr>
        <p:txBody>
          <a:bodyPr>
            <a:normAutofit fontScale="90000"/>
          </a:bodyPr>
          <a:lstStyle/>
          <a:p>
            <a:r>
              <a:rPr lang="en-IN" dirty="0"/>
              <a:t>Stepwise description of actions to be taken on data</a:t>
            </a:r>
          </a:p>
        </p:txBody>
      </p:sp>
    </p:spTree>
    <p:extLst>
      <p:ext uri="{BB962C8B-B14F-4D97-AF65-F5344CB8AC3E}">
        <p14:creationId xmlns:p14="http://schemas.microsoft.com/office/powerpoint/2010/main" val="1812044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003280" cy="856395"/>
          </a:xfrm>
        </p:spPr>
        <p:txBody>
          <a:bodyPr/>
          <a:lstStyle/>
          <a:p>
            <a:r>
              <a:rPr lang="en-IN" dirty="0"/>
              <a:t>R script</a:t>
            </a:r>
          </a:p>
        </p:txBody>
      </p:sp>
      <p:sp>
        <p:nvSpPr>
          <p:cNvPr id="3" name="Content Placeholder 2"/>
          <p:cNvSpPr>
            <a:spLocks noGrp="1"/>
          </p:cNvSpPr>
          <p:nvPr>
            <p:ph idx="1"/>
          </p:nvPr>
        </p:nvSpPr>
        <p:spPr>
          <a:xfrm>
            <a:off x="295239" y="1273621"/>
            <a:ext cx="11896761" cy="4495800"/>
          </a:xfrm>
        </p:spPr>
        <p:txBody>
          <a:bodyPr>
            <a:normAutofit/>
          </a:bodyPr>
          <a:lstStyle/>
          <a:p>
            <a:endParaRPr lang="en-IN" dirty="0"/>
          </a:p>
        </p:txBody>
      </p:sp>
    </p:spTree>
    <p:extLst>
      <p:ext uri="{BB962C8B-B14F-4D97-AF65-F5344CB8AC3E}">
        <p14:creationId xmlns:p14="http://schemas.microsoft.com/office/powerpoint/2010/main" val="1105527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Forecasting fouling factor</a:t>
            </a:r>
          </a:p>
        </p:txBody>
      </p:sp>
      <p:sp>
        <p:nvSpPr>
          <p:cNvPr id="3" name="Content Placeholder 2"/>
          <p:cNvSpPr>
            <a:spLocks noGrp="1"/>
          </p:cNvSpPr>
          <p:nvPr>
            <p:ph idx="1"/>
          </p:nvPr>
        </p:nvSpPr>
        <p:spPr>
          <a:xfrm>
            <a:off x="304800" y="1524000"/>
            <a:ext cx="10820400" cy="4495800"/>
          </a:xfrm>
        </p:spPr>
        <p:txBody>
          <a:bodyPr/>
          <a:lstStyle/>
          <a:p>
            <a:pPr>
              <a:buClrTx/>
              <a:buFont typeface="Wingdings" panose="05000000000000000000" pitchFamily="2" charset="2"/>
              <a:buChar char="q"/>
            </a:pPr>
            <a:r>
              <a:rPr lang="en-IN" sz="2800" dirty="0"/>
              <a:t> Now we have linear regression model / equation.</a:t>
            </a:r>
          </a:p>
          <a:p>
            <a:pPr>
              <a:buClrTx/>
              <a:buFont typeface="Wingdings" panose="05000000000000000000" pitchFamily="2" charset="2"/>
              <a:buChar char="q"/>
            </a:pPr>
            <a:r>
              <a:rPr lang="en-IN" sz="2800" dirty="0"/>
              <a:t> In order to  forecast the trend of fouling factor we will have to forecast all the real time values (Machine readings) / variables using time series.</a:t>
            </a:r>
          </a:p>
          <a:p>
            <a:pPr>
              <a:buClrTx/>
              <a:buFont typeface="Wingdings" panose="05000000000000000000" pitchFamily="2" charset="2"/>
              <a:buChar char="q"/>
            </a:pPr>
            <a:r>
              <a:rPr lang="en-IN" sz="2800" dirty="0"/>
              <a:t> Calculate necessary variable’s value through formula.</a:t>
            </a:r>
          </a:p>
          <a:p>
            <a:pPr>
              <a:buClrTx/>
              <a:buFont typeface="Wingdings" panose="05000000000000000000" pitchFamily="2" charset="2"/>
              <a:buChar char="q"/>
            </a:pPr>
            <a:r>
              <a:rPr lang="en-IN" sz="2800" dirty="0"/>
              <a:t> Substitute that values in the regression model / equation to get the   predicted fouling factor trend.</a:t>
            </a:r>
          </a:p>
          <a:p>
            <a:endParaRPr lang="en-IN" dirty="0"/>
          </a:p>
        </p:txBody>
      </p:sp>
    </p:spTree>
    <p:extLst>
      <p:ext uri="{BB962C8B-B14F-4D97-AF65-F5344CB8AC3E}">
        <p14:creationId xmlns:p14="http://schemas.microsoft.com/office/powerpoint/2010/main" val="814260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1003280" cy="856395"/>
          </a:xfrm>
        </p:spPr>
        <p:txBody>
          <a:bodyPr/>
          <a:lstStyle/>
          <a:p>
            <a:r>
              <a:rPr lang="en-IN" dirty="0"/>
              <a:t>How model will be used daily ?</a:t>
            </a:r>
          </a:p>
        </p:txBody>
      </p:sp>
      <p:sp>
        <p:nvSpPr>
          <p:cNvPr id="3" name="Content Placeholder 2"/>
          <p:cNvSpPr>
            <a:spLocks noGrp="1"/>
          </p:cNvSpPr>
          <p:nvPr>
            <p:ph idx="1"/>
          </p:nvPr>
        </p:nvSpPr>
        <p:spPr>
          <a:xfrm>
            <a:off x="291059" y="1143000"/>
            <a:ext cx="10820400" cy="5011005"/>
          </a:xfrm>
        </p:spPr>
        <p:txBody>
          <a:bodyPr>
            <a:noAutofit/>
          </a:bodyPr>
          <a:lstStyle/>
          <a:p>
            <a:pPr>
              <a:buClrTx/>
              <a:buFont typeface="Wingdings" panose="05000000000000000000" pitchFamily="2" charset="2"/>
              <a:buChar char="q"/>
            </a:pPr>
            <a:r>
              <a:rPr lang="en-IN" sz="2100" dirty="0"/>
              <a:t>Real time data through existing monitoring systems will  get captured into the regression model which will display the forecasted values and graphs of the fouling factor and it’s respective significant variables  with respect to date selection basis.</a:t>
            </a:r>
          </a:p>
          <a:p>
            <a:pPr>
              <a:buClrTx/>
              <a:buFont typeface="Wingdings" panose="05000000000000000000" pitchFamily="2" charset="2"/>
              <a:buChar char="q"/>
            </a:pPr>
            <a:r>
              <a:rPr lang="en-IN" sz="2100" dirty="0"/>
              <a:t> This will enable the end user to check the performance of the exchanger based on the predicted values of fouling factor as well as respective significant variables.</a:t>
            </a:r>
          </a:p>
          <a:p>
            <a:pPr>
              <a:buClrTx/>
              <a:buFont typeface="Wingdings" panose="05000000000000000000" pitchFamily="2" charset="2"/>
              <a:buChar char="q"/>
            </a:pPr>
            <a:r>
              <a:rPr lang="en-IN" sz="2100" dirty="0"/>
              <a:t> Significant variables with respect to this case study are : - </a:t>
            </a:r>
          </a:p>
          <a:p>
            <a:pPr lvl="1">
              <a:buClrTx/>
              <a:buFont typeface="Wingdings" panose="05000000000000000000" pitchFamily="2" charset="2"/>
              <a:buChar char="§"/>
            </a:pPr>
            <a:r>
              <a:rPr lang="en-IN" sz="2100" dirty="0"/>
              <a:t> Kero flow</a:t>
            </a:r>
          </a:p>
          <a:p>
            <a:pPr lvl="1">
              <a:buClrTx/>
              <a:buFont typeface="Wingdings" panose="05000000000000000000" pitchFamily="2" charset="2"/>
              <a:buChar char="§"/>
            </a:pPr>
            <a:r>
              <a:rPr lang="en-IN" sz="2100" dirty="0"/>
              <a:t> Heat exchanged</a:t>
            </a:r>
          </a:p>
          <a:p>
            <a:pPr lvl="1">
              <a:buClrTx/>
              <a:buFont typeface="Wingdings" panose="05000000000000000000" pitchFamily="2" charset="2"/>
              <a:buChar char="§"/>
            </a:pPr>
            <a:r>
              <a:rPr lang="en-IN" sz="2100" dirty="0"/>
              <a:t> LMTD</a:t>
            </a:r>
          </a:p>
          <a:p>
            <a:pPr lvl="1">
              <a:buClrTx/>
              <a:buFont typeface="Wingdings" panose="05000000000000000000" pitchFamily="2" charset="2"/>
              <a:buChar char="§"/>
            </a:pPr>
            <a:r>
              <a:rPr lang="en-IN" sz="2100" dirty="0"/>
              <a:t> Cumulative flow tonnes per day</a:t>
            </a:r>
          </a:p>
          <a:p>
            <a:pPr marL="201173" lvl="1" indent="0">
              <a:buClrTx/>
              <a:buNone/>
            </a:pPr>
            <a:r>
              <a:rPr lang="en-IN" sz="2100" dirty="0"/>
              <a:t>For instance if we observe heat exchanged value is deviating from the standard norms we can take corrective measures in time than to wait till the scheduled </a:t>
            </a:r>
            <a:r>
              <a:rPr lang="en-IN" sz="2100" dirty="0" err="1"/>
              <a:t>maintainance</a:t>
            </a:r>
            <a:r>
              <a:rPr lang="en-IN" sz="2100" dirty="0"/>
              <a:t> / unscheduled breakdown.</a:t>
            </a:r>
          </a:p>
          <a:p>
            <a:pPr lvl="1">
              <a:buClrTx/>
              <a:buFont typeface="Wingdings" panose="05000000000000000000" pitchFamily="2" charset="2"/>
              <a:buChar char="q"/>
            </a:pPr>
            <a:r>
              <a:rPr lang="en-IN" sz="2100" dirty="0"/>
              <a:t> Also the prediction values keeps on changing everyday according to that day’s circumstances / performance.</a:t>
            </a:r>
          </a:p>
        </p:txBody>
      </p:sp>
    </p:spTree>
    <p:extLst>
      <p:ext uri="{BB962C8B-B14F-4D97-AF65-F5344CB8AC3E}">
        <p14:creationId xmlns:p14="http://schemas.microsoft.com/office/powerpoint/2010/main" val="323322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THANK YOU</a:t>
            </a: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62318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07580"/>
            <a:ext cx="11003280" cy="861240"/>
          </a:xfrm>
        </p:spPr>
        <p:txBody>
          <a:bodyPr/>
          <a:lstStyle/>
          <a:p>
            <a:r>
              <a:rPr lang="en-IN" dirty="0"/>
              <a:t>Types of regression analysis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25569818"/>
              </p:ext>
            </p:extLst>
          </p:nvPr>
        </p:nvGraphicFramePr>
        <p:xfrm>
          <a:off x="782487" y="141157"/>
          <a:ext cx="10439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56062" y="4284955"/>
            <a:ext cx="2590800" cy="923330"/>
          </a:xfrm>
          <a:prstGeom prst="rect">
            <a:avLst/>
          </a:prstGeom>
          <a:noFill/>
        </p:spPr>
        <p:txBody>
          <a:bodyPr wrap="square" rtlCol="0">
            <a:spAutoFit/>
          </a:bodyPr>
          <a:lstStyle/>
          <a:p>
            <a:r>
              <a:rPr lang="en-IN" dirty="0"/>
              <a:t>1 DV - interval or ratio </a:t>
            </a:r>
          </a:p>
          <a:p>
            <a:r>
              <a:rPr lang="en-IN" dirty="0"/>
              <a:t>1 IV   - interval or ratio or                	dichotomous</a:t>
            </a:r>
          </a:p>
        </p:txBody>
      </p:sp>
      <p:sp>
        <p:nvSpPr>
          <p:cNvPr id="8" name="TextBox 7"/>
          <p:cNvSpPr txBox="1"/>
          <p:nvPr/>
        </p:nvSpPr>
        <p:spPr>
          <a:xfrm>
            <a:off x="2689502" y="4295878"/>
            <a:ext cx="2606040" cy="923330"/>
          </a:xfrm>
          <a:prstGeom prst="rect">
            <a:avLst/>
          </a:prstGeom>
          <a:noFill/>
        </p:spPr>
        <p:txBody>
          <a:bodyPr wrap="square" rtlCol="0">
            <a:spAutoFit/>
          </a:bodyPr>
          <a:lstStyle/>
          <a:p>
            <a:r>
              <a:rPr lang="en-IN" dirty="0"/>
              <a:t>1 DV - interval or ratio </a:t>
            </a:r>
          </a:p>
          <a:p>
            <a:r>
              <a:rPr lang="en-IN" dirty="0"/>
              <a:t>1 IV   - interval or ratio or 	dichotomous</a:t>
            </a:r>
          </a:p>
        </p:txBody>
      </p:sp>
      <p:sp>
        <p:nvSpPr>
          <p:cNvPr id="9" name="Rectangle 8"/>
          <p:cNvSpPr/>
          <p:nvPr/>
        </p:nvSpPr>
        <p:spPr>
          <a:xfrm>
            <a:off x="5363934" y="4295878"/>
            <a:ext cx="1661160" cy="1200329"/>
          </a:xfrm>
          <a:prstGeom prst="rect">
            <a:avLst/>
          </a:prstGeom>
        </p:spPr>
        <p:txBody>
          <a:bodyPr wrap="square">
            <a:spAutoFit/>
          </a:bodyPr>
          <a:lstStyle/>
          <a:p>
            <a:r>
              <a:rPr lang="en-IN" dirty="0">
                <a:solidFill>
                  <a:srgbClr val="333333"/>
                </a:solidFill>
                <a:latin typeface="EB Garamond"/>
              </a:rPr>
              <a:t>1 DV - binary</a:t>
            </a:r>
          </a:p>
          <a:p>
            <a:r>
              <a:rPr lang="en-IN" dirty="0">
                <a:solidFill>
                  <a:srgbClr val="333333"/>
                </a:solidFill>
                <a:latin typeface="EB Garamond"/>
              </a:rPr>
              <a:t>2+ IV - interval </a:t>
            </a:r>
          </a:p>
          <a:p>
            <a:r>
              <a:rPr lang="en-IN" dirty="0">
                <a:solidFill>
                  <a:srgbClr val="333333"/>
                </a:solidFill>
                <a:latin typeface="EB Garamond"/>
              </a:rPr>
              <a:t>or ratio or dichotomous</a:t>
            </a:r>
            <a:endParaRPr lang="en-IN" dirty="0"/>
          </a:p>
        </p:txBody>
      </p:sp>
      <p:sp>
        <p:nvSpPr>
          <p:cNvPr id="10" name="Rectangle 9"/>
          <p:cNvSpPr/>
          <p:nvPr/>
        </p:nvSpPr>
        <p:spPr>
          <a:xfrm>
            <a:off x="7302037" y="4284955"/>
            <a:ext cx="1828800" cy="923330"/>
          </a:xfrm>
          <a:prstGeom prst="rect">
            <a:avLst/>
          </a:prstGeom>
        </p:spPr>
        <p:txBody>
          <a:bodyPr wrap="square">
            <a:spAutoFit/>
          </a:bodyPr>
          <a:lstStyle/>
          <a:p>
            <a:r>
              <a:rPr lang="en-IN" dirty="0">
                <a:solidFill>
                  <a:srgbClr val="333333"/>
                </a:solidFill>
                <a:latin typeface="EB Garamond"/>
              </a:rPr>
              <a:t>1 DV - ordinal</a:t>
            </a:r>
          </a:p>
          <a:p>
            <a:r>
              <a:rPr lang="en-IN" dirty="0">
                <a:solidFill>
                  <a:srgbClr val="333333"/>
                </a:solidFill>
                <a:latin typeface="EB Garamond"/>
              </a:rPr>
              <a:t>1 IV - nominal or dichotomous</a:t>
            </a:r>
            <a:endParaRPr lang="en-IN" dirty="0"/>
          </a:p>
        </p:txBody>
      </p:sp>
      <p:sp>
        <p:nvSpPr>
          <p:cNvPr id="11" name="Rectangle 10"/>
          <p:cNvSpPr/>
          <p:nvPr/>
        </p:nvSpPr>
        <p:spPr>
          <a:xfrm>
            <a:off x="9516413" y="4286071"/>
            <a:ext cx="2524344" cy="923330"/>
          </a:xfrm>
          <a:prstGeom prst="rect">
            <a:avLst/>
          </a:prstGeom>
        </p:spPr>
        <p:txBody>
          <a:bodyPr wrap="square">
            <a:spAutoFit/>
          </a:bodyPr>
          <a:lstStyle/>
          <a:p>
            <a:r>
              <a:rPr lang="en-IN" dirty="0">
                <a:solidFill>
                  <a:srgbClr val="333333"/>
                </a:solidFill>
                <a:latin typeface="EB Garamond"/>
              </a:rPr>
              <a:t>1 DV – nominal</a:t>
            </a:r>
          </a:p>
          <a:p>
            <a:r>
              <a:rPr lang="en-IN" dirty="0">
                <a:solidFill>
                  <a:srgbClr val="333333"/>
                </a:solidFill>
                <a:latin typeface="EB Garamond"/>
              </a:rPr>
              <a:t>1+ IV - interval or ratio or dichotomous</a:t>
            </a:r>
            <a:endParaRPr lang="en-IN" dirty="0"/>
          </a:p>
        </p:txBody>
      </p:sp>
    </p:spTree>
    <p:extLst>
      <p:ext uri="{BB962C8B-B14F-4D97-AF65-F5344CB8AC3E}">
        <p14:creationId xmlns:p14="http://schemas.microsoft.com/office/powerpoint/2010/main" val="2041133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90" y="397495"/>
            <a:ext cx="11003280" cy="856395"/>
          </a:xfrm>
        </p:spPr>
        <p:txBody>
          <a:bodyPr/>
          <a:lstStyle/>
          <a:p>
            <a:r>
              <a:rPr lang="en-IN" dirty="0">
                <a:solidFill>
                  <a:srgbClr val="3B3835"/>
                </a:solidFill>
              </a:rPr>
              <a:t>Purpose of regression analysis</a:t>
            </a:r>
            <a:endParaRPr lang="en-IN" dirty="0"/>
          </a:p>
        </p:txBody>
      </p:sp>
      <p:sp>
        <p:nvSpPr>
          <p:cNvPr id="4" name="Content Placeholder 3"/>
          <p:cNvSpPr>
            <a:spLocks noGrp="1"/>
          </p:cNvSpPr>
          <p:nvPr>
            <p:ph idx="1"/>
          </p:nvPr>
        </p:nvSpPr>
        <p:spPr>
          <a:xfrm>
            <a:off x="381000" y="1253890"/>
            <a:ext cx="10896600" cy="4918310"/>
          </a:xfrm>
        </p:spPr>
        <p:txBody>
          <a:bodyPr>
            <a:normAutofit fontScale="92500" lnSpcReduction="20000"/>
          </a:bodyPr>
          <a:lstStyle/>
          <a:p>
            <a:pPr algn="just">
              <a:lnSpc>
                <a:spcPct val="160000"/>
              </a:lnSpc>
              <a:spcBef>
                <a:spcPts val="0"/>
              </a:spcBef>
              <a:spcAft>
                <a:spcPts val="0"/>
              </a:spcAft>
              <a:buClrTx/>
              <a:buFont typeface="Wingdings" panose="05000000000000000000" pitchFamily="2" charset="2"/>
              <a:buChar char="q"/>
            </a:pPr>
            <a:r>
              <a:rPr lang="en-IN" sz="2800" dirty="0">
                <a:solidFill>
                  <a:srgbClr val="3B3835"/>
                </a:solidFill>
              </a:rPr>
              <a:t> The purpose of regression analysis is to analyse relationships among variables. </a:t>
            </a:r>
          </a:p>
          <a:p>
            <a:pPr algn="just">
              <a:lnSpc>
                <a:spcPct val="160000"/>
              </a:lnSpc>
              <a:spcBef>
                <a:spcPts val="0"/>
              </a:spcBef>
              <a:spcAft>
                <a:spcPts val="0"/>
              </a:spcAft>
              <a:buClrTx/>
              <a:buFont typeface="Wingdings" panose="05000000000000000000" pitchFamily="2" charset="2"/>
              <a:buChar char="q"/>
            </a:pPr>
            <a:r>
              <a:rPr lang="en-IN" sz="2800" dirty="0">
                <a:solidFill>
                  <a:srgbClr val="3B3835"/>
                </a:solidFill>
              </a:rPr>
              <a:t> Usually, the investigator seeks to ascertain the causal effect of one variable upon another. (</a:t>
            </a:r>
            <a:r>
              <a:rPr lang="en-IN" sz="2800" dirty="0"/>
              <a:t>causal analysis)</a:t>
            </a:r>
            <a:endParaRPr lang="en-IN" sz="2800" dirty="0">
              <a:solidFill>
                <a:srgbClr val="3B3835"/>
              </a:solidFill>
            </a:endParaRPr>
          </a:p>
          <a:p>
            <a:pPr algn="just">
              <a:lnSpc>
                <a:spcPct val="160000"/>
              </a:lnSpc>
              <a:spcBef>
                <a:spcPts val="0"/>
              </a:spcBef>
              <a:spcAft>
                <a:spcPts val="0"/>
              </a:spcAft>
              <a:buClrTx/>
              <a:buFont typeface="Wingdings" panose="05000000000000000000" pitchFamily="2" charset="2"/>
              <a:buChar char="q"/>
            </a:pPr>
            <a:r>
              <a:rPr lang="en-IN" sz="2800" dirty="0">
                <a:solidFill>
                  <a:srgbClr val="3B3835"/>
                </a:solidFill>
              </a:rPr>
              <a:t> The analysis is carried out through the estimation of a relationship </a:t>
            </a:r>
          </a:p>
          <a:p>
            <a:pPr marL="0" indent="0" algn="just">
              <a:lnSpc>
                <a:spcPct val="160000"/>
              </a:lnSpc>
              <a:spcBef>
                <a:spcPts val="0"/>
              </a:spcBef>
              <a:spcAft>
                <a:spcPts val="0"/>
              </a:spcAft>
              <a:buNone/>
            </a:pPr>
            <a:r>
              <a:rPr lang="en-IN" sz="2800" dirty="0">
                <a:solidFill>
                  <a:srgbClr val="3B3835"/>
                </a:solidFill>
              </a:rPr>
              <a:t>               y = f(x1, x2,..., </a:t>
            </a:r>
            <a:r>
              <a:rPr lang="en-IN" sz="2800" dirty="0" err="1">
                <a:solidFill>
                  <a:srgbClr val="3B3835"/>
                </a:solidFill>
              </a:rPr>
              <a:t>xk</a:t>
            </a:r>
            <a:r>
              <a:rPr lang="en-IN" sz="2800" dirty="0">
                <a:solidFill>
                  <a:srgbClr val="3B3835"/>
                </a:solidFill>
              </a:rPr>
              <a:t>)                        </a:t>
            </a:r>
          </a:p>
          <a:p>
            <a:pPr algn="just">
              <a:lnSpc>
                <a:spcPct val="160000"/>
              </a:lnSpc>
              <a:spcBef>
                <a:spcPts val="0"/>
              </a:spcBef>
              <a:spcAft>
                <a:spcPts val="0"/>
              </a:spcAft>
              <a:buClrTx/>
              <a:buFont typeface="Wingdings" panose="05000000000000000000" pitchFamily="2" charset="2"/>
              <a:buChar char="q"/>
            </a:pPr>
            <a:r>
              <a:rPr lang="en-IN" sz="2800" dirty="0">
                <a:solidFill>
                  <a:srgbClr val="3B3835"/>
                </a:solidFill>
              </a:rPr>
              <a:t> The results serve the following two purposes:</a:t>
            </a:r>
          </a:p>
          <a:p>
            <a:pPr lvl="2" algn="just">
              <a:lnSpc>
                <a:spcPct val="160000"/>
              </a:lnSpc>
              <a:spcBef>
                <a:spcPts val="0"/>
              </a:spcBef>
              <a:spcAft>
                <a:spcPts val="0"/>
              </a:spcAft>
              <a:buClrTx/>
              <a:buFont typeface="Wingdings" panose="05000000000000000000" pitchFamily="2" charset="2"/>
              <a:buChar char="§"/>
            </a:pPr>
            <a:r>
              <a:rPr lang="en-IN" sz="2400" dirty="0">
                <a:solidFill>
                  <a:srgbClr val="3B3835"/>
                </a:solidFill>
              </a:rPr>
              <a:t>Answer the question of how much y changes with changes in each of the </a:t>
            </a:r>
            <a:r>
              <a:rPr lang="en-IN" sz="2400" dirty="0" err="1">
                <a:solidFill>
                  <a:srgbClr val="3B3835"/>
                </a:solidFill>
              </a:rPr>
              <a:t>Xs</a:t>
            </a:r>
            <a:r>
              <a:rPr lang="en-IN" sz="2400" dirty="0">
                <a:solidFill>
                  <a:srgbClr val="3B3835"/>
                </a:solidFill>
              </a:rPr>
              <a:t> (x1, x2,...,</a:t>
            </a:r>
            <a:r>
              <a:rPr lang="en-IN" sz="2400" dirty="0" err="1">
                <a:solidFill>
                  <a:srgbClr val="3B3835"/>
                </a:solidFill>
              </a:rPr>
              <a:t>xk</a:t>
            </a:r>
            <a:r>
              <a:rPr lang="en-IN" sz="2400" dirty="0">
                <a:solidFill>
                  <a:srgbClr val="3B3835"/>
                </a:solidFill>
              </a:rPr>
              <a:t>). (</a:t>
            </a:r>
            <a:r>
              <a:rPr lang="en-IN" sz="2400" dirty="0"/>
              <a:t>forecasting an effect / impact of an effect)</a:t>
            </a:r>
            <a:endParaRPr lang="en-IN" sz="2400" dirty="0">
              <a:solidFill>
                <a:srgbClr val="3B3835"/>
              </a:solidFill>
            </a:endParaRPr>
          </a:p>
          <a:p>
            <a:pPr lvl="2" algn="just">
              <a:lnSpc>
                <a:spcPct val="160000"/>
              </a:lnSpc>
              <a:spcBef>
                <a:spcPts val="0"/>
              </a:spcBef>
              <a:spcAft>
                <a:spcPts val="0"/>
              </a:spcAft>
              <a:buClrTx/>
              <a:buFont typeface="Wingdings" panose="05000000000000000000" pitchFamily="2" charset="2"/>
              <a:buChar char="§"/>
            </a:pPr>
            <a:r>
              <a:rPr lang="en-IN" sz="2400" dirty="0">
                <a:solidFill>
                  <a:srgbClr val="3B3835"/>
                </a:solidFill>
              </a:rPr>
              <a:t>Forecast or predict the value of y based on the values of the </a:t>
            </a:r>
            <a:r>
              <a:rPr lang="en-IN" sz="2400" dirty="0" err="1">
                <a:solidFill>
                  <a:srgbClr val="3B3835"/>
                </a:solidFill>
              </a:rPr>
              <a:t>Xs</a:t>
            </a:r>
            <a:r>
              <a:rPr lang="en-IN" sz="2400" dirty="0">
                <a:solidFill>
                  <a:srgbClr val="3B3835"/>
                </a:solidFill>
              </a:rPr>
              <a:t>.  (</a:t>
            </a:r>
            <a:r>
              <a:rPr lang="en-IN" sz="2400" dirty="0"/>
              <a:t>trend forecasting)</a:t>
            </a:r>
            <a:endParaRPr lang="en-IN" sz="2400" dirty="0">
              <a:solidFill>
                <a:srgbClr val="3B3835"/>
              </a:solidFill>
            </a:endParaRPr>
          </a:p>
        </p:txBody>
      </p:sp>
      <p:sp>
        <p:nvSpPr>
          <p:cNvPr id="5" name="TextBox 4"/>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226860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325497"/>
            <a:ext cx="11003280" cy="856395"/>
          </a:xfrm>
        </p:spPr>
        <p:txBody>
          <a:bodyPr/>
          <a:lstStyle/>
          <a:p>
            <a:r>
              <a:rPr lang="en-IN" dirty="0"/>
              <a:t>Simple Linear Regression</a:t>
            </a:r>
          </a:p>
        </p:txBody>
      </p:sp>
      <p:sp>
        <p:nvSpPr>
          <p:cNvPr id="5" name="Content Placeholder 4"/>
          <p:cNvSpPr>
            <a:spLocks noGrp="1"/>
          </p:cNvSpPr>
          <p:nvPr>
            <p:ph idx="1"/>
          </p:nvPr>
        </p:nvSpPr>
        <p:spPr>
          <a:xfrm>
            <a:off x="381000" y="1447800"/>
            <a:ext cx="10744200" cy="4495800"/>
          </a:xfrm>
        </p:spPr>
        <p:txBody>
          <a:bodyPr>
            <a:normAutofit/>
          </a:bodyPr>
          <a:lstStyle/>
          <a:p>
            <a:pPr algn="just">
              <a:buClrTx/>
              <a:buFont typeface="Wingdings" panose="05000000000000000000" pitchFamily="2" charset="2"/>
              <a:buChar char="q"/>
            </a:pPr>
            <a:r>
              <a:rPr lang="en-IN" sz="2400" dirty="0"/>
              <a:t> It is the simplest form with one dependent and one independent variable, is defined by the formula : -</a:t>
            </a:r>
          </a:p>
          <a:p>
            <a:pPr algn="just"/>
            <a:r>
              <a:rPr lang="en-IN" sz="2400" dirty="0"/>
              <a:t>                                 y = a + b*x</a:t>
            </a:r>
          </a:p>
          <a:p>
            <a:pPr marL="384057" lvl="2" indent="0" algn="just">
              <a:buNone/>
            </a:pPr>
            <a:r>
              <a:rPr lang="en-IN" sz="2400" dirty="0"/>
              <a:t>	</a:t>
            </a:r>
          </a:p>
          <a:p>
            <a:pPr marL="384057" lvl="2" indent="0" algn="just">
              <a:buNone/>
            </a:pPr>
            <a:r>
              <a:rPr lang="en-IN" sz="2400" dirty="0"/>
              <a:t>Where,</a:t>
            </a:r>
          </a:p>
          <a:p>
            <a:pPr marL="201173" lvl="1" indent="0" algn="just">
              <a:buNone/>
            </a:pPr>
            <a:r>
              <a:rPr lang="en-IN" sz="2400" dirty="0"/>
              <a:t>	y = estimated dependent, </a:t>
            </a:r>
          </a:p>
          <a:p>
            <a:pPr marL="201173" lvl="1" indent="0" algn="just">
              <a:buNone/>
            </a:pPr>
            <a:r>
              <a:rPr lang="en-IN" sz="2400" dirty="0"/>
              <a:t>	a = intercept</a:t>
            </a:r>
          </a:p>
          <a:p>
            <a:pPr marL="201173" lvl="1" indent="0" algn="just">
              <a:buNone/>
            </a:pPr>
            <a:r>
              <a:rPr lang="en-IN" sz="2400" dirty="0"/>
              <a:t>	b = regression coefficients</a:t>
            </a:r>
          </a:p>
          <a:p>
            <a:pPr marL="201173" lvl="1" indent="0" algn="just">
              <a:buNone/>
            </a:pPr>
            <a:r>
              <a:rPr lang="en-IN" sz="2400" dirty="0"/>
              <a:t>	x = independent variable.</a:t>
            </a:r>
          </a:p>
        </p:txBody>
      </p:sp>
      <p:sp>
        <p:nvSpPr>
          <p:cNvPr id="3" name="TextBox 2"/>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391175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27" y="381000"/>
            <a:ext cx="10927080" cy="861240"/>
          </a:xfrm>
        </p:spPr>
        <p:txBody>
          <a:bodyPr/>
          <a:lstStyle/>
          <a:p>
            <a:r>
              <a:rPr lang="en-IN" dirty="0">
                <a:solidFill>
                  <a:srgbClr val="3B3835"/>
                </a:solidFill>
              </a:rPr>
              <a:t>Multiple Linear Regression</a:t>
            </a:r>
            <a:endParaRPr lang="en-IN" dirty="0"/>
          </a:p>
        </p:txBody>
      </p:sp>
      <p:sp>
        <p:nvSpPr>
          <p:cNvPr id="3" name="Rectangle 2"/>
          <p:cNvSpPr/>
          <p:nvPr/>
        </p:nvSpPr>
        <p:spPr>
          <a:xfrm>
            <a:off x="264327" y="1828800"/>
            <a:ext cx="10744200" cy="3046988"/>
          </a:xfrm>
          <a:prstGeom prst="rect">
            <a:avLst/>
          </a:prstGeom>
        </p:spPr>
        <p:txBody>
          <a:bodyPr wrap="square">
            <a:spAutoFit/>
          </a:bodyPr>
          <a:lstStyle/>
          <a:p>
            <a:pPr marL="457200" indent="-457200" algn="just">
              <a:buFont typeface="Wingdings" panose="05000000000000000000" pitchFamily="2" charset="2"/>
              <a:buChar char="q"/>
            </a:pPr>
            <a:r>
              <a:rPr lang="en-IN" sz="3200" dirty="0">
                <a:solidFill>
                  <a:srgbClr val="3B3835"/>
                </a:solidFill>
                <a:latin typeface="+mj-lt"/>
              </a:rPr>
              <a:t>“Multiple regression” is a technique that allows additional factors to enter the analysis separately so that the effect of each can be estimated. </a:t>
            </a:r>
          </a:p>
          <a:p>
            <a:pPr algn="just"/>
            <a:endParaRPr lang="en-IN" sz="3200" dirty="0">
              <a:solidFill>
                <a:srgbClr val="3B3835"/>
              </a:solidFill>
              <a:latin typeface="+mj-lt"/>
            </a:endParaRPr>
          </a:p>
          <a:p>
            <a:pPr marL="457200" indent="-457200" algn="just">
              <a:buFont typeface="Wingdings" panose="05000000000000000000" pitchFamily="2" charset="2"/>
              <a:buChar char="q"/>
            </a:pPr>
            <a:r>
              <a:rPr lang="en-IN" sz="3200" dirty="0">
                <a:solidFill>
                  <a:srgbClr val="3B3835"/>
                </a:solidFill>
                <a:latin typeface="+mj-lt"/>
              </a:rPr>
              <a:t>It is valuable for quantifying the impact of various simultaneous influences upon a single dependent variable.</a:t>
            </a:r>
            <a:endParaRPr lang="en-IN" sz="3200" dirty="0">
              <a:latin typeface="+mj-lt"/>
            </a:endParaRP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123228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10927080" cy="861240"/>
          </a:xfrm>
        </p:spPr>
        <p:txBody>
          <a:bodyPr/>
          <a:lstStyle/>
          <a:p>
            <a:r>
              <a:rPr lang="en-IN" dirty="0">
                <a:solidFill>
                  <a:srgbClr val="3B3835"/>
                </a:solidFill>
              </a:rPr>
              <a:t>Multiple Regression </a:t>
            </a:r>
            <a:endParaRPr lang="en-IN" dirty="0"/>
          </a:p>
        </p:txBody>
      </p:sp>
      <p:sp>
        <p:nvSpPr>
          <p:cNvPr id="3" name="Rectangle 2"/>
          <p:cNvSpPr/>
          <p:nvPr/>
        </p:nvSpPr>
        <p:spPr>
          <a:xfrm>
            <a:off x="152400" y="1248866"/>
            <a:ext cx="11125200" cy="4031873"/>
          </a:xfrm>
          <a:prstGeom prst="rect">
            <a:avLst/>
          </a:prstGeom>
        </p:spPr>
        <p:txBody>
          <a:bodyPr wrap="square">
            <a:spAutoFit/>
          </a:bodyPr>
          <a:lstStyle/>
          <a:p>
            <a:r>
              <a:rPr lang="en-IN" sz="3200" dirty="0">
                <a:solidFill>
                  <a:srgbClr val="3B3835"/>
                </a:solidFill>
                <a:latin typeface="+mj-lt"/>
              </a:rPr>
              <a:t>Multiple Regression: </a:t>
            </a:r>
          </a:p>
          <a:p>
            <a:r>
              <a:rPr lang="en-IN" sz="3200" dirty="0">
                <a:solidFill>
                  <a:srgbClr val="3B3835"/>
                </a:solidFill>
                <a:latin typeface="+mj-lt"/>
              </a:rPr>
              <a:t>                           Y = a + b1X1 + b2X2 + B3X3 + ... + </a:t>
            </a:r>
            <a:r>
              <a:rPr lang="en-IN" sz="3200" dirty="0" err="1">
                <a:solidFill>
                  <a:srgbClr val="3B3835"/>
                </a:solidFill>
                <a:latin typeface="+mj-lt"/>
              </a:rPr>
              <a:t>BtXt</a:t>
            </a:r>
            <a:r>
              <a:rPr lang="en-IN" sz="3200" dirty="0">
                <a:solidFill>
                  <a:srgbClr val="3B3835"/>
                </a:solidFill>
                <a:latin typeface="+mj-lt"/>
              </a:rPr>
              <a:t> + u </a:t>
            </a:r>
          </a:p>
          <a:p>
            <a:r>
              <a:rPr lang="en-IN" sz="3200" dirty="0">
                <a:solidFill>
                  <a:srgbClr val="3B3835"/>
                </a:solidFill>
                <a:latin typeface="+mj-lt"/>
              </a:rPr>
              <a:t> Where: </a:t>
            </a:r>
          </a:p>
          <a:p>
            <a:r>
              <a:rPr lang="en-IN" sz="3200" dirty="0">
                <a:solidFill>
                  <a:srgbClr val="3B3835"/>
                </a:solidFill>
                <a:latin typeface="+mj-lt"/>
              </a:rPr>
              <a:t> Y= the variable that we are trying to predict(DV)</a:t>
            </a:r>
          </a:p>
          <a:p>
            <a:r>
              <a:rPr lang="en-IN" sz="3200" dirty="0">
                <a:solidFill>
                  <a:srgbClr val="3B3835"/>
                </a:solidFill>
                <a:latin typeface="+mj-lt"/>
              </a:rPr>
              <a:t> X= the variable that we are using to predict Y(IV)</a:t>
            </a:r>
          </a:p>
          <a:p>
            <a:r>
              <a:rPr lang="en-IN" sz="3200" dirty="0">
                <a:solidFill>
                  <a:srgbClr val="3B3835"/>
                </a:solidFill>
                <a:latin typeface="+mj-lt"/>
              </a:rPr>
              <a:t> a= the intercept </a:t>
            </a:r>
          </a:p>
          <a:p>
            <a:r>
              <a:rPr lang="en-IN" sz="3200" dirty="0">
                <a:solidFill>
                  <a:srgbClr val="3B3835"/>
                </a:solidFill>
                <a:latin typeface="+mj-lt"/>
              </a:rPr>
              <a:t> b= the slope (Coefficient of X1)</a:t>
            </a:r>
          </a:p>
          <a:p>
            <a:r>
              <a:rPr lang="en-IN" sz="3200" dirty="0">
                <a:solidFill>
                  <a:srgbClr val="3B3835"/>
                </a:solidFill>
                <a:latin typeface="+mj-lt"/>
              </a:rPr>
              <a:t> u= the regression residual (error term)</a:t>
            </a:r>
            <a:endParaRPr lang="en-IN" sz="3200" dirty="0">
              <a:latin typeface="+mj-lt"/>
            </a:endParaRP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309820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927080" cy="861240"/>
          </a:xfrm>
        </p:spPr>
        <p:txBody>
          <a:bodyPr/>
          <a:lstStyle/>
          <a:p>
            <a:r>
              <a:rPr lang="en-IN" dirty="0">
                <a:solidFill>
                  <a:srgbClr val="3B3835"/>
                </a:solidFill>
              </a:rPr>
              <a:t>Typical Applications of Regression Analysis</a:t>
            </a:r>
            <a:endParaRPr lang="en-IN" dirty="0"/>
          </a:p>
        </p:txBody>
      </p:sp>
      <p:sp>
        <p:nvSpPr>
          <p:cNvPr id="3" name="Rectangle 2"/>
          <p:cNvSpPr/>
          <p:nvPr/>
        </p:nvSpPr>
        <p:spPr>
          <a:xfrm>
            <a:off x="279653" y="1166040"/>
            <a:ext cx="11125200" cy="6432530"/>
          </a:xfrm>
          <a:prstGeom prst="rect">
            <a:avLst/>
          </a:prstGeom>
        </p:spPr>
        <p:txBody>
          <a:bodyPr wrap="square" numCol="1">
            <a:spAutoFit/>
          </a:bodyPr>
          <a:lstStyle/>
          <a:p>
            <a:r>
              <a:rPr lang="en-IN" sz="2400" dirty="0">
                <a:solidFill>
                  <a:srgbClr val="3B3835"/>
                </a:solidFill>
              </a:rPr>
              <a:t>Building of models to ascertain the pattern/behaviour of certain performance measures</a:t>
            </a:r>
          </a:p>
          <a:p>
            <a:pPr marL="285750" indent="-285750">
              <a:buFont typeface="Wingdings" panose="05000000000000000000" pitchFamily="2" charset="2"/>
              <a:buChar char="Ø"/>
            </a:pPr>
            <a:endParaRPr lang="en-IN" sz="2400" dirty="0">
              <a:solidFill>
                <a:srgbClr val="3B3835"/>
              </a:solidFill>
            </a:endParaRPr>
          </a:p>
          <a:p>
            <a:pPr marL="342900" indent="-342900">
              <a:buFont typeface="Wingdings" panose="05000000000000000000" pitchFamily="2" charset="2"/>
              <a:buChar char="q"/>
            </a:pPr>
            <a:r>
              <a:rPr lang="en-IN" sz="2400" dirty="0">
                <a:solidFill>
                  <a:srgbClr val="3B3835"/>
                </a:solidFill>
              </a:rPr>
              <a:t>Asset Management : -</a:t>
            </a:r>
          </a:p>
          <a:p>
            <a:pPr marL="914387" lvl="1" indent="-457200">
              <a:buFont typeface="Wingdings" panose="05000000000000000000" pitchFamily="2" charset="2"/>
              <a:buChar char="§"/>
            </a:pPr>
            <a:r>
              <a:rPr lang="en-IN" sz="2400" dirty="0">
                <a:solidFill>
                  <a:srgbClr val="3B3835"/>
                </a:solidFill>
              </a:rPr>
              <a:t>Predict performance</a:t>
            </a:r>
          </a:p>
          <a:p>
            <a:pPr marL="914387" lvl="1" indent="-457200">
              <a:buFont typeface="Wingdings" panose="05000000000000000000" pitchFamily="2" charset="2"/>
              <a:buChar char="§"/>
            </a:pPr>
            <a:r>
              <a:rPr lang="en-IN" sz="2400" dirty="0">
                <a:solidFill>
                  <a:srgbClr val="3B3835"/>
                </a:solidFill>
              </a:rPr>
              <a:t>Maintenance cost</a:t>
            </a:r>
          </a:p>
          <a:p>
            <a:pPr marL="914387" lvl="1" indent="-457200">
              <a:buFont typeface="Wingdings" panose="05000000000000000000" pitchFamily="2" charset="2"/>
              <a:buChar char="§"/>
            </a:pPr>
            <a:r>
              <a:rPr lang="en-IN" sz="2400" dirty="0">
                <a:solidFill>
                  <a:srgbClr val="3B3835"/>
                </a:solidFill>
              </a:rPr>
              <a:t>Asset  at risk </a:t>
            </a:r>
          </a:p>
          <a:p>
            <a:pPr marL="914387" lvl="1" indent="-457200">
              <a:buFont typeface="Wingdings" panose="05000000000000000000" pitchFamily="2" charset="2"/>
              <a:buChar char="§"/>
            </a:pPr>
            <a:r>
              <a:rPr lang="en-IN" sz="2400" dirty="0">
                <a:solidFill>
                  <a:srgbClr val="3B3835"/>
                </a:solidFill>
              </a:rPr>
              <a:t>Predict remnant life</a:t>
            </a:r>
          </a:p>
          <a:p>
            <a:pPr marL="914387" lvl="1" indent="-457200">
              <a:buFont typeface="Wingdings" panose="05000000000000000000" pitchFamily="2" charset="2"/>
              <a:buChar char="§"/>
            </a:pPr>
            <a:r>
              <a:rPr lang="en-IN" sz="2400" dirty="0">
                <a:solidFill>
                  <a:srgbClr val="3B3835"/>
                </a:solidFill>
              </a:rPr>
              <a:t>Pump/compressor efficiency</a:t>
            </a:r>
          </a:p>
          <a:p>
            <a:pPr marL="914387" lvl="1" indent="-457200">
              <a:buFont typeface="Wingdings" panose="05000000000000000000" pitchFamily="2" charset="2"/>
              <a:buChar char="§"/>
            </a:pPr>
            <a:r>
              <a:rPr lang="en-IN" sz="2400" dirty="0">
                <a:solidFill>
                  <a:srgbClr val="3B3835"/>
                </a:solidFill>
              </a:rPr>
              <a:t>Furnace efficiency </a:t>
            </a:r>
          </a:p>
          <a:p>
            <a:pPr marL="342900" indent="-342900">
              <a:buFont typeface="Wingdings" panose="05000000000000000000" pitchFamily="2" charset="2"/>
              <a:buChar char="q"/>
            </a:pPr>
            <a:r>
              <a:rPr lang="en-IN" sz="2400" dirty="0">
                <a:solidFill>
                  <a:srgbClr val="3B3835"/>
                </a:solidFill>
              </a:rPr>
              <a:t>Production operations : -</a:t>
            </a:r>
          </a:p>
          <a:p>
            <a:pPr marL="914387" lvl="1" indent="-457200">
              <a:buFont typeface="Wingdings" panose="05000000000000000000" pitchFamily="2" charset="2"/>
              <a:buChar char="§"/>
            </a:pPr>
            <a:r>
              <a:rPr lang="en-IN" sz="2400" dirty="0">
                <a:solidFill>
                  <a:srgbClr val="3B3835"/>
                </a:solidFill>
              </a:rPr>
              <a:t>Proactive alerts</a:t>
            </a:r>
          </a:p>
          <a:p>
            <a:pPr marL="914387" lvl="1" indent="-457200">
              <a:buFont typeface="Wingdings" panose="05000000000000000000" pitchFamily="2" charset="2"/>
              <a:buChar char="§"/>
            </a:pPr>
            <a:r>
              <a:rPr lang="en-IN" sz="2400" dirty="0">
                <a:solidFill>
                  <a:srgbClr val="3B3835"/>
                </a:solidFill>
              </a:rPr>
              <a:t>Heat exchanger – Heat duty prediction </a:t>
            </a:r>
          </a:p>
          <a:p>
            <a:pPr marL="914387" lvl="1" indent="-457200">
              <a:buFont typeface="Wingdings" panose="05000000000000000000" pitchFamily="2" charset="2"/>
              <a:buChar char="§"/>
            </a:pPr>
            <a:r>
              <a:rPr lang="en-IN" sz="2400" dirty="0">
                <a:solidFill>
                  <a:srgbClr val="3B3835"/>
                </a:solidFill>
              </a:rPr>
              <a:t>Likelihood of Event (e.g. Trip, Failure,…)</a:t>
            </a:r>
          </a:p>
          <a:p>
            <a:pPr marL="914387" lvl="1" indent="-457200">
              <a:buFont typeface="Wingdings" panose="05000000000000000000" pitchFamily="2" charset="2"/>
              <a:buChar char="§"/>
            </a:pPr>
            <a:r>
              <a:rPr lang="en-IN" sz="2400" dirty="0">
                <a:solidFill>
                  <a:srgbClr val="3B3835"/>
                </a:solidFill>
              </a:rPr>
              <a:t>Catalyst life prediction.                                                   And many more….</a:t>
            </a:r>
          </a:p>
          <a:p>
            <a:pPr marL="342900" indent="-342900">
              <a:buFont typeface="Wingdings" panose="05000000000000000000" pitchFamily="2" charset="2"/>
              <a:buChar char="q"/>
            </a:pPr>
            <a:endParaRPr lang="en-IN" sz="2000" dirty="0">
              <a:solidFill>
                <a:srgbClr val="3B3835"/>
              </a:solidFill>
            </a:endParaRPr>
          </a:p>
          <a:p>
            <a:pPr marL="342900" indent="-342900">
              <a:buFont typeface="Wingdings" panose="05000000000000000000" pitchFamily="2" charset="2"/>
              <a:buChar char="q"/>
            </a:pPr>
            <a:endParaRPr lang="en-IN" sz="2400" dirty="0">
              <a:solidFill>
                <a:srgbClr val="3B3835"/>
              </a:solidFill>
              <a:latin typeface="+mj-lt"/>
            </a:endParaRPr>
          </a:p>
          <a:p>
            <a:pPr marL="285750" indent="-285750">
              <a:buFont typeface="Wingdings" panose="05000000000000000000" pitchFamily="2" charset="2"/>
              <a:buChar char="Ø"/>
            </a:pPr>
            <a:endParaRPr lang="en-IN" sz="3200" dirty="0">
              <a:solidFill>
                <a:srgbClr val="3B3835"/>
              </a:solidFill>
              <a:latin typeface="+mj-lt"/>
            </a:endParaRPr>
          </a:p>
        </p:txBody>
      </p:sp>
      <p:sp>
        <p:nvSpPr>
          <p:cNvPr id="4" name="TextBox 3"/>
          <p:cNvSpPr txBox="1"/>
          <p:nvPr/>
        </p:nvSpPr>
        <p:spPr>
          <a:xfrm>
            <a:off x="7010400" y="6475416"/>
            <a:ext cx="4373217" cy="369332"/>
          </a:xfrm>
          <a:prstGeom prst="rect">
            <a:avLst/>
          </a:prstGeom>
          <a:noFill/>
        </p:spPr>
        <p:txBody>
          <a:bodyPr wrap="square" rtlCol="0">
            <a:spAutoFit/>
          </a:bodyPr>
          <a:lstStyle/>
          <a:p>
            <a:r>
              <a:rPr lang="en-IN" dirty="0"/>
              <a:t>Copyright © 2016 Defour Analytics Pvt. Ltd </a:t>
            </a:r>
          </a:p>
        </p:txBody>
      </p:sp>
    </p:spTree>
    <p:extLst>
      <p:ext uri="{BB962C8B-B14F-4D97-AF65-F5344CB8AC3E}">
        <p14:creationId xmlns:p14="http://schemas.microsoft.com/office/powerpoint/2010/main" val="1349563620"/>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11820</TotalTime>
  <Words>2474</Words>
  <Application>Microsoft Office PowerPoint</Application>
  <PresentationFormat>Widescreen</PresentationFormat>
  <Paragraphs>325</Paragraphs>
  <Slides>37</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宋体</vt:lpstr>
      <vt:lpstr>Arial</vt:lpstr>
      <vt:lpstr>Calibri</vt:lpstr>
      <vt:lpstr>Calibri Light</vt:lpstr>
      <vt:lpstr>Cambria Math</vt:lpstr>
      <vt:lpstr>Courier New</vt:lpstr>
      <vt:lpstr>DejaVu Serif</vt:lpstr>
      <vt:lpstr>EB Garamond</vt:lpstr>
      <vt:lpstr>Wingdings</vt:lpstr>
      <vt:lpstr>Retrospect</vt:lpstr>
      <vt:lpstr>Equation</vt:lpstr>
      <vt:lpstr>Simple &amp; Multiple Linear Regression</vt:lpstr>
      <vt:lpstr>Regression</vt:lpstr>
      <vt:lpstr>What is regression?</vt:lpstr>
      <vt:lpstr>Types of regression analysis</vt:lpstr>
      <vt:lpstr>Purpose of regression analysis</vt:lpstr>
      <vt:lpstr>Simple Linear Regression</vt:lpstr>
      <vt:lpstr>Multiple Linear Regression</vt:lpstr>
      <vt:lpstr>Multiple Regression </vt:lpstr>
      <vt:lpstr>Typical Applications of Regression Analysis</vt:lpstr>
      <vt:lpstr>What kind of data we needed?</vt:lpstr>
      <vt:lpstr>Assumptions in Multiple Regression Analysis</vt:lpstr>
      <vt:lpstr>Assumptions in Multiple Regression Analysis</vt:lpstr>
      <vt:lpstr>Covariance &amp; Correlation</vt:lpstr>
      <vt:lpstr>Features of r (correlation)</vt:lpstr>
      <vt:lpstr>Testing the significance of the correlation coefficient</vt:lpstr>
      <vt:lpstr>R^2 (Coefficient of Determination)</vt:lpstr>
      <vt:lpstr>R^2 (Coefficient of Determination)</vt:lpstr>
      <vt:lpstr>Term use in regression analysis</vt:lpstr>
      <vt:lpstr>PowerPoint Presentation</vt:lpstr>
      <vt:lpstr>Coefficient of determination (R2) and Adjusted R2 </vt:lpstr>
      <vt:lpstr>Multicollinearity</vt:lpstr>
      <vt:lpstr>Heteroskedasticity</vt:lpstr>
      <vt:lpstr>Heteroskedasticity</vt:lpstr>
      <vt:lpstr>PowerPoint Presentation</vt:lpstr>
      <vt:lpstr>HOW TO PREDICT FOULING FACTOR   IN   HEAT EXCHANGER   USING ADVANCE ANALYTICS ???</vt:lpstr>
      <vt:lpstr>Definition of Heat Exchanger:-  Heat exchanger are devices that facilitate the exchange of heat between two fluids that are at different temperatures while keeping them from mixing with each other.  Application:-  Heat exchangers are  commonly used in practice in a wide range of applications, from heating and air conditioning systems in a household, to chemical processing, refinery and power production in large plants </vt:lpstr>
      <vt:lpstr> </vt:lpstr>
      <vt:lpstr>Typical Operational Issues in Heat Exchanger</vt:lpstr>
      <vt:lpstr>How to manage &amp; ensure availability of Heat exchanger in case of fouling</vt:lpstr>
      <vt:lpstr>Advance analytics method to predict fouling factor</vt:lpstr>
      <vt:lpstr>Prediction of fouling factor</vt:lpstr>
      <vt:lpstr>Stepwise description of actions to be taken on data</vt:lpstr>
      <vt:lpstr>Stepwise description of actions to be taken on data</vt:lpstr>
      <vt:lpstr>R script</vt:lpstr>
      <vt:lpstr>Forecasting fouling factor</vt:lpstr>
      <vt:lpstr>How model will be used daily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1129</cp:revision>
  <dcterms:created xsi:type="dcterms:W3CDTF">2012-03-13T16:05:56Z</dcterms:created>
  <dcterms:modified xsi:type="dcterms:W3CDTF">2016-11-18T10:54:18Z</dcterms:modified>
</cp:coreProperties>
</file>