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25"/>
  </p:notesMasterIdLst>
  <p:sldIdLst>
    <p:sldId id="287" r:id="rId2"/>
    <p:sldId id="339" r:id="rId3"/>
    <p:sldId id="320" r:id="rId4"/>
    <p:sldId id="323" r:id="rId5"/>
    <p:sldId id="321" r:id="rId6"/>
    <p:sldId id="332" r:id="rId7"/>
    <p:sldId id="326" r:id="rId8"/>
    <p:sldId id="324" r:id="rId9"/>
    <p:sldId id="325" r:id="rId10"/>
    <p:sldId id="327" r:id="rId11"/>
    <p:sldId id="329" r:id="rId12"/>
    <p:sldId id="333" r:id="rId13"/>
    <p:sldId id="338" r:id="rId14"/>
    <p:sldId id="342" r:id="rId15"/>
    <p:sldId id="344" r:id="rId16"/>
    <p:sldId id="343" r:id="rId17"/>
    <p:sldId id="345" r:id="rId18"/>
    <p:sldId id="350" r:id="rId19"/>
    <p:sldId id="351" r:id="rId20"/>
    <p:sldId id="352" r:id="rId21"/>
    <p:sldId id="347" r:id="rId22"/>
    <p:sldId id="348" r:id="rId23"/>
    <p:sldId id="349" r:id="rId24"/>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50BE5"/>
    <a:srgbClr val="C25830"/>
    <a:srgbClr val="A6A6A6"/>
    <a:srgbClr val="376092"/>
    <a:srgbClr val="BFBFBF"/>
    <a:srgbClr val="E9EDF4"/>
    <a:srgbClr val="595959"/>
    <a:srgbClr val="1F497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9065" autoAdjust="0"/>
  </p:normalViewPr>
  <p:slideViewPr>
    <p:cSldViewPr showGuides="1">
      <p:cViewPr varScale="1">
        <p:scale>
          <a:sx n="64" d="100"/>
          <a:sy n="64" d="100"/>
        </p:scale>
        <p:origin x="996" y="78"/>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D3EF5-5547-4E8D-8391-E6E380C54A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40345E-FD3B-4661-8B40-7BE9C5F1FFD6}">
      <dgm:prSet phldrT="[Text]"/>
      <dgm:spPr/>
      <dgm:t>
        <a:bodyPr/>
        <a:lstStyle/>
        <a:p>
          <a:r>
            <a:rPr lang="en-US" dirty="0"/>
            <a:t>What is logistic regression?</a:t>
          </a:r>
        </a:p>
      </dgm:t>
    </dgm:pt>
    <dgm:pt modelId="{5875B6EE-FDE9-4A76-B535-E5F6FC1109C5}" type="parTrans" cxnId="{C5CB5058-9D17-49C8-87B0-BD9879354289}">
      <dgm:prSet/>
      <dgm:spPr/>
      <dgm:t>
        <a:bodyPr/>
        <a:lstStyle/>
        <a:p>
          <a:endParaRPr lang="en-US"/>
        </a:p>
      </dgm:t>
    </dgm:pt>
    <dgm:pt modelId="{13B2CD1D-F759-4AF7-8DA8-07CCCDE333D8}" type="sibTrans" cxnId="{C5CB5058-9D17-49C8-87B0-BD9879354289}">
      <dgm:prSet/>
      <dgm:spPr/>
      <dgm:t>
        <a:bodyPr/>
        <a:lstStyle/>
        <a:p>
          <a:endParaRPr lang="en-US"/>
        </a:p>
      </dgm:t>
    </dgm:pt>
    <dgm:pt modelId="{DA3BA5AD-2E8C-4D6F-8864-9D4AE9E154E8}">
      <dgm:prSet phldrT="[Text]"/>
      <dgm:spPr/>
      <dgm:t>
        <a:bodyPr/>
        <a:lstStyle/>
        <a:p>
          <a:r>
            <a:rPr lang="en-US" dirty="0"/>
            <a:t>Types of logistic regression analysis</a:t>
          </a:r>
        </a:p>
      </dgm:t>
    </dgm:pt>
    <dgm:pt modelId="{D9D1B786-F5D5-43D0-97CC-927B8A3CD849}" type="parTrans" cxnId="{988E9953-C1D4-4279-957E-AE8F56642531}">
      <dgm:prSet/>
      <dgm:spPr/>
      <dgm:t>
        <a:bodyPr/>
        <a:lstStyle/>
        <a:p>
          <a:endParaRPr lang="en-US"/>
        </a:p>
      </dgm:t>
    </dgm:pt>
    <dgm:pt modelId="{48199F4A-1731-468A-88B0-150A557223A1}" type="sibTrans" cxnId="{988E9953-C1D4-4279-957E-AE8F56642531}">
      <dgm:prSet/>
      <dgm:spPr/>
      <dgm:t>
        <a:bodyPr/>
        <a:lstStyle/>
        <a:p>
          <a:endParaRPr lang="en-US"/>
        </a:p>
      </dgm:t>
    </dgm:pt>
    <dgm:pt modelId="{11059D10-F7CC-4E6C-9E7B-79C9403A3F67}">
      <dgm:prSet phldrT="[Text]"/>
      <dgm:spPr/>
      <dgm:t>
        <a:bodyPr/>
        <a:lstStyle/>
        <a:p>
          <a:r>
            <a:rPr lang="en-US" dirty="0"/>
            <a:t>Prerequisite / when &amp; why binary logistic regression</a:t>
          </a:r>
        </a:p>
      </dgm:t>
    </dgm:pt>
    <dgm:pt modelId="{82ECC1D0-496A-4E2A-BCEC-5FC02B827F08}" type="parTrans" cxnId="{AA0114C5-6767-4F4F-82CE-764E5EA181E3}">
      <dgm:prSet/>
      <dgm:spPr/>
      <dgm:t>
        <a:bodyPr/>
        <a:lstStyle/>
        <a:p>
          <a:endParaRPr lang="en-US"/>
        </a:p>
      </dgm:t>
    </dgm:pt>
    <dgm:pt modelId="{8FC539F7-C654-4C90-BCD8-55541B19A96A}" type="sibTrans" cxnId="{AA0114C5-6767-4F4F-82CE-764E5EA181E3}">
      <dgm:prSet/>
      <dgm:spPr/>
      <dgm:t>
        <a:bodyPr/>
        <a:lstStyle/>
        <a:p>
          <a:endParaRPr lang="en-US"/>
        </a:p>
      </dgm:t>
    </dgm:pt>
    <dgm:pt modelId="{012F0935-AA5D-4B4A-AC87-3CE0164AD808}">
      <dgm:prSet phldrT="[Text]"/>
      <dgm:spPr/>
      <dgm:t>
        <a:bodyPr/>
        <a:lstStyle/>
        <a:p>
          <a:r>
            <a:rPr lang="en-US" dirty="0"/>
            <a:t>Generalized Linear Model (</a:t>
          </a:r>
          <a:r>
            <a:rPr lang="en-US" dirty="0" err="1"/>
            <a:t>glm</a:t>
          </a:r>
          <a:r>
            <a:rPr lang="en-US" dirty="0"/>
            <a:t>)</a:t>
          </a:r>
        </a:p>
      </dgm:t>
    </dgm:pt>
    <dgm:pt modelId="{486B2FBA-8062-4A85-8641-14DB6A6BEA96}" type="parTrans" cxnId="{EA5147B8-586D-4BCB-AFAA-4CE1761779A6}">
      <dgm:prSet/>
      <dgm:spPr/>
      <dgm:t>
        <a:bodyPr/>
        <a:lstStyle/>
        <a:p>
          <a:endParaRPr lang="en-US"/>
        </a:p>
      </dgm:t>
    </dgm:pt>
    <dgm:pt modelId="{C7E3CF0C-0A5C-4F81-9BC6-9E31EFE54E2A}" type="sibTrans" cxnId="{EA5147B8-586D-4BCB-AFAA-4CE1761779A6}">
      <dgm:prSet/>
      <dgm:spPr/>
      <dgm:t>
        <a:bodyPr/>
        <a:lstStyle/>
        <a:p>
          <a:endParaRPr lang="en-US"/>
        </a:p>
      </dgm:t>
    </dgm:pt>
    <dgm:pt modelId="{E1BE7412-3209-4FE9-AC2B-4BDBA2B1123C}">
      <dgm:prSet/>
      <dgm:spPr/>
      <dgm:t>
        <a:bodyPr/>
        <a:lstStyle/>
        <a:p>
          <a:r>
            <a:rPr lang="en-US" dirty="0"/>
            <a:t> Applications of logistic regression analysis </a:t>
          </a:r>
        </a:p>
      </dgm:t>
    </dgm:pt>
    <dgm:pt modelId="{4D2CAFBB-6D75-48FF-A7CB-60BF562E79AF}" type="parTrans" cxnId="{74A55B8B-3062-42EC-9D05-2BC94DAF6400}">
      <dgm:prSet/>
      <dgm:spPr/>
      <dgm:t>
        <a:bodyPr/>
        <a:lstStyle/>
        <a:p>
          <a:endParaRPr lang="en-US"/>
        </a:p>
      </dgm:t>
    </dgm:pt>
    <dgm:pt modelId="{60FE7439-FC1D-43DF-8CD7-A3EEF094ED4D}" type="sibTrans" cxnId="{74A55B8B-3062-42EC-9D05-2BC94DAF6400}">
      <dgm:prSet/>
      <dgm:spPr/>
      <dgm:t>
        <a:bodyPr/>
        <a:lstStyle/>
        <a:p>
          <a:endParaRPr lang="en-US"/>
        </a:p>
      </dgm:t>
    </dgm:pt>
    <dgm:pt modelId="{2407407F-AB32-488D-995C-A2F1DB6708DE}" type="pres">
      <dgm:prSet presAssocID="{DD5D3EF5-5547-4E8D-8391-E6E380C54A12}" presName="Name0" presStyleCnt="0">
        <dgm:presLayoutVars>
          <dgm:chMax val="7"/>
          <dgm:chPref val="7"/>
          <dgm:dir/>
        </dgm:presLayoutVars>
      </dgm:prSet>
      <dgm:spPr/>
    </dgm:pt>
    <dgm:pt modelId="{5A55C330-CD07-430F-AB49-8DD5AAE197C4}" type="pres">
      <dgm:prSet presAssocID="{DD5D3EF5-5547-4E8D-8391-E6E380C54A12}" presName="Name1" presStyleCnt="0"/>
      <dgm:spPr/>
    </dgm:pt>
    <dgm:pt modelId="{0A3D2F87-98C1-4136-8EC1-CE3D67B2F498}" type="pres">
      <dgm:prSet presAssocID="{DD5D3EF5-5547-4E8D-8391-E6E380C54A12}" presName="cycle" presStyleCnt="0"/>
      <dgm:spPr/>
    </dgm:pt>
    <dgm:pt modelId="{804E94C1-B539-4B2E-8499-5F566C2D35EE}" type="pres">
      <dgm:prSet presAssocID="{DD5D3EF5-5547-4E8D-8391-E6E380C54A12}" presName="srcNode" presStyleLbl="node1" presStyleIdx="0" presStyleCnt="5"/>
      <dgm:spPr/>
    </dgm:pt>
    <dgm:pt modelId="{633FF4A6-7FD9-452F-89B0-381553F5C127}" type="pres">
      <dgm:prSet presAssocID="{DD5D3EF5-5547-4E8D-8391-E6E380C54A12}" presName="conn" presStyleLbl="parChTrans1D2" presStyleIdx="0" presStyleCnt="1"/>
      <dgm:spPr/>
    </dgm:pt>
    <dgm:pt modelId="{813C18C4-51B2-4498-9FCC-105B0B1FC218}" type="pres">
      <dgm:prSet presAssocID="{DD5D3EF5-5547-4E8D-8391-E6E380C54A12}" presName="extraNode" presStyleLbl="node1" presStyleIdx="0" presStyleCnt="5"/>
      <dgm:spPr/>
    </dgm:pt>
    <dgm:pt modelId="{281DA15A-2ECB-49FB-BEC1-10B5C4E2F72C}" type="pres">
      <dgm:prSet presAssocID="{DD5D3EF5-5547-4E8D-8391-E6E380C54A12}" presName="dstNode" presStyleLbl="node1" presStyleIdx="0" presStyleCnt="5"/>
      <dgm:spPr/>
    </dgm:pt>
    <dgm:pt modelId="{16FC84F7-E3D2-435B-8EA5-4516BA5B1F34}" type="pres">
      <dgm:prSet presAssocID="{2840345E-FD3B-4661-8B40-7BE9C5F1FFD6}" presName="text_1" presStyleLbl="node1" presStyleIdx="0" presStyleCnt="5">
        <dgm:presLayoutVars>
          <dgm:bulletEnabled val="1"/>
        </dgm:presLayoutVars>
      </dgm:prSet>
      <dgm:spPr/>
    </dgm:pt>
    <dgm:pt modelId="{DD648960-995E-47B1-9551-32BC6259FF6C}" type="pres">
      <dgm:prSet presAssocID="{2840345E-FD3B-4661-8B40-7BE9C5F1FFD6}" presName="accent_1" presStyleCnt="0"/>
      <dgm:spPr/>
    </dgm:pt>
    <dgm:pt modelId="{8A174C59-4D0B-470E-8330-EEB94DDB2499}" type="pres">
      <dgm:prSet presAssocID="{2840345E-FD3B-4661-8B40-7BE9C5F1FFD6}" presName="accentRepeatNode" presStyleLbl="solidFgAcc1" presStyleIdx="0" presStyleCnt="5"/>
      <dgm:spPr/>
    </dgm:pt>
    <dgm:pt modelId="{32857C49-4C36-4A36-8723-5DB7DA75746C}" type="pres">
      <dgm:prSet presAssocID="{DA3BA5AD-2E8C-4D6F-8864-9D4AE9E154E8}" presName="text_2" presStyleLbl="node1" presStyleIdx="1" presStyleCnt="5">
        <dgm:presLayoutVars>
          <dgm:bulletEnabled val="1"/>
        </dgm:presLayoutVars>
      </dgm:prSet>
      <dgm:spPr/>
    </dgm:pt>
    <dgm:pt modelId="{F355792D-2FCC-41C1-9BC6-EA2F5542B829}" type="pres">
      <dgm:prSet presAssocID="{DA3BA5AD-2E8C-4D6F-8864-9D4AE9E154E8}" presName="accent_2" presStyleCnt="0"/>
      <dgm:spPr/>
    </dgm:pt>
    <dgm:pt modelId="{A5C3B613-A417-4D25-82B1-E7A49AB50BAE}" type="pres">
      <dgm:prSet presAssocID="{DA3BA5AD-2E8C-4D6F-8864-9D4AE9E154E8}" presName="accentRepeatNode" presStyleLbl="solidFgAcc1" presStyleIdx="1" presStyleCnt="5" custLinFactNeighborX="-1749" custLinFactNeighborY="-163"/>
      <dgm:spPr/>
    </dgm:pt>
    <dgm:pt modelId="{51A64B15-75DC-4E6D-8A37-F083CCB0A3C8}" type="pres">
      <dgm:prSet presAssocID="{E1BE7412-3209-4FE9-AC2B-4BDBA2B1123C}" presName="text_3" presStyleLbl="node1" presStyleIdx="2" presStyleCnt="5">
        <dgm:presLayoutVars>
          <dgm:bulletEnabled val="1"/>
        </dgm:presLayoutVars>
      </dgm:prSet>
      <dgm:spPr/>
    </dgm:pt>
    <dgm:pt modelId="{C094E267-874E-4A72-B892-F664AC5F31A0}" type="pres">
      <dgm:prSet presAssocID="{E1BE7412-3209-4FE9-AC2B-4BDBA2B1123C}" presName="accent_3" presStyleCnt="0"/>
      <dgm:spPr/>
    </dgm:pt>
    <dgm:pt modelId="{14558CA7-F5EB-4C8E-9596-0E2F7BE24ECC}" type="pres">
      <dgm:prSet presAssocID="{E1BE7412-3209-4FE9-AC2B-4BDBA2B1123C}" presName="accentRepeatNode" presStyleLbl="solidFgAcc1" presStyleIdx="2" presStyleCnt="5"/>
      <dgm:spPr/>
    </dgm:pt>
    <dgm:pt modelId="{93FDB1F3-80A8-41B3-AF41-BFA555F6B823}" type="pres">
      <dgm:prSet presAssocID="{11059D10-F7CC-4E6C-9E7B-79C9403A3F67}" presName="text_4" presStyleLbl="node1" presStyleIdx="3" presStyleCnt="5">
        <dgm:presLayoutVars>
          <dgm:bulletEnabled val="1"/>
        </dgm:presLayoutVars>
      </dgm:prSet>
      <dgm:spPr/>
    </dgm:pt>
    <dgm:pt modelId="{DC12D2A1-C5C9-49C2-BA35-E9E7864CF020}" type="pres">
      <dgm:prSet presAssocID="{11059D10-F7CC-4E6C-9E7B-79C9403A3F67}" presName="accent_4" presStyleCnt="0"/>
      <dgm:spPr/>
    </dgm:pt>
    <dgm:pt modelId="{B8E62B03-831F-4832-9FCF-F0D522180477}" type="pres">
      <dgm:prSet presAssocID="{11059D10-F7CC-4E6C-9E7B-79C9403A3F67}" presName="accentRepeatNode" presStyleLbl="solidFgAcc1" presStyleIdx="3" presStyleCnt="5"/>
      <dgm:spPr/>
    </dgm:pt>
    <dgm:pt modelId="{E3408205-D0C3-4065-80C6-ED3A6A8D9610}" type="pres">
      <dgm:prSet presAssocID="{012F0935-AA5D-4B4A-AC87-3CE0164AD808}" presName="text_5" presStyleLbl="node1" presStyleIdx="4" presStyleCnt="5">
        <dgm:presLayoutVars>
          <dgm:bulletEnabled val="1"/>
        </dgm:presLayoutVars>
      </dgm:prSet>
      <dgm:spPr/>
    </dgm:pt>
    <dgm:pt modelId="{E4808D7B-598E-414F-90F0-C97E1E3547D6}" type="pres">
      <dgm:prSet presAssocID="{012F0935-AA5D-4B4A-AC87-3CE0164AD808}" presName="accent_5" presStyleCnt="0"/>
      <dgm:spPr/>
    </dgm:pt>
    <dgm:pt modelId="{D139E961-F20D-4D00-9F05-CE617FD3B2F9}" type="pres">
      <dgm:prSet presAssocID="{012F0935-AA5D-4B4A-AC87-3CE0164AD808}" presName="accentRepeatNode" presStyleLbl="solidFgAcc1" presStyleIdx="4" presStyleCnt="5"/>
      <dgm:spPr/>
    </dgm:pt>
  </dgm:ptLst>
  <dgm:cxnLst>
    <dgm:cxn modelId="{E4713D4B-901E-4FD0-916F-64D38DDA086B}" type="presOf" srcId="{2840345E-FD3B-4661-8B40-7BE9C5F1FFD6}" destId="{16FC84F7-E3D2-435B-8EA5-4516BA5B1F34}" srcOrd="0" destOrd="0" presId="urn:microsoft.com/office/officeart/2008/layout/VerticalCurvedList"/>
    <dgm:cxn modelId="{AA0114C5-6767-4F4F-82CE-764E5EA181E3}" srcId="{DD5D3EF5-5547-4E8D-8391-E6E380C54A12}" destId="{11059D10-F7CC-4E6C-9E7B-79C9403A3F67}" srcOrd="3" destOrd="0" parTransId="{82ECC1D0-496A-4E2A-BCEC-5FC02B827F08}" sibTransId="{8FC539F7-C654-4C90-BCD8-55541B19A96A}"/>
    <dgm:cxn modelId="{AC60F242-DBF6-407B-83E0-A66706E32237}" type="presOf" srcId="{DA3BA5AD-2E8C-4D6F-8864-9D4AE9E154E8}" destId="{32857C49-4C36-4A36-8723-5DB7DA75746C}" srcOrd="0" destOrd="0" presId="urn:microsoft.com/office/officeart/2008/layout/VerticalCurvedList"/>
    <dgm:cxn modelId="{F2D951A9-0A5F-43EA-AF40-E0965599C118}" type="presOf" srcId="{11059D10-F7CC-4E6C-9E7B-79C9403A3F67}" destId="{93FDB1F3-80A8-41B3-AF41-BFA555F6B823}" srcOrd="0" destOrd="0" presId="urn:microsoft.com/office/officeart/2008/layout/VerticalCurvedList"/>
    <dgm:cxn modelId="{3F7AB5B7-E6EF-4637-A322-BB1BFC896626}" type="presOf" srcId="{13B2CD1D-F759-4AF7-8DA8-07CCCDE333D8}" destId="{633FF4A6-7FD9-452F-89B0-381553F5C127}" srcOrd="0" destOrd="0" presId="urn:microsoft.com/office/officeart/2008/layout/VerticalCurvedList"/>
    <dgm:cxn modelId="{C5CB5058-9D17-49C8-87B0-BD9879354289}" srcId="{DD5D3EF5-5547-4E8D-8391-E6E380C54A12}" destId="{2840345E-FD3B-4661-8B40-7BE9C5F1FFD6}" srcOrd="0" destOrd="0" parTransId="{5875B6EE-FDE9-4A76-B535-E5F6FC1109C5}" sibTransId="{13B2CD1D-F759-4AF7-8DA8-07CCCDE333D8}"/>
    <dgm:cxn modelId="{6DEC216C-0210-48DC-9270-C86BD8D92BAD}" type="presOf" srcId="{012F0935-AA5D-4B4A-AC87-3CE0164AD808}" destId="{E3408205-D0C3-4065-80C6-ED3A6A8D9610}" srcOrd="0" destOrd="0" presId="urn:microsoft.com/office/officeart/2008/layout/VerticalCurvedList"/>
    <dgm:cxn modelId="{988E9953-C1D4-4279-957E-AE8F56642531}" srcId="{DD5D3EF5-5547-4E8D-8391-E6E380C54A12}" destId="{DA3BA5AD-2E8C-4D6F-8864-9D4AE9E154E8}" srcOrd="1" destOrd="0" parTransId="{D9D1B786-F5D5-43D0-97CC-927B8A3CD849}" sibTransId="{48199F4A-1731-468A-88B0-150A557223A1}"/>
    <dgm:cxn modelId="{74A55B8B-3062-42EC-9D05-2BC94DAF6400}" srcId="{DD5D3EF5-5547-4E8D-8391-E6E380C54A12}" destId="{E1BE7412-3209-4FE9-AC2B-4BDBA2B1123C}" srcOrd="2" destOrd="0" parTransId="{4D2CAFBB-6D75-48FF-A7CB-60BF562E79AF}" sibTransId="{60FE7439-FC1D-43DF-8CD7-A3EEF094ED4D}"/>
    <dgm:cxn modelId="{629519E5-DDDA-4299-AC4C-33097A79A200}" type="presOf" srcId="{DD5D3EF5-5547-4E8D-8391-E6E380C54A12}" destId="{2407407F-AB32-488D-995C-A2F1DB6708DE}" srcOrd="0" destOrd="0" presId="urn:microsoft.com/office/officeart/2008/layout/VerticalCurvedList"/>
    <dgm:cxn modelId="{FAD22CFD-D162-47E8-8FD7-3E5985A07614}" type="presOf" srcId="{E1BE7412-3209-4FE9-AC2B-4BDBA2B1123C}" destId="{51A64B15-75DC-4E6D-8A37-F083CCB0A3C8}" srcOrd="0" destOrd="0" presId="urn:microsoft.com/office/officeart/2008/layout/VerticalCurvedList"/>
    <dgm:cxn modelId="{EA5147B8-586D-4BCB-AFAA-4CE1761779A6}" srcId="{DD5D3EF5-5547-4E8D-8391-E6E380C54A12}" destId="{012F0935-AA5D-4B4A-AC87-3CE0164AD808}" srcOrd="4" destOrd="0" parTransId="{486B2FBA-8062-4A85-8641-14DB6A6BEA96}" sibTransId="{C7E3CF0C-0A5C-4F81-9BC6-9E31EFE54E2A}"/>
    <dgm:cxn modelId="{DE4F27D1-E64F-47F9-95DA-680950C00D3D}" type="presParOf" srcId="{2407407F-AB32-488D-995C-A2F1DB6708DE}" destId="{5A55C330-CD07-430F-AB49-8DD5AAE197C4}" srcOrd="0" destOrd="0" presId="urn:microsoft.com/office/officeart/2008/layout/VerticalCurvedList"/>
    <dgm:cxn modelId="{B0B603B2-C0FE-4F93-A967-877CAEB58741}" type="presParOf" srcId="{5A55C330-CD07-430F-AB49-8DD5AAE197C4}" destId="{0A3D2F87-98C1-4136-8EC1-CE3D67B2F498}" srcOrd="0" destOrd="0" presId="urn:microsoft.com/office/officeart/2008/layout/VerticalCurvedList"/>
    <dgm:cxn modelId="{687F00A5-789D-48BB-9E43-7A0244A0F8B1}" type="presParOf" srcId="{0A3D2F87-98C1-4136-8EC1-CE3D67B2F498}" destId="{804E94C1-B539-4B2E-8499-5F566C2D35EE}" srcOrd="0" destOrd="0" presId="urn:microsoft.com/office/officeart/2008/layout/VerticalCurvedList"/>
    <dgm:cxn modelId="{4E2C2A6E-0BD4-4E8C-9AD8-01CFD7F5E9D6}" type="presParOf" srcId="{0A3D2F87-98C1-4136-8EC1-CE3D67B2F498}" destId="{633FF4A6-7FD9-452F-89B0-381553F5C127}" srcOrd="1" destOrd="0" presId="urn:microsoft.com/office/officeart/2008/layout/VerticalCurvedList"/>
    <dgm:cxn modelId="{54D5D3B8-1172-4495-9B1D-6AB446CE2995}" type="presParOf" srcId="{0A3D2F87-98C1-4136-8EC1-CE3D67B2F498}" destId="{813C18C4-51B2-4498-9FCC-105B0B1FC218}" srcOrd="2" destOrd="0" presId="urn:microsoft.com/office/officeart/2008/layout/VerticalCurvedList"/>
    <dgm:cxn modelId="{6C4A3650-1462-4CD8-A0F2-A7AF696CC1FB}" type="presParOf" srcId="{0A3D2F87-98C1-4136-8EC1-CE3D67B2F498}" destId="{281DA15A-2ECB-49FB-BEC1-10B5C4E2F72C}" srcOrd="3" destOrd="0" presId="urn:microsoft.com/office/officeart/2008/layout/VerticalCurvedList"/>
    <dgm:cxn modelId="{DD2E3928-F0EF-431E-A806-63E800652849}" type="presParOf" srcId="{5A55C330-CD07-430F-AB49-8DD5AAE197C4}" destId="{16FC84F7-E3D2-435B-8EA5-4516BA5B1F34}" srcOrd="1" destOrd="0" presId="urn:microsoft.com/office/officeart/2008/layout/VerticalCurvedList"/>
    <dgm:cxn modelId="{5EFAEA5E-B3DB-48C0-917A-344FB320BEFD}" type="presParOf" srcId="{5A55C330-CD07-430F-AB49-8DD5AAE197C4}" destId="{DD648960-995E-47B1-9551-32BC6259FF6C}" srcOrd="2" destOrd="0" presId="urn:microsoft.com/office/officeart/2008/layout/VerticalCurvedList"/>
    <dgm:cxn modelId="{493ACE51-73DA-4F4D-9006-6930D9AFCCD7}" type="presParOf" srcId="{DD648960-995E-47B1-9551-32BC6259FF6C}" destId="{8A174C59-4D0B-470E-8330-EEB94DDB2499}" srcOrd="0" destOrd="0" presId="urn:microsoft.com/office/officeart/2008/layout/VerticalCurvedList"/>
    <dgm:cxn modelId="{4DA9855D-D27C-407B-8B5F-6BA4B05EAE16}" type="presParOf" srcId="{5A55C330-CD07-430F-AB49-8DD5AAE197C4}" destId="{32857C49-4C36-4A36-8723-5DB7DA75746C}" srcOrd="3" destOrd="0" presId="urn:microsoft.com/office/officeart/2008/layout/VerticalCurvedList"/>
    <dgm:cxn modelId="{ECE45FD1-3C36-456B-A4D8-43ED96C72BBF}" type="presParOf" srcId="{5A55C330-CD07-430F-AB49-8DD5AAE197C4}" destId="{F355792D-2FCC-41C1-9BC6-EA2F5542B829}" srcOrd="4" destOrd="0" presId="urn:microsoft.com/office/officeart/2008/layout/VerticalCurvedList"/>
    <dgm:cxn modelId="{A980FB77-F90D-49E2-9FD6-73DEF2C0CFA6}" type="presParOf" srcId="{F355792D-2FCC-41C1-9BC6-EA2F5542B829}" destId="{A5C3B613-A417-4D25-82B1-E7A49AB50BAE}" srcOrd="0" destOrd="0" presId="urn:microsoft.com/office/officeart/2008/layout/VerticalCurvedList"/>
    <dgm:cxn modelId="{5B1E5CE8-5BFE-473F-9337-705C5FDC7F21}" type="presParOf" srcId="{5A55C330-CD07-430F-AB49-8DD5AAE197C4}" destId="{51A64B15-75DC-4E6D-8A37-F083CCB0A3C8}" srcOrd="5" destOrd="0" presId="urn:microsoft.com/office/officeart/2008/layout/VerticalCurvedList"/>
    <dgm:cxn modelId="{798A1C59-FD9F-48BE-9D0B-E8B435FE12D3}" type="presParOf" srcId="{5A55C330-CD07-430F-AB49-8DD5AAE197C4}" destId="{C094E267-874E-4A72-B892-F664AC5F31A0}" srcOrd="6" destOrd="0" presId="urn:microsoft.com/office/officeart/2008/layout/VerticalCurvedList"/>
    <dgm:cxn modelId="{BFC6A905-2983-42DC-80A4-7E876B0A2C7A}" type="presParOf" srcId="{C094E267-874E-4A72-B892-F664AC5F31A0}" destId="{14558CA7-F5EB-4C8E-9596-0E2F7BE24ECC}" srcOrd="0" destOrd="0" presId="urn:microsoft.com/office/officeart/2008/layout/VerticalCurvedList"/>
    <dgm:cxn modelId="{3EC59353-FDFF-4AB8-9706-C1878A70E650}" type="presParOf" srcId="{5A55C330-CD07-430F-AB49-8DD5AAE197C4}" destId="{93FDB1F3-80A8-41B3-AF41-BFA555F6B823}" srcOrd="7" destOrd="0" presId="urn:microsoft.com/office/officeart/2008/layout/VerticalCurvedList"/>
    <dgm:cxn modelId="{EECC9DD0-4ABC-4D76-B5FD-A2789F524CD6}" type="presParOf" srcId="{5A55C330-CD07-430F-AB49-8DD5AAE197C4}" destId="{DC12D2A1-C5C9-49C2-BA35-E9E7864CF020}" srcOrd="8" destOrd="0" presId="urn:microsoft.com/office/officeart/2008/layout/VerticalCurvedList"/>
    <dgm:cxn modelId="{BB398F46-249F-47A2-AE65-4F1AE16F8869}" type="presParOf" srcId="{DC12D2A1-C5C9-49C2-BA35-E9E7864CF020}" destId="{B8E62B03-831F-4832-9FCF-F0D522180477}" srcOrd="0" destOrd="0" presId="urn:microsoft.com/office/officeart/2008/layout/VerticalCurvedList"/>
    <dgm:cxn modelId="{66BA70A1-195D-4462-9113-4FB33DC39AFF}" type="presParOf" srcId="{5A55C330-CD07-430F-AB49-8DD5AAE197C4}" destId="{E3408205-D0C3-4065-80C6-ED3A6A8D9610}" srcOrd="9" destOrd="0" presId="urn:microsoft.com/office/officeart/2008/layout/VerticalCurvedList"/>
    <dgm:cxn modelId="{6C67DD1B-3862-479C-AB77-06C6C8483898}" type="presParOf" srcId="{5A55C330-CD07-430F-AB49-8DD5AAE197C4}" destId="{E4808D7B-598E-414F-90F0-C97E1E3547D6}" srcOrd="10" destOrd="0" presId="urn:microsoft.com/office/officeart/2008/layout/VerticalCurvedList"/>
    <dgm:cxn modelId="{A164B609-2EA7-402F-A198-E992034A31CA}" type="presParOf" srcId="{E4808D7B-598E-414F-90F0-C97E1E3547D6}" destId="{D139E961-F20D-4D00-9F05-CE617FD3B2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FF4A6-7FD9-452F-89B0-381553F5C127}">
      <dsp:nvSpPr>
        <dsp:cNvPr id="0" name=""/>
        <dsp:cNvSpPr/>
      </dsp:nvSpPr>
      <dsp:spPr>
        <a:xfrm>
          <a:off x="-5082866" y="-778677"/>
          <a:ext cx="6053155" cy="6053155"/>
        </a:xfrm>
        <a:prstGeom prst="blockArc">
          <a:avLst>
            <a:gd name="adj1" fmla="val 18900000"/>
            <a:gd name="adj2" fmla="val 2700000"/>
            <a:gd name="adj3" fmla="val 35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C84F7-E3D2-435B-8EA5-4516BA5B1F34}">
      <dsp:nvSpPr>
        <dsp:cNvPr id="0" name=""/>
        <dsp:cNvSpPr/>
      </dsp:nvSpPr>
      <dsp:spPr>
        <a:xfrm>
          <a:off x="424439" y="28089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What is logistic regression?</a:t>
          </a:r>
        </a:p>
      </dsp:txBody>
      <dsp:txXfrm>
        <a:off x="424439" y="280897"/>
        <a:ext cx="10867354" cy="562154"/>
      </dsp:txXfrm>
    </dsp:sp>
    <dsp:sp modelId="{8A174C59-4D0B-470E-8330-EEB94DDB2499}">
      <dsp:nvSpPr>
        <dsp:cNvPr id="0" name=""/>
        <dsp:cNvSpPr/>
      </dsp:nvSpPr>
      <dsp:spPr>
        <a:xfrm>
          <a:off x="73092" y="21062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57C49-4C36-4A36-8723-5DB7DA75746C}">
      <dsp:nvSpPr>
        <dsp:cNvPr id="0" name=""/>
        <dsp:cNvSpPr/>
      </dsp:nvSpPr>
      <dsp:spPr>
        <a:xfrm>
          <a:off x="827262" y="1123860"/>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Types of logistic regression analysis</a:t>
          </a:r>
        </a:p>
      </dsp:txBody>
      <dsp:txXfrm>
        <a:off x="827262" y="1123860"/>
        <a:ext cx="10464530" cy="562154"/>
      </dsp:txXfrm>
    </dsp:sp>
    <dsp:sp modelId="{A5C3B613-A417-4D25-82B1-E7A49AB50BAE}">
      <dsp:nvSpPr>
        <dsp:cNvPr id="0" name=""/>
        <dsp:cNvSpPr/>
      </dsp:nvSpPr>
      <dsp:spPr>
        <a:xfrm>
          <a:off x="463625" y="105244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64B15-75DC-4E6D-8A37-F083CCB0A3C8}">
      <dsp:nvSpPr>
        <dsp:cNvPr id="0" name=""/>
        <dsp:cNvSpPr/>
      </dsp:nvSpPr>
      <dsp:spPr>
        <a:xfrm>
          <a:off x="950897" y="1966822"/>
          <a:ext cx="10340896"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 Applications of logistic regression analysis </a:t>
          </a:r>
        </a:p>
      </dsp:txBody>
      <dsp:txXfrm>
        <a:off x="950897" y="1966822"/>
        <a:ext cx="10340896" cy="562154"/>
      </dsp:txXfrm>
    </dsp:sp>
    <dsp:sp modelId="{14558CA7-F5EB-4C8E-9596-0E2F7BE24ECC}">
      <dsp:nvSpPr>
        <dsp:cNvPr id="0" name=""/>
        <dsp:cNvSpPr/>
      </dsp:nvSpPr>
      <dsp:spPr>
        <a:xfrm>
          <a:off x="599550" y="1896553"/>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DB1F3-80A8-41B3-AF41-BFA555F6B823}">
      <dsp:nvSpPr>
        <dsp:cNvPr id="0" name=""/>
        <dsp:cNvSpPr/>
      </dsp:nvSpPr>
      <dsp:spPr>
        <a:xfrm>
          <a:off x="827262" y="2809785"/>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Prerequisite / when &amp; why binary logistic regression</a:t>
          </a:r>
        </a:p>
      </dsp:txBody>
      <dsp:txXfrm>
        <a:off x="827262" y="2809785"/>
        <a:ext cx="10464530" cy="562154"/>
      </dsp:txXfrm>
    </dsp:sp>
    <dsp:sp modelId="{B8E62B03-831F-4832-9FCF-F0D522180477}">
      <dsp:nvSpPr>
        <dsp:cNvPr id="0" name=""/>
        <dsp:cNvSpPr/>
      </dsp:nvSpPr>
      <dsp:spPr>
        <a:xfrm>
          <a:off x="475916" y="273951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08205-D0C3-4065-80C6-ED3A6A8D9610}">
      <dsp:nvSpPr>
        <dsp:cNvPr id="0" name=""/>
        <dsp:cNvSpPr/>
      </dsp:nvSpPr>
      <dsp:spPr>
        <a:xfrm>
          <a:off x="424439" y="365274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Generalized Linear Model (</a:t>
          </a:r>
          <a:r>
            <a:rPr lang="en-US" sz="2900" kern="1200" dirty="0" err="1"/>
            <a:t>glm</a:t>
          </a:r>
          <a:r>
            <a:rPr lang="en-US" sz="2900" kern="1200" dirty="0"/>
            <a:t>)</a:t>
          </a:r>
        </a:p>
      </dsp:txBody>
      <dsp:txXfrm>
        <a:off x="424439" y="3652747"/>
        <a:ext cx="10867354" cy="562154"/>
      </dsp:txXfrm>
    </dsp:sp>
    <dsp:sp modelId="{D139E961-F20D-4D00-9F05-CE617FD3B2F9}">
      <dsp:nvSpPr>
        <dsp:cNvPr id="0" name=""/>
        <dsp:cNvSpPr/>
      </dsp:nvSpPr>
      <dsp:spPr>
        <a:xfrm>
          <a:off x="73092" y="358247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Contractor Performance- SLA</a:t>
            </a:r>
            <a:r>
              <a:rPr lang="en-IN" baseline="0" dirty="0"/>
              <a:t> compliance, service, time quality </a:t>
            </a:r>
          </a:p>
          <a:p>
            <a:r>
              <a:rPr lang="en-IN" baseline="0" dirty="0"/>
              <a:t>Human Resources- Based on goal sheet – human reliability model to be created</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5</a:t>
            </a:fld>
            <a:endParaRPr lang="en-US" dirty="0"/>
          </a:p>
        </p:txBody>
      </p:sp>
    </p:spTree>
    <p:extLst>
      <p:ext uri="{BB962C8B-B14F-4D97-AF65-F5344CB8AC3E}">
        <p14:creationId xmlns:p14="http://schemas.microsoft.com/office/powerpoint/2010/main" val="27992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7</a:t>
            </a:fld>
            <a:endParaRPr lang="en-US" dirty="0"/>
          </a:p>
        </p:txBody>
      </p:sp>
    </p:spTree>
    <p:extLst>
      <p:ext uri="{BB962C8B-B14F-4D97-AF65-F5344CB8AC3E}">
        <p14:creationId xmlns:p14="http://schemas.microsoft.com/office/powerpoint/2010/main" val="4083139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12/12/2016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4" name="Subtitle 3"/>
          <p:cNvSpPr>
            <a:spLocks noGrp="1"/>
          </p:cNvSpPr>
          <p:nvPr>
            <p:ph type="subTitle" idx="1"/>
          </p:nvPr>
        </p:nvSpPr>
        <p:spPr/>
        <p:txBody>
          <a:bodyPr/>
          <a:lstStyle/>
          <a:p>
            <a:r>
              <a:rPr lang="en-US" dirty="0"/>
              <a:t>U</a:t>
            </a:r>
            <a:r>
              <a:rPr lang="en-US" cap="none" dirty="0"/>
              <a:t>nderstanding</a:t>
            </a:r>
            <a:r>
              <a:rPr lang="en-US" dirty="0"/>
              <a:t> r</a:t>
            </a:r>
            <a:r>
              <a:rPr lang="en-US" cap="none" dirty="0"/>
              <a:t>egression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685800"/>
            <a:ext cx="8229600" cy="1020763"/>
          </a:xfrm>
        </p:spPr>
        <p:txBody>
          <a:bodyPr>
            <a:normAutofit fontScale="90000"/>
          </a:bodyPr>
          <a:lstStyle/>
          <a:p>
            <a:pPr>
              <a:defRPr/>
            </a:pPr>
            <a:r>
              <a:rPr lang="en-US" sz="5300" dirty="0">
                <a:solidFill>
                  <a:schemeClr val="tx1"/>
                </a:solidFill>
              </a:rPr>
              <a:t>Sample Size</a:t>
            </a:r>
            <a:br>
              <a:rPr lang="en-US" b="1" dirty="0">
                <a:solidFill>
                  <a:schemeClr val="tx2">
                    <a:satMod val="200000"/>
                  </a:schemeClr>
                </a:solidFill>
              </a:rPr>
            </a:br>
            <a:endParaRPr lang="en-US" b="1" dirty="0">
              <a:solidFill>
                <a:schemeClr val="tx2">
                  <a:satMod val="200000"/>
                </a:schemeClr>
              </a:solidFill>
            </a:endParaRPr>
          </a:p>
        </p:txBody>
      </p:sp>
      <p:sp>
        <p:nvSpPr>
          <p:cNvPr id="20483" name="Content Placeholder 2"/>
          <p:cNvSpPr>
            <a:spLocks noGrp="1"/>
          </p:cNvSpPr>
          <p:nvPr>
            <p:ph sz="quarter" idx="1"/>
          </p:nvPr>
        </p:nvSpPr>
        <p:spPr>
          <a:xfrm>
            <a:off x="228600" y="1348580"/>
            <a:ext cx="11049000" cy="4595020"/>
          </a:xfrm>
        </p:spPr>
        <p:txBody>
          <a:bodyPr>
            <a:noAutofit/>
          </a:bodyPr>
          <a:lstStyle/>
          <a:p>
            <a:pPr algn="just">
              <a:lnSpc>
                <a:spcPct val="150000"/>
              </a:lnSpc>
              <a:spcBef>
                <a:spcPts val="0"/>
              </a:spcBef>
              <a:spcAft>
                <a:spcPts val="0"/>
              </a:spcAft>
              <a:buClrTx/>
              <a:buFont typeface="Wingdings" panose="05000000000000000000" pitchFamily="2" charset="2"/>
              <a:buChar char="Ø"/>
              <a:defRPr/>
            </a:pPr>
            <a:r>
              <a:rPr lang="en-US" sz="2800" dirty="0"/>
              <a:t> </a:t>
            </a:r>
            <a:r>
              <a:rPr lang="en-US" sz="2800" dirty="0">
                <a:solidFill>
                  <a:schemeClr val="tx1"/>
                </a:solidFill>
              </a:rPr>
              <a:t>Very small samples have so much sampling errors.</a:t>
            </a:r>
          </a:p>
          <a:p>
            <a:pPr algn="just">
              <a:lnSpc>
                <a:spcPct val="150000"/>
              </a:lnSpc>
              <a:spcBef>
                <a:spcPts val="0"/>
              </a:spcBef>
              <a:spcAft>
                <a:spcPts val="0"/>
              </a:spcAft>
              <a:buClrTx/>
              <a:buFont typeface="Wingdings" panose="05000000000000000000" pitchFamily="2" charset="2"/>
              <a:buChar char="Ø"/>
              <a:defRPr/>
            </a:pPr>
            <a:r>
              <a:rPr lang="en-US" sz="2800" dirty="0">
                <a:solidFill>
                  <a:schemeClr val="tx1"/>
                </a:solidFill>
              </a:rPr>
              <a:t> Very large sample size decreases the chances of errors.</a:t>
            </a:r>
          </a:p>
          <a:p>
            <a:pPr algn="just">
              <a:lnSpc>
                <a:spcPct val="150000"/>
              </a:lnSpc>
              <a:spcBef>
                <a:spcPts val="0"/>
              </a:spcBef>
              <a:spcAft>
                <a:spcPts val="0"/>
              </a:spcAft>
              <a:buClrTx/>
              <a:buFont typeface="Wingdings" panose="05000000000000000000" pitchFamily="2" charset="2"/>
              <a:buChar char="Ø"/>
              <a:defRPr/>
            </a:pPr>
            <a:r>
              <a:rPr lang="en-US" sz="2800" dirty="0">
                <a:solidFill>
                  <a:schemeClr val="tx1"/>
                </a:solidFill>
              </a:rPr>
              <a:t> Logistic requires larger sample size than multiple regression.</a:t>
            </a:r>
          </a:p>
          <a:p>
            <a:pPr algn="just">
              <a:lnSpc>
                <a:spcPct val="150000"/>
              </a:lnSpc>
              <a:spcBef>
                <a:spcPts val="0"/>
              </a:spcBef>
              <a:spcAft>
                <a:spcPts val="0"/>
              </a:spcAft>
              <a:buClrTx/>
              <a:buFont typeface="Wingdings" panose="05000000000000000000" pitchFamily="2" charset="2"/>
              <a:buChar char="Ø"/>
              <a:defRPr/>
            </a:pPr>
            <a:r>
              <a:rPr lang="en-US" sz="2800" dirty="0">
                <a:solidFill>
                  <a:schemeClr val="tx1"/>
                </a:solidFill>
              </a:rPr>
              <a:t> Hosmer and Lamshow recommended sample size greater than 400.</a:t>
            </a:r>
          </a:p>
          <a:p>
            <a:pPr>
              <a:lnSpc>
                <a:spcPct val="150000"/>
              </a:lnSpc>
              <a:spcBef>
                <a:spcPts val="0"/>
              </a:spcBef>
              <a:spcAft>
                <a:spcPts val="0"/>
              </a:spcAft>
              <a:buClrTx/>
              <a:buFont typeface="Wingdings" panose="05000000000000000000" pitchFamily="2" charset="2"/>
              <a:buChar char="q"/>
              <a:defRPr/>
            </a:pPr>
            <a:r>
              <a:rPr lang="en-US" sz="2800" b="1" dirty="0">
                <a:solidFill>
                  <a:schemeClr val="tx1"/>
                </a:solidFill>
              </a:rPr>
              <a:t> Sample size per category of the independent variable </a:t>
            </a:r>
          </a:p>
          <a:p>
            <a:pPr lvl="1">
              <a:lnSpc>
                <a:spcPct val="150000"/>
              </a:lnSpc>
              <a:spcBef>
                <a:spcPts val="0"/>
              </a:spcBef>
              <a:spcAft>
                <a:spcPts val="0"/>
              </a:spcAft>
              <a:buClrTx/>
              <a:buFont typeface="Wingdings" panose="05000000000000000000" pitchFamily="2" charset="2"/>
              <a:buChar char="§"/>
              <a:defRPr/>
            </a:pPr>
            <a:r>
              <a:rPr lang="en-US" sz="2601" dirty="0">
                <a:solidFill>
                  <a:schemeClr val="tx1"/>
                </a:solidFill>
              </a:rPr>
              <a:t>The recommended sample size for each group is at least 10 observations per estimated parameters.</a:t>
            </a:r>
          </a:p>
          <a:p>
            <a:pPr marL="128016" indent="0">
              <a:spcAft>
                <a:spcPts val="0"/>
              </a:spcAft>
              <a:buNone/>
              <a:defRPr/>
            </a:pPr>
            <a:endParaRPr lang="en-US" sz="3200" dirty="0">
              <a:latin typeface="+mj-lt"/>
            </a:endParaRPr>
          </a:p>
        </p:txBody>
      </p:sp>
    </p:spTree>
    <p:extLst>
      <p:ext uri="{BB962C8B-B14F-4D97-AF65-F5344CB8AC3E}">
        <p14:creationId xmlns:p14="http://schemas.microsoft.com/office/powerpoint/2010/main" val="5638416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65015" y="310770"/>
            <a:ext cx="11003280" cy="1292212"/>
          </a:xfrm>
        </p:spPr>
        <p:txBody>
          <a:bodyPr>
            <a:normAutofit/>
          </a:bodyPr>
          <a:lstStyle/>
          <a:p>
            <a:pPr>
              <a:defRPr/>
            </a:pPr>
            <a:r>
              <a:rPr lang="en-US" dirty="0">
                <a:solidFill>
                  <a:schemeClr val="tx2">
                    <a:satMod val="200000"/>
                  </a:schemeClr>
                </a:solidFill>
              </a:rPr>
              <a:t>Assumptions</a:t>
            </a:r>
            <a:br>
              <a:rPr lang="en-US" sz="3200" dirty="0">
                <a:solidFill>
                  <a:schemeClr val="tx2">
                    <a:satMod val="200000"/>
                  </a:schemeClr>
                </a:solidFill>
              </a:rPr>
            </a:br>
            <a:endParaRPr lang="en-US" sz="3200" dirty="0">
              <a:solidFill>
                <a:schemeClr val="tx2">
                  <a:satMod val="200000"/>
                </a:schemeClr>
              </a:solidFill>
            </a:endParaRPr>
          </a:p>
        </p:txBody>
      </p:sp>
      <p:sp>
        <p:nvSpPr>
          <p:cNvPr id="20482" name="Slide Number Placeholder 3"/>
          <p:cNvSpPr>
            <a:spLocks noGrp="1"/>
          </p:cNvSpPr>
          <p:nvPr>
            <p:ph type="sldNum" sz="quarter" idx="12"/>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a:defRPr/>
            </a:pPr>
            <a:fld id="{CD2BF349-C579-4436-B5B5-6FFE88E4F191}" type="slidenum">
              <a:rPr lang="en-US"/>
              <a:pPr>
                <a:defRPr/>
              </a:pPr>
              <a:t>10</a:t>
            </a:fld>
            <a:endParaRPr lang="en-US"/>
          </a:p>
        </p:txBody>
      </p:sp>
      <p:sp>
        <p:nvSpPr>
          <p:cNvPr id="20484" name="Subtitle 4"/>
          <p:cNvSpPr>
            <a:spLocks noGrp="1"/>
          </p:cNvSpPr>
          <p:nvPr>
            <p:ph sz="quarter" idx="1"/>
          </p:nvPr>
        </p:nvSpPr>
        <p:spPr/>
        <p:txBody>
          <a:bodyPr>
            <a:normAutofit/>
          </a:bodyPr>
          <a:lstStyle/>
          <a:p>
            <a:pPr lvl="1">
              <a:spcAft>
                <a:spcPts val="0"/>
              </a:spcAft>
              <a:buFont typeface="Wingdings" pitchFamily="2" charset="2"/>
              <a:buChar char="q"/>
              <a:defRPr/>
            </a:pPr>
            <a:endParaRPr lang="en-US" dirty="0"/>
          </a:p>
          <a:p>
            <a:pPr lvl="1">
              <a:spcAft>
                <a:spcPts val="0"/>
              </a:spcAft>
              <a:buClrTx/>
              <a:buFont typeface="Wingdings" panose="05000000000000000000" pitchFamily="2" charset="2"/>
              <a:buChar char="Ø"/>
              <a:defRPr/>
            </a:pPr>
            <a:r>
              <a:rPr lang="en-US" sz="3200" dirty="0">
                <a:latin typeface="+mj-lt"/>
              </a:rPr>
              <a:t> No assumptions about the distributions of the predictor variables.</a:t>
            </a:r>
          </a:p>
          <a:p>
            <a:pPr lvl="1">
              <a:spcAft>
                <a:spcPts val="0"/>
              </a:spcAft>
              <a:buClrTx/>
              <a:buFont typeface="Wingdings" panose="05000000000000000000" pitchFamily="2" charset="2"/>
              <a:buChar char="Ø"/>
              <a:defRPr/>
            </a:pPr>
            <a:r>
              <a:rPr lang="en-US" sz="3200" dirty="0">
                <a:latin typeface="+mj-lt"/>
              </a:rPr>
              <a:t> Predictors do not have to be normally distributed</a:t>
            </a:r>
          </a:p>
          <a:p>
            <a:pPr lvl="1">
              <a:spcAft>
                <a:spcPts val="0"/>
              </a:spcAft>
              <a:buClrTx/>
              <a:buFont typeface="Wingdings" panose="05000000000000000000" pitchFamily="2" charset="2"/>
              <a:buChar char="Ø"/>
              <a:defRPr/>
            </a:pPr>
            <a:r>
              <a:rPr lang="en-US" sz="3200" dirty="0">
                <a:latin typeface="+mj-lt"/>
              </a:rPr>
              <a:t> Does not have to be linearly related.</a:t>
            </a:r>
          </a:p>
          <a:p>
            <a:pPr lvl="1">
              <a:spcAft>
                <a:spcPts val="0"/>
              </a:spcAft>
              <a:buClrTx/>
              <a:buFont typeface="Wingdings" panose="05000000000000000000" pitchFamily="2" charset="2"/>
              <a:buChar char="Ø"/>
              <a:defRPr/>
            </a:pPr>
            <a:r>
              <a:rPr lang="en-US" sz="3200" dirty="0">
                <a:latin typeface="+mj-lt"/>
              </a:rPr>
              <a:t> Does not have to have equal variance within each group.</a:t>
            </a:r>
          </a:p>
          <a:p>
            <a:pPr lvl="1">
              <a:spcAft>
                <a:spcPts val="0"/>
              </a:spcAft>
              <a:buClrTx/>
              <a:buFont typeface="Wingdings" panose="05000000000000000000" pitchFamily="2" charset="2"/>
              <a:buChar char="Ø"/>
              <a:defRPr/>
            </a:pPr>
            <a:r>
              <a:rPr lang="en-US" sz="3200" dirty="0">
                <a:latin typeface="+mj-lt"/>
                <a:cs typeface="Times New Roman" pitchFamily="18" charset="0"/>
              </a:rPr>
              <a:t> There should be a </a:t>
            </a:r>
            <a:r>
              <a:rPr lang="en-US" sz="3200" b="1" dirty="0">
                <a:latin typeface="+mj-lt"/>
                <a:cs typeface="Times New Roman" pitchFamily="18" charset="0"/>
              </a:rPr>
              <a:t>minimum of 20 cases per predictor</a:t>
            </a:r>
            <a:r>
              <a:rPr lang="en-US" sz="3200" dirty="0">
                <a:latin typeface="+mj-lt"/>
                <a:cs typeface="Times New Roman" pitchFamily="18" charset="0"/>
              </a:rPr>
              <a:t>, with a </a:t>
            </a:r>
            <a:r>
              <a:rPr lang="en-US" sz="3200" b="1" dirty="0">
                <a:latin typeface="+mj-lt"/>
                <a:cs typeface="Times New Roman" pitchFamily="18" charset="0"/>
              </a:rPr>
              <a:t>minimum of 60 total cases</a:t>
            </a:r>
            <a:r>
              <a:rPr lang="en-US" sz="3200" dirty="0">
                <a:latin typeface="+mj-lt"/>
                <a:cs typeface="Times New Roman" pitchFamily="18" charset="0"/>
              </a:rPr>
              <a:t>. These requirements need to be satisfied prior to doing statistical analysis. </a:t>
            </a:r>
          </a:p>
          <a:p>
            <a:pPr marL="201173" lvl="1" indent="0">
              <a:spcAft>
                <a:spcPts val="0"/>
              </a:spcAft>
              <a:buNone/>
              <a:defRPr/>
            </a:pPr>
            <a:endParaRPr lang="en-US" sz="3200" dirty="0">
              <a:latin typeface="+mj-lt"/>
            </a:endParaRPr>
          </a:p>
          <a:p>
            <a:pPr lvl="2">
              <a:spcAft>
                <a:spcPts val="0"/>
              </a:spcAft>
              <a:buNone/>
              <a:defRPr/>
            </a:pPr>
            <a:endParaRPr lang="en-US" sz="3200" dirty="0">
              <a:latin typeface="+mj-lt"/>
            </a:endParaRPr>
          </a:p>
          <a:p>
            <a:pPr lvl="2">
              <a:spcAft>
                <a:spcPts val="0"/>
              </a:spcAft>
              <a:buFontTx/>
              <a:buChar char="•"/>
              <a:defRPr/>
            </a:pPr>
            <a:endParaRPr lang="en-US" sz="3200" dirty="0">
              <a:latin typeface="+mj-lt"/>
            </a:endParaRPr>
          </a:p>
          <a:p>
            <a:pPr>
              <a:spcBef>
                <a:spcPct val="0"/>
              </a:spcBef>
              <a:spcAft>
                <a:spcPts val="0"/>
              </a:spcAft>
              <a:defRPr/>
            </a:pPr>
            <a:endParaRPr lang="en-US" dirty="0"/>
          </a:p>
        </p:txBody>
      </p:sp>
    </p:spTree>
    <p:extLst>
      <p:ext uri="{BB962C8B-B14F-4D97-AF65-F5344CB8AC3E}">
        <p14:creationId xmlns:p14="http://schemas.microsoft.com/office/powerpoint/2010/main" val="7261717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53" y="355041"/>
            <a:ext cx="11003280" cy="856395"/>
          </a:xfrm>
        </p:spPr>
        <p:txBody>
          <a:bodyPr/>
          <a:lstStyle/>
          <a:p>
            <a:r>
              <a:rPr lang="en-US" dirty="0"/>
              <a:t>Generalized Linear Models (GLMs)</a:t>
            </a:r>
          </a:p>
        </p:txBody>
      </p:sp>
      <p:sp>
        <p:nvSpPr>
          <p:cNvPr id="5" name="Content Placeholder 2"/>
          <p:cNvSpPr>
            <a:spLocks noGrp="1"/>
          </p:cNvSpPr>
          <p:nvPr>
            <p:ph idx="1"/>
          </p:nvPr>
        </p:nvSpPr>
        <p:spPr>
          <a:xfrm>
            <a:off x="304800" y="1295400"/>
            <a:ext cx="10744200" cy="4800600"/>
          </a:xfrm>
        </p:spPr>
        <p:txBody>
          <a:bodyPr>
            <a:normAutofit lnSpcReduction="10000"/>
          </a:bodyPr>
          <a:lstStyle/>
          <a:p>
            <a:pPr lvl="1">
              <a:spcBef>
                <a:spcPts val="600"/>
              </a:spcBef>
              <a:spcAft>
                <a:spcPts val="600"/>
              </a:spcAft>
              <a:buClrTx/>
              <a:buFont typeface="Wingdings" panose="05000000000000000000" pitchFamily="2" charset="2"/>
              <a:buChar char="q"/>
            </a:pPr>
            <a:r>
              <a:rPr lang="en-US" sz="2400" dirty="0">
                <a:solidFill>
                  <a:schemeClr val="tx1"/>
                </a:solidFill>
              </a:rPr>
              <a:t> The </a:t>
            </a:r>
            <a:r>
              <a:rPr lang="en-US" sz="2400" b="1" dirty="0">
                <a:solidFill>
                  <a:schemeClr val="tx1"/>
                </a:solidFill>
              </a:rPr>
              <a:t>generalized linear model</a:t>
            </a:r>
            <a:r>
              <a:rPr lang="en-US" sz="2400" dirty="0">
                <a:solidFill>
                  <a:schemeClr val="tx1"/>
                </a:solidFill>
              </a:rPr>
              <a:t> (GLM) is a flexible generalization of ordinary linear regression that allows for response variables that have other than a normal distribution.</a:t>
            </a:r>
          </a:p>
          <a:p>
            <a:pPr lvl="1">
              <a:spcBef>
                <a:spcPts val="600"/>
              </a:spcBef>
              <a:spcAft>
                <a:spcPts val="600"/>
              </a:spcAft>
              <a:buClrTx/>
              <a:buFont typeface="Wingdings" panose="05000000000000000000" pitchFamily="2" charset="2"/>
              <a:buChar char="q"/>
            </a:pPr>
            <a:r>
              <a:rPr lang="en-US" sz="2400" dirty="0">
                <a:solidFill>
                  <a:schemeClr val="tx1"/>
                </a:solidFill>
              </a:rPr>
              <a:t>The GLM generalizes linear regression by allowing the linear model to be related to the response variable via a link function and by allowing the magnitude of the variance of each measurement to be a function of its predicted value.</a:t>
            </a:r>
          </a:p>
          <a:p>
            <a:pPr lvl="1">
              <a:spcBef>
                <a:spcPts val="600"/>
              </a:spcBef>
              <a:spcAft>
                <a:spcPts val="600"/>
              </a:spcAft>
              <a:buClrTx/>
              <a:buFont typeface="Wingdings" panose="05000000000000000000" pitchFamily="2" charset="2"/>
              <a:buChar char="q"/>
            </a:pPr>
            <a:r>
              <a:rPr lang="en-US" sz="2400" dirty="0">
                <a:solidFill>
                  <a:schemeClr val="tx1"/>
                </a:solidFill>
              </a:rPr>
              <a:t> It uses an iteratively reweighted least squares method for </a:t>
            </a:r>
            <a:r>
              <a:rPr lang="en-US" sz="2400" i="1" dirty="0">
                <a:solidFill>
                  <a:schemeClr val="tx1"/>
                </a:solidFill>
              </a:rPr>
              <a:t>maximum likelihood estimation</a:t>
            </a:r>
            <a:r>
              <a:rPr lang="en-US" sz="2400" dirty="0">
                <a:solidFill>
                  <a:schemeClr val="tx1"/>
                </a:solidFill>
              </a:rPr>
              <a:t> of the model parameters.</a:t>
            </a:r>
          </a:p>
          <a:p>
            <a:pPr lvl="1">
              <a:spcBef>
                <a:spcPts val="600"/>
              </a:spcBef>
              <a:spcAft>
                <a:spcPts val="600"/>
              </a:spcAft>
              <a:buClrTx/>
              <a:buFont typeface="Wingdings" panose="05000000000000000000" pitchFamily="2" charset="2"/>
              <a:buChar char="q"/>
            </a:pPr>
            <a:r>
              <a:rPr lang="en-US" sz="2400" dirty="0">
                <a:solidFill>
                  <a:schemeClr val="tx1"/>
                </a:solidFill>
              </a:rPr>
              <a:t> The GLM consists of three elements:</a:t>
            </a:r>
          </a:p>
          <a:p>
            <a:pPr marL="920737" lvl="3" indent="-457200">
              <a:spcBef>
                <a:spcPts val="600"/>
              </a:spcBef>
              <a:spcAft>
                <a:spcPts val="600"/>
              </a:spcAft>
              <a:buClrTx/>
              <a:buFont typeface="+mj-lt"/>
              <a:buAutoNum type="arabicPeriod"/>
            </a:pPr>
            <a:r>
              <a:rPr lang="en-US" sz="2400" dirty="0">
                <a:solidFill>
                  <a:schemeClr val="tx1"/>
                </a:solidFill>
              </a:rPr>
              <a:t>A probability distribution from the exponential family.</a:t>
            </a:r>
          </a:p>
          <a:p>
            <a:pPr marL="920737" lvl="3" indent="-457200">
              <a:spcBef>
                <a:spcPts val="600"/>
              </a:spcBef>
              <a:spcAft>
                <a:spcPts val="600"/>
              </a:spcAft>
              <a:buClrTx/>
              <a:buFont typeface="+mj-lt"/>
              <a:buAutoNum type="arabicPeriod"/>
            </a:pPr>
            <a:r>
              <a:rPr lang="en-US" sz="2400" dirty="0">
                <a:solidFill>
                  <a:schemeClr val="tx1"/>
                </a:solidFill>
              </a:rPr>
              <a:t>A linear predictor η = Xβ .</a:t>
            </a:r>
          </a:p>
          <a:p>
            <a:pPr marL="920737" lvl="3" indent="-457200">
              <a:spcBef>
                <a:spcPts val="600"/>
              </a:spcBef>
              <a:spcAft>
                <a:spcPts val="600"/>
              </a:spcAft>
              <a:buClrTx/>
              <a:buFont typeface="+mj-lt"/>
              <a:buAutoNum type="arabicPeriod"/>
            </a:pPr>
            <a:r>
              <a:rPr lang="en-US" sz="2400" dirty="0">
                <a:solidFill>
                  <a:schemeClr val="tx1"/>
                </a:solidFill>
              </a:rPr>
              <a:t>A link function g such that E(Y) = μ = g-1(η).</a:t>
            </a:r>
          </a:p>
          <a:p>
            <a:pPr lvl="1">
              <a:spcBef>
                <a:spcPts val="600"/>
              </a:spcBef>
              <a:spcAft>
                <a:spcPts val="600"/>
              </a:spcAft>
              <a:buNone/>
            </a:pPr>
            <a:endParaRPr lang="en-US" dirty="0"/>
          </a:p>
          <a:p>
            <a:pPr lvl="1">
              <a:spcBef>
                <a:spcPts val="600"/>
              </a:spcBef>
              <a:spcAft>
                <a:spcPts val="600"/>
              </a:spcAft>
            </a:pPr>
            <a:endParaRPr lang="en-US" sz="1600" dirty="0"/>
          </a:p>
          <a:p>
            <a:pPr lvl="1">
              <a:spcBef>
                <a:spcPts val="0"/>
              </a:spcBef>
              <a:spcAft>
                <a:spcPts val="0"/>
              </a:spcAft>
            </a:pPr>
            <a:endParaRPr lang="en-US" sz="1600" dirty="0"/>
          </a:p>
          <a:p>
            <a:pPr lvl="1">
              <a:spcBef>
                <a:spcPts val="600"/>
              </a:spcBef>
              <a:spcAft>
                <a:spcPts val="600"/>
              </a:spcAft>
              <a:buNone/>
            </a:pPr>
            <a:endParaRPr lang="en-US" dirty="0"/>
          </a:p>
          <a:p>
            <a:pPr lvl="2">
              <a:spcBef>
                <a:spcPts val="600"/>
              </a:spcBef>
              <a:spcAft>
                <a:spcPts val="600"/>
              </a:spcAft>
              <a:buNone/>
            </a:pPr>
            <a:endParaRPr lang="en-US" dirty="0"/>
          </a:p>
          <a:p>
            <a:pPr lvl="2">
              <a:spcBef>
                <a:spcPts val="800"/>
              </a:spcBef>
              <a:spcAft>
                <a:spcPts val="9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378200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Performance of the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9790" y="1447800"/>
                <a:ext cx="11069515" cy="4648200"/>
              </a:xfrm>
            </p:spPr>
            <p:txBody>
              <a:bodyPr>
                <a:normAutofit/>
              </a:bodyPr>
              <a:lstStyle/>
              <a:p>
                <a:pPr>
                  <a:buClrTx/>
                  <a:buFont typeface="Wingdings" panose="05000000000000000000" pitchFamily="2" charset="2"/>
                  <a:buChar char="q"/>
                </a:pPr>
                <a:r>
                  <a:rPr lang="en-IN" sz="2400" dirty="0"/>
                  <a:t> Unlike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i="1" smtClean="0">
                            <a:latin typeface="Cambria Math" panose="02040503050406030204" pitchFamily="18" charset="0"/>
                          </a:rPr>
                          <m:t>2</m:t>
                        </m:r>
                      </m:sup>
                    </m:sSup>
                  </m:oMath>
                </a14:m>
                <a:r>
                  <a:rPr lang="en-IN" sz="2400" dirty="0"/>
                  <a:t> and adjusted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i="1" smtClean="0">
                            <a:latin typeface="Cambria Math" panose="02040503050406030204" pitchFamily="18" charset="0"/>
                          </a:rPr>
                          <m:t>2</m:t>
                        </m:r>
                      </m:sup>
                    </m:sSup>
                  </m:oMath>
                </a14:m>
                <a:r>
                  <a:rPr lang="en-IN" sz="2400" dirty="0"/>
                  <a:t> in Linear Regression we have null deviance and AIC in Logistic Regression.</a:t>
                </a:r>
              </a:p>
              <a:p>
                <a:pPr>
                  <a:buClrTx/>
                  <a:buFont typeface="Wingdings" panose="05000000000000000000" pitchFamily="2" charset="2"/>
                  <a:buChar char="q"/>
                </a:pPr>
                <a:r>
                  <a:rPr lang="en-IN" sz="2400" b="1" u="sng" dirty="0"/>
                  <a:t> Null Deviance </a:t>
                </a:r>
                <a:r>
                  <a:rPr lang="en-IN" sz="2400" dirty="0"/>
                  <a:t>: - It is a difference between actual and predicted value when only intercept is used for predicting the value.</a:t>
                </a:r>
              </a:p>
              <a:p>
                <a:pPr>
                  <a:buClrTx/>
                  <a:buFont typeface="Wingdings" panose="05000000000000000000" pitchFamily="2" charset="2"/>
                  <a:buChar char="q"/>
                </a:pPr>
                <a:r>
                  <a:rPr lang="en-IN" sz="2400" b="1" u="sng" dirty="0"/>
                  <a:t> Residual Deviance </a:t>
                </a:r>
                <a:r>
                  <a:rPr lang="en-IN" sz="2400" dirty="0"/>
                  <a:t>: - When the entire equation is used to predict the value.</a:t>
                </a:r>
              </a:p>
              <a:p>
                <a:pPr>
                  <a:buClrTx/>
                  <a:buFont typeface="Wingdings" panose="05000000000000000000" pitchFamily="2" charset="2"/>
                  <a:buChar char="q"/>
                </a:pPr>
                <a:r>
                  <a:rPr lang="en-IN" sz="2400" b="1" u="sng" dirty="0"/>
                  <a:t> AIC (Akaike Information criteria)</a:t>
                </a:r>
              </a:p>
              <a:p>
                <a:r>
                  <a:rPr lang="en-IN" sz="2400" dirty="0"/>
                  <a:t>                                        AIC = Residual deviance + 2 * no. of variables</a:t>
                </a:r>
              </a:p>
              <a:p>
                <a:pPr>
                  <a:buClrTx/>
                  <a:buFont typeface="Wingdings" panose="05000000000000000000" pitchFamily="2" charset="2"/>
                  <a:buChar char="§"/>
                </a:pPr>
                <a:r>
                  <a:rPr lang="en-IN" sz="2400" dirty="0"/>
                  <a:t> It is a measure which will help to decide which model to choose.</a:t>
                </a:r>
              </a:p>
              <a:p>
                <a:pPr>
                  <a:buClrTx/>
                  <a:buFont typeface="Wingdings" panose="05000000000000000000" pitchFamily="2" charset="2"/>
                  <a:buChar char="§"/>
                </a:pPr>
                <a:r>
                  <a:rPr lang="en-IN" sz="2400" dirty="0"/>
                  <a:t> So lower the AIC better is the model (provided it passes all t test and chi square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9790" y="1447800"/>
                <a:ext cx="11069515" cy="4648200"/>
              </a:xfrm>
              <a:blipFill>
                <a:blip r:embed="rId2"/>
                <a:stretch>
                  <a:fillRect l="-1542" t="-1837"/>
                </a:stretch>
              </a:blipFill>
            </p:spPr>
            <p:txBody>
              <a:bodyPr/>
              <a:lstStyle/>
              <a:p>
                <a:r>
                  <a:rPr lang="en-IN">
                    <a:noFill/>
                  </a:rPr>
                  <a:t> </a:t>
                </a:r>
              </a:p>
            </p:txBody>
          </p:sp>
        </mc:Fallback>
      </mc:AlternateContent>
    </p:spTree>
    <p:extLst>
      <p:ext uri="{BB962C8B-B14F-4D97-AF65-F5344CB8AC3E}">
        <p14:creationId xmlns:p14="http://schemas.microsoft.com/office/powerpoint/2010/main" val="178026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80" y="381000"/>
            <a:ext cx="11003280" cy="856395"/>
          </a:xfrm>
        </p:spPr>
        <p:txBody>
          <a:bodyPr/>
          <a:lstStyle/>
          <a:p>
            <a:r>
              <a:rPr lang="en-IN" dirty="0"/>
              <a:t>Customer Complaint Management</a:t>
            </a:r>
          </a:p>
        </p:txBody>
      </p:sp>
      <p:sp>
        <p:nvSpPr>
          <p:cNvPr id="3" name="Content Placeholder 2"/>
          <p:cNvSpPr>
            <a:spLocks noGrp="1"/>
          </p:cNvSpPr>
          <p:nvPr>
            <p:ph idx="1"/>
          </p:nvPr>
        </p:nvSpPr>
        <p:spPr>
          <a:xfrm>
            <a:off x="355294" y="1447800"/>
            <a:ext cx="10906566" cy="4495800"/>
          </a:xfrm>
        </p:spPr>
        <p:txBody>
          <a:bodyPr/>
          <a:lstStyle/>
          <a:p>
            <a:pPr>
              <a:buClrTx/>
              <a:buFont typeface="Wingdings" panose="05000000000000000000" pitchFamily="2" charset="2"/>
              <a:buChar char="q"/>
            </a:pPr>
            <a:r>
              <a:rPr lang="en-IN" sz="2400" dirty="0"/>
              <a:t> It’s an online system where customer’s can log their complaints enabling them to see the resolution of their complaints.</a:t>
            </a:r>
          </a:p>
          <a:p>
            <a:pPr>
              <a:buClrTx/>
              <a:buFont typeface="Wingdings" panose="05000000000000000000" pitchFamily="2" charset="2"/>
              <a:buChar char="q"/>
            </a:pPr>
            <a:r>
              <a:rPr lang="en-IN" sz="2400" dirty="0"/>
              <a:t> This system helps the customer satisfaction index.</a:t>
            </a:r>
          </a:p>
          <a:p>
            <a:pPr>
              <a:buClrTx/>
              <a:buFont typeface="Wingdings" panose="05000000000000000000" pitchFamily="2" charset="2"/>
              <a:buChar char="q"/>
            </a:pPr>
            <a:r>
              <a:rPr lang="en-IN" sz="2400" dirty="0"/>
              <a:t> This system also measure the stipulated time to close the complaint.</a:t>
            </a:r>
          </a:p>
          <a:p>
            <a:pPr>
              <a:buClrTx/>
              <a:buFont typeface="Wingdings" panose="05000000000000000000" pitchFamily="2" charset="2"/>
              <a:buChar char="q"/>
            </a:pPr>
            <a:r>
              <a:rPr lang="en-IN" sz="2400" dirty="0"/>
              <a:t> Through analysis of this system service provider can measure the cross functional department’s performance, SLA monitoring, identify hidden opportunities, spot the critical issues and optimize the process.</a:t>
            </a:r>
          </a:p>
          <a:p>
            <a:pPr>
              <a:buClrTx/>
              <a:buFont typeface="Wingdings" panose="05000000000000000000" pitchFamily="2" charset="2"/>
              <a:buChar char="q"/>
            </a:pPr>
            <a:r>
              <a:rPr lang="en-IN" sz="2400" dirty="0"/>
              <a:t> Through which the binding factor for customer engagement is improved.</a:t>
            </a:r>
          </a:p>
          <a:p>
            <a:r>
              <a:rPr lang="en-IN" sz="2400" dirty="0"/>
              <a:t> </a:t>
            </a:r>
          </a:p>
          <a:p>
            <a:endParaRPr lang="en-IN" dirty="0"/>
          </a:p>
          <a:p>
            <a:endParaRPr lang="en-IN" dirty="0"/>
          </a:p>
          <a:p>
            <a:endParaRPr lang="en-IN" dirty="0"/>
          </a:p>
        </p:txBody>
      </p:sp>
    </p:spTree>
    <p:extLst>
      <p:ext uri="{BB962C8B-B14F-4D97-AF65-F5344CB8AC3E}">
        <p14:creationId xmlns:p14="http://schemas.microsoft.com/office/powerpoint/2010/main" val="121711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2805"/>
            <a:ext cx="11003280" cy="856395"/>
          </a:xfrm>
        </p:spPr>
        <p:txBody>
          <a:bodyPr/>
          <a:lstStyle/>
          <a:p>
            <a:r>
              <a:rPr lang="en-IN" dirty="0"/>
              <a:t>Types of complaint management system </a:t>
            </a:r>
          </a:p>
        </p:txBody>
      </p:sp>
      <p:pic>
        <p:nvPicPr>
          <p:cNvPr id="4" name="Content Placeholder 3"/>
          <p:cNvPicPr>
            <a:picLocks noGrp="1" noChangeAspect="1"/>
          </p:cNvPicPr>
          <p:nvPr>
            <p:ph idx="1"/>
          </p:nvPr>
        </p:nvPicPr>
        <p:blipFill>
          <a:blip r:embed="rId2"/>
          <a:stretch>
            <a:fillRect/>
          </a:stretch>
        </p:blipFill>
        <p:spPr>
          <a:xfrm>
            <a:off x="1676400" y="1676400"/>
            <a:ext cx="8610600" cy="4548188"/>
          </a:xfrm>
          <a:prstGeom prst="rect">
            <a:avLst/>
          </a:prstGeom>
        </p:spPr>
      </p:pic>
      <p:sp>
        <p:nvSpPr>
          <p:cNvPr id="5" name="Oval 4"/>
          <p:cNvSpPr/>
          <p:nvPr/>
        </p:nvSpPr>
        <p:spPr>
          <a:xfrm>
            <a:off x="2438400" y="1371600"/>
            <a:ext cx="5410200" cy="1371600"/>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051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62805"/>
            <a:ext cx="11003280" cy="856395"/>
          </a:xfrm>
        </p:spPr>
        <p:txBody>
          <a:bodyPr/>
          <a:lstStyle/>
          <a:p>
            <a:r>
              <a:rPr lang="en-IN" dirty="0"/>
              <a:t>Complaint management process</a:t>
            </a:r>
          </a:p>
        </p:txBody>
      </p:sp>
      <p:pic>
        <p:nvPicPr>
          <p:cNvPr id="1026" name="Picture 2" descr="Image result for customer complaint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8534400" cy="413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5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Problem Statement</a:t>
            </a:r>
          </a:p>
        </p:txBody>
      </p:sp>
      <p:sp>
        <p:nvSpPr>
          <p:cNvPr id="3" name="Content Placeholder 2"/>
          <p:cNvSpPr>
            <a:spLocks noGrp="1"/>
          </p:cNvSpPr>
          <p:nvPr>
            <p:ph idx="1"/>
          </p:nvPr>
        </p:nvSpPr>
        <p:spPr>
          <a:xfrm>
            <a:off x="304800" y="1522751"/>
            <a:ext cx="10896600" cy="4495800"/>
          </a:xfrm>
        </p:spPr>
        <p:txBody>
          <a:bodyPr/>
          <a:lstStyle/>
          <a:p>
            <a:pPr>
              <a:buClrTx/>
              <a:buFont typeface="Wingdings" panose="05000000000000000000" pitchFamily="2" charset="2"/>
              <a:buChar char="q"/>
            </a:pPr>
            <a:r>
              <a:rPr lang="en-IN" sz="2400" dirty="0"/>
              <a:t> What are the chances that the complaint call time will get violated?</a:t>
            </a:r>
          </a:p>
          <a:p>
            <a:pPr>
              <a:buClrTx/>
              <a:buFont typeface="Wingdings" panose="05000000000000000000" pitchFamily="2" charset="2"/>
              <a:buChar char="q"/>
            </a:pPr>
            <a:r>
              <a:rPr lang="en-IN" sz="2400" dirty="0"/>
              <a:t> Based upon the call closure time, is the performance good or bad?</a:t>
            </a:r>
          </a:p>
          <a:p>
            <a:r>
              <a:rPr lang="en-IN" sz="2400" dirty="0" err="1"/>
              <a:t>i</a:t>
            </a:r>
            <a:r>
              <a:rPr lang="en-IN" sz="2400" dirty="0"/>
              <a:t> . e . If call is getting closed within 5 to 10 hours – performance is good.</a:t>
            </a:r>
          </a:p>
          <a:p>
            <a:r>
              <a:rPr lang="en-IN" sz="2400" dirty="0"/>
              <a:t>          If call takes more than 10 hours to close the complaint – performance is bad.</a:t>
            </a:r>
          </a:p>
          <a:p>
            <a:endParaRPr lang="en-IN" dirty="0"/>
          </a:p>
          <a:p>
            <a:endParaRPr lang="en-IN" dirty="0"/>
          </a:p>
        </p:txBody>
      </p:sp>
    </p:spTree>
    <p:extLst>
      <p:ext uri="{BB962C8B-B14F-4D97-AF65-F5344CB8AC3E}">
        <p14:creationId xmlns:p14="http://schemas.microsoft.com/office/powerpoint/2010/main" val="1429570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Stepwise description</a:t>
            </a:r>
          </a:p>
          <a:p>
            <a:r>
              <a:rPr lang="en-IN" dirty="0"/>
              <a:t>R script</a:t>
            </a:r>
          </a:p>
          <a:p>
            <a:r>
              <a:rPr lang="en-IN" dirty="0"/>
              <a:t>Concluding statements</a:t>
            </a:r>
          </a:p>
        </p:txBody>
      </p:sp>
    </p:spTree>
    <p:extLst>
      <p:ext uri="{BB962C8B-B14F-4D97-AF65-F5344CB8AC3E}">
        <p14:creationId xmlns:p14="http://schemas.microsoft.com/office/powerpoint/2010/main" val="100864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 script</a:t>
            </a:r>
          </a:p>
        </p:txBody>
      </p:sp>
      <p:sp>
        <p:nvSpPr>
          <p:cNvPr id="3" name="Content Placeholder 2"/>
          <p:cNvSpPr>
            <a:spLocks noGrp="1"/>
          </p:cNvSpPr>
          <p:nvPr>
            <p:ph idx="1"/>
          </p:nvPr>
        </p:nvSpPr>
        <p:spPr/>
        <p:txBody>
          <a:bodyPr>
            <a:normAutofit fontScale="92500" lnSpcReduction="10000"/>
          </a:bodyPr>
          <a:lstStyle/>
          <a:p>
            <a:r>
              <a:rPr lang="en-IN" dirty="0" err="1"/>
              <a:t>setwd</a:t>
            </a:r>
            <a:r>
              <a:rPr lang="en-IN" dirty="0"/>
              <a:t>("C://R")</a:t>
            </a:r>
          </a:p>
          <a:p>
            <a:r>
              <a:rPr lang="en-IN" dirty="0"/>
              <a:t>cm=read.csv("cm_lor.csv")</a:t>
            </a:r>
          </a:p>
          <a:p>
            <a:r>
              <a:rPr lang="en-IN" dirty="0"/>
              <a:t>View(cm)</a:t>
            </a:r>
          </a:p>
          <a:p>
            <a:r>
              <a:rPr lang="en-IN" dirty="0" err="1"/>
              <a:t>colnames</a:t>
            </a:r>
            <a:r>
              <a:rPr lang="en-IN" dirty="0"/>
              <a:t>(cm)</a:t>
            </a:r>
          </a:p>
          <a:p>
            <a:r>
              <a:rPr lang="en-IN" dirty="0"/>
              <a:t>cm1=cm[,-c(1)]</a:t>
            </a:r>
          </a:p>
          <a:p>
            <a:r>
              <a:rPr lang="en-IN" dirty="0"/>
              <a:t>View(cm1)</a:t>
            </a:r>
          </a:p>
          <a:p>
            <a:r>
              <a:rPr lang="en-IN" dirty="0" err="1"/>
              <a:t>FitLogReg</a:t>
            </a:r>
            <a:r>
              <a:rPr lang="en-IN" dirty="0"/>
              <a:t>=</a:t>
            </a:r>
            <a:r>
              <a:rPr lang="en-IN" dirty="0" err="1"/>
              <a:t>glm</a:t>
            </a:r>
            <a:r>
              <a:rPr lang="en-IN" dirty="0"/>
              <a:t>(</a:t>
            </a:r>
            <a:r>
              <a:rPr lang="en-IN" dirty="0" err="1"/>
              <a:t>VIOLATED_DUMMY~.,family</a:t>
            </a:r>
            <a:r>
              <a:rPr lang="en-IN" dirty="0"/>
              <a:t> = binomial("logit"),data=cm1)</a:t>
            </a:r>
          </a:p>
          <a:p>
            <a:r>
              <a:rPr lang="en-IN" dirty="0"/>
              <a:t>summary(</a:t>
            </a:r>
            <a:r>
              <a:rPr lang="en-IN" dirty="0" err="1"/>
              <a:t>FitLogReg</a:t>
            </a:r>
            <a:r>
              <a:rPr lang="en-IN" dirty="0"/>
              <a:t>)</a:t>
            </a:r>
          </a:p>
          <a:p>
            <a:r>
              <a:rPr lang="en-IN" dirty="0" err="1"/>
              <a:t>FitLogReg</a:t>
            </a:r>
            <a:r>
              <a:rPr lang="en-IN" dirty="0"/>
              <a:t>=</a:t>
            </a:r>
            <a:r>
              <a:rPr lang="en-IN" dirty="0" err="1"/>
              <a:t>glm</a:t>
            </a:r>
            <a:r>
              <a:rPr lang="en-IN" dirty="0"/>
              <a:t>(VIOLATED_DUMMY~WTG_DUMMY11+WTG_DUMMY12+STATE_DUMMY2+STATE_DUMMY3+STATE_DUMMY6+STATE_DUMMY8+ITEM_DUMMY1+RT_DUMMY1+RT_DUMMY8+RT_DUMMY10+RT_DUMMY20+RT_DUMMY21+RT_DUMMY22+RT_DUMMY24+RT_DUMMY28+RT_DUMMY29+RT_DUMMY35+CR_DUMMY1+CR_DUMMY2+CR_DUMMY3,family = binomial("logit"),data=cm1)</a:t>
            </a:r>
          </a:p>
        </p:txBody>
      </p:sp>
    </p:spTree>
    <p:extLst>
      <p:ext uri="{BB962C8B-B14F-4D97-AF65-F5344CB8AC3E}">
        <p14:creationId xmlns:p14="http://schemas.microsoft.com/office/powerpoint/2010/main" val="253509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5497"/>
            <a:ext cx="11003280" cy="856395"/>
          </a:xfrm>
        </p:spPr>
        <p:txBody>
          <a:bodyPr/>
          <a:lstStyle/>
          <a:p>
            <a:r>
              <a:rPr lang="en-IN" dirty="0"/>
              <a:t>Regression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96356088"/>
              </p:ext>
            </p:extLst>
          </p:nvPr>
        </p:nvGraphicFramePr>
        <p:xfrm>
          <a:off x="381000" y="1447800"/>
          <a:ext cx="1135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413090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 script</a:t>
            </a:r>
            <a:endParaRPr lang="en-IN" dirty="0"/>
          </a:p>
        </p:txBody>
      </p:sp>
      <p:sp>
        <p:nvSpPr>
          <p:cNvPr id="3" name="Content Placeholder 2"/>
          <p:cNvSpPr>
            <a:spLocks noGrp="1"/>
          </p:cNvSpPr>
          <p:nvPr>
            <p:ph idx="1"/>
          </p:nvPr>
        </p:nvSpPr>
        <p:spPr/>
        <p:txBody>
          <a:bodyPr>
            <a:normAutofit fontScale="92500" lnSpcReduction="20000"/>
          </a:bodyPr>
          <a:lstStyle/>
          <a:p>
            <a:r>
              <a:rPr lang="en-IN" dirty="0"/>
              <a:t>summary(</a:t>
            </a:r>
            <a:r>
              <a:rPr lang="en-IN" dirty="0" err="1"/>
              <a:t>FitLogReg</a:t>
            </a:r>
            <a:r>
              <a:rPr lang="en-IN" dirty="0"/>
              <a:t>)</a:t>
            </a:r>
          </a:p>
          <a:p>
            <a:r>
              <a:rPr lang="en-IN" dirty="0" err="1"/>
              <a:t>FitLogReg</a:t>
            </a:r>
            <a:r>
              <a:rPr lang="en-IN" dirty="0"/>
              <a:t>=</a:t>
            </a:r>
            <a:r>
              <a:rPr lang="en-IN" dirty="0" err="1"/>
              <a:t>glm</a:t>
            </a:r>
            <a:r>
              <a:rPr lang="en-IN" dirty="0"/>
              <a:t>(VIOLATED_DUMMY~WTG_DUMMY11+WTG_DUMMY12+STATE_DUMMY2+ITEM_DUMMY1+RT_DUMMY1+RT_DUMMY8+RT_DUMMY10+RT_DUMMY20+RT_DUMMY21+RT_DUMMY22+RT_DUMMY28+RT_DUMMY29+CR_DUMMY1+CR_DUMMY2+CR_DUMMY3,family = binomial("logit"),data=cm1)</a:t>
            </a:r>
          </a:p>
          <a:p>
            <a:r>
              <a:rPr lang="en-IN" dirty="0"/>
              <a:t>summary(</a:t>
            </a:r>
            <a:r>
              <a:rPr lang="en-IN" dirty="0" err="1"/>
              <a:t>FitLogReg</a:t>
            </a:r>
            <a:r>
              <a:rPr lang="en-IN" dirty="0"/>
              <a:t>)</a:t>
            </a:r>
          </a:p>
          <a:p>
            <a:r>
              <a:rPr lang="en-IN" dirty="0"/>
              <a:t>library(car)</a:t>
            </a:r>
          </a:p>
          <a:p>
            <a:r>
              <a:rPr lang="en-IN" dirty="0" err="1"/>
              <a:t>vif</a:t>
            </a:r>
            <a:r>
              <a:rPr lang="en-IN" dirty="0"/>
              <a:t>(</a:t>
            </a:r>
            <a:r>
              <a:rPr lang="en-IN" dirty="0" err="1"/>
              <a:t>FitLogReg</a:t>
            </a:r>
            <a:r>
              <a:rPr lang="en-IN" dirty="0"/>
              <a:t>)</a:t>
            </a:r>
          </a:p>
          <a:p>
            <a:r>
              <a:rPr lang="en-IN" dirty="0" err="1"/>
              <a:t>cm$Predicted</a:t>
            </a:r>
            <a:r>
              <a:rPr lang="en-IN" dirty="0"/>
              <a:t>=predict(</a:t>
            </a:r>
            <a:r>
              <a:rPr lang="en-IN" dirty="0" err="1"/>
              <a:t>FitLogReg,type</a:t>
            </a:r>
            <a:r>
              <a:rPr lang="en-IN" dirty="0"/>
              <a:t>="response")</a:t>
            </a:r>
          </a:p>
          <a:p>
            <a:r>
              <a:rPr lang="en-IN" dirty="0"/>
              <a:t>write.csv(</a:t>
            </a:r>
            <a:r>
              <a:rPr lang="en-IN" dirty="0" err="1"/>
              <a:t>cm,"Predicted_cm_lor.csv</a:t>
            </a:r>
            <a:r>
              <a:rPr lang="en-IN" dirty="0"/>
              <a:t>")</a:t>
            </a:r>
          </a:p>
          <a:p>
            <a:endParaRPr lang="en-IN" dirty="0"/>
          </a:p>
          <a:p>
            <a:r>
              <a:rPr lang="en-IN" dirty="0"/>
              <a:t>############</a:t>
            </a:r>
          </a:p>
          <a:p>
            <a:r>
              <a:rPr lang="en-IN" dirty="0"/>
              <a:t>2 syntax line need to be added</a:t>
            </a:r>
          </a:p>
          <a:p>
            <a:endParaRPr lang="en-IN" dirty="0"/>
          </a:p>
        </p:txBody>
      </p:sp>
    </p:spTree>
    <p:extLst>
      <p:ext uri="{BB962C8B-B14F-4D97-AF65-F5344CB8AC3E}">
        <p14:creationId xmlns:p14="http://schemas.microsoft.com/office/powerpoint/2010/main" val="206488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24" y="381000"/>
            <a:ext cx="11003280" cy="856395"/>
          </a:xfrm>
        </p:spPr>
        <p:txBody>
          <a:bodyPr/>
          <a:lstStyle/>
          <a:p>
            <a:r>
              <a:rPr lang="en-US" dirty="0">
                <a:solidFill>
                  <a:schemeClr val="tx1"/>
                </a:solidFill>
              </a:rPr>
              <a:t>Logistic Regression</a:t>
            </a:r>
          </a:p>
        </p:txBody>
      </p:sp>
      <p:sp>
        <p:nvSpPr>
          <p:cNvPr id="3" name="Content Placeholder 2"/>
          <p:cNvSpPr>
            <a:spLocks noGrp="1"/>
          </p:cNvSpPr>
          <p:nvPr>
            <p:ph sz="quarter" idx="1"/>
          </p:nvPr>
        </p:nvSpPr>
        <p:spPr>
          <a:xfrm>
            <a:off x="381000" y="1371600"/>
            <a:ext cx="10896600" cy="4495800"/>
          </a:xfrm>
        </p:spPr>
        <p:txBody>
          <a:bodyPr>
            <a:normAutofit fontScale="92500" lnSpcReduction="20000"/>
          </a:bodyPr>
          <a:lstStyle/>
          <a:p>
            <a:pPr marL="0" lvl="1" indent="0" algn="just">
              <a:lnSpc>
                <a:spcPct val="150000"/>
              </a:lnSpc>
              <a:spcBef>
                <a:spcPts val="0"/>
              </a:spcBef>
              <a:spcAft>
                <a:spcPts val="0"/>
              </a:spcAft>
              <a:buClr>
                <a:schemeClr val="tx1"/>
              </a:buClr>
              <a:buFont typeface="Wingdings" panose="05000000000000000000" pitchFamily="2" charset="2"/>
              <a:buChar char="q"/>
            </a:pPr>
            <a:r>
              <a:rPr lang="en-US" sz="3200" dirty="0">
                <a:solidFill>
                  <a:schemeClr val="tx1"/>
                </a:solidFill>
              </a:rPr>
              <a:t>Form of regression that allows the prediction of discrete variables by a mix of continuous and discrete predictors.</a:t>
            </a:r>
          </a:p>
          <a:p>
            <a:pPr marL="0" lvl="1" indent="0" algn="just">
              <a:lnSpc>
                <a:spcPct val="150000"/>
              </a:lnSpc>
              <a:spcBef>
                <a:spcPts val="0"/>
              </a:spcBef>
              <a:spcAft>
                <a:spcPts val="0"/>
              </a:spcAft>
              <a:buClr>
                <a:schemeClr val="tx1"/>
              </a:buClr>
              <a:buFont typeface="Wingdings" panose="05000000000000000000" pitchFamily="2" charset="2"/>
              <a:buChar char="q"/>
            </a:pPr>
            <a:endParaRPr lang="en-US" sz="3200" dirty="0">
              <a:solidFill>
                <a:schemeClr val="tx1"/>
              </a:solidFill>
            </a:endParaRPr>
          </a:p>
          <a:p>
            <a:pPr marL="0" lvl="1" indent="0" algn="just">
              <a:lnSpc>
                <a:spcPct val="150000"/>
              </a:lnSpc>
              <a:spcBef>
                <a:spcPts val="0"/>
              </a:spcBef>
              <a:spcAft>
                <a:spcPts val="0"/>
              </a:spcAft>
              <a:buClr>
                <a:schemeClr val="tx1"/>
              </a:buClr>
              <a:buFont typeface="Wingdings" panose="05000000000000000000" pitchFamily="2" charset="2"/>
              <a:buChar char="q"/>
            </a:pPr>
            <a:r>
              <a:rPr lang="en-US" sz="3200" dirty="0">
                <a:solidFill>
                  <a:schemeClr val="tx1"/>
                </a:solidFill>
              </a:rPr>
              <a:t>Addresses the same questions that discriminant function analysis and multiple regression do but with no distributional assumptions on the predictors (the predictors do not have to be normally distributed, linearly related or have equal variance in each group)</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16900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rrowheads="1"/>
          </p:cNvSpPr>
          <p:nvPr>
            <p:ph type="title"/>
          </p:nvPr>
        </p:nvSpPr>
        <p:spPr>
          <a:xfrm>
            <a:off x="131885" y="381000"/>
            <a:ext cx="11003280" cy="856395"/>
          </a:xfrm>
        </p:spPr>
        <p:txBody>
          <a:bodyPr/>
          <a:lstStyle/>
          <a:p>
            <a:r>
              <a:rPr lang="en-GB" dirty="0">
                <a:solidFill>
                  <a:schemeClr val="tx1"/>
                </a:solidFill>
              </a:rPr>
              <a:t>Logistic Regression</a:t>
            </a:r>
            <a:endParaRPr lang="en-US" dirty="0">
              <a:solidFill>
                <a:schemeClr val="tx1"/>
              </a:solidFill>
            </a:endParaRPr>
          </a:p>
        </p:txBody>
      </p:sp>
      <p:sp>
        <p:nvSpPr>
          <p:cNvPr id="440324" name="Rectangle 4"/>
          <p:cNvSpPr>
            <a:spLocks noGrp="1" noChangeArrowheads="1"/>
          </p:cNvSpPr>
          <p:nvPr>
            <p:ph sz="quarter" idx="1"/>
          </p:nvPr>
        </p:nvSpPr>
        <p:spPr>
          <a:xfrm>
            <a:off x="304800" y="1371600"/>
            <a:ext cx="11003280" cy="4800600"/>
          </a:xfrm>
        </p:spPr>
        <p:txBody>
          <a:bodyPr>
            <a:normAutofit fontScale="85000" lnSpcReduction="10000"/>
          </a:bodyPr>
          <a:lstStyle/>
          <a:p>
            <a:pPr algn="just">
              <a:lnSpc>
                <a:spcPct val="150000"/>
              </a:lnSpc>
              <a:buClrTx/>
              <a:buFont typeface="Wingdings" panose="05000000000000000000" pitchFamily="2" charset="2"/>
              <a:buChar char="q"/>
            </a:pPr>
            <a:r>
              <a:rPr lang="en-GB" sz="3200" dirty="0">
                <a:solidFill>
                  <a:schemeClr val="tx1"/>
                </a:solidFill>
              </a:rPr>
              <a:t> In logistic regression the dependent variable is binary, and the purpose of the analysis is to assess the effects of multiple independent variables, which can be numeric and/or categorical, on the dependent variable.</a:t>
            </a:r>
          </a:p>
          <a:p>
            <a:pPr algn="just">
              <a:lnSpc>
                <a:spcPct val="150000"/>
              </a:lnSpc>
              <a:buClrTx/>
              <a:buFont typeface="Wingdings" panose="05000000000000000000" pitchFamily="2" charset="2"/>
              <a:buChar char="q"/>
            </a:pPr>
            <a:r>
              <a:rPr lang="en-US" sz="3200" dirty="0">
                <a:solidFill>
                  <a:schemeClr val="tx1"/>
                </a:solidFill>
                <a:ea typeface="Calibri"/>
                <a:cs typeface="Calibri"/>
                <a:sym typeface="Calibri"/>
              </a:rPr>
              <a:t> If an independent variable is nominal level and not categorical, we need to dummy code the variable.</a:t>
            </a:r>
          </a:p>
          <a:p>
            <a:pPr marL="457200" lvl="1" indent="-457200" algn="just">
              <a:lnSpc>
                <a:spcPct val="150000"/>
              </a:lnSpc>
              <a:spcBef>
                <a:spcPts val="800"/>
              </a:spcBef>
              <a:buClrTx/>
              <a:buSzPct val="100000"/>
              <a:buFont typeface="Wingdings" panose="05000000000000000000" pitchFamily="2" charset="2"/>
              <a:buChar char="q"/>
            </a:pPr>
            <a:r>
              <a:rPr lang="en-US" sz="3200" dirty="0">
                <a:solidFill>
                  <a:schemeClr val="tx1"/>
                </a:solidFill>
                <a:ea typeface="Calibri"/>
                <a:cs typeface="Calibri"/>
                <a:sym typeface="Calibri"/>
              </a:rPr>
              <a:t>The regression equation is : -</a:t>
            </a:r>
          </a:p>
          <a:p>
            <a:pPr marL="215900" lvl="2" indent="0" algn="just">
              <a:lnSpc>
                <a:spcPct val="150000"/>
              </a:lnSpc>
              <a:spcBef>
                <a:spcPts val="700"/>
              </a:spcBef>
              <a:buClr>
                <a:srgbClr val="595959"/>
              </a:buClr>
              <a:buSzPct val="100000"/>
              <a:buNone/>
            </a:pPr>
            <a:r>
              <a:rPr lang="en-US" sz="3200" dirty="0">
                <a:solidFill>
                  <a:schemeClr val="tx1"/>
                </a:solidFill>
                <a:ea typeface="Calibri"/>
                <a:cs typeface="Calibri"/>
                <a:sym typeface="Calibri"/>
              </a:rPr>
              <a:t>	Log(p/(1-p)) = a + b1 x1 + b2 x2 +….. +</a:t>
            </a:r>
            <a:r>
              <a:rPr lang="en-US" sz="3200" dirty="0" err="1">
                <a:solidFill>
                  <a:schemeClr val="tx1"/>
                </a:solidFill>
                <a:ea typeface="Calibri"/>
                <a:cs typeface="Calibri"/>
                <a:sym typeface="Calibri"/>
              </a:rPr>
              <a:t>bn</a:t>
            </a:r>
            <a:r>
              <a:rPr lang="en-US" sz="3200" dirty="0">
                <a:solidFill>
                  <a:schemeClr val="tx1"/>
                </a:solidFill>
                <a:ea typeface="Calibri"/>
                <a:cs typeface="Calibri"/>
                <a:sym typeface="Calibri"/>
              </a:rPr>
              <a:t> </a:t>
            </a:r>
            <a:r>
              <a:rPr lang="en-US" sz="3200" dirty="0" err="1">
                <a:solidFill>
                  <a:schemeClr val="tx1"/>
                </a:solidFill>
                <a:ea typeface="Calibri"/>
                <a:cs typeface="Calibri"/>
                <a:sym typeface="Calibri"/>
              </a:rPr>
              <a:t>xn</a:t>
            </a:r>
            <a:r>
              <a:rPr lang="en-US" sz="3200" dirty="0">
                <a:solidFill>
                  <a:schemeClr val="tx1"/>
                </a:solidFill>
                <a:ea typeface="Calibri"/>
                <a:cs typeface="Calibri"/>
                <a:sym typeface="Calibri"/>
              </a:rPr>
              <a:t> + e</a:t>
            </a:r>
          </a:p>
          <a:p>
            <a:pPr>
              <a:buClrTx/>
              <a:buFont typeface="Wingdings" panose="05000000000000000000" pitchFamily="2" charset="2"/>
              <a:buChar char="q"/>
            </a:pPr>
            <a:endParaRPr lang="en-US" sz="3200" dirty="0">
              <a:solidFill>
                <a:srgbClr val="000000"/>
              </a:solidFill>
              <a:ea typeface="Calibri"/>
              <a:cs typeface="Calibri"/>
              <a:sym typeface="Calibri"/>
            </a:endParaRPr>
          </a:p>
          <a:p>
            <a:pPr marL="0" indent="0">
              <a:buClrTx/>
              <a:buNone/>
            </a:pPr>
            <a:endParaRPr lang="en-US" sz="3200" dirty="0">
              <a:solidFill>
                <a:srgbClr val="000000"/>
              </a:solidFill>
              <a:ea typeface="Calibri"/>
              <a:cs typeface="Calibri"/>
              <a:sym typeface="Calibri"/>
            </a:endParaRPr>
          </a:p>
          <a:p>
            <a:pPr>
              <a:buClrTx/>
              <a:buFont typeface="Wingdings" panose="05000000000000000000" pitchFamily="2" charset="2"/>
              <a:buChar char="q"/>
            </a:pPr>
            <a:endParaRPr lang="en-US" sz="3200" dirty="0">
              <a:latin typeface="+mj-lt"/>
            </a:endParaRPr>
          </a:p>
        </p:txBody>
      </p:sp>
    </p:spTree>
    <p:extLst>
      <p:ext uri="{BB962C8B-B14F-4D97-AF65-F5344CB8AC3E}">
        <p14:creationId xmlns:p14="http://schemas.microsoft.com/office/powerpoint/2010/main" val="407725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pPr>
              <a:defRPr/>
            </a:pPr>
            <a:r>
              <a:rPr lang="en-US" dirty="0">
                <a:solidFill>
                  <a:schemeClr val="tx1"/>
                </a:solidFill>
              </a:rPr>
              <a:t>Types of logistic regression	</a:t>
            </a:r>
          </a:p>
        </p:txBody>
      </p:sp>
      <p:sp>
        <p:nvSpPr>
          <p:cNvPr id="14339" name="Content Placeholder 2"/>
          <p:cNvSpPr>
            <a:spLocks noGrp="1"/>
          </p:cNvSpPr>
          <p:nvPr>
            <p:ph sz="quarter" idx="1"/>
          </p:nvPr>
        </p:nvSpPr>
        <p:spPr>
          <a:xfrm>
            <a:off x="304800" y="1371600"/>
            <a:ext cx="11003280" cy="4495800"/>
          </a:xfrm>
        </p:spPr>
        <p:txBody>
          <a:bodyPr>
            <a:normAutofit/>
          </a:bodyPr>
          <a:lstStyle/>
          <a:p>
            <a:pPr marL="0" algn="just">
              <a:lnSpc>
                <a:spcPct val="150000"/>
              </a:lnSpc>
              <a:spcBef>
                <a:spcPts val="0"/>
              </a:spcBef>
              <a:spcAft>
                <a:spcPts val="0"/>
              </a:spcAft>
              <a:buClrTx/>
              <a:buFont typeface="Wingdings" panose="05000000000000000000" pitchFamily="2" charset="2"/>
              <a:buChar char="Ø"/>
            </a:pPr>
            <a:r>
              <a:rPr lang="en-US" sz="2800" dirty="0">
                <a:solidFill>
                  <a:schemeClr val="tx1"/>
                </a:solidFill>
              </a:rPr>
              <a:t> </a:t>
            </a:r>
            <a:r>
              <a:rPr lang="en-US" sz="2800" b="1" u="sng" dirty="0">
                <a:solidFill>
                  <a:schemeClr val="tx1"/>
                </a:solidFill>
              </a:rPr>
              <a:t>BINARY  LOGISTIC  REGRESSION</a:t>
            </a:r>
            <a:r>
              <a:rPr lang="en-US" sz="2800" dirty="0">
                <a:solidFill>
                  <a:schemeClr val="tx1"/>
                </a:solidFill>
              </a:rPr>
              <a:t> </a:t>
            </a:r>
          </a:p>
          <a:p>
            <a:pPr marL="0" lvl="1" algn="just">
              <a:lnSpc>
                <a:spcPct val="150000"/>
              </a:lnSpc>
              <a:spcBef>
                <a:spcPts val="0"/>
              </a:spcBef>
              <a:spcAft>
                <a:spcPts val="0"/>
              </a:spcAft>
              <a:buClrTx/>
              <a:buFont typeface="Wingdings" panose="05000000000000000000" pitchFamily="2" charset="2"/>
              <a:buChar char="§"/>
            </a:pPr>
            <a:r>
              <a:rPr lang="en-US" sz="2800" dirty="0">
                <a:solidFill>
                  <a:schemeClr val="tx1"/>
                </a:solidFill>
              </a:rPr>
              <a:t> It is used when the dependent variable is dichotomous.</a:t>
            </a:r>
            <a:r>
              <a:rPr lang="en-US" sz="2800" b="1" u="sng" dirty="0">
                <a:solidFill>
                  <a:schemeClr val="tx1"/>
                </a:solidFill>
              </a:rPr>
              <a:t>  </a:t>
            </a:r>
          </a:p>
          <a:p>
            <a:pPr marL="0" algn="just">
              <a:lnSpc>
                <a:spcPct val="150000"/>
              </a:lnSpc>
              <a:spcBef>
                <a:spcPts val="0"/>
              </a:spcBef>
              <a:spcAft>
                <a:spcPts val="0"/>
              </a:spcAft>
              <a:buFont typeface="Wingdings 2" pitchFamily="18" charset="2"/>
              <a:buNone/>
            </a:pPr>
            <a:endParaRPr lang="en-US" sz="2800" b="1" u="sng" dirty="0">
              <a:solidFill>
                <a:schemeClr val="tx1"/>
              </a:solidFill>
            </a:endParaRPr>
          </a:p>
          <a:p>
            <a:pPr marL="0" algn="just">
              <a:lnSpc>
                <a:spcPct val="150000"/>
              </a:lnSpc>
              <a:spcBef>
                <a:spcPts val="0"/>
              </a:spcBef>
              <a:spcAft>
                <a:spcPts val="0"/>
              </a:spcAft>
              <a:buClrTx/>
              <a:buFont typeface="Wingdings" panose="05000000000000000000" pitchFamily="2" charset="2"/>
              <a:buChar char="Ø"/>
            </a:pPr>
            <a:r>
              <a:rPr lang="en-US" sz="2800" b="1" u="sng" dirty="0">
                <a:solidFill>
                  <a:schemeClr val="tx1"/>
                </a:solidFill>
              </a:rPr>
              <a:t> MULTINOMIAL  LOGISTIC  REGRESSION</a:t>
            </a:r>
          </a:p>
          <a:p>
            <a:pPr marL="0" lvl="1" algn="just">
              <a:lnSpc>
                <a:spcPct val="150000"/>
              </a:lnSpc>
              <a:spcBef>
                <a:spcPts val="0"/>
              </a:spcBef>
              <a:spcAft>
                <a:spcPts val="0"/>
              </a:spcAft>
              <a:buClrTx/>
              <a:buFont typeface="Wingdings" panose="05000000000000000000" pitchFamily="2" charset="2"/>
              <a:buChar char="§"/>
            </a:pPr>
            <a:r>
              <a:rPr lang="en-US" sz="2800" dirty="0">
                <a:solidFill>
                  <a:schemeClr val="tx1"/>
                </a:solidFill>
              </a:rPr>
              <a:t> It is used when the dependent or outcomes  variable has more than two categories. </a:t>
            </a:r>
            <a:endParaRPr lang="en-US" sz="2800" b="1" u="sng" dirty="0">
              <a:solidFill>
                <a:schemeClr val="tx1"/>
              </a:solidFill>
            </a:endParaRPr>
          </a:p>
        </p:txBody>
      </p:sp>
    </p:spTree>
    <p:extLst>
      <p:ext uri="{BB962C8B-B14F-4D97-AF65-F5344CB8AC3E}">
        <p14:creationId xmlns:p14="http://schemas.microsoft.com/office/powerpoint/2010/main" val="39846780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0927080" cy="861240"/>
          </a:xfrm>
        </p:spPr>
        <p:txBody>
          <a:bodyPr/>
          <a:lstStyle/>
          <a:p>
            <a:r>
              <a:rPr lang="en-IN" dirty="0">
                <a:solidFill>
                  <a:schemeClr val="tx1"/>
                </a:solidFill>
              </a:rPr>
              <a:t>Typical Applications of Regression Analysis</a:t>
            </a:r>
          </a:p>
        </p:txBody>
      </p:sp>
      <p:sp>
        <p:nvSpPr>
          <p:cNvPr id="3" name="Rectangle 2"/>
          <p:cNvSpPr/>
          <p:nvPr/>
        </p:nvSpPr>
        <p:spPr>
          <a:xfrm>
            <a:off x="284650" y="1242240"/>
            <a:ext cx="11373950" cy="5940088"/>
          </a:xfrm>
          <a:prstGeom prst="rect">
            <a:avLst/>
          </a:prstGeom>
        </p:spPr>
        <p:txBody>
          <a:bodyPr wrap="square" numCol="1">
            <a:spAutoFit/>
          </a:bodyPr>
          <a:lstStyle/>
          <a:p>
            <a:pPr algn="just">
              <a:lnSpc>
                <a:spcPct val="150000"/>
              </a:lnSpc>
            </a:pPr>
            <a:r>
              <a:rPr lang="en-IN" sz="2400" dirty="0"/>
              <a:t>Building of models to ascertain the pattern/behaviour of certain performance measures</a:t>
            </a:r>
          </a:p>
          <a:p>
            <a:pPr marL="457200" indent="-457200" algn="just">
              <a:lnSpc>
                <a:spcPct val="150000"/>
              </a:lnSpc>
              <a:buFont typeface="Wingdings" panose="05000000000000000000" pitchFamily="2" charset="2"/>
              <a:buChar char="q"/>
            </a:pPr>
            <a:r>
              <a:rPr lang="en-IN" sz="2400" dirty="0"/>
              <a:t> Asset performance</a:t>
            </a:r>
          </a:p>
          <a:p>
            <a:pPr marL="800087" lvl="1" indent="-342900" algn="just">
              <a:lnSpc>
                <a:spcPct val="150000"/>
              </a:lnSpc>
              <a:buFont typeface="Wingdings" panose="05000000000000000000" pitchFamily="2" charset="2"/>
              <a:buChar char="§"/>
            </a:pPr>
            <a:r>
              <a:rPr lang="en-IN" sz="2400" dirty="0"/>
              <a:t>Identification of bad actors      </a:t>
            </a:r>
          </a:p>
          <a:p>
            <a:pPr marL="457200" indent="-457200" algn="just">
              <a:lnSpc>
                <a:spcPct val="150000"/>
              </a:lnSpc>
              <a:buFont typeface="Wingdings" panose="05000000000000000000" pitchFamily="2" charset="2"/>
              <a:buChar char="q"/>
            </a:pPr>
            <a:r>
              <a:rPr lang="en-IN" sz="2400" dirty="0"/>
              <a:t>Supply chain performance</a:t>
            </a:r>
          </a:p>
          <a:p>
            <a:pPr marL="800087" lvl="1" indent="-342900" algn="just">
              <a:lnSpc>
                <a:spcPct val="150000"/>
              </a:lnSpc>
              <a:buFont typeface="Wingdings" panose="05000000000000000000" pitchFamily="2" charset="2"/>
              <a:buChar char="§"/>
            </a:pPr>
            <a:r>
              <a:rPr lang="en-IN" sz="2400" dirty="0"/>
              <a:t> Vendor Reliability based on parts supplied</a:t>
            </a:r>
          </a:p>
          <a:p>
            <a:pPr marL="800087" lvl="1" indent="-342900" algn="just">
              <a:lnSpc>
                <a:spcPct val="150000"/>
              </a:lnSpc>
              <a:buFont typeface="Wingdings" panose="05000000000000000000" pitchFamily="2" charset="2"/>
              <a:buChar char="§"/>
            </a:pPr>
            <a:r>
              <a:rPr lang="en-IN" sz="2400" dirty="0"/>
              <a:t>Contractor performance</a:t>
            </a:r>
          </a:p>
          <a:p>
            <a:pPr marL="342900" indent="-342900" algn="just">
              <a:lnSpc>
                <a:spcPct val="150000"/>
              </a:lnSpc>
              <a:buFont typeface="Wingdings" panose="05000000000000000000" pitchFamily="2" charset="2"/>
              <a:buChar char="q"/>
            </a:pPr>
            <a:r>
              <a:rPr lang="en-IN" sz="2400" dirty="0"/>
              <a:t> Customer attrition </a:t>
            </a:r>
          </a:p>
          <a:p>
            <a:pPr marL="342900" indent="-342900" algn="just">
              <a:lnSpc>
                <a:spcPct val="150000"/>
              </a:lnSpc>
              <a:buFont typeface="Wingdings" panose="05000000000000000000" pitchFamily="2" charset="2"/>
              <a:buChar char="q"/>
            </a:pPr>
            <a:r>
              <a:rPr lang="en-IN" sz="2400" dirty="0"/>
              <a:t>Employee attrition rate</a:t>
            </a:r>
          </a:p>
          <a:p>
            <a:pPr marL="342900" indent="-342900" algn="just">
              <a:lnSpc>
                <a:spcPct val="150000"/>
              </a:lnSpc>
              <a:buFont typeface="Wingdings" panose="05000000000000000000" pitchFamily="2" charset="2"/>
              <a:buChar char="q"/>
            </a:pPr>
            <a:r>
              <a:rPr lang="en-IN" sz="2400" dirty="0"/>
              <a:t>Human reliability</a:t>
            </a:r>
          </a:p>
          <a:p>
            <a:pPr marL="342900" indent="-342900">
              <a:buFont typeface="Wingdings" panose="05000000000000000000" pitchFamily="2" charset="2"/>
              <a:buChar char="q"/>
            </a:pPr>
            <a:endParaRPr lang="en-IN" sz="2400" dirty="0">
              <a:solidFill>
                <a:srgbClr val="3B3835"/>
              </a:solidFill>
              <a:latin typeface="+mj-lt"/>
            </a:endParaRPr>
          </a:p>
          <a:p>
            <a:pPr marL="285750" indent="-285750">
              <a:buFont typeface="Wingdings" panose="05000000000000000000" pitchFamily="2" charset="2"/>
              <a:buChar char="Ø"/>
            </a:pPr>
            <a:endParaRPr lang="en-IN" sz="3200" dirty="0">
              <a:solidFill>
                <a:srgbClr val="3B3835"/>
              </a:solidFill>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77007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183880" cy="1051560"/>
          </a:xfrm>
        </p:spPr>
        <p:txBody>
          <a:bodyPr/>
          <a:lstStyle/>
          <a:p>
            <a:r>
              <a:rPr lang="en-US" dirty="0">
                <a:solidFill>
                  <a:schemeClr val="tx1"/>
                </a:solidFill>
              </a:rPr>
              <a:t>Who uses it in Plain words.</a:t>
            </a:r>
          </a:p>
        </p:txBody>
      </p:sp>
      <p:sp>
        <p:nvSpPr>
          <p:cNvPr id="3" name="Content Placeholder 2"/>
          <p:cNvSpPr>
            <a:spLocks noGrp="1"/>
          </p:cNvSpPr>
          <p:nvPr>
            <p:ph idx="1"/>
          </p:nvPr>
        </p:nvSpPr>
        <p:spPr>
          <a:xfrm>
            <a:off x="291154" y="1501417"/>
            <a:ext cx="11049000" cy="4823184"/>
          </a:xfrm>
        </p:spPr>
        <p:txBody>
          <a:bodyPr>
            <a:normAutofit fontScale="70000" lnSpcReduction="20000"/>
          </a:bodyPr>
          <a:lstStyle/>
          <a:p>
            <a:pPr algn="just">
              <a:lnSpc>
                <a:spcPct val="170000"/>
              </a:lnSpc>
              <a:buClrTx/>
              <a:buFont typeface="Wingdings" panose="05000000000000000000" pitchFamily="2" charset="2"/>
              <a:buChar char="q"/>
            </a:pPr>
            <a:r>
              <a:rPr lang="en-US" sz="3200" dirty="0">
                <a:solidFill>
                  <a:schemeClr val="tx1"/>
                </a:solidFill>
                <a:latin typeface="+mj-lt"/>
                <a:cs typeface="Times New Roman" pitchFamily="18" charset="0"/>
              </a:rPr>
              <a:t> </a:t>
            </a:r>
            <a:r>
              <a:rPr lang="en-US" sz="3200" dirty="0">
                <a:solidFill>
                  <a:schemeClr val="tx1"/>
                </a:solidFill>
                <a:cs typeface="Times New Roman" pitchFamily="18" charset="0"/>
              </a:rPr>
              <a:t>Binary Logistic Regression can be used in the following situations.</a:t>
            </a:r>
          </a:p>
          <a:p>
            <a:pPr lvl="1" algn="just">
              <a:lnSpc>
                <a:spcPct val="170000"/>
              </a:lnSpc>
              <a:buClrTx/>
              <a:buFont typeface="Wingdings" panose="05000000000000000000" pitchFamily="2" charset="2"/>
              <a:buChar char="§"/>
            </a:pPr>
            <a:r>
              <a:rPr lang="en-US" sz="3200" dirty="0">
                <a:solidFill>
                  <a:schemeClr val="tx1"/>
                </a:solidFill>
                <a:cs typeface="Times New Roman" pitchFamily="18" charset="0"/>
              </a:rPr>
              <a:t> A catalog company wants to increase the proportion of mailings that result in sales. </a:t>
            </a:r>
          </a:p>
          <a:p>
            <a:pPr lvl="1" algn="just">
              <a:lnSpc>
                <a:spcPct val="170000"/>
              </a:lnSpc>
              <a:buClrTx/>
              <a:buFont typeface="Wingdings" panose="05000000000000000000" pitchFamily="2" charset="2"/>
              <a:buChar char="§"/>
            </a:pPr>
            <a:r>
              <a:rPr lang="en-US" sz="3200" dirty="0">
                <a:solidFill>
                  <a:schemeClr val="tx1"/>
                </a:solidFill>
                <a:cs typeface="Times New Roman" pitchFamily="18" charset="0"/>
              </a:rPr>
              <a:t> A doctor wants to accurately diagnose a possibly cancerous tumor. </a:t>
            </a:r>
          </a:p>
          <a:p>
            <a:pPr lvl="1" algn="just">
              <a:lnSpc>
                <a:spcPct val="170000"/>
              </a:lnSpc>
              <a:buClrTx/>
              <a:buFont typeface="Wingdings" panose="05000000000000000000" pitchFamily="2" charset="2"/>
              <a:buChar char="§"/>
            </a:pPr>
            <a:r>
              <a:rPr lang="en-US" sz="3200" dirty="0">
                <a:solidFill>
                  <a:schemeClr val="tx1"/>
                </a:solidFill>
                <a:cs typeface="Times New Roman" pitchFamily="18" charset="0"/>
              </a:rPr>
              <a:t> A loan officer wants to know whether the next customer is likely to default. </a:t>
            </a:r>
          </a:p>
          <a:p>
            <a:pPr algn="just">
              <a:lnSpc>
                <a:spcPct val="170000"/>
              </a:lnSpc>
              <a:buClrTx/>
              <a:buFont typeface="Wingdings" panose="05000000000000000000" pitchFamily="2" charset="2"/>
              <a:buChar char="q"/>
            </a:pPr>
            <a:r>
              <a:rPr lang="en-US" sz="3200" dirty="0">
                <a:solidFill>
                  <a:schemeClr val="tx1"/>
                </a:solidFill>
                <a:cs typeface="Times New Roman" pitchFamily="18" charset="0"/>
              </a:rPr>
              <a:t> Using the Binary Logistic Regression procedure, the catalog company can send mailings to the people who are most likely to respond, the doctor can determine whether the tumor is more likely to be benign or malignant, and the loan officer can assess the risk of extending credit to a particular customer.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9DD648E-F7A2-4297-B7CC-32BCAE692225}" type="slidenum">
              <a:rPr lang="en-US" smtClean="0"/>
              <a:pPr>
                <a:defRPr/>
              </a:pPr>
              <a:t>6</a:t>
            </a:fld>
            <a:endParaRPr lang="en-US"/>
          </a:p>
        </p:txBody>
      </p:sp>
    </p:spTree>
    <p:extLst>
      <p:ext uri="{BB962C8B-B14F-4D97-AF65-F5344CB8AC3E}">
        <p14:creationId xmlns:p14="http://schemas.microsoft.com/office/powerpoint/2010/main" val="19983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rrowheads="1"/>
          </p:cNvSpPr>
          <p:nvPr>
            <p:ph type="title"/>
          </p:nvPr>
        </p:nvSpPr>
        <p:spPr>
          <a:xfrm>
            <a:off x="145626" y="381000"/>
            <a:ext cx="11003280" cy="856395"/>
          </a:xfrm>
        </p:spPr>
        <p:txBody>
          <a:bodyPr>
            <a:normAutofit/>
          </a:bodyPr>
          <a:lstStyle/>
          <a:p>
            <a:r>
              <a:rPr lang="en-GB" dirty="0">
                <a:solidFill>
                  <a:schemeClr val="tx1"/>
                </a:solidFill>
              </a:rPr>
              <a:t>Prerequisite for Logistic Regression</a:t>
            </a:r>
            <a:endParaRPr lang="en-US" dirty="0">
              <a:solidFill>
                <a:schemeClr val="tx1"/>
              </a:solidFill>
            </a:endParaRPr>
          </a:p>
        </p:txBody>
      </p:sp>
      <p:sp>
        <p:nvSpPr>
          <p:cNvPr id="442371" name="Rectangle 3"/>
          <p:cNvSpPr>
            <a:spLocks noGrp="1" noChangeArrowheads="1"/>
          </p:cNvSpPr>
          <p:nvPr>
            <p:ph sz="quarter" idx="1"/>
          </p:nvPr>
        </p:nvSpPr>
        <p:spPr>
          <a:xfrm>
            <a:off x="304800" y="1237395"/>
            <a:ext cx="10972800" cy="5011005"/>
          </a:xfrm>
        </p:spPr>
        <p:txBody>
          <a:bodyPr>
            <a:normAutofit fontScale="77500" lnSpcReduction="20000"/>
          </a:bodyPr>
          <a:lstStyle/>
          <a:p>
            <a:pPr marL="533400" indent="-533400" algn="just">
              <a:lnSpc>
                <a:spcPct val="170000"/>
              </a:lnSpc>
              <a:spcBef>
                <a:spcPts val="0"/>
              </a:spcBef>
              <a:spcAft>
                <a:spcPts val="0"/>
              </a:spcAft>
              <a:buNone/>
            </a:pPr>
            <a:r>
              <a:rPr lang="en-GB" sz="3200" dirty="0">
                <a:solidFill>
                  <a:schemeClr val="tx1"/>
                </a:solidFill>
              </a:rPr>
              <a:t>The Following need to be specified :</a:t>
            </a:r>
          </a:p>
          <a:p>
            <a:pPr marL="514350" indent="-514350" algn="just">
              <a:lnSpc>
                <a:spcPct val="170000"/>
              </a:lnSpc>
              <a:spcBef>
                <a:spcPts val="0"/>
              </a:spcBef>
              <a:spcAft>
                <a:spcPts val="0"/>
              </a:spcAft>
              <a:buClrTx/>
              <a:buFont typeface="+mj-lt"/>
              <a:buAutoNum type="arabicPeriod"/>
            </a:pPr>
            <a:r>
              <a:rPr lang="en-GB" sz="3200" dirty="0">
                <a:solidFill>
                  <a:schemeClr val="tx1"/>
                </a:solidFill>
              </a:rPr>
              <a:t>An outcome variable with two possible categorical outcomes.                   (1=success; 0=failure).</a:t>
            </a:r>
          </a:p>
          <a:p>
            <a:pPr marL="514350" indent="-514350" algn="just">
              <a:lnSpc>
                <a:spcPct val="170000"/>
              </a:lnSpc>
              <a:spcBef>
                <a:spcPts val="0"/>
              </a:spcBef>
              <a:spcAft>
                <a:spcPts val="0"/>
              </a:spcAft>
              <a:buClrTx/>
              <a:buFont typeface="+mj-lt"/>
              <a:buAutoNum type="arabicPeriod"/>
            </a:pPr>
            <a:r>
              <a:rPr lang="en-GB" sz="3200" dirty="0">
                <a:solidFill>
                  <a:schemeClr val="tx1"/>
                </a:solidFill>
              </a:rPr>
              <a:t>A way to estimate the probability P of the outcome variable.</a:t>
            </a:r>
          </a:p>
          <a:p>
            <a:pPr marL="514350" indent="-514350" algn="just">
              <a:lnSpc>
                <a:spcPct val="170000"/>
              </a:lnSpc>
              <a:spcBef>
                <a:spcPts val="0"/>
              </a:spcBef>
              <a:spcAft>
                <a:spcPts val="0"/>
              </a:spcAft>
              <a:buClrTx/>
              <a:buFont typeface="+mj-lt"/>
              <a:buAutoNum type="arabicPeriod"/>
            </a:pPr>
            <a:r>
              <a:rPr lang="en-GB" sz="3200" dirty="0">
                <a:solidFill>
                  <a:schemeClr val="tx1"/>
                </a:solidFill>
              </a:rPr>
              <a:t>A way of linking the outcome variable to the explanatory variables.</a:t>
            </a:r>
          </a:p>
          <a:p>
            <a:pPr marL="514350" indent="-514350" algn="just">
              <a:lnSpc>
                <a:spcPct val="170000"/>
              </a:lnSpc>
              <a:spcBef>
                <a:spcPts val="0"/>
              </a:spcBef>
              <a:spcAft>
                <a:spcPts val="0"/>
              </a:spcAft>
              <a:buClrTx/>
              <a:buFont typeface="+mj-lt"/>
              <a:buAutoNum type="arabicPeriod"/>
            </a:pPr>
            <a:r>
              <a:rPr lang="en-GB" sz="3200" dirty="0">
                <a:solidFill>
                  <a:schemeClr val="tx1"/>
                </a:solidFill>
              </a:rPr>
              <a:t>A way of estimating the coefficients of the regression equation, as well as their confidence intervals.</a:t>
            </a:r>
          </a:p>
          <a:p>
            <a:pPr marL="514350" indent="-514350" algn="just">
              <a:lnSpc>
                <a:spcPct val="170000"/>
              </a:lnSpc>
              <a:spcBef>
                <a:spcPts val="0"/>
              </a:spcBef>
              <a:spcAft>
                <a:spcPts val="0"/>
              </a:spcAft>
              <a:buClrTx/>
              <a:buFont typeface="+mj-lt"/>
              <a:buAutoNum type="arabicPeriod"/>
            </a:pPr>
            <a:r>
              <a:rPr lang="en-GB" sz="3200" dirty="0">
                <a:solidFill>
                  <a:schemeClr val="tx1"/>
                </a:solidFill>
              </a:rPr>
              <a:t>A way to test the goodness of fit of the regression model.</a:t>
            </a:r>
            <a:endParaRPr lang="en-US" sz="3200" dirty="0">
              <a:solidFill>
                <a:schemeClr val="tx1"/>
              </a:solidFill>
            </a:endParaRPr>
          </a:p>
        </p:txBody>
      </p:sp>
    </p:spTree>
    <p:extLst>
      <p:ext uri="{BB962C8B-B14F-4D97-AF65-F5344CB8AC3E}">
        <p14:creationId xmlns:p14="http://schemas.microsoft.com/office/powerpoint/2010/main" val="217000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982200" cy="1051560"/>
          </a:xfrm>
        </p:spPr>
        <p:txBody>
          <a:bodyPr>
            <a:normAutofit fontScale="90000"/>
          </a:bodyPr>
          <a:lstStyle/>
          <a:p>
            <a:r>
              <a:rPr lang="en-US" dirty="0">
                <a:solidFill>
                  <a:schemeClr val="tx1"/>
                </a:solidFill>
              </a:rPr>
              <a:t>When and Why Binary Logistic Regression?</a:t>
            </a:r>
          </a:p>
        </p:txBody>
      </p:sp>
      <p:sp>
        <p:nvSpPr>
          <p:cNvPr id="3" name="Content Placeholder 2"/>
          <p:cNvSpPr>
            <a:spLocks noGrp="1"/>
          </p:cNvSpPr>
          <p:nvPr>
            <p:ph idx="1"/>
          </p:nvPr>
        </p:nvSpPr>
        <p:spPr>
          <a:xfrm>
            <a:off x="386092" y="1371600"/>
            <a:ext cx="10972800" cy="4572000"/>
          </a:xfrm>
        </p:spPr>
        <p:txBody>
          <a:bodyPr>
            <a:normAutofit/>
          </a:bodyPr>
          <a:lstStyle/>
          <a:p>
            <a:pPr marL="0" indent="0" algn="just">
              <a:lnSpc>
                <a:spcPct val="150000"/>
              </a:lnSpc>
              <a:spcBef>
                <a:spcPts val="0"/>
              </a:spcBef>
              <a:spcAft>
                <a:spcPts val="0"/>
              </a:spcAft>
              <a:buClrTx/>
              <a:buFont typeface="Wingdings" panose="05000000000000000000" pitchFamily="2" charset="2"/>
              <a:buChar char="Ø"/>
            </a:pPr>
            <a:r>
              <a:rPr lang="en-US" sz="3200" dirty="0">
                <a:solidFill>
                  <a:schemeClr val="tx1"/>
                </a:solidFill>
                <a:latin typeface="+mj-lt"/>
              </a:rPr>
              <a:t> </a:t>
            </a:r>
            <a:r>
              <a:rPr lang="en-US" sz="3200" dirty="0">
                <a:solidFill>
                  <a:schemeClr val="tx1"/>
                </a:solidFill>
              </a:rPr>
              <a:t>When the dependent variable is non parametric and we don't have homoscedasticity. (variance of DV and IV not equal) </a:t>
            </a:r>
          </a:p>
          <a:p>
            <a:pPr marL="0" indent="0" algn="just">
              <a:lnSpc>
                <a:spcPct val="150000"/>
              </a:lnSpc>
              <a:spcBef>
                <a:spcPts val="0"/>
              </a:spcBef>
              <a:spcAft>
                <a:spcPts val="0"/>
              </a:spcAft>
              <a:buClrTx/>
              <a:buFont typeface="Wingdings" panose="05000000000000000000" pitchFamily="2" charset="2"/>
              <a:buChar char="Ø"/>
            </a:pPr>
            <a:r>
              <a:rPr lang="en-US" sz="3200" dirty="0">
                <a:solidFill>
                  <a:schemeClr val="tx1"/>
                </a:solidFill>
              </a:rPr>
              <a:t> Used when the dependent variable has only two levels. (Yes/no, male/female, taken/not taken)</a:t>
            </a:r>
          </a:p>
          <a:p>
            <a:pPr marL="0" indent="0" algn="just">
              <a:lnSpc>
                <a:spcPct val="150000"/>
              </a:lnSpc>
              <a:spcBef>
                <a:spcPts val="0"/>
              </a:spcBef>
              <a:spcAft>
                <a:spcPts val="0"/>
              </a:spcAft>
              <a:buClrTx/>
              <a:buFont typeface="Wingdings" panose="05000000000000000000" pitchFamily="2" charset="2"/>
              <a:buChar char="Ø"/>
            </a:pPr>
            <a:r>
              <a:rPr lang="en-US" sz="3200" dirty="0">
                <a:solidFill>
                  <a:schemeClr val="tx1"/>
                </a:solidFill>
              </a:rPr>
              <a:t>If multivariate normality is suspected.</a:t>
            </a:r>
          </a:p>
          <a:p>
            <a:pPr marL="0" indent="0" algn="just">
              <a:lnSpc>
                <a:spcPct val="150000"/>
              </a:lnSpc>
              <a:spcBef>
                <a:spcPts val="0"/>
              </a:spcBef>
              <a:spcAft>
                <a:spcPts val="0"/>
              </a:spcAft>
              <a:buClrTx/>
              <a:buFont typeface="Wingdings" panose="05000000000000000000" pitchFamily="2" charset="2"/>
              <a:buChar char="Ø"/>
            </a:pPr>
            <a:r>
              <a:rPr lang="en-US" sz="3200" dirty="0">
                <a:solidFill>
                  <a:schemeClr val="tx1"/>
                </a:solidFill>
              </a:rPr>
              <a:t>If we don’t have linearity. </a:t>
            </a:r>
          </a:p>
          <a:p>
            <a:pPr algn="just"/>
            <a:endParaRPr lang="en-US" dirty="0"/>
          </a:p>
          <a:p>
            <a:endParaRPr lang="en-US" dirty="0"/>
          </a:p>
        </p:txBody>
      </p:sp>
      <p:sp>
        <p:nvSpPr>
          <p:cNvPr id="4" name="Slide Number Placeholder 3"/>
          <p:cNvSpPr>
            <a:spLocks noGrp="1"/>
          </p:cNvSpPr>
          <p:nvPr>
            <p:ph type="sldNum" sz="quarter" idx="12"/>
          </p:nvPr>
        </p:nvSpPr>
        <p:spPr/>
        <p:txBody>
          <a:bodyPr/>
          <a:lstStyle/>
          <a:p>
            <a:pPr>
              <a:defRPr/>
            </a:pPr>
            <a:fld id="{D9DD648E-F7A2-4297-B7CC-32BCAE692225}" type="slidenum">
              <a:rPr lang="en-US" smtClean="0"/>
              <a:pPr>
                <a:defRPr/>
              </a:pPr>
              <a:t>8</a:t>
            </a:fld>
            <a:endParaRPr lang="en-US"/>
          </a:p>
        </p:txBody>
      </p:sp>
    </p:spTree>
    <p:extLst>
      <p:ext uri="{BB962C8B-B14F-4D97-AF65-F5344CB8AC3E}">
        <p14:creationId xmlns:p14="http://schemas.microsoft.com/office/powerpoint/2010/main" val="100098805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10898</TotalTime>
  <Words>1462</Words>
  <Application>Microsoft Office PowerPoint</Application>
  <PresentationFormat>Widescreen</PresentationFormat>
  <Paragraphs>143</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Calibri Light</vt:lpstr>
      <vt:lpstr>Cambria Math</vt:lpstr>
      <vt:lpstr>DejaVu Serif</vt:lpstr>
      <vt:lpstr>Times New Roman</vt:lpstr>
      <vt:lpstr>Wingdings</vt:lpstr>
      <vt:lpstr>Wingdings 2</vt:lpstr>
      <vt:lpstr>Retrospect</vt:lpstr>
      <vt:lpstr>Logistic Regression</vt:lpstr>
      <vt:lpstr>Regression</vt:lpstr>
      <vt:lpstr>Logistic Regression</vt:lpstr>
      <vt:lpstr>Logistic Regression</vt:lpstr>
      <vt:lpstr>Types of logistic regression </vt:lpstr>
      <vt:lpstr>Typical Applications of Regression Analysis</vt:lpstr>
      <vt:lpstr>Who uses it in Plain words.</vt:lpstr>
      <vt:lpstr>Prerequisite for Logistic Regression</vt:lpstr>
      <vt:lpstr>When and Why Binary Logistic Regression?</vt:lpstr>
      <vt:lpstr>Sample Size </vt:lpstr>
      <vt:lpstr>Assumptions </vt:lpstr>
      <vt:lpstr>Generalized Linear Models (GLMs)</vt:lpstr>
      <vt:lpstr>Performance of the model</vt:lpstr>
      <vt:lpstr>Customer Complaint Management</vt:lpstr>
      <vt:lpstr>Types of complaint management system </vt:lpstr>
      <vt:lpstr>Complaint management process</vt:lpstr>
      <vt:lpstr>Problem Statement</vt:lpstr>
      <vt:lpstr>PowerPoint Presentation</vt:lpstr>
      <vt:lpstr>R script</vt:lpstr>
      <vt:lpstr>R script</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1054</cp:revision>
  <dcterms:created xsi:type="dcterms:W3CDTF">2012-03-13T16:05:56Z</dcterms:created>
  <dcterms:modified xsi:type="dcterms:W3CDTF">2016-12-12T04:55:24Z</dcterms:modified>
</cp:coreProperties>
</file>