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27"/>
  </p:notesMasterIdLst>
  <p:sldIdLst>
    <p:sldId id="287" r:id="rId2"/>
    <p:sldId id="310" r:id="rId3"/>
    <p:sldId id="297" r:id="rId4"/>
    <p:sldId id="289" r:id="rId5"/>
    <p:sldId id="288" r:id="rId6"/>
    <p:sldId id="299" r:id="rId7"/>
    <p:sldId id="300" r:id="rId8"/>
    <p:sldId id="290" r:id="rId9"/>
    <p:sldId id="301" r:id="rId10"/>
    <p:sldId id="292" r:id="rId11"/>
    <p:sldId id="293" r:id="rId12"/>
    <p:sldId id="294" r:id="rId13"/>
    <p:sldId id="295" r:id="rId14"/>
    <p:sldId id="296" r:id="rId15"/>
    <p:sldId id="311" r:id="rId16"/>
    <p:sldId id="312" r:id="rId17"/>
    <p:sldId id="313" r:id="rId18"/>
    <p:sldId id="314" r:id="rId19"/>
    <p:sldId id="307" r:id="rId20"/>
    <p:sldId id="303" r:id="rId21"/>
    <p:sldId id="304" r:id="rId22"/>
    <p:sldId id="309" r:id="rId23"/>
    <p:sldId id="315" r:id="rId24"/>
    <p:sldId id="316" r:id="rId25"/>
    <p:sldId id="317" r:id="rId26"/>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0BE5"/>
    <a:srgbClr val="C25830"/>
    <a:srgbClr val="A6A6A6"/>
    <a:srgbClr val="376092"/>
    <a:srgbClr val="BFBFBF"/>
    <a:srgbClr val="E9EDF4"/>
    <a:srgbClr val="595959"/>
    <a:srgbClr val="1F497D"/>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03" autoAdjust="0"/>
    <p:restoredTop sz="93358" autoAdjust="0"/>
  </p:normalViewPr>
  <p:slideViewPr>
    <p:cSldViewPr showGuides="1">
      <p:cViewPr varScale="1">
        <p:scale>
          <a:sx n="68" d="100"/>
          <a:sy n="68" d="100"/>
        </p:scale>
        <p:origin x="1110" y="48"/>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5D3EF5-5547-4E8D-8391-E6E380C54A1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840345E-FD3B-4661-8B40-7BE9C5F1FFD6}">
      <dgm:prSet phldrT="[Text]"/>
      <dgm:spPr/>
      <dgm:t>
        <a:bodyPr/>
        <a:lstStyle/>
        <a:p>
          <a:r>
            <a:rPr lang="en-US" dirty="0"/>
            <a:t>What is clustering?</a:t>
          </a:r>
        </a:p>
      </dgm:t>
    </dgm:pt>
    <dgm:pt modelId="{5875B6EE-FDE9-4A76-B535-E5F6FC1109C5}" type="parTrans" cxnId="{C5CB5058-9D17-49C8-87B0-BD9879354289}">
      <dgm:prSet/>
      <dgm:spPr/>
      <dgm:t>
        <a:bodyPr/>
        <a:lstStyle/>
        <a:p>
          <a:endParaRPr lang="en-US"/>
        </a:p>
      </dgm:t>
    </dgm:pt>
    <dgm:pt modelId="{13B2CD1D-F759-4AF7-8DA8-07CCCDE333D8}" type="sibTrans" cxnId="{C5CB5058-9D17-49C8-87B0-BD9879354289}">
      <dgm:prSet/>
      <dgm:spPr/>
      <dgm:t>
        <a:bodyPr/>
        <a:lstStyle/>
        <a:p>
          <a:endParaRPr lang="en-US"/>
        </a:p>
      </dgm:t>
    </dgm:pt>
    <dgm:pt modelId="{DA3BA5AD-2E8C-4D6F-8864-9D4AE9E154E8}">
      <dgm:prSet phldrT="[Text]"/>
      <dgm:spPr/>
      <dgm:t>
        <a:bodyPr/>
        <a:lstStyle/>
        <a:p>
          <a:r>
            <a:rPr lang="en-US" dirty="0"/>
            <a:t>When to use cluster analysis?  </a:t>
          </a:r>
        </a:p>
      </dgm:t>
    </dgm:pt>
    <dgm:pt modelId="{D9D1B786-F5D5-43D0-97CC-927B8A3CD849}" type="parTrans" cxnId="{988E9953-C1D4-4279-957E-AE8F56642531}">
      <dgm:prSet/>
      <dgm:spPr/>
      <dgm:t>
        <a:bodyPr/>
        <a:lstStyle/>
        <a:p>
          <a:endParaRPr lang="en-US"/>
        </a:p>
      </dgm:t>
    </dgm:pt>
    <dgm:pt modelId="{48199F4A-1731-468A-88B0-150A557223A1}" type="sibTrans" cxnId="{988E9953-C1D4-4279-957E-AE8F56642531}">
      <dgm:prSet/>
      <dgm:spPr/>
      <dgm:t>
        <a:bodyPr/>
        <a:lstStyle/>
        <a:p>
          <a:endParaRPr lang="en-US"/>
        </a:p>
      </dgm:t>
    </dgm:pt>
    <dgm:pt modelId="{E1BE7412-3209-4FE9-AC2B-4BDBA2B1123C}">
      <dgm:prSet/>
      <dgm:spPr/>
      <dgm:t>
        <a:bodyPr/>
        <a:lstStyle/>
        <a:p>
          <a:r>
            <a:rPr lang="en-US" dirty="0"/>
            <a:t> Application of cluster analysis</a:t>
          </a:r>
        </a:p>
      </dgm:t>
    </dgm:pt>
    <dgm:pt modelId="{4D2CAFBB-6D75-48FF-A7CB-60BF562E79AF}" type="parTrans" cxnId="{74A55B8B-3062-42EC-9D05-2BC94DAF6400}">
      <dgm:prSet/>
      <dgm:spPr/>
      <dgm:t>
        <a:bodyPr/>
        <a:lstStyle/>
        <a:p>
          <a:endParaRPr lang="en-US"/>
        </a:p>
      </dgm:t>
    </dgm:pt>
    <dgm:pt modelId="{60FE7439-FC1D-43DF-8CD7-A3EEF094ED4D}" type="sibTrans" cxnId="{74A55B8B-3062-42EC-9D05-2BC94DAF6400}">
      <dgm:prSet/>
      <dgm:spPr/>
      <dgm:t>
        <a:bodyPr/>
        <a:lstStyle/>
        <a:p>
          <a:endParaRPr lang="en-US"/>
        </a:p>
      </dgm:t>
    </dgm:pt>
    <dgm:pt modelId="{F4DAE706-A3E1-43CC-A1DB-E377DD1E80C0}">
      <dgm:prSet phldrT="[Text]"/>
      <dgm:spPr/>
      <dgm:t>
        <a:bodyPr/>
        <a:lstStyle/>
        <a:p>
          <a:r>
            <a:rPr lang="en-US" dirty="0"/>
            <a:t>K means (In detail)</a:t>
          </a:r>
        </a:p>
      </dgm:t>
    </dgm:pt>
    <dgm:pt modelId="{675AC97D-5568-42A4-B1A5-27681D112FE4}" type="parTrans" cxnId="{D3CB59FA-CE19-493D-8CE5-EBCE1B7D1712}">
      <dgm:prSet/>
      <dgm:spPr/>
      <dgm:t>
        <a:bodyPr/>
        <a:lstStyle/>
        <a:p>
          <a:endParaRPr lang="en-US"/>
        </a:p>
      </dgm:t>
    </dgm:pt>
    <dgm:pt modelId="{5DED47F0-442E-4344-AF47-0BF00ABB5716}" type="sibTrans" cxnId="{D3CB59FA-CE19-493D-8CE5-EBCE1B7D1712}">
      <dgm:prSet/>
      <dgm:spPr/>
      <dgm:t>
        <a:bodyPr/>
        <a:lstStyle/>
        <a:p>
          <a:endParaRPr lang="en-US"/>
        </a:p>
      </dgm:t>
    </dgm:pt>
    <dgm:pt modelId="{0C0BED5D-A2DA-48A5-8732-878EB2CA5B94}">
      <dgm:prSet/>
      <dgm:spPr/>
      <dgm:t>
        <a:bodyPr/>
        <a:lstStyle/>
        <a:p>
          <a:r>
            <a:rPr lang="en-US"/>
            <a:t>Types of cluster analysis </a:t>
          </a:r>
        </a:p>
      </dgm:t>
    </dgm:pt>
    <dgm:pt modelId="{249A5578-78D4-4CE6-8E16-3A2C3EDC9439}" type="parTrans" cxnId="{6F1F1231-BFFD-4DF5-8FAC-E2E774688076}">
      <dgm:prSet/>
      <dgm:spPr/>
      <dgm:t>
        <a:bodyPr/>
        <a:lstStyle/>
        <a:p>
          <a:endParaRPr lang="en-US"/>
        </a:p>
      </dgm:t>
    </dgm:pt>
    <dgm:pt modelId="{68941327-7094-4EA1-ABE6-B366A7CC85DC}" type="sibTrans" cxnId="{6F1F1231-BFFD-4DF5-8FAC-E2E774688076}">
      <dgm:prSet/>
      <dgm:spPr/>
      <dgm:t>
        <a:bodyPr/>
        <a:lstStyle/>
        <a:p>
          <a:endParaRPr lang="en-US"/>
        </a:p>
      </dgm:t>
    </dgm:pt>
    <dgm:pt modelId="{2407407F-AB32-488D-995C-A2F1DB6708DE}" type="pres">
      <dgm:prSet presAssocID="{DD5D3EF5-5547-4E8D-8391-E6E380C54A12}" presName="Name0" presStyleCnt="0">
        <dgm:presLayoutVars>
          <dgm:chMax val="7"/>
          <dgm:chPref val="7"/>
          <dgm:dir/>
        </dgm:presLayoutVars>
      </dgm:prSet>
      <dgm:spPr/>
    </dgm:pt>
    <dgm:pt modelId="{5A55C330-CD07-430F-AB49-8DD5AAE197C4}" type="pres">
      <dgm:prSet presAssocID="{DD5D3EF5-5547-4E8D-8391-E6E380C54A12}" presName="Name1" presStyleCnt="0"/>
      <dgm:spPr/>
    </dgm:pt>
    <dgm:pt modelId="{0A3D2F87-98C1-4136-8EC1-CE3D67B2F498}" type="pres">
      <dgm:prSet presAssocID="{DD5D3EF5-5547-4E8D-8391-E6E380C54A12}" presName="cycle" presStyleCnt="0"/>
      <dgm:spPr/>
    </dgm:pt>
    <dgm:pt modelId="{804E94C1-B539-4B2E-8499-5F566C2D35EE}" type="pres">
      <dgm:prSet presAssocID="{DD5D3EF5-5547-4E8D-8391-E6E380C54A12}" presName="srcNode" presStyleLbl="node1" presStyleIdx="0" presStyleCnt="5"/>
      <dgm:spPr/>
    </dgm:pt>
    <dgm:pt modelId="{633FF4A6-7FD9-452F-89B0-381553F5C127}" type="pres">
      <dgm:prSet presAssocID="{DD5D3EF5-5547-4E8D-8391-E6E380C54A12}" presName="conn" presStyleLbl="parChTrans1D2" presStyleIdx="0" presStyleCnt="1"/>
      <dgm:spPr/>
    </dgm:pt>
    <dgm:pt modelId="{813C18C4-51B2-4498-9FCC-105B0B1FC218}" type="pres">
      <dgm:prSet presAssocID="{DD5D3EF5-5547-4E8D-8391-E6E380C54A12}" presName="extraNode" presStyleLbl="node1" presStyleIdx="0" presStyleCnt="5"/>
      <dgm:spPr/>
    </dgm:pt>
    <dgm:pt modelId="{281DA15A-2ECB-49FB-BEC1-10B5C4E2F72C}" type="pres">
      <dgm:prSet presAssocID="{DD5D3EF5-5547-4E8D-8391-E6E380C54A12}" presName="dstNode" presStyleLbl="node1" presStyleIdx="0" presStyleCnt="5"/>
      <dgm:spPr/>
    </dgm:pt>
    <dgm:pt modelId="{16FC84F7-E3D2-435B-8EA5-4516BA5B1F34}" type="pres">
      <dgm:prSet presAssocID="{2840345E-FD3B-4661-8B40-7BE9C5F1FFD6}" presName="text_1" presStyleLbl="node1" presStyleIdx="0" presStyleCnt="5">
        <dgm:presLayoutVars>
          <dgm:bulletEnabled val="1"/>
        </dgm:presLayoutVars>
      </dgm:prSet>
      <dgm:spPr/>
    </dgm:pt>
    <dgm:pt modelId="{DD648960-995E-47B1-9551-32BC6259FF6C}" type="pres">
      <dgm:prSet presAssocID="{2840345E-FD3B-4661-8B40-7BE9C5F1FFD6}" presName="accent_1" presStyleCnt="0"/>
      <dgm:spPr/>
    </dgm:pt>
    <dgm:pt modelId="{8A174C59-4D0B-470E-8330-EEB94DDB2499}" type="pres">
      <dgm:prSet presAssocID="{2840345E-FD3B-4661-8B40-7BE9C5F1FFD6}" presName="accentRepeatNode" presStyleLbl="solidFgAcc1" presStyleIdx="0" presStyleCnt="5"/>
      <dgm:spPr/>
    </dgm:pt>
    <dgm:pt modelId="{32857C49-4C36-4A36-8723-5DB7DA75746C}" type="pres">
      <dgm:prSet presAssocID="{DA3BA5AD-2E8C-4D6F-8864-9D4AE9E154E8}" presName="text_2" presStyleLbl="node1" presStyleIdx="1" presStyleCnt="5">
        <dgm:presLayoutVars>
          <dgm:bulletEnabled val="1"/>
        </dgm:presLayoutVars>
      </dgm:prSet>
      <dgm:spPr/>
    </dgm:pt>
    <dgm:pt modelId="{F355792D-2FCC-41C1-9BC6-EA2F5542B829}" type="pres">
      <dgm:prSet presAssocID="{DA3BA5AD-2E8C-4D6F-8864-9D4AE9E154E8}" presName="accent_2" presStyleCnt="0"/>
      <dgm:spPr/>
    </dgm:pt>
    <dgm:pt modelId="{A5C3B613-A417-4D25-82B1-E7A49AB50BAE}" type="pres">
      <dgm:prSet presAssocID="{DA3BA5AD-2E8C-4D6F-8864-9D4AE9E154E8}" presName="accentRepeatNode" presStyleLbl="solidFgAcc1" presStyleIdx="1" presStyleCnt="5" custLinFactNeighborX="-1749" custLinFactNeighborY="-163"/>
      <dgm:spPr/>
    </dgm:pt>
    <dgm:pt modelId="{51A64B15-75DC-4E6D-8A37-F083CCB0A3C8}" type="pres">
      <dgm:prSet presAssocID="{E1BE7412-3209-4FE9-AC2B-4BDBA2B1123C}" presName="text_3" presStyleLbl="node1" presStyleIdx="2" presStyleCnt="5">
        <dgm:presLayoutVars>
          <dgm:bulletEnabled val="1"/>
        </dgm:presLayoutVars>
      </dgm:prSet>
      <dgm:spPr/>
    </dgm:pt>
    <dgm:pt modelId="{C094E267-874E-4A72-B892-F664AC5F31A0}" type="pres">
      <dgm:prSet presAssocID="{E1BE7412-3209-4FE9-AC2B-4BDBA2B1123C}" presName="accent_3" presStyleCnt="0"/>
      <dgm:spPr/>
    </dgm:pt>
    <dgm:pt modelId="{14558CA7-F5EB-4C8E-9596-0E2F7BE24ECC}" type="pres">
      <dgm:prSet presAssocID="{E1BE7412-3209-4FE9-AC2B-4BDBA2B1123C}" presName="accentRepeatNode" presStyleLbl="solidFgAcc1" presStyleIdx="2" presStyleCnt="5"/>
      <dgm:spPr/>
    </dgm:pt>
    <dgm:pt modelId="{C4722982-26CD-4701-8A7B-857C5CDA634F}" type="pres">
      <dgm:prSet presAssocID="{0C0BED5D-A2DA-48A5-8732-878EB2CA5B94}" presName="text_4" presStyleLbl="node1" presStyleIdx="3" presStyleCnt="5">
        <dgm:presLayoutVars>
          <dgm:bulletEnabled val="1"/>
        </dgm:presLayoutVars>
      </dgm:prSet>
      <dgm:spPr/>
    </dgm:pt>
    <dgm:pt modelId="{86E5E96C-955C-47DF-B400-FDEE08B43AE3}" type="pres">
      <dgm:prSet presAssocID="{0C0BED5D-A2DA-48A5-8732-878EB2CA5B94}" presName="accent_4" presStyleCnt="0"/>
      <dgm:spPr/>
    </dgm:pt>
    <dgm:pt modelId="{86429D28-154C-4301-BDFD-0301249444A4}" type="pres">
      <dgm:prSet presAssocID="{0C0BED5D-A2DA-48A5-8732-878EB2CA5B94}" presName="accentRepeatNode" presStyleLbl="solidFgAcc1" presStyleIdx="3" presStyleCnt="5"/>
      <dgm:spPr/>
    </dgm:pt>
    <dgm:pt modelId="{D0996487-D16D-4EB4-8EFA-71EC53A48CB3}" type="pres">
      <dgm:prSet presAssocID="{F4DAE706-A3E1-43CC-A1DB-E377DD1E80C0}" presName="text_5" presStyleLbl="node1" presStyleIdx="4" presStyleCnt="5">
        <dgm:presLayoutVars>
          <dgm:bulletEnabled val="1"/>
        </dgm:presLayoutVars>
      </dgm:prSet>
      <dgm:spPr/>
    </dgm:pt>
    <dgm:pt modelId="{B22865F3-8713-495F-9837-AEB0D764304F}" type="pres">
      <dgm:prSet presAssocID="{F4DAE706-A3E1-43CC-A1DB-E377DD1E80C0}" presName="accent_5" presStyleCnt="0"/>
      <dgm:spPr/>
    </dgm:pt>
    <dgm:pt modelId="{31C951B8-7550-4A9C-8E8A-FC949753738E}" type="pres">
      <dgm:prSet presAssocID="{F4DAE706-A3E1-43CC-A1DB-E377DD1E80C0}" presName="accentRepeatNode" presStyleLbl="solidFgAcc1" presStyleIdx="4" presStyleCnt="5"/>
      <dgm:spPr/>
    </dgm:pt>
  </dgm:ptLst>
  <dgm:cxnLst>
    <dgm:cxn modelId="{E4713D4B-901E-4FD0-916F-64D38DDA086B}" type="presOf" srcId="{2840345E-FD3B-4661-8B40-7BE9C5F1FFD6}" destId="{16FC84F7-E3D2-435B-8EA5-4516BA5B1F34}" srcOrd="0" destOrd="0" presId="urn:microsoft.com/office/officeart/2008/layout/VerticalCurvedList"/>
    <dgm:cxn modelId="{AC60F242-DBF6-407B-83E0-A66706E32237}" type="presOf" srcId="{DA3BA5AD-2E8C-4D6F-8864-9D4AE9E154E8}" destId="{32857C49-4C36-4A36-8723-5DB7DA75746C}" srcOrd="0" destOrd="0" presId="urn:microsoft.com/office/officeart/2008/layout/VerticalCurvedList"/>
    <dgm:cxn modelId="{D3CB59FA-CE19-493D-8CE5-EBCE1B7D1712}" srcId="{DD5D3EF5-5547-4E8D-8391-E6E380C54A12}" destId="{F4DAE706-A3E1-43CC-A1DB-E377DD1E80C0}" srcOrd="4" destOrd="0" parTransId="{675AC97D-5568-42A4-B1A5-27681D112FE4}" sibTransId="{5DED47F0-442E-4344-AF47-0BF00ABB5716}"/>
    <dgm:cxn modelId="{3F7AB5B7-E6EF-4637-A322-BB1BFC896626}" type="presOf" srcId="{13B2CD1D-F759-4AF7-8DA8-07CCCDE333D8}" destId="{633FF4A6-7FD9-452F-89B0-381553F5C127}" srcOrd="0" destOrd="0" presId="urn:microsoft.com/office/officeart/2008/layout/VerticalCurvedList"/>
    <dgm:cxn modelId="{6F1F1231-BFFD-4DF5-8FAC-E2E774688076}" srcId="{DD5D3EF5-5547-4E8D-8391-E6E380C54A12}" destId="{0C0BED5D-A2DA-48A5-8732-878EB2CA5B94}" srcOrd="3" destOrd="0" parTransId="{249A5578-78D4-4CE6-8E16-3A2C3EDC9439}" sibTransId="{68941327-7094-4EA1-ABE6-B366A7CC85DC}"/>
    <dgm:cxn modelId="{C5CB5058-9D17-49C8-87B0-BD9879354289}" srcId="{DD5D3EF5-5547-4E8D-8391-E6E380C54A12}" destId="{2840345E-FD3B-4661-8B40-7BE9C5F1FFD6}" srcOrd="0" destOrd="0" parTransId="{5875B6EE-FDE9-4A76-B535-E5F6FC1109C5}" sibTransId="{13B2CD1D-F759-4AF7-8DA8-07CCCDE333D8}"/>
    <dgm:cxn modelId="{9A092432-986F-4D98-94FE-39ED0FE2C181}" type="presOf" srcId="{F4DAE706-A3E1-43CC-A1DB-E377DD1E80C0}" destId="{D0996487-D16D-4EB4-8EFA-71EC53A48CB3}" srcOrd="0" destOrd="0" presId="urn:microsoft.com/office/officeart/2008/layout/VerticalCurvedList"/>
    <dgm:cxn modelId="{988E9953-C1D4-4279-957E-AE8F56642531}" srcId="{DD5D3EF5-5547-4E8D-8391-E6E380C54A12}" destId="{DA3BA5AD-2E8C-4D6F-8864-9D4AE9E154E8}" srcOrd="1" destOrd="0" parTransId="{D9D1B786-F5D5-43D0-97CC-927B8A3CD849}" sibTransId="{48199F4A-1731-468A-88B0-150A557223A1}"/>
    <dgm:cxn modelId="{74A55B8B-3062-42EC-9D05-2BC94DAF6400}" srcId="{DD5D3EF5-5547-4E8D-8391-E6E380C54A12}" destId="{E1BE7412-3209-4FE9-AC2B-4BDBA2B1123C}" srcOrd="2" destOrd="0" parTransId="{4D2CAFBB-6D75-48FF-A7CB-60BF562E79AF}" sibTransId="{60FE7439-FC1D-43DF-8CD7-A3EEF094ED4D}"/>
    <dgm:cxn modelId="{629519E5-DDDA-4299-AC4C-33097A79A200}" type="presOf" srcId="{DD5D3EF5-5547-4E8D-8391-E6E380C54A12}" destId="{2407407F-AB32-488D-995C-A2F1DB6708DE}" srcOrd="0" destOrd="0" presId="urn:microsoft.com/office/officeart/2008/layout/VerticalCurvedList"/>
    <dgm:cxn modelId="{FAD22CFD-D162-47E8-8FD7-3E5985A07614}" type="presOf" srcId="{E1BE7412-3209-4FE9-AC2B-4BDBA2B1123C}" destId="{51A64B15-75DC-4E6D-8A37-F083CCB0A3C8}" srcOrd="0" destOrd="0" presId="urn:microsoft.com/office/officeart/2008/layout/VerticalCurvedList"/>
    <dgm:cxn modelId="{42B11371-BB9E-4000-893A-7009EDA1B69C}" type="presOf" srcId="{0C0BED5D-A2DA-48A5-8732-878EB2CA5B94}" destId="{C4722982-26CD-4701-8A7B-857C5CDA634F}" srcOrd="0" destOrd="0" presId="urn:microsoft.com/office/officeart/2008/layout/VerticalCurvedList"/>
    <dgm:cxn modelId="{DE4F27D1-E64F-47F9-95DA-680950C00D3D}" type="presParOf" srcId="{2407407F-AB32-488D-995C-A2F1DB6708DE}" destId="{5A55C330-CD07-430F-AB49-8DD5AAE197C4}" srcOrd="0" destOrd="0" presId="urn:microsoft.com/office/officeart/2008/layout/VerticalCurvedList"/>
    <dgm:cxn modelId="{B0B603B2-C0FE-4F93-A967-877CAEB58741}" type="presParOf" srcId="{5A55C330-CD07-430F-AB49-8DD5AAE197C4}" destId="{0A3D2F87-98C1-4136-8EC1-CE3D67B2F498}" srcOrd="0" destOrd="0" presId="urn:microsoft.com/office/officeart/2008/layout/VerticalCurvedList"/>
    <dgm:cxn modelId="{687F00A5-789D-48BB-9E43-7A0244A0F8B1}" type="presParOf" srcId="{0A3D2F87-98C1-4136-8EC1-CE3D67B2F498}" destId="{804E94C1-B539-4B2E-8499-5F566C2D35EE}" srcOrd="0" destOrd="0" presId="urn:microsoft.com/office/officeart/2008/layout/VerticalCurvedList"/>
    <dgm:cxn modelId="{4E2C2A6E-0BD4-4E8C-9AD8-01CFD7F5E9D6}" type="presParOf" srcId="{0A3D2F87-98C1-4136-8EC1-CE3D67B2F498}" destId="{633FF4A6-7FD9-452F-89B0-381553F5C127}" srcOrd="1" destOrd="0" presId="urn:microsoft.com/office/officeart/2008/layout/VerticalCurvedList"/>
    <dgm:cxn modelId="{54D5D3B8-1172-4495-9B1D-6AB446CE2995}" type="presParOf" srcId="{0A3D2F87-98C1-4136-8EC1-CE3D67B2F498}" destId="{813C18C4-51B2-4498-9FCC-105B0B1FC218}" srcOrd="2" destOrd="0" presId="urn:microsoft.com/office/officeart/2008/layout/VerticalCurvedList"/>
    <dgm:cxn modelId="{6C4A3650-1462-4CD8-A0F2-A7AF696CC1FB}" type="presParOf" srcId="{0A3D2F87-98C1-4136-8EC1-CE3D67B2F498}" destId="{281DA15A-2ECB-49FB-BEC1-10B5C4E2F72C}" srcOrd="3" destOrd="0" presId="urn:microsoft.com/office/officeart/2008/layout/VerticalCurvedList"/>
    <dgm:cxn modelId="{DD2E3928-F0EF-431E-A806-63E800652849}" type="presParOf" srcId="{5A55C330-CD07-430F-AB49-8DD5AAE197C4}" destId="{16FC84F7-E3D2-435B-8EA5-4516BA5B1F34}" srcOrd="1" destOrd="0" presId="urn:microsoft.com/office/officeart/2008/layout/VerticalCurvedList"/>
    <dgm:cxn modelId="{5EFAEA5E-B3DB-48C0-917A-344FB320BEFD}" type="presParOf" srcId="{5A55C330-CD07-430F-AB49-8DD5AAE197C4}" destId="{DD648960-995E-47B1-9551-32BC6259FF6C}" srcOrd="2" destOrd="0" presId="urn:microsoft.com/office/officeart/2008/layout/VerticalCurvedList"/>
    <dgm:cxn modelId="{493ACE51-73DA-4F4D-9006-6930D9AFCCD7}" type="presParOf" srcId="{DD648960-995E-47B1-9551-32BC6259FF6C}" destId="{8A174C59-4D0B-470E-8330-EEB94DDB2499}" srcOrd="0" destOrd="0" presId="urn:microsoft.com/office/officeart/2008/layout/VerticalCurvedList"/>
    <dgm:cxn modelId="{4DA9855D-D27C-407B-8B5F-6BA4B05EAE16}" type="presParOf" srcId="{5A55C330-CD07-430F-AB49-8DD5AAE197C4}" destId="{32857C49-4C36-4A36-8723-5DB7DA75746C}" srcOrd="3" destOrd="0" presId="urn:microsoft.com/office/officeart/2008/layout/VerticalCurvedList"/>
    <dgm:cxn modelId="{ECE45FD1-3C36-456B-A4D8-43ED96C72BBF}" type="presParOf" srcId="{5A55C330-CD07-430F-AB49-8DD5AAE197C4}" destId="{F355792D-2FCC-41C1-9BC6-EA2F5542B829}" srcOrd="4" destOrd="0" presId="urn:microsoft.com/office/officeart/2008/layout/VerticalCurvedList"/>
    <dgm:cxn modelId="{A980FB77-F90D-49E2-9FD6-73DEF2C0CFA6}" type="presParOf" srcId="{F355792D-2FCC-41C1-9BC6-EA2F5542B829}" destId="{A5C3B613-A417-4D25-82B1-E7A49AB50BAE}" srcOrd="0" destOrd="0" presId="urn:microsoft.com/office/officeart/2008/layout/VerticalCurvedList"/>
    <dgm:cxn modelId="{5B1E5CE8-5BFE-473F-9337-705C5FDC7F21}" type="presParOf" srcId="{5A55C330-CD07-430F-AB49-8DD5AAE197C4}" destId="{51A64B15-75DC-4E6D-8A37-F083CCB0A3C8}" srcOrd="5" destOrd="0" presId="urn:microsoft.com/office/officeart/2008/layout/VerticalCurvedList"/>
    <dgm:cxn modelId="{798A1C59-FD9F-48BE-9D0B-E8B435FE12D3}" type="presParOf" srcId="{5A55C330-CD07-430F-AB49-8DD5AAE197C4}" destId="{C094E267-874E-4A72-B892-F664AC5F31A0}" srcOrd="6" destOrd="0" presId="urn:microsoft.com/office/officeart/2008/layout/VerticalCurvedList"/>
    <dgm:cxn modelId="{BFC6A905-2983-42DC-80A4-7E876B0A2C7A}" type="presParOf" srcId="{C094E267-874E-4A72-B892-F664AC5F31A0}" destId="{14558CA7-F5EB-4C8E-9596-0E2F7BE24ECC}" srcOrd="0" destOrd="0" presId="urn:microsoft.com/office/officeart/2008/layout/VerticalCurvedList"/>
    <dgm:cxn modelId="{D74930C9-A04D-47DC-A49A-DE390618414A}" type="presParOf" srcId="{5A55C330-CD07-430F-AB49-8DD5AAE197C4}" destId="{C4722982-26CD-4701-8A7B-857C5CDA634F}" srcOrd="7" destOrd="0" presId="urn:microsoft.com/office/officeart/2008/layout/VerticalCurvedList"/>
    <dgm:cxn modelId="{A2077608-A5B8-4D96-A5CD-8CC2869B8F94}" type="presParOf" srcId="{5A55C330-CD07-430F-AB49-8DD5AAE197C4}" destId="{86E5E96C-955C-47DF-B400-FDEE08B43AE3}" srcOrd="8" destOrd="0" presId="urn:microsoft.com/office/officeart/2008/layout/VerticalCurvedList"/>
    <dgm:cxn modelId="{45B2A394-76F4-46FB-B089-0B2E596A556C}" type="presParOf" srcId="{86E5E96C-955C-47DF-B400-FDEE08B43AE3}" destId="{86429D28-154C-4301-BDFD-0301249444A4}" srcOrd="0" destOrd="0" presId="urn:microsoft.com/office/officeart/2008/layout/VerticalCurvedList"/>
    <dgm:cxn modelId="{08CA1912-0035-4E49-A335-54746A437A0A}" type="presParOf" srcId="{5A55C330-CD07-430F-AB49-8DD5AAE197C4}" destId="{D0996487-D16D-4EB4-8EFA-71EC53A48CB3}" srcOrd="9" destOrd="0" presId="urn:microsoft.com/office/officeart/2008/layout/VerticalCurvedList"/>
    <dgm:cxn modelId="{493CC86D-15F3-4DFE-B978-37B7C81B7A63}" type="presParOf" srcId="{5A55C330-CD07-430F-AB49-8DD5AAE197C4}" destId="{B22865F3-8713-495F-9837-AEB0D764304F}" srcOrd="10" destOrd="0" presId="urn:microsoft.com/office/officeart/2008/layout/VerticalCurvedList"/>
    <dgm:cxn modelId="{CEBD228E-6B44-45DE-93F2-D3C4519ADE29}" type="presParOf" srcId="{B22865F3-8713-495F-9837-AEB0D764304F}" destId="{31C951B8-7550-4A9C-8E8A-FC949753738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FF4A6-7FD9-452F-89B0-381553F5C127}">
      <dsp:nvSpPr>
        <dsp:cNvPr id="0" name=""/>
        <dsp:cNvSpPr/>
      </dsp:nvSpPr>
      <dsp:spPr>
        <a:xfrm>
          <a:off x="-5082866" y="-778677"/>
          <a:ext cx="6053155" cy="6053155"/>
        </a:xfrm>
        <a:prstGeom prst="blockArc">
          <a:avLst>
            <a:gd name="adj1" fmla="val 18900000"/>
            <a:gd name="adj2" fmla="val 2700000"/>
            <a:gd name="adj3" fmla="val 357"/>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FC84F7-E3D2-435B-8EA5-4516BA5B1F34}">
      <dsp:nvSpPr>
        <dsp:cNvPr id="0" name=""/>
        <dsp:cNvSpPr/>
      </dsp:nvSpPr>
      <dsp:spPr>
        <a:xfrm>
          <a:off x="424439" y="280897"/>
          <a:ext cx="10867354"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What is clustering?</a:t>
          </a:r>
        </a:p>
      </dsp:txBody>
      <dsp:txXfrm>
        <a:off x="424439" y="280897"/>
        <a:ext cx="10867354" cy="562154"/>
      </dsp:txXfrm>
    </dsp:sp>
    <dsp:sp modelId="{8A174C59-4D0B-470E-8330-EEB94DDB2499}">
      <dsp:nvSpPr>
        <dsp:cNvPr id="0" name=""/>
        <dsp:cNvSpPr/>
      </dsp:nvSpPr>
      <dsp:spPr>
        <a:xfrm>
          <a:off x="73092" y="210628"/>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857C49-4C36-4A36-8723-5DB7DA75746C}">
      <dsp:nvSpPr>
        <dsp:cNvPr id="0" name=""/>
        <dsp:cNvSpPr/>
      </dsp:nvSpPr>
      <dsp:spPr>
        <a:xfrm>
          <a:off x="827262" y="1123860"/>
          <a:ext cx="10464530"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When to use cluster analysis?  </a:t>
          </a:r>
        </a:p>
      </dsp:txBody>
      <dsp:txXfrm>
        <a:off x="827262" y="1123860"/>
        <a:ext cx="10464530" cy="562154"/>
      </dsp:txXfrm>
    </dsp:sp>
    <dsp:sp modelId="{A5C3B613-A417-4D25-82B1-E7A49AB50BAE}">
      <dsp:nvSpPr>
        <dsp:cNvPr id="0" name=""/>
        <dsp:cNvSpPr/>
      </dsp:nvSpPr>
      <dsp:spPr>
        <a:xfrm>
          <a:off x="463625" y="1052445"/>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A64B15-75DC-4E6D-8A37-F083CCB0A3C8}">
      <dsp:nvSpPr>
        <dsp:cNvPr id="0" name=""/>
        <dsp:cNvSpPr/>
      </dsp:nvSpPr>
      <dsp:spPr>
        <a:xfrm>
          <a:off x="950897" y="1966822"/>
          <a:ext cx="10340896"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 Application of cluster analysis</a:t>
          </a:r>
        </a:p>
      </dsp:txBody>
      <dsp:txXfrm>
        <a:off x="950897" y="1966822"/>
        <a:ext cx="10340896" cy="562154"/>
      </dsp:txXfrm>
    </dsp:sp>
    <dsp:sp modelId="{14558CA7-F5EB-4C8E-9596-0E2F7BE24ECC}">
      <dsp:nvSpPr>
        <dsp:cNvPr id="0" name=""/>
        <dsp:cNvSpPr/>
      </dsp:nvSpPr>
      <dsp:spPr>
        <a:xfrm>
          <a:off x="599550" y="1896553"/>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722982-26CD-4701-8A7B-857C5CDA634F}">
      <dsp:nvSpPr>
        <dsp:cNvPr id="0" name=""/>
        <dsp:cNvSpPr/>
      </dsp:nvSpPr>
      <dsp:spPr>
        <a:xfrm>
          <a:off x="827262" y="2809785"/>
          <a:ext cx="10464530"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Types of cluster analysis </a:t>
          </a:r>
        </a:p>
      </dsp:txBody>
      <dsp:txXfrm>
        <a:off x="827262" y="2809785"/>
        <a:ext cx="10464530" cy="562154"/>
      </dsp:txXfrm>
    </dsp:sp>
    <dsp:sp modelId="{86429D28-154C-4301-BDFD-0301249444A4}">
      <dsp:nvSpPr>
        <dsp:cNvPr id="0" name=""/>
        <dsp:cNvSpPr/>
      </dsp:nvSpPr>
      <dsp:spPr>
        <a:xfrm>
          <a:off x="475916" y="2739515"/>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996487-D16D-4EB4-8EFA-71EC53A48CB3}">
      <dsp:nvSpPr>
        <dsp:cNvPr id="0" name=""/>
        <dsp:cNvSpPr/>
      </dsp:nvSpPr>
      <dsp:spPr>
        <a:xfrm>
          <a:off x="424439" y="3652747"/>
          <a:ext cx="10867354"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K means (In detail)</a:t>
          </a:r>
        </a:p>
      </dsp:txBody>
      <dsp:txXfrm>
        <a:off x="424439" y="3652747"/>
        <a:ext cx="10867354" cy="562154"/>
      </dsp:txXfrm>
    </dsp:sp>
    <dsp:sp modelId="{31C951B8-7550-4A9C-8E8A-FC949753738E}">
      <dsp:nvSpPr>
        <dsp:cNvPr id="0" name=""/>
        <dsp:cNvSpPr/>
      </dsp:nvSpPr>
      <dsp:spPr>
        <a:xfrm>
          <a:off x="73092" y="3582478"/>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12/3/2016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12/3/2016</a:t>
            </a:fld>
            <a:endParaRPr lang="en-US"/>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12/3/2016</a:t>
            </a:fld>
            <a:endParaRPr lang="en-US"/>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12/3/2016</a:t>
            </a:fld>
            <a:endParaRPr lang="en-US"/>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12/3/2016</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12/3/2016</a:t>
            </a:fld>
            <a:endParaRPr lang="en-US"/>
          </a:p>
        </p:txBody>
      </p:sp>
      <p:sp>
        <p:nvSpPr>
          <p:cNvPr id="6" name="Footer Placeholder 5"/>
          <p:cNvSpPr>
            <a:spLocks noGrp="1"/>
          </p:cNvSpPr>
          <p:nvPr>
            <p:ph type="ftr" sz="quarter" idx="11"/>
          </p:nvPr>
        </p:nvSpPr>
        <p:spPr/>
        <p:txBody>
          <a:bodyPr/>
          <a:lstStyle/>
          <a:p>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39643"/>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12/3/2016</a:t>
            </a:fld>
            <a:endParaRPr lang="en-US" dirty="0"/>
          </a:p>
        </p:txBody>
      </p:sp>
      <p:sp>
        <p:nvSpPr>
          <p:cNvPr id="5" name="Footer Placeholder 4"/>
          <p:cNvSpPr>
            <a:spLocks noGrp="1"/>
          </p:cNvSpPr>
          <p:nvPr>
            <p:ph type="ftr" sz="quarter" idx="3"/>
          </p:nvPr>
        </p:nvSpPr>
        <p:spPr>
          <a:xfrm>
            <a:off x="3686184" y="6459787"/>
            <a:ext cx="4822804" cy="365125"/>
          </a:xfrm>
          <a:prstGeom prst="rect">
            <a:avLst/>
          </a:prstGeom>
        </p:spPr>
        <p:txBody>
          <a:bodyPr vert="horz" lIns="91440" tIns="45720" rIns="91440" bIns="45720" rtlCol="0" anchor="ctr"/>
          <a:lstStyle>
            <a:lvl1pPr algn="ctr">
              <a:defRPr sz="900" cap="all" baseline="0">
                <a:solidFill>
                  <a:schemeClr val="tx2">
                    <a:lumMod val="75000"/>
                  </a:schemeClr>
                </a:solidFill>
                <a:latin typeface="DejaVu Serif" panose="02060603050605020204" pitchFamily="18" charset="0"/>
                <a:ea typeface="DejaVu Serif" panose="02060603050605020204" pitchFamily="18" charset="0"/>
              </a:defRPr>
            </a:lvl1pPr>
          </a:lstStyle>
          <a:p>
            <a:pPr defTabSz="914423"/>
            <a:r>
              <a:rPr lang="en-US">
                <a:solidFill>
                  <a:srgbClr val="242852">
                    <a:lumMod val="75000"/>
                  </a:srgbClr>
                </a:solidFill>
              </a:rPr>
              <a:t>Passion for pattern</a:t>
            </a:r>
            <a:endParaRPr lang="en-US" dirty="0">
              <a:solidFill>
                <a:srgbClr val="242852">
                  <a:lumMod val="75000"/>
                </a:srgbClr>
              </a:solidFill>
            </a:endParaRP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Clustering</a:t>
            </a:r>
          </a:p>
        </p:txBody>
      </p:sp>
      <p:sp>
        <p:nvSpPr>
          <p:cNvPr id="4" name="Subtitle 3"/>
          <p:cNvSpPr>
            <a:spLocks noGrp="1"/>
          </p:cNvSpPr>
          <p:nvPr>
            <p:ph type="subTitle" idx="1"/>
          </p:nvPr>
        </p:nvSpPr>
        <p:spPr/>
        <p:txBody>
          <a:bodyPr/>
          <a:lstStyle/>
          <a:p>
            <a:r>
              <a:rPr lang="en-US" dirty="0"/>
              <a:t>U</a:t>
            </a:r>
            <a:r>
              <a:rPr lang="en-US" cap="none" dirty="0"/>
              <a:t>nderstanding Cluster Analysis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57960"/>
            <a:ext cx="11003280" cy="861240"/>
          </a:xfrm>
        </p:spPr>
        <p:txBody>
          <a:bodyPr/>
          <a:lstStyle/>
          <a:p>
            <a:r>
              <a:rPr lang="en-IN" dirty="0">
                <a:solidFill>
                  <a:srgbClr val="3B3835"/>
                </a:solidFill>
              </a:rPr>
              <a:t>K-means Clustering</a:t>
            </a:r>
            <a:r>
              <a:rPr lang="en-IN" dirty="0">
                <a:solidFill>
                  <a:srgbClr val="3B3835"/>
                </a:solidFill>
                <a:latin typeface="Helvetica Neue"/>
              </a:rPr>
              <a:t> </a:t>
            </a:r>
            <a:endParaRPr lang="en-IN" dirty="0"/>
          </a:p>
        </p:txBody>
      </p:sp>
      <p:sp>
        <p:nvSpPr>
          <p:cNvPr id="4" name="Content Placeholder 3"/>
          <p:cNvSpPr>
            <a:spLocks noGrp="1"/>
          </p:cNvSpPr>
          <p:nvPr>
            <p:ph sz="half" idx="1"/>
          </p:nvPr>
        </p:nvSpPr>
        <p:spPr/>
        <p:txBody>
          <a:bodyPr/>
          <a:lstStyle/>
          <a:p>
            <a:pPr>
              <a:buClrTx/>
              <a:buFont typeface="Wingdings" panose="05000000000000000000" pitchFamily="2" charset="2"/>
              <a:buChar char="Ø"/>
            </a:pPr>
            <a:r>
              <a:rPr lang="en-IN" sz="2800" dirty="0">
                <a:solidFill>
                  <a:srgbClr val="3B3835"/>
                </a:solidFill>
              </a:rPr>
              <a:t> Partitional clustering approach</a:t>
            </a:r>
          </a:p>
          <a:p>
            <a:pPr>
              <a:buClrTx/>
              <a:buFont typeface="Wingdings" panose="05000000000000000000" pitchFamily="2" charset="2"/>
              <a:buChar char="Ø"/>
            </a:pPr>
            <a:r>
              <a:rPr lang="en-IN" sz="2800" dirty="0">
                <a:solidFill>
                  <a:srgbClr val="3B3835"/>
                </a:solidFill>
              </a:rPr>
              <a:t> Each cluster is associated with a centroid (</a:t>
            </a:r>
            <a:r>
              <a:rPr lang="en-IN" sz="2800" dirty="0" err="1">
                <a:solidFill>
                  <a:srgbClr val="3B3835"/>
                </a:solidFill>
              </a:rPr>
              <a:t>center</a:t>
            </a:r>
            <a:r>
              <a:rPr lang="en-IN" sz="2800" dirty="0">
                <a:solidFill>
                  <a:srgbClr val="3B3835"/>
                </a:solidFill>
              </a:rPr>
              <a:t> point) Each point is assigned to the cluster with the closest centroid</a:t>
            </a:r>
          </a:p>
          <a:p>
            <a:pPr>
              <a:buClrTx/>
              <a:buFont typeface="Wingdings" panose="05000000000000000000" pitchFamily="2" charset="2"/>
              <a:buChar char="Ø"/>
            </a:pPr>
            <a:r>
              <a:rPr lang="en-IN" sz="2800" dirty="0">
                <a:solidFill>
                  <a:srgbClr val="3B3835"/>
                </a:solidFill>
              </a:rPr>
              <a:t> Number of clusters, K, must be specified</a:t>
            </a:r>
          </a:p>
          <a:p>
            <a:pPr>
              <a:buClrTx/>
              <a:buFont typeface="Wingdings" panose="05000000000000000000" pitchFamily="2" charset="2"/>
              <a:buChar char="Ø"/>
            </a:pPr>
            <a:r>
              <a:rPr lang="en-IN" sz="2800" dirty="0">
                <a:solidFill>
                  <a:srgbClr val="3B3835"/>
                </a:solidFill>
              </a:rPr>
              <a:t> The basic algorithm is very simple </a:t>
            </a:r>
          </a:p>
          <a:p>
            <a:endParaRPr lang="en-IN" dirty="0"/>
          </a:p>
        </p:txBody>
      </p:sp>
      <p:pic>
        <p:nvPicPr>
          <p:cNvPr id="6" name="Content Placeholder 5" descr="Image result for cluster analysis"/>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67400" y="1219200"/>
            <a:ext cx="6161088" cy="4952998"/>
          </a:xfrm>
          <a:prstGeom prst="rect">
            <a:avLst/>
          </a:prstGeom>
          <a:noFill/>
          <a:ln>
            <a:noFill/>
          </a:ln>
        </p:spPr>
      </p:pic>
    </p:spTree>
    <p:extLst>
      <p:ext uri="{BB962C8B-B14F-4D97-AF65-F5344CB8AC3E}">
        <p14:creationId xmlns:p14="http://schemas.microsoft.com/office/powerpoint/2010/main" val="68371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10927080" cy="861240"/>
          </a:xfrm>
        </p:spPr>
        <p:txBody>
          <a:bodyPr/>
          <a:lstStyle/>
          <a:p>
            <a:r>
              <a:rPr lang="en-IN" dirty="0">
                <a:solidFill>
                  <a:srgbClr val="3B3835"/>
                </a:solidFill>
              </a:rPr>
              <a:t>K-means Clustering – Details </a:t>
            </a:r>
            <a:endParaRPr lang="en-IN" dirty="0"/>
          </a:p>
        </p:txBody>
      </p:sp>
      <p:sp>
        <p:nvSpPr>
          <p:cNvPr id="3" name="Rectangle 2"/>
          <p:cNvSpPr/>
          <p:nvPr/>
        </p:nvSpPr>
        <p:spPr>
          <a:xfrm>
            <a:off x="304800" y="1752600"/>
            <a:ext cx="11012557" cy="3539430"/>
          </a:xfrm>
          <a:prstGeom prst="rect">
            <a:avLst/>
          </a:prstGeom>
        </p:spPr>
        <p:txBody>
          <a:bodyPr wrap="square">
            <a:spAutoFit/>
          </a:bodyPr>
          <a:lstStyle/>
          <a:p>
            <a:pPr marL="457200" indent="-457200">
              <a:buFont typeface="Wingdings" panose="05000000000000000000" pitchFamily="2" charset="2"/>
              <a:buChar char="Ø"/>
            </a:pPr>
            <a:r>
              <a:rPr lang="en-IN" sz="3200" dirty="0">
                <a:solidFill>
                  <a:srgbClr val="3B3835"/>
                </a:solidFill>
              </a:rPr>
              <a:t>Initial centroids are often chosen randomly. </a:t>
            </a:r>
          </a:p>
          <a:p>
            <a:pPr marL="457200" indent="-457200">
              <a:buFont typeface="Wingdings" panose="05000000000000000000" pitchFamily="2" charset="2"/>
              <a:buChar char="Ø"/>
            </a:pPr>
            <a:r>
              <a:rPr lang="en-IN" sz="3200" dirty="0">
                <a:solidFill>
                  <a:srgbClr val="3B3835"/>
                </a:solidFill>
              </a:rPr>
              <a:t>Clusters produced vary from one run to another. </a:t>
            </a:r>
          </a:p>
          <a:p>
            <a:pPr marL="457200" indent="-457200">
              <a:buFont typeface="Wingdings" panose="05000000000000000000" pitchFamily="2" charset="2"/>
              <a:buChar char="Ø"/>
            </a:pPr>
            <a:r>
              <a:rPr lang="en-IN" sz="3200" dirty="0">
                <a:solidFill>
                  <a:srgbClr val="3B3835"/>
                </a:solidFill>
              </a:rPr>
              <a:t>The centroid is (typically) the mean of the points in the cluster.</a:t>
            </a:r>
          </a:p>
          <a:p>
            <a:pPr marL="457200" indent="-457200">
              <a:buFont typeface="Wingdings" panose="05000000000000000000" pitchFamily="2" charset="2"/>
              <a:buChar char="Ø"/>
            </a:pPr>
            <a:r>
              <a:rPr lang="en-IN" sz="3200" dirty="0">
                <a:solidFill>
                  <a:srgbClr val="3B3835"/>
                </a:solidFill>
              </a:rPr>
              <a:t>‘Closeness’ is measured by Euclidean distance, cosine similarity, correlation, etc. </a:t>
            </a:r>
          </a:p>
          <a:p>
            <a:pPr marL="457200" indent="-457200">
              <a:buFont typeface="Wingdings" panose="05000000000000000000" pitchFamily="2" charset="2"/>
              <a:buChar char="Ø"/>
            </a:pPr>
            <a:r>
              <a:rPr lang="en-IN" sz="3200" dirty="0">
                <a:solidFill>
                  <a:srgbClr val="3B3835"/>
                </a:solidFill>
              </a:rPr>
              <a:t>K-means will converge for common similarity measures mentioned above</a:t>
            </a:r>
          </a:p>
        </p:txBody>
      </p:sp>
    </p:spTree>
    <p:extLst>
      <p:ext uri="{BB962C8B-B14F-4D97-AF65-F5344CB8AC3E}">
        <p14:creationId xmlns:p14="http://schemas.microsoft.com/office/powerpoint/2010/main" val="216687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10927080" cy="861240"/>
          </a:xfrm>
        </p:spPr>
        <p:txBody>
          <a:bodyPr/>
          <a:lstStyle/>
          <a:p>
            <a:r>
              <a:rPr lang="en-IN" dirty="0">
                <a:solidFill>
                  <a:srgbClr val="3B3835"/>
                </a:solidFill>
              </a:rPr>
              <a:t>K-means Clustering – Details</a:t>
            </a:r>
            <a:endParaRPr lang="en-IN" dirty="0"/>
          </a:p>
        </p:txBody>
      </p:sp>
      <p:sp>
        <p:nvSpPr>
          <p:cNvPr id="3" name="Rectangle 2"/>
          <p:cNvSpPr/>
          <p:nvPr/>
        </p:nvSpPr>
        <p:spPr>
          <a:xfrm>
            <a:off x="457200" y="1600200"/>
            <a:ext cx="10927080" cy="4031873"/>
          </a:xfrm>
          <a:prstGeom prst="rect">
            <a:avLst/>
          </a:prstGeom>
        </p:spPr>
        <p:txBody>
          <a:bodyPr wrap="square">
            <a:spAutoFit/>
          </a:bodyPr>
          <a:lstStyle/>
          <a:p>
            <a:pPr marL="457200" indent="-457200">
              <a:buFont typeface="Wingdings" panose="05000000000000000000" pitchFamily="2" charset="2"/>
              <a:buChar char="Ø"/>
            </a:pPr>
            <a:r>
              <a:rPr lang="en-IN" sz="3200" dirty="0">
                <a:solidFill>
                  <a:srgbClr val="3B3835"/>
                </a:solidFill>
              </a:rPr>
              <a:t>Most of the convergence happens in the first few iterations.</a:t>
            </a:r>
          </a:p>
          <a:p>
            <a:pPr marL="457200" indent="-457200">
              <a:buFont typeface="Wingdings" panose="05000000000000000000" pitchFamily="2" charset="2"/>
              <a:buChar char="Ø"/>
            </a:pPr>
            <a:r>
              <a:rPr lang="en-IN" sz="3200" dirty="0">
                <a:solidFill>
                  <a:srgbClr val="3B3835"/>
                </a:solidFill>
              </a:rPr>
              <a:t>Often the stopping condition is changed to ‘Until relatively few points change clusters’ </a:t>
            </a:r>
          </a:p>
          <a:p>
            <a:pPr marL="457200" indent="-457200">
              <a:buFont typeface="Wingdings" panose="05000000000000000000" pitchFamily="2" charset="2"/>
              <a:buChar char="Ø"/>
            </a:pPr>
            <a:r>
              <a:rPr lang="en-IN" sz="3200" dirty="0">
                <a:solidFill>
                  <a:srgbClr val="3B3835"/>
                </a:solidFill>
              </a:rPr>
              <a:t>Complexity is O( n * K * I * d ) </a:t>
            </a:r>
          </a:p>
          <a:p>
            <a:r>
              <a:rPr lang="en-IN" sz="3200" dirty="0">
                <a:solidFill>
                  <a:srgbClr val="3B3835"/>
                </a:solidFill>
              </a:rPr>
              <a:t>     n = number of points, </a:t>
            </a:r>
          </a:p>
          <a:p>
            <a:r>
              <a:rPr lang="en-IN" sz="3200" dirty="0">
                <a:solidFill>
                  <a:srgbClr val="3B3835"/>
                </a:solidFill>
              </a:rPr>
              <a:t>     K = number of clusters,  </a:t>
            </a:r>
          </a:p>
          <a:p>
            <a:r>
              <a:rPr lang="en-IN" sz="3200" dirty="0">
                <a:solidFill>
                  <a:srgbClr val="3B3835"/>
                </a:solidFill>
              </a:rPr>
              <a:t>      I = number of iterations, </a:t>
            </a:r>
          </a:p>
          <a:p>
            <a:r>
              <a:rPr lang="en-IN" sz="3200" dirty="0">
                <a:solidFill>
                  <a:srgbClr val="3B3835"/>
                </a:solidFill>
              </a:rPr>
              <a:t>     d = number of attributes </a:t>
            </a:r>
          </a:p>
        </p:txBody>
      </p:sp>
    </p:spTree>
    <p:extLst>
      <p:ext uri="{BB962C8B-B14F-4D97-AF65-F5344CB8AC3E}">
        <p14:creationId xmlns:p14="http://schemas.microsoft.com/office/powerpoint/2010/main" val="303891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0927080" cy="861240"/>
          </a:xfrm>
        </p:spPr>
        <p:txBody>
          <a:bodyPr/>
          <a:lstStyle/>
          <a:p>
            <a:r>
              <a:rPr lang="en-IN" dirty="0">
                <a:solidFill>
                  <a:srgbClr val="3B3835"/>
                </a:solidFill>
              </a:rPr>
              <a:t>Evaluating K-means Clusters</a:t>
            </a:r>
            <a:endParaRPr lang="en-IN" dirty="0"/>
          </a:p>
        </p:txBody>
      </p:sp>
      <p:sp>
        <p:nvSpPr>
          <p:cNvPr id="3" name="Rectangle 2"/>
          <p:cNvSpPr/>
          <p:nvPr/>
        </p:nvSpPr>
        <p:spPr>
          <a:xfrm>
            <a:off x="381000" y="1600200"/>
            <a:ext cx="10943645" cy="4448013"/>
          </a:xfrm>
          <a:prstGeom prst="rect">
            <a:avLst/>
          </a:prstGeom>
        </p:spPr>
        <p:txBody>
          <a:bodyPr wrap="square">
            <a:spAutoFit/>
          </a:bodyPr>
          <a:lstStyle/>
          <a:p>
            <a:pPr marL="457200" indent="-457200" algn="just">
              <a:lnSpc>
                <a:spcPct val="150000"/>
              </a:lnSpc>
              <a:buFont typeface="Wingdings" panose="05000000000000000000" pitchFamily="2" charset="2"/>
              <a:buChar char="Ø"/>
            </a:pPr>
            <a:r>
              <a:rPr lang="en-IN" sz="3200" dirty="0">
                <a:solidFill>
                  <a:srgbClr val="3B3835"/>
                </a:solidFill>
              </a:rPr>
              <a:t>Most common measure is Sum of Squared Error (SSE) </a:t>
            </a:r>
          </a:p>
          <a:p>
            <a:pPr marL="457200" indent="-457200" algn="just">
              <a:lnSpc>
                <a:spcPct val="150000"/>
              </a:lnSpc>
              <a:buFont typeface="Wingdings" panose="05000000000000000000" pitchFamily="2" charset="2"/>
              <a:buChar char="Ø"/>
            </a:pPr>
            <a:r>
              <a:rPr lang="en-IN" sz="3200" dirty="0">
                <a:solidFill>
                  <a:srgbClr val="3B3835"/>
                </a:solidFill>
              </a:rPr>
              <a:t>For each point, the error is the distance to the nearest cluster</a:t>
            </a:r>
          </a:p>
          <a:p>
            <a:pPr marL="457200" indent="-457200" algn="just">
              <a:lnSpc>
                <a:spcPct val="150000"/>
              </a:lnSpc>
              <a:buFont typeface="Wingdings" panose="05000000000000000000" pitchFamily="2" charset="2"/>
              <a:buChar char="Ø"/>
            </a:pPr>
            <a:r>
              <a:rPr lang="en-IN" sz="3200" dirty="0">
                <a:solidFill>
                  <a:srgbClr val="3B3835"/>
                </a:solidFill>
              </a:rPr>
              <a:t>To get SSE, we square these errors and sum them.</a:t>
            </a:r>
          </a:p>
          <a:p>
            <a:pPr algn="just">
              <a:lnSpc>
                <a:spcPct val="150000"/>
              </a:lnSpc>
            </a:pPr>
            <a:r>
              <a:rPr lang="en-IN" sz="3200" dirty="0">
                <a:solidFill>
                  <a:srgbClr val="3B3835"/>
                </a:solidFill>
              </a:rPr>
              <a:t>x is a data point in cluster Ci and mi is the representative point for cluster Ci can show that mi corresponds to the </a:t>
            </a:r>
            <a:r>
              <a:rPr lang="en-IN" sz="3200" dirty="0" err="1">
                <a:solidFill>
                  <a:srgbClr val="3B3835"/>
                </a:solidFill>
              </a:rPr>
              <a:t>center</a:t>
            </a:r>
            <a:r>
              <a:rPr lang="en-IN" sz="3200" dirty="0">
                <a:solidFill>
                  <a:srgbClr val="3B3835"/>
                </a:solidFill>
              </a:rPr>
              <a:t> (mean) of the cluster </a:t>
            </a:r>
          </a:p>
        </p:txBody>
      </p:sp>
    </p:spTree>
    <p:extLst>
      <p:ext uri="{BB962C8B-B14F-4D97-AF65-F5344CB8AC3E}">
        <p14:creationId xmlns:p14="http://schemas.microsoft.com/office/powerpoint/2010/main" val="2703092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10927080" cy="861240"/>
          </a:xfrm>
        </p:spPr>
        <p:txBody>
          <a:bodyPr/>
          <a:lstStyle/>
          <a:p>
            <a:r>
              <a:rPr lang="en-IN" dirty="0">
                <a:solidFill>
                  <a:srgbClr val="3B3835"/>
                </a:solidFill>
              </a:rPr>
              <a:t>Evaluating K-means Clusters </a:t>
            </a:r>
            <a:endParaRPr lang="en-IN" dirty="0"/>
          </a:p>
        </p:txBody>
      </p:sp>
      <p:sp>
        <p:nvSpPr>
          <p:cNvPr id="3" name="Rectangle 2"/>
          <p:cNvSpPr/>
          <p:nvPr/>
        </p:nvSpPr>
        <p:spPr>
          <a:xfrm>
            <a:off x="175591" y="1600200"/>
            <a:ext cx="11254409" cy="3046988"/>
          </a:xfrm>
          <a:prstGeom prst="rect">
            <a:avLst/>
          </a:prstGeom>
        </p:spPr>
        <p:txBody>
          <a:bodyPr wrap="square">
            <a:spAutoFit/>
          </a:bodyPr>
          <a:lstStyle/>
          <a:p>
            <a:pPr marL="457200" indent="-457200">
              <a:buFont typeface="Wingdings" panose="05000000000000000000" pitchFamily="2" charset="2"/>
              <a:buChar char="Ø"/>
            </a:pPr>
            <a:r>
              <a:rPr lang="en-IN" sz="3200" dirty="0">
                <a:solidFill>
                  <a:srgbClr val="3B3835"/>
                </a:solidFill>
              </a:rPr>
              <a:t>Given two clusters, we can choose the one with the smaller error </a:t>
            </a:r>
          </a:p>
          <a:p>
            <a:pPr marL="457200" indent="-457200">
              <a:buFont typeface="Wingdings" panose="05000000000000000000" pitchFamily="2" charset="2"/>
              <a:buChar char="Ø"/>
            </a:pPr>
            <a:r>
              <a:rPr lang="en-IN" sz="3200" dirty="0">
                <a:solidFill>
                  <a:srgbClr val="3B3835"/>
                </a:solidFill>
              </a:rPr>
              <a:t>One easy way to reduce SSE is to increase K, the number of clusters </a:t>
            </a:r>
          </a:p>
          <a:p>
            <a:pPr marL="457200" indent="-457200">
              <a:buFont typeface="Wingdings" panose="05000000000000000000" pitchFamily="2" charset="2"/>
              <a:buChar char="Ø"/>
            </a:pPr>
            <a:r>
              <a:rPr lang="en-IN" sz="3200" dirty="0">
                <a:solidFill>
                  <a:srgbClr val="3B3835"/>
                </a:solidFill>
              </a:rPr>
              <a:t>A good clustering with smaller K can have a lower SSE than a poor clustering with higher K </a:t>
            </a:r>
          </a:p>
        </p:txBody>
      </p:sp>
    </p:spTree>
    <p:extLst>
      <p:ext uri="{BB962C8B-B14F-4D97-AF65-F5344CB8AC3E}">
        <p14:creationId xmlns:p14="http://schemas.microsoft.com/office/powerpoint/2010/main" val="3972697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lstStyle/>
          <a:p>
            <a:r>
              <a:rPr lang="en-IN" dirty="0"/>
              <a:t>Energy Meter</a:t>
            </a:r>
          </a:p>
        </p:txBody>
      </p:sp>
      <p:sp>
        <p:nvSpPr>
          <p:cNvPr id="3" name="Content Placeholder 2"/>
          <p:cNvSpPr>
            <a:spLocks noGrp="1"/>
          </p:cNvSpPr>
          <p:nvPr>
            <p:ph idx="1"/>
          </p:nvPr>
        </p:nvSpPr>
        <p:spPr>
          <a:xfrm>
            <a:off x="304800" y="1371600"/>
            <a:ext cx="10896600" cy="4495800"/>
          </a:xfrm>
        </p:spPr>
        <p:txBody>
          <a:bodyPr/>
          <a:lstStyle/>
          <a:p>
            <a:pPr>
              <a:buClrTx/>
              <a:buFont typeface="Wingdings" panose="05000000000000000000" pitchFamily="2" charset="2"/>
              <a:buChar char="q"/>
            </a:pPr>
            <a:r>
              <a:rPr lang="en-IN" dirty="0"/>
              <a:t> An electric meter is a device that measures the amount of electric energy consumed by a residence, a business or electrically powered devices.</a:t>
            </a:r>
          </a:p>
          <a:p>
            <a:pPr>
              <a:buClrTx/>
              <a:buFont typeface="Wingdings" panose="05000000000000000000" pitchFamily="2" charset="2"/>
              <a:buChar char="q"/>
            </a:pPr>
            <a:r>
              <a:rPr lang="en-IN" dirty="0"/>
              <a:t> Electric utilities install meter at the customer premises to measure electric energy delivered to their customers for billing purpose.</a:t>
            </a:r>
          </a:p>
          <a:p>
            <a:pPr>
              <a:buClrTx/>
              <a:buFont typeface="Wingdings" panose="05000000000000000000" pitchFamily="2" charset="2"/>
              <a:buChar char="q"/>
            </a:pPr>
            <a:r>
              <a:rPr lang="en-IN" dirty="0"/>
              <a:t> They are calibrated in billing units and the most popular and accepted unit is measured in kilo watt hour (KWH).</a:t>
            </a:r>
          </a:p>
          <a:p>
            <a:pPr marL="0" indent="0">
              <a:buNone/>
            </a:pPr>
            <a:endParaRPr lang="en-IN" dirty="0"/>
          </a:p>
          <a:p>
            <a:endParaRPr lang="en-IN" dirty="0"/>
          </a:p>
        </p:txBody>
      </p:sp>
    </p:spTree>
    <p:extLst>
      <p:ext uri="{BB962C8B-B14F-4D97-AF65-F5344CB8AC3E}">
        <p14:creationId xmlns:p14="http://schemas.microsoft.com/office/powerpoint/2010/main" val="2694883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normAutofit/>
          </a:bodyPr>
          <a:lstStyle/>
          <a:p>
            <a:r>
              <a:rPr lang="en-IN" dirty="0"/>
              <a:t>Types of energy meter </a:t>
            </a:r>
          </a:p>
        </p:txBody>
      </p:sp>
      <p:sp>
        <p:nvSpPr>
          <p:cNvPr id="3" name="Content Placeholder 2"/>
          <p:cNvSpPr>
            <a:spLocks noGrp="1"/>
          </p:cNvSpPr>
          <p:nvPr>
            <p:ph idx="1"/>
          </p:nvPr>
        </p:nvSpPr>
        <p:spPr>
          <a:xfrm>
            <a:off x="304800" y="1447800"/>
            <a:ext cx="10820400" cy="4495800"/>
          </a:xfrm>
        </p:spPr>
        <p:txBody>
          <a:bodyPr/>
          <a:lstStyle/>
          <a:p>
            <a:pPr>
              <a:buClrTx/>
              <a:buFont typeface="Wingdings" panose="05000000000000000000" pitchFamily="2" charset="2"/>
              <a:buChar char="q"/>
            </a:pPr>
            <a:r>
              <a:rPr lang="en-IN" sz="2400" dirty="0"/>
              <a:t> Is classified in accordance with several factors such as </a:t>
            </a:r>
          </a:p>
          <a:p>
            <a:pPr>
              <a:buClrTx/>
              <a:buFont typeface="Wingdings" panose="05000000000000000000" pitchFamily="2" charset="2"/>
              <a:buChar char="§"/>
            </a:pPr>
            <a:r>
              <a:rPr lang="en-IN" sz="2400" dirty="0"/>
              <a:t> Types of display - Analog or digital </a:t>
            </a:r>
          </a:p>
          <a:p>
            <a:pPr>
              <a:buClrTx/>
              <a:buFont typeface="Wingdings" panose="05000000000000000000" pitchFamily="2" charset="2"/>
              <a:buChar char="§"/>
            </a:pPr>
            <a:r>
              <a:rPr lang="en-IN" sz="2400" dirty="0"/>
              <a:t> Type of metering point – Grid, primary / secondary transmission and local distribution.</a:t>
            </a:r>
          </a:p>
          <a:p>
            <a:pPr>
              <a:buClrTx/>
              <a:buFont typeface="Wingdings" panose="05000000000000000000" pitchFamily="2" charset="2"/>
              <a:buChar char="§"/>
            </a:pPr>
            <a:r>
              <a:rPr lang="en-IN" sz="2400" dirty="0"/>
              <a:t> End applications - Domestic, commercial industrial </a:t>
            </a:r>
          </a:p>
          <a:p>
            <a:pPr>
              <a:buClrTx/>
              <a:buFont typeface="Wingdings" panose="05000000000000000000" pitchFamily="2" charset="2"/>
              <a:buChar char="§"/>
            </a:pPr>
            <a:r>
              <a:rPr lang="en-IN" sz="2400" dirty="0"/>
              <a:t> Technical application – 3 phase, single phase, LT, HT and accuracy class meter.</a:t>
            </a:r>
          </a:p>
          <a:p>
            <a:endParaRPr lang="en-IN" dirty="0"/>
          </a:p>
        </p:txBody>
      </p:sp>
    </p:spTree>
    <p:extLst>
      <p:ext uri="{BB962C8B-B14F-4D97-AF65-F5344CB8AC3E}">
        <p14:creationId xmlns:p14="http://schemas.microsoft.com/office/powerpoint/2010/main" val="973201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42" y="457200"/>
            <a:ext cx="10231315" cy="856395"/>
          </a:xfrm>
        </p:spPr>
        <p:txBody>
          <a:bodyPr/>
          <a:lstStyle/>
          <a:p>
            <a:r>
              <a:rPr lang="en-IN" dirty="0"/>
              <a:t>Meter Data</a:t>
            </a:r>
          </a:p>
        </p:txBody>
      </p:sp>
      <p:pic>
        <p:nvPicPr>
          <p:cNvPr id="1026" name="Picture 1" descr="Induction type Energy m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3733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Working of induction type energy m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600200"/>
            <a:ext cx="6096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14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lstStyle/>
          <a:p>
            <a:r>
              <a:rPr lang="en-IN" dirty="0"/>
              <a:t>Problem statement.</a:t>
            </a:r>
          </a:p>
        </p:txBody>
      </p:sp>
      <p:sp>
        <p:nvSpPr>
          <p:cNvPr id="3" name="Content Placeholder 2"/>
          <p:cNvSpPr>
            <a:spLocks noGrp="1"/>
          </p:cNvSpPr>
          <p:nvPr>
            <p:ph idx="1"/>
          </p:nvPr>
        </p:nvSpPr>
        <p:spPr/>
        <p:txBody>
          <a:bodyPr>
            <a:normAutofit/>
          </a:bodyPr>
          <a:lstStyle/>
          <a:p>
            <a:pPr>
              <a:buClrTx/>
              <a:buFont typeface="Wingdings" panose="05000000000000000000" pitchFamily="2" charset="2"/>
              <a:buChar char="q"/>
            </a:pPr>
            <a:r>
              <a:rPr lang="en-IN" sz="2400" dirty="0"/>
              <a:t> Our objective is to : - </a:t>
            </a:r>
          </a:p>
          <a:p>
            <a:pPr lvl="1">
              <a:buClrTx/>
              <a:buFont typeface="Wingdings" panose="05000000000000000000" pitchFamily="2" charset="2"/>
              <a:buChar char="Ø"/>
            </a:pPr>
            <a:r>
              <a:rPr lang="en-IN" sz="2400" dirty="0"/>
              <a:t> To find clusters of high, low, medium consumers on daily basis. (weekdays / weekends)</a:t>
            </a:r>
          </a:p>
          <a:p>
            <a:pPr lvl="1">
              <a:buClrTx/>
              <a:buFont typeface="Wingdings" panose="05000000000000000000" pitchFamily="2" charset="2"/>
              <a:buChar char="Ø"/>
            </a:pPr>
            <a:r>
              <a:rPr lang="en-IN" sz="2400" dirty="0"/>
              <a:t>To forecast what is going to be consumption for next 7 days and/or next month.</a:t>
            </a:r>
          </a:p>
          <a:p>
            <a:pPr lvl="1">
              <a:buClrTx/>
              <a:buFont typeface="Wingdings" panose="05000000000000000000" pitchFamily="2" charset="2"/>
              <a:buChar char="Ø"/>
            </a:pPr>
            <a:r>
              <a:rPr lang="en-IN" sz="2400" dirty="0"/>
              <a:t>What should be the demand forecast? (Identify the shortage day and provide back up)</a:t>
            </a:r>
          </a:p>
          <a:p>
            <a:pPr lvl="1">
              <a:buClrTx/>
              <a:buFont typeface="Wingdings" panose="05000000000000000000" pitchFamily="2" charset="2"/>
              <a:buChar char="Ø"/>
            </a:pPr>
            <a:r>
              <a:rPr lang="en-IN" sz="2400" dirty="0"/>
              <a:t>Identify spike. (outlier detection)</a:t>
            </a:r>
          </a:p>
          <a:p>
            <a:pPr lvl="1">
              <a:buClrTx/>
              <a:buFont typeface="Wingdings" panose="05000000000000000000" pitchFamily="2" charset="2"/>
              <a:buChar char="Ø"/>
            </a:pPr>
            <a:r>
              <a:rPr lang="en-IN" sz="2400" dirty="0"/>
              <a:t>Able to satisfy the demand.</a:t>
            </a:r>
          </a:p>
        </p:txBody>
      </p:sp>
    </p:spTree>
    <p:extLst>
      <p:ext uri="{BB962C8B-B14F-4D97-AF65-F5344CB8AC3E}">
        <p14:creationId xmlns:p14="http://schemas.microsoft.com/office/powerpoint/2010/main" val="3732777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68227" y="1524000"/>
            <a:ext cx="9182100" cy="4343400"/>
          </a:xfrm>
        </p:spPr>
        <p:txBody>
          <a:bodyPr>
            <a:normAutofit/>
          </a:bodyPr>
          <a:lstStyle/>
          <a:p>
            <a:pPr marL="201173" lvl="1" indent="0">
              <a:spcBef>
                <a:spcPts val="200"/>
              </a:spcBef>
              <a:spcAft>
                <a:spcPts val="200"/>
              </a:spcAft>
              <a:buClrTx/>
              <a:buNone/>
            </a:pPr>
            <a:r>
              <a:rPr lang="en-US" sz="2400" dirty="0"/>
              <a:t>1. Variable identification</a:t>
            </a:r>
          </a:p>
          <a:p>
            <a:pPr lvl="2">
              <a:spcBef>
                <a:spcPts val="200"/>
              </a:spcBef>
              <a:spcAft>
                <a:spcPts val="200"/>
              </a:spcAft>
            </a:pPr>
            <a:r>
              <a:rPr lang="en-US" sz="2400" dirty="0"/>
              <a:t>Variable categorization (e.g. Numeric, Categorical, Discrete, Continuous etc.)</a:t>
            </a:r>
          </a:p>
          <a:p>
            <a:pPr lvl="2">
              <a:spcBef>
                <a:spcPts val="200"/>
              </a:spcBef>
              <a:spcAft>
                <a:spcPts val="200"/>
              </a:spcAft>
            </a:pPr>
            <a:r>
              <a:rPr lang="en-US" sz="2400" dirty="0"/>
              <a:t>Conversion of non-numeric variables to numeric form</a:t>
            </a:r>
          </a:p>
          <a:p>
            <a:pPr lvl="2">
              <a:spcBef>
                <a:spcPts val="200"/>
              </a:spcBef>
              <a:spcAft>
                <a:spcPts val="200"/>
              </a:spcAft>
            </a:pPr>
            <a:r>
              <a:rPr lang="en-US" sz="2400" dirty="0"/>
              <a:t>Creation of </a:t>
            </a:r>
            <a:r>
              <a:rPr lang="en-US" sz="2400" i="1" dirty="0"/>
              <a:t>Data Dictionary</a:t>
            </a:r>
          </a:p>
          <a:p>
            <a:pPr marL="201173" lvl="1" indent="0">
              <a:spcBef>
                <a:spcPts val="200"/>
              </a:spcBef>
              <a:spcAft>
                <a:spcPts val="200"/>
              </a:spcAft>
              <a:buNone/>
            </a:pPr>
            <a:r>
              <a:rPr lang="en-US" sz="2400" dirty="0"/>
              <a:t>2. Running the K means analysis using R</a:t>
            </a:r>
          </a:p>
          <a:p>
            <a:pPr lvl="2"/>
            <a:r>
              <a:rPr lang="en-US" sz="2400" dirty="0"/>
              <a:t>Importing data </a:t>
            </a:r>
            <a:endParaRPr lang="en-US" sz="2400" i="1" dirty="0">
              <a:solidFill>
                <a:srgbClr val="350BE5"/>
              </a:solidFill>
            </a:endParaRPr>
          </a:p>
          <a:p>
            <a:pPr lvl="2"/>
            <a:r>
              <a:rPr lang="en-US" sz="2400" dirty="0"/>
              <a:t>Selecting the variables</a:t>
            </a:r>
          </a:p>
          <a:p>
            <a:pPr lvl="2"/>
            <a:r>
              <a:rPr lang="en-US" sz="2400" dirty="0"/>
              <a:t>Deciding on the number of clusters to be created</a:t>
            </a:r>
          </a:p>
          <a:p>
            <a:pPr lvl="2"/>
            <a:r>
              <a:rPr lang="en-US" sz="2400" dirty="0"/>
              <a:t>Running the analysis</a:t>
            </a:r>
          </a:p>
          <a:p>
            <a:pPr lvl="2"/>
            <a:r>
              <a:rPr lang="en-US" sz="2400" dirty="0"/>
              <a:t>Interpreting the results</a:t>
            </a:r>
          </a:p>
          <a:p>
            <a:pPr lvl="2"/>
            <a:endParaRPr lang="en-US" dirty="0"/>
          </a:p>
          <a:p>
            <a:pPr lvl="1">
              <a:spcBef>
                <a:spcPts val="200"/>
              </a:spcBef>
              <a:spcAft>
                <a:spcPts val="200"/>
              </a:spcAft>
            </a:pPr>
            <a:endParaRPr lang="en-US" dirty="0"/>
          </a:p>
          <a:p>
            <a:pPr lvl="2">
              <a:spcBef>
                <a:spcPts val="200"/>
              </a:spcBef>
              <a:spcAft>
                <a:spcPts val="200"/>
              </a:spcAft>
            </a:pPr>
            <a:endParaRPr lang="en-US" sz="1600" dirty="0"/>
          </a:p>
          <a:p>
            <a:pPr lvl="2">
              <a:spcBef>
                <a:spcPts val="200"/>
              </a:spcBef>
              <a:spcAft>
                <a:spcPts val="200"/>
              </a:spcAft>
            </a:pPr>
            <a:endParaRPr lang="en-US" sz="1600" dirty="0"/>
          </a:p>
          <a:p>
            <a:pPr lvl="2">
              <a:spcBef>
                <a:spcPts val="200"/>
              </a:spcBef>
              <a:spcAft>
                <a:spcPts val="200"/>
              </a:spcAft>
            </a:pPr>
            <a:endParaRPr lang="en-US" dirty="0"/>
          </a:p>
          <a:p>
            <a:pPr lvl="1">
              <a:spcBef>
                <a:spcPts val="200"/>
              </a:spcBef>
              <a:spcAft>
                <a:spcPts val="200"/>
              </a:spcAft>
            </a:pPr>
            <a:endParaRPr lang="en-US" dirty="0"/>
          </a:p>
          <a:p>
            <a:pPr lvl="2">
              <a:spcBef>
                <a:spcPts val="200"/>
              </a:spcBef>
              <a:spcAft>
                <a:spcPts val="200"/>
              </a:spcAft>
            </a:pPr>
            <a:endParaRPr lang="en-US" dirty="0"/>
          </a:p>
          <a:p>
            <a:pPr lvl="1">
              <a:spcBef>
                <a:spcPts val="600"/>
              </a:spcBef>
              <a:spcAft>
                <a:spcPts val="600"/>
              </a:spcAft>
              <a:buNone/>
            </a:pPr>
            <a:endParaRPr lang="en-US" dirty="0"/>
          </a:p>
          <a:p>
            <a:pPr lvl="1">
              <a:spcBef>
                <a:spcPts val="600"/>
              </a:spcBef>
              <a:spcAft>
                <a:spcPts val="600"/>
              </a:spcAft>
            </a:pPr>
            <a:endParaRPr lang="en-US" sz="1600" dirty="0"/>
          </a:p>
          <a:p>
            <a:pPr lvl="1">
              <a:spcBef>
                <a:spcPts val="0"/>
              </a:spcBef>
              <a:spcAft>
                <a:spcPts val="0"/>
              </a:spcAft>
            </a:pPr>
            <a:endParaRPr lang="en-US" sz="1600" dirty="0"/>
          </a:p>
          <a:p>
            <a:pPr lvl="1">
              <a:spcBef>
                <a:spcPts val="600"/>
              </a:spcBef>
              <a:spcAft>
                <a:spcPts val="600"/>
              </a:spcAft>
              <a:buNone/>
            </a:pPr>
            <a:endParaRPr lang="en-US" dirty="0"/>
          </a:p>
          <a:p>
            <a:pPr lvl="2">
              <a:spcBef>
                <a:spcPts val="600"/>
              </a:spcBef>
              <a:spcAft>
                <a:spcPts val="600"/>
              </a:spcAft>
              <a:buNone/>
            </a:pPr>
            <a:endParaRPr lang="en-US" dirty="0"/>
          </a:p>
          <a:p>
            <a:pPr lvl="2">
              <a:spcBef>
                <a:spcPts val="800"/>
              </a:spcBef>
              <a:spcAft>
                <a:spcPts val="900"/>
              </a:spcAft>
            </a:pP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18</a:t>
            </a:fld>
            <a:endParaRPr lang="en-US" dirty="0"/>
          </a:p>
        </p:txBody>
      </p:sp>
      <p:sp>
        <p:nvSpPr>
          <p:cNvPr id="6" name="Title 1"/>
          <p:cNvSpPr>
            <a:spLocks noGrp="1"/>
          </p:cNvSpPr>
          <p:nvPr>
            <p:ph type="title"/>
          </p:nvPr>
        </p:nvSpPr>
        <p:spPr>
          <a:xfrm>
            <a:off x="168227" y="381000"/>
            <a:ext cx="11450515" cy="856395"/>
          </a:xfrm>
        </p:spPr>
        <p:txBody>
          <a:bodyPr>
            <a:normAutofit fontScale="90000"/>
          </a:bodyPr>
          <a:lstStyle/>
          <a:p>
            <a:r>
              <a:rPr lang="en-IN" dirty="0"/>
              <a:t>Stepwise description of actions to be taken on data</a:t>
            </a:r>
          </a:p>
        </p:txBody>
      </p:sp>
    </p:spTree>
    <p:extLst>
      <p:ext uri="{BB962C8B-B14F-4D97-AF65-F5344CB8AC3E}">
        <p14:creationId xmlns:p14="http://schemas.microsoft.com/office/powerpoint/2010/main" val="304253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5497"/>
            <a:ext cx="11003280" cy="856395"/>
          </a:xfrm>
        </p:spPr>
        <p:txBody>
          <a:bodyPr/>
          <a:lstStyle/>
          <a:p>
            <a:r>
              <a:rPr lang="en-IN" dirty="0"/>
              <a:t>Clustering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5027927"/>
              </p:ext>
            </p:extLst>
          </p:nvPr>
        </p:nvGraphicFramePr>
        <p:xfrm>
          <a:off x="381000" y="1447800"/>
          <a:ext cx="113538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742105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2805"/>
            <a:ext cx="11003280" cy="856395"/>
          </a:xfrm>
        </p:spPr>
        <p:txBody>
          <a:bodyPr/>
          <a:lstStyle/>
          <a:p>
            <a:r>
              <a:rPr lang="en-IN" dirty="0"/>
              <a:t>R Script (K means clustering)</a:t>
            </a:r>
          </a:p>
        </p:txBody>
      </p:sp>
      <p:sp>
        <p:nvSpPr>
          <p:cNvPr id="3" name="Content Placeholder 2"/>
          <p:cNvSpPr>
            <a:spLocks noGrp="1"/>
          </p:cNvSpPr>
          <p:nvPr>
            <p:ph idx="1"/>
          </p:nvPr>
        </p:nvSpPr>
        <p:spPr>
          <a:xfrm>
            <a:off x="304800" y="1219200"/>
            <a:ext cx="10830366" cy="4724400"/>
          </a:xfrm>
        </p:spPr>
        <p:txBody>
          <a:bodyPr>
            <a:normAutofit fontScale="85000" lnSpcReduction="20000"/>
          </a:bodyPr>
          <a:lstStyle/>
          <a:p>
            <a:pPr marL="0" indent="0" algn="just">
              <a:lnSpc>
                <a:spcPct val="120000"/>
              </a:lnSpc>
              <a:spcBef>
                <a:spcPts val="0"/>
              </a:spcBef>
              <a:spcAft>
                <a:spcPts val="0"/>
              </a:spcAft>
            </a:pPr>
            <a:r>
              <a:rPr lang="en-IN" dirty="0"/>
              <a:t>&gt; </a:t>
            </a:r>
            <a:r>
              <a:rPr lang="en-IN" dirty="0" err="1"/>
              <a:t>setwd</a:t>
            </a:r>
            <a:r>
              <a:rPr lang="en-IN" dirty="0"/>
              <a:t>("C://R")</a:t>
            </a:r>
          </a:p>
          <a:p>
            <a:pPr marL="0" indent="0" algn="just">
              <a:lnSpc>
                <a:spcPct val="120000"/>
              </a:lnSpc>
              <a:spcBef>
                <a:spcPts val="0"/>
              </a:spcBef>
              <a:spcAft>
                <a:spcPts val="0"/>
              </a:spcAft>
            </a:pPr>
            <a:r>
              <a:rPr lang="en-IN" dirty="0"/>
              <a:t>&gt; library(</a:t>
            </a:r>
            <a:r>
              <a:rPr lang="en-IN" dirty="0" err="1"/>
              <a:t>amap</a:t>
            </a:r>
            <a:r>
              <a:rPr lang="en-IN" dirty="0"/>
              <a:t>)</a:t>
            </a:r>
          </a:p>
          <a:p>
            <a:pPr marL="0" indent="0" algn="just">
              <a:lnSpc>
                <a:spcPct val="120000"/>
              </a:lnSpc>
              <a:spcBef>
                <a:spcPts val="0"/>
              </a:spcBef>
              <a:spcAft>
                <a:spcPts val="0"/>
              </a:spcAft>
            </a:pPr>
            <a:r>
              <a:rPr lang="en-IN" dirty="0"/>
              <a:t>&gt; md=read.csv("md.csv")</a:t>
            </a:r>
          </a:p>
          <a:p>
            <a:pPr marL="0" indent="0" algn="just">
              <a:lnSpc>
                <a:spcPct val="120000"/>
              </a:lnSpc>
              <a:spcBef>
                <a:spcPts val="0"/>
              </a:spcBef>
              <a:spcAft>
                <a:spcPts val="0"/>
              </a:spcAft>
            </a:pPr>
            <a:r>
              <a:rPr lang="en-IN" dirty="0"/>
              <a:t>&gt; View(md)</a:t>
            </a:r>
          </a:p>
          <a:p>
            <a:pPr marL="0" indent="0" algn="just">
              <a:lnSpc>
                <a:spcPct val="120000"/>
              </a:lnSpc>
              <a:spcBef>
                <a:spcPts val="0"/>
              </a:spcBef>
              <a:spcAft>
                <a:spcPts val="0"/>
              </a:spcAft>
            </a:pPr>
            <a:r>
              <a:rPr lang="en-IN" dirty="0"/>
              <a:t>&gt; md1=md[,c(5,6,7)]</a:t>
            </a:r>
          </a:p>
          <a:p>
            <a:pPr marL="0" indent="0" algn="just">
              <a:lnSpc>
                <a:spcPct val="120000"/>
              </a:lnSpc>
              <a:spcBef>
                <a:spcPts val="0"/>
              </a:spcBef>
              <a:spcAft>
                <a:spcPts val="0"/>
              </a:spcAft>
            </a:pPr>
            <a:r>
              <a:rPr lang="en-IN" dirty="0"/>
              <a:t>&gt; View(md1)</a:t>
            </a:r>
          </a:p>
          <a:p>
            <a:pPr marL="0" indent="0" algn="just">
              <a:lnSpc>
                <a:spcPct val="120000"/>
              </a:lnSpc>
              <a:spcBef>
                <a:spcPts val="0"/>
              </a:spcBef>
              <a:spcAft>
                <a:spcPts val="0"/>
              </a:spcAft>
            </a:pPr>
            <a:r>
              <a:rPr lang="en-IN" dirty="0"/>
              <a:t>&gt; k1=</a:t>
            </a:r>
            <a:r>
              <a:rPr lang="en-IN" dirty="0" err="1"/>
              <a:t>Kmeans</a:t>
            </a:r>
            <a:r>
              <a:rPr lang="en-IN" dirty="0"/>
              <a:t>(md1,3,iter.max=200,nstart=1,method=c("</a:t>
            </a:r>
            <a:r>
              <a:rPr lang="en-IN" dirty="0" err="1"/>
              <a:t>euclidean</a:t>
            </a:r>
            <a:r>
              <a:rPr lang="en-IN" dirty="0"/>
              <a:t>"))</a:t>
            </a:r>
          </a:p>
          <a:p>
            <a:pPr marL="0" indent="0" algn="just">
              <a:lnSpc>
                <a:spcPct val="120000"/>
              </a:lnSpc>
              <a:spcBef>
                <a:spcPts val="0"/>
              </a:spcBef>
              <a:spcAft>
                <a:spcPts val="0"/>
              </a:spcAft>
            </a:pPr>
            <a:r>
              <a:rPr lang="en-IN" dirty="0"/>
              <a:t>&gt; k1$centers</a:t>
            </a:r>
          </a:p>
          <a:p>
            <a:pPr marL="0" indent="0" algn="just">
              <a:lnSpc>
                <a:spcPct val="120000"/>
              </a:lnSpc>
              <a:spcBef>
                <a:spcPts val="0"/>
              </a:spcBef>
              <a:spcAft>
                <a:spcPts val="0"/>
              </a:spcAft>
            </a:pPr>
            <a:r>
              <a:rPr lang="en-IN" dirty="0"/>
              <a:t>&gt; k1$size</a:t>
            </a:r>
          </a:p>
          <a:p>
            <a:pPr marL="0" indent="0" algn="just">
              <a:lnSpc>
                <a:spcPct val="120000"/>
              </a:lnSpc>
              <a:spcBef>
                <a:spcPts val="0"/>
              </a:spcBef>
              <a:spcAft>
                <a:spcPts val="0"/>
              </a:spcAft>
            </a:pPr>
            <a:r>
              <a:rPr lang="en-IN" dirty="0"/>
              <a:t>&gt; k1$withinss</a:t>
            </a:r>
          </a:p>
          <a:p>
            <a:pPr marL="0" indent="0" algn="just">
              <a:lnSpc>
                <a:spcPct val="120000"/>
              </a:lnSpc>
              <a:spcBef>
                <a:spcPts val="0"/>
              </a:spcBef>
              <a:spcAft>
                <a:spcPts val="0"/>
              </a:spcAft>
            </a:pPr>
            <a:r>
              <a:rPr lang="en-IN" dirty="0"/>
              <a:t>&gt; k1$cluster</a:t>
            </a:r>
          </a:p>
          <a:p>
            <a:pPr marL="0" indent="0" algn="just">
              <a:lnSpc>
                <a:spcPct val="120000"/>
              </a:lnSpc>
              <a:spcBef>
                <a:spcPts val="0"/>
              </a:spcBef>
              <a:spcAft>
                <a:spcPts val="0"/>
              </a:spcAft>
            </a:pPr>
            <a:r>
              <a:rPr lang="en-IN" dirty="0"/>
              <a:t>&gt; </a:t>
            </a:r>
            <a:r>
              <a:rPr lang="en-IN" dirty="0" err="1"/>
              <a:t>cluster_output</a:t>
            </a:r>
            <a:r>
              <a:rPr lang="en-IN" dirty="0"/>
              <a:t>=k1$cluster</a:t>
            </a:r>
          </a:p>
          <a:p>
            <a:pPr marL="0" indent="0" algn="just">
              <a:lnSpc>
                <a:spcPct val="120000"/>
              </a:lnSpc>
              <a:spcBef>
                <a:spcPts val="0"/>
              </a:spcBef>
              <a:spcAft>
                <a:spcPts val="0"/>
              </a:spcAft>
            </a:pPr>
            <a:r>
              <a:rPr lang="en-IN" dirty="0"/>
              <a:t>&gt; write.csv(</a:t>
            </a:r>
            <a:r>
              <a:rPr lang="en-IN" dirty="0" err="1"/>
              <a:t>cluster_output,"cluster_output.csv</a:t>
            </a:r>
            <a:r>
              <a:rPr lang="en-IN" dirty="0"/>
              <a:t>")</a:t>
            </a:r>
          </a:p>
          <a:p>
            <a:pPr marL="0" indent="0" algn="just">
              <a:lnSpc>
                <a:spcPct val="120000"/>
              </a:lnSpc>
              <a:spcBef>
                <a:spcPts val="0"/>
              </a:spcBef>
              <a:spcAft>
                <a:spcPts val="0"/>
              </a:spcAft>
            </a:pPr>
            <a:r>
              <a:rPr lang="en-IN" dirty="0"/>
              <a:t>&gt; library(ggplot2)</a:t>
            </a:r>
          </a:p>
          <a:p>
            <a:pPr marL="0" indent="0" algn="just">
              <a:lnSpc>
                <a:spcPct val="120000"/>
              </a:lnSpc>
              <a:spcBef>
                <a:spcPts val="0"/>
              </a:spcBef>
              <a:spcAft>
                <a:spcPts val="0"/>
              </a:spcAft>
            </a:pPr>
            <a:r>
              <a:rPr lang="en-IN" dirty="0"/>
              <a:t>&gt; </a:t>
            </a:r>
            <a:r>
              <a:rPr lang="en-IN" dirty="0" err="1"/>
              <a:t>ggplot</a:t>
            </a:r>
            <a:r>
              <a:rPr lang="en-IN" dirty="0"/>
              <a:t>(md1, </a:t>
            </a:r>
            <a:r>
              <a:rPr lang="en-IN" dirty="0" err="1"/>
              <a:t>aes</a:t>
            </a:r>
            <a:r>
              <a:rPr lang="en-IN" dirty="0"/>
              <a:t>(KVARH,KVARH.1,KWH)) + </a:t>
            </a:r>
            <a:r>
              <a:rPr lang="en-IN" dirty="0" err="1"/>
              <a:t>geom_point</a:t>
            </a:r>
            <a:r>
              <a:rPr lang="en-IN" dirty="0"/>
              <a:t>()</a:t>
            </a:r>
          </a:p>
          <a:p>
            <a:pPr marL="0" indent="0" algn="just">
              <a:lnSpc>
                <a:spcPct val="120000"/>
              </a:lnSpc>
              <a:spcBef>
                <a:spcPts val="0"/>
              </a:spcBef>
              <a:spcAft>
                <a:spcPts val="0"/>
              </a:spcAft>
            </a:pPr>
            <a:r>
              <a:rPr lang="en-IN" dirty="0"/>
              <a:t>&gt; k1$cluster &lt;- </a:t>
            </a:r>
            <a:r>
              <a:rPr lang="en-IN" dirty="0" err="1"/>
              <a:t>as.factor</a:t>
            </a:r>
            <a:r>
              <a:rPr lang="en-IN" dirty="0"/>
              <a:t>(k1$cluster) </a:t>
            </a:r>
          </a:p>
          <a:p>
            <a:pPr marL="0" indent="0" algn="just">
              <a:lnSpc>
                <a:spcPct val="120000"/>
              </a:lnSpc>
              <a:spcBef>
                <a:spcPts val="0"/>
              </a:spcBef>
              <a:spcAft>
                <a:spcPts val="0"/>
              </a:spcAft>
            </a:pPr>
            <a:r>
              <a:rPr lang="en-IN" dirty="0"/>
              <a:t>&gt; </a:t>
            </a:r>
            <a:r>
              <a:rPr lang="en-IN" dirty="0" err="1"/>
              <a:t>ggplot</a:t>
            </a:r>
            <a:r>
              <a:rPr lang="en-IN" dirty="0"/>
              <a:t>(md1, </a:t>
            </a:r>
            <a:r>
              <a:rPr lang="en-IN" dirty="0" err="1"/>
              <a:t>aes</a:t>
            </a:r>
            <a:r>
              <a:rPr lang="en-IN" dirty="0"/>
              <a:t>(KVARH,KVARH.1,KVAH, </a:t>
            </a:r>
            <a:r>
              <a:rPr lang="en-IN" dirty="0" err="1"/>
              <a:t>color</a:t>
            </a:r>
            <a:r>
              <a:rPr lang="en-IN" dirty="0"/>
              <a:t> = k1$cluster)) + </a:t>
            </a:r>
            <a:r>
              <a:rPr lang="en-IN" dirty="0" err="1"/>
              <a:t>geom_point</a:t>
            </a:r>
            <a:r>
              <a:rPr lang="en-IN" dirty="0"/>
              <a:t>()</a:t>
            </a:r>
          </a:p>
          <a:p>
            <a:endParaRPr lang="en-IN" dirty="0"/>
          </a:p>
          <a:p>
            <a:endParaRPr lang="en-IN" dirty="0"/>
          </a:p>
        </p:txBody>
      </p:sp>
    </p:spTree>
    <p:extLst>
      <p:ext uri="{BB962C8B-B14F-4D97-AF65-F5344CB8AC3E}">
        <p14:creationId xmlns:p14="http://schemas.microsoft.com/office/powerpoint/2010/main" val="743689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43132"/>
            <a:ext cx="11003280" cy="856395"/>
          </a:xfrm>
        </p:spPr>
        <p:txBody>
          <a:bodyPr/>
          <a:lstStyle/>
          <a:p>
            <a:r>
              <a:rPr lang="en-IN" dirty="0"/>
              <a:t>Cluster Graph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574" y="2057400"/>
            <a:ext cx="6128826" cy="4191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057400"/>
            <a:ext cx="5459856" cy="4191000"/>
          </a:xfrm>
          <a:prstGeom prst="rect">
            <a:avLst/>
          </a:prstGeom>
        </p:spPr>
      </p:pic>
      <p:sp>
        <p:nvSpPr>
          <p:cNvPr id="6" name="TextBox 5"/>
          <p:cNvSpPr txBox="1"/>
          <p:nvPr/>
        </p:nvSpPr>
        <p:spPr>
          <a:xfrm>
            <a:off x="337625" y="1205354"/>
            <a:ext cx="8763000" cy="461665"/>
          </a:xfrm>
          <a:prstGeom prst="rect">
            <a:avLst/>
          </a:prstGeom>
          <a:noFill/>
        </p:spPr>
        <p:txBody>
          <a:bodyPr wrap="square" rtlCol="0">
            <a:spAutoFit/>
          </a:bodyPr>
          <a:lstStyle/>
          <a:p>
            <a:r>
              <a:rPr lang="en-IN" sz="2400" dirty="0"/>
              <a:t>Clustering based on individual consumption pattern (Day wise</a:t>
            </a:r>
            <a:r>
              <a:rPr lang="en-IN" dirty="0"/>
              <a:t>)</a:t>
            </a:r>
          </a:p>
        </p:txBody>
      </p:sp>
      <p:sp>
        <p:nvSpPr>
          <p:cNvPr id="3" name="TextBox 2"/>
          <p:cNvSpPr txBox="1"/>
          <p:nvPr/>
        </p:nvSpPr>
        <p:spPr>
          <a:xfrm>
            <a:off x="1803170" y="1631377"/>
            <a:ext cx="3505200" cy="461665"/>
          </a:xfrm>
          <a:prstGeom prst="rect">
            <a:avLst/>
          </a:prstGeom>
          <a:noFill/>
        </p:spPr>
        <p:txBody>
          <a:bodyPr wrap="square" rtlCol="0">
            <a:spAutoFit/>
          </a:bodyPr>
          <a:lstStyle/>
          <a:p>
            <a:r>
              <a:rPr lang="en-IN" sz="2400" dirty="0"/>
              <a:t>Before clustering </a:t>
            </a:r>
          </a:p>
        </p:txBody>
      </p:sp>
      <p:sp>
        <p:nvSpPr>
          <p:cNvPr id="7" name="TextBox 6"/>
          <p:cNvSpPr txBox="1"/>
          <p:nvPr/>
        </p:nvSpPr>
        <p:spPr>
          <a:xfrm>
            <a:off x="7077382" y="1674055"/>
            <a:ext cx="3505200" cy="461665"/>
          </a:xfrm>
          <a:prstGeom prst="rect">
            <a:avLst/>
          </a:prstGeom>
          <a:noFill/>
        </p:spPr>
        <p:txBody>
          <a:bodyPr wrap="square" rtlCol="0">
            <a:spAutoFit/>
          </a:bodyPr>
          <a:lstStyle/>
          <a:p>
            <a:r>
              <a:rPr lang="en-IN" sz="2400" dirty="0"/>
              <a:t>After clustering </a:t>
            </a:r>
          </a:p>
        </p:txBody>
      </p:sp>
    </p:spTree>
    <p:extLst>
      <p:ext uri="{BB962C8B-B14F-4D97-AF65-F5344CB8AC3E}">
        <p14:creationId xmlns:p14="http://schemas.microsoft.com/office/powerpoint/2010/main" val="1614768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lstStyle/>
          <a:p>
            <a:r>
              <a:rPr lang="en-IN" dirty="0"/>
              <a:t>Decision derived</a:t>
            </a:r>
          </a:p>
        </p:txBody>
      </p:sp>
      <p:sp>
        <p:nvSpPr>
          <p:cNvPr id="3" name="Content Placeholder 2"/>
          <p:cNvSpPr>
            <a:spLocks noGrp="1"/>
          </p:cNvSpPr>
          <p:nvPr>
            <p:ph idx="1"/>
          </p:nvPr>
        </p:nvSpPr>
        <p:spPr/>
        <p:txBody>
          <a:bodyPr/>
          <a:lstStyle/>
          <a:p>
            <a:pPr>
              <a:buClrTx/>
              <a:buFont typeface="Wingdings" panose="05000000000000000000" pitchFamily="2" charset="2"/>
              <a:buChar char="q"/>
            </a:pPr>
            <a:r>
              <a:rPr lang="en-IN" sz="2400" dirty="0"/>
              <a:t> Further analysis into the clustered groups gives the result that </a:t>
            </a:r>
          </a:p>
          <a:p>
            <a:pPr lvl="1">
              <a:buClrTx/>
              <a:buFont typeface="Wingdings" panose="05000000000000000000" pitchFamily="2" charset="2"/>
              <a:buChar char="§"/>
            </a:pPr>
            <a:r>
              <a:rPr lang="en-IN" sz="2400" dirty="0"/>
              <a:t> Cluster 1 – High consumer group</a:t>
            </a:r>
          </a:p>
          <a:p>
            <a:pPr lvl="1">
              <a:buClrTx/>
              <a:buFont typeface="Wingdings" panose="05000000000000000000" pitchFamily="2" charset="2"/>
              <a:buChar char="§"/>
            </a:pPr>
            <a:r>
              <a:rPr lang="en-IN" sz="2400" dirty="0"/>
              <a:t> Cluster 2 – Low consumer group</a:t>
            </a:r>
          </a:p>
          <a:p>
            <a:pPr lvl="1">
              <a:buClrTx/>
              <a:buFont typeface="Wingdings" panose="05000000000000000000" pitchFamily="2" charset="2"/>
              <a:buChar char="§"/>
            </a:pPr>
            <a:r>
              <a:rPr lang="en-IN" sz="2400" dirty="0"/>
              <a:t> Cluster 3 – Medium Consumer group</a:t>
            </a:r>
          </a:p>
          <a:p>
            <a:pPr>
              <a:buClrTx/>
              <a:buFont typeface="Wingdings" panose="05000000000000000000" pitchFamily="2" charset="2"/>
              <a:buChar char="q"/>
            </a:pPr>
            <a:r>
              <a:rPr lang="en-IN" sz="2400" dirty="0"/>
              <a:t> Based on the Groups we get, we can take decisions on how to treat each of the group in a way that it is helpful to the concerned department. Also studying the trend of each of the cluster and forecasting their respective performance (through Time Series) can give us insights as to how each group may behave in coming time and treat them accordingly. </a:t>
            </a:r>
          </a:p>
          <a:p>
            <a:endParaRPr lang="en-IN" dirty="0"/>
          </a:p>
        </p:txBody>
      </p:sp>
    </p:spTree>
    <p:extLst>
      <p:ext uri="{BB962C8B-B14F-4D97-AF65-F5344CB8AC3E}">
        <p14:creationId xmlns:p14="http://schemas.microsoft.com/office/powerpoint/2010/main" val="3229329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003280" cy="856395"/>
          </a:xfrm>
        </p:spPr>
        <p:txBody>
          <a:bodyPr/>
          <a:lstStyle/>
          <a:p>
            <a:r>
              <a:rPr lang="en-IN" dirty="0"/>
              <a:t>Design Thinking</a:t>
            </a:r>
          </a:p>
        </p:txBody>
      </p:sp>
      <p:sp>
        <p:nvSpPr>
          <p:cNvPr id="4" name="TextBox 3"/>
          <p:cNvSpPr txBox="1"/>
          <p:nvPr/>
        </p:nvSpPr>
        <p:spPr>
          <a:xfrm>
            <a:off x="381000" y="1676400"/>
            <a:ext cx="9753600" cy="369332"/>
          </a:xfrm>
          <a:prstGeom prst="rect">
            <a:avLst/>
          </a:prstGeom>
          <a:noFill/>
        </p:spPr>
        <p:txBody>
          <a:bodyPr wrap="square" rtlCol="0">
            <a:spAutoFit/>
          </a:bodyPr>
          <a:lstStyle/>
          <a:p>
            <a:r>
              <a:rPr lang="en-IN" dirty="0"/>
              <a:t>Ask the participants what kind of problems related to their industry can be solved using this concept.</a:t>
            </a:r>
          </a:p>
        </p:txBody>
      </p:sp>
    </p:spTree>
    <p:extLst>
      <p:ext uri="{BB962C8B-B14F-4D97-AF65-F5344CB8AC3E}">
        <p14:creationId xmlns:p14="http://schemas.microsoft.com/office/powerpoint/2010/main" val="2164929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lstStyle/>
          <a:p>
            <a:r>
              <a:rPr lang="en-IN" dirty="0"/>
              <a:t>Question &amp; Answers</a:t>
            </a:r>
          </a:p>
        </p:txBody>
      </p:sp>
    </p:spTree>
    <p:extLst>
      <p:ext uri="{BB962C8B-B14F-4D97-AF65-F5344CB8AC3E}">
        <p14:creationId xmlns:p14="http://schemas.microsoft.com/office/powerpoint/2010/main" val="797394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THANK YOU</a:t>
            </a: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62318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78" y="364586"/>
            <a:ext cx="11003280" cy="861240"/>
          </a:xfrm>
        </p:spPr>
        <p:txBody>
          <a:bodyPr/>
          <a:lstStyle/>
          <a:p>
            <a:r>
              <a:rPr lang="en-IN" dirty="0">
                <a:solidFill>
                  <a:srgbClr val="3B3835"/>
                </a:solidFill>
              </a:rPr>
              <a:t>What is Cluster Analysis?</a:t>
            </a:r>
            <a:endParaRPr lang="en-IN" dirty="0"/>
          </a:p>
        </p:txBody>
      </p:sp>
      <p:sp>
        <p:nvSpPr>
          <p:cNvPr id="4" name="Content Placeholder 3"/>
          <p:cNvSpPr>
            <a:spLocks noGrp="1"/>
          </p:cNvSpPr>
          <p:nvPr>
            <p:ph sz="half" idx="1"/>
          </p:nvPr>
        </p:nvSpPr>
        <p:spPr>
          <a:xfrm>
            <a:off x="178904" y="1295399"/>
            <a:ext cx="5882639" cy="4876799"/>
          </a:xfrm>
        </p:spPr>
        <p:txBody>
          <a:bodyPr>
            <a:normAutofit fontScale="77500" lnSpcReduction="20000"/>
          </a:bodyPr>
          <a:lstStyle/>
          <a:p>
            <a:pPr marL="0" indent="0">
              <a:lnSpc>
                <a:spcPct val="170000"/>
              </a:lnSpc>
              <a:spcBef>
                <a:spcPts val="0"/>
              </a:spcBef>
              <a:spcAft>
                <a:spcPts val="0"/>
              </a:spcAft>
            </a:pPr>
            <a:r>
              <a:rPr lang="en-IN" sz="3600" dirty="0">
                <a:solidFill>
                  <a:srgbClr val="3B3835"/>
                </a:solidFill>
              </a:rPr>
              <a:t>It is a descriptive analysis technique which groups objects (respondents, products, firms, variables, etc.) so that each object is similar to the other objects in the cluster and different from objects in all the other clusters.</a:t>
            </a:r>
            <a:endParaRPr lang="en-IN" sz="3600" dirty="0"/>
          </a:p>
          <a:p>
            <a:endParaRPr lang="en-IN" dirty="0"/>
          </a:p>
        </p:txBody>
      </p:sp>
      <p:pic>
        <p:nvPicPr>
          <p:cNvPr id="6" name="Content Placeholder 5" descr="Image result for cluster analysis"/>
          <p:cNvPicPr>
            <a:picLocks noGrp="1"/>
          </p:cNvPicPr>
          <p:nvPr>
            <p:ph sz="half" idx="2"/>
          </p:nvPr>
        </p:nvPicPr>
        <p:blipFill rotWithShape="1">
          <a:blip r:embed="rId2">
            <a:extLst>
              <a:ext uri="{28A0092B-C50C-407E-A947-70E740481C1C}">
                <a14:useLocalDpi xmlns:a14="http://schemas.microsoft.com/office/drawing/2010/main" val="0"/>
              </a:ext>
            </a:extLst>
          </a:blip>
          <a:srcRect l="9653" t="18805" r="8663" b="15338"/>
          <a:stretch/>
        </p:blipFill>
        <p:spPr bwMode="auto">
          <a:xfrm>
            <a:off x="6061543" y="1219200"/>
            <a:ext cx="6004561" cy="4952998"/>
          </a:xfrm>
          <a:prstGeom prst="rect">
            <a:avLst/>
          </a:prstGeom>
          <a:noFill/>
          <a:ln>
            <a:noFill/>
          </a:ln>
        </p:spPr>
      </p:pic>
    </p:spTree>
    <p:extLst>
      <p:ext uri="{BB962C8B-B14F-4D97-AF65-F5344CB8AC3E}">
        <p14:creationId xmlns:p14="http://schemas.microsoft.com/office/powerpoint/2010/main" val="146374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20908"/>
            <a:ext cx="11003280" cy="861240"/>
          </a:xfrm>
        </p:spPr>
        <p:txBody>
          <a:bodyPr/>
          <a:lstStyle/>
          <a:p>
            <a:r>
              <a:rPr lang="en-IN" dirty="0">
                <a:solidFill>
                  <a:srgbClr val="3B3835"/>
                </a:solidFill>
              </a:rPr>
              <a:t>When to use cluster analysis?</a:t>
            </a:r>
            <a:endParaRPr lang="en-IN" dirty="0"/>
          </a:p>
        </p:txBody>
      </p:sp>
      <p:sp>
        <p:nvSpPr>
          <p:cNvPr id="5" name="Content Placeholder 4"/>
          <p:cNvSpPr>
            <a:spLocks noGrp="1"/>
          </p:cNvSpPr>
          <p:nvPr>
            <p:ph sz="half" idx="2"/>
          </p:nvPr>
        </p:nvSpPr>
        <p:spPr/>
        <p:txBody>
          <a:bodyPr/>
          <a:lstStyle/>
          <a:p>
            <a:pPr>
              <a:buClrTx/>
              <a:buFont typeface="Wingdings" panose="05000000000000000000" pitchFamily="2" charset="2"/>
              <a:buChar char="Ø"/>
            </a:pPr>
            <a:r>
              <a:rPr lang="en-IN" sz="2800" dirty="0">
                <a:solidFill>
                  <a:srgbClr val="3B3835"/>
                </a:solidFill>
              </a:rPr>
              <a:t> The essence of all clustering approaches is the classification of data as suggested by “natural” groupings of the data themselves. </a:t>
            </a:r>
          </a:p>
          <a:p>
            <a:pPr>
              <a:buClrTx/>
              <a:buFont typeface="Wingdings" panose="05000000000000000000" pitchFamily="2" charset="2"/>
              <a:buChar char="Ø"/>
            </a:pPr>
            <a:r>
              <a:rPr lang="en-IN" sz="2800" dirty="0">
                <a:solidFill>
                  <a:srgbClr val="3B3835"/>
                </a:solidFill>
              </a:rPr>
              <a:t> Simply put when you desire the following then use Cluster analysis. </a:t>
            </a:r>
          </a:p>
          <a:p>
            <a:pPr>
              <a:buClrTx/>
              <a:buFont typeface="Wingdings" panose="05000000000000000000" pitchFamily="2" charset="2"/>
              <a:buChar char="§"/>
            </a:pPr>
            <a:r>
              <a:rPr lang="en-IN" sz="2800" dirty="0">
                <a:solidFill>
                  <a:srgbClr val="3B3835"/>
                </a:solidFill>
              </a:rPr>
              <a:t> Taxonomy development(segmentation) </a:t>
            </a:r>
          </a:p>
          <a:p>
            <a:pPr>
              <a:buClrTx/>
              <a:buFont typeface="Wingdings" panose="05000000000000000000" pitchFamily="2" charset="2"/>
              <a:buChar char="§"/>
            </a:pPr>
            <a:r>
              <a:rPr lang="en-IN" sz="2800" dirty="0">
                <a:solidFill>
                  <a:srgbClr val="3B3835"/>
                </a:solidFill>
              </a:rPr>
              <a:t> Data simplification </a:t>
            </a:r>
          </a:p>
          <a:p>
            <a:pPr>
              <a:buClrTx/>
              <a:buFont typeface="Wingdings" panose="05000000000000000000" pitchFamily="2" charset="2"/>
              <a:buChar char="§"/>
            </a:pPr>
            <a:r>
              <a:rPr lang="en-IN" sz="2800" dirty="0">
                <a:solidFill>
                  <a:srgbClr val="3B3835"/>
                </a:solidFill>
              </a:rPr>
              <a:t> Relationship identification </a:t>
            </a:r>
          </a:p>
          <a:p>
            <a:endParaRPr lang="en-IN"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600" y="1524000"/>
            <a:ext cx="5410200" cy="4343400"/>
          </a:xfrm>
          <a:prstGeom prst="rect">
            <a:avLst/>
          </a:prstGeom>
        </p:spPr>
      </p:pic>
    </p:spTree>
    <p:extLst>
      <p:ext uri="{BB962C8B-B14F-4D97-AF65-F5344CB8AC3E}">
        <p14:creationId xmlns:p14="http://schemas.microsoft.com/office/powerpoint/2010/main" val="26427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3305"/>
            <a:ext cx="11003280" cy="861240"/>
          </a:xfrm>
        </p:spPr>
        <p:txBody>
          <a:bodyPr/>
          <a:lstStyle/>
          <a:p>
            <a:r>
              <a:rPr lang="en-IN" dirty="0">
                <a:solidFill>
                  <a:srgbClr val="3B3835"/>
                </a:solidFill>
              </a:rPr>
              <a:t>Applications of Cluster Analysis</a:t>
            </a:r>
            <a:endParaRPr lang="en-IN" dirty="0"/>
          </a:p>
        </p:txBody>
      </p:sp>
      <p:sp>
        <p:nvSpPr>
          <p:cNvPr id="4" name="Content Placeholder 3"/>
          <p:cNvSpPr>
            <a:spLocks noGrp="1"/>
          </p:cNvSpPr>
          <p:nvPr>
            <p:ph sz="half" idx="1"/>
          </p:nvPr>
        </p:nvSpPr>
        <p:spPr/>
        <p:txBody>
          <a:bodyPr/>
          <a:lstStyle/>
          <a:p>
            <a:pPr>
              <a:buClrTx/>
              <a:buFont typeface="Wingdings" panose="05000000000000000000" pitchFamily="2" charset="2"/>
              <a:buChar char="Ø"/>
            </a:pPr>
            <a:r>
              <a:rPr lang="en-IN" sz="2800" dirty="0">
                <a:solidFill>
                  <a:srgbClr val="3B3835"/>
                </a:solidFill>
              </a:rPr>
              <a:t> Understanding</a:t>
            </a:r>
          </a:p>
          <a:p>
            <a:r>
              <a:rPr lang="en-IN" sz="2800" dirty="0">
                <a:solidFill>
                  <a:srgbClr val="3B3835"/>
                </a:solidFill>
              </a:rPr>
              <a:t>     Group genes and proteins that have similar functionality, or group stocks with similar price fluctuations</a:t>
            </a:r>
          </a:p>
          <a:p>
            <a:endParaRPr lang="en-IN" sz="2800" dirty="0">
              <a:solidFill>
                <a:srgbClr val="3B3835"/>
              </a:solidFill>
            </a:endParaRPr>
          </a:p>
          <a:p>
            <a:pPr>
              <a:buClrTx/>
              <a:buFont typeface="Wingdings" panose="05000000000000000000" pitchFamily="2" charset="2"/>
              <a:buChar char="Ø"/>
            </a:pPr>
            <a:r>
              <a:rPr lang="en-IN" sz="2800" dirty="0">
                <a:solidFill>
                  <a:srgbClr val="3B3835"/>
                </a:solidFill>
              </a:rPr>
              <a:t> Summarization</a:t>
            </a:r>
          </a:p>
          <a:p>
            <a:r>
              <a:rPr lang="en-IN" sz="2800" dirty="0">
                <a:solidFill>
                  <a:srgbClr val="3B3835"/>
                </a:solidFill>
              </a:rPr>
              <a:t>    Reduce the size of large data sets</a:t>
            </a:r>
            <a:endParaRPr lang="en-IN" sz="2800" dirty="0"/>
          </a:p>
          <a:p>
            <a:endParaRPr lang="en-IN" dirty="0"/>
          </a:p>
        </p:txBody>
      </p:sp>
      <p:pic>
        <p:nvPicPr>
          <p:cNvPr id="6" name="Content Placeholder 5" descr="Image result for application of clustering clipart"/>
          <p:cNvPicPr>
            <a:picLocks noGrp="1"/>
          </p:cNvPicPr>
          <p:nvPr>
            <p:ph sz="half" idx="2"/>
          </p:nvPr>
        </p:nvPicPr>
        <p:blipFill rotWithShape="1">
          <a:blip r:embed="rId2">
            <a:extLst>
              <a:ext uri="{28A0092B-C50C-407E-A947-70E740481C1C}">
                <a14:useLocalDpi xmlns:a14="http://schemas.microsoft.com/office/drawing/2010/main" val="0"/>
              </a:ext>
            </a:extLst>
          </a:blip>
          <a:srcRect t="4059" b="6665"/>
          <a:stretch/>
        </p:blipFill>
        <p:spPr bwMode="auto">
          <a:xfrm>
            <a:off x="5998596" y="1170257"/>
            <a:ext cx="3032761" cy="2040834"/>
          </a:xfrm>
          <a:prstGeom prst="rect">
            <a:avLst/>
          </a:prstGeom>
          <a:noFill/>
          <a:ln>
            <a:noFill/>
          </a:ln>
        </p:spPr>
      </p:pic>
      <p:pic>
        <p:nvPicPr>
          <p:cNvPr id="7" name="Picture 6" descr="Image result for application of clustering clipart"/>
          <p:cNvPicPr/>
          <p:nvPr/>
        </p:nvPicPr>
        <p:blipFill>
          <a:blip r:embed="rId3">
            <a:extLst>
              <a:ext uri="{28A0092B-C50C-407E-A947-70E740481C1C}">
                <a14:useLocalDpi xmlns:a14="http://schemas.microsoft.com/office/drawing/2010/main" val="0"/>
              </a:ext>
            </a:extLst>
          </a:blip>
          <a:srcRect/>
          <a:stretch>
            <a:fillRect/>
          </a:stretch>
        </p:blipFill>
        <p:spPr bwMode="auto">
          <a:xfrm>
            <a:off x="6516757" y="3352799"/>
            <a:ext cx="5029200" cy="2971801"/>
          </a:xfrm>
          <a:prstGeom prst="rect">
            <a:avLst/>
          </a:prstGeom>
          <a:noFill/>
          <a:ln>
            <a:noFill/>
          </a:ln>
        </p:spPr>
      </p:pic>
    </p:spTree>
    <p:extLst>
      <p:ext uri="{BB962C8B-B14F-4D97-AF65-F5344CB8AC3E}">
        <p14:creationId xmlns:p14="http://schemas.microsoft.com/office/powerpoint/2010/main" val="297589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57959"/>
            <a:ext cx="11003280" cy="861240"/>
          </a:xfrm>
        </p:spPr>
        <p:txBody>
          <a:bodyPr/>
          <a:lstStyle/>
          <a:p>
            <a:r>
              <a:rPr lang="en-IN" dirty="0"/>
              <a:t>Example </a:t>
            </a:r>
          </a:p>
        </p:txBody>
      </p:sp>
      <p:sp>
        <p:nvSpPr>
          <p:cNvPr id="3" name="Content Placeholder 2"/>
          <p:cNvSpPr>
            <a:spLocks noGrp="1"/>
          </p:cNvSpPr>
          <p:nvPr>
            <p:ph sz="half" idx="1"/>
          </p:nvPr>
        </p:nvSpPr>
        <p:spPr>
          <a:xfrm>
            <a:off x="5943600" y="1219199"/>
            <a:ext cx="6111239" cy="5029201"/>
          </a:xfrm>
        </p:spPr>
        <p:txBody>
          <a:bodyPr>
            <a:normAutofit fontScale="92500" lnSpcReduction="10000"/>
          </a:bodyPr>
          <a:lstStyle/>
          <a:p>
            <a:pPr marL="0" indent="0" algn="just">
              <a:lnSpc>
                <a:spcPct val="110000"/>
              </a:lnSpc>
              <a:spcBef>
                <a:spcPts val="0"/>
              </a:spcBef>
              <a:spcAft>
                <a:spcPts val="0"/>
              </a:spcAft>
              <a:buClrTx/>
              <a:buFont typeface="Wingdings" panose="05000000000000000000" pitchFamily="2" charset="2"/>
              <a:buChar char="Ø"/>
            </a:pPr>
            <a:r>
              <a:rPr lang="en-IN" dirty="0">
                <a:solidFill>
                  <a:schemeClr val="tx1"/>
                </a:solidFill>
              </a:rPr>
              <a:t> </a:t>
            </a:r>
            <a:r>
              <a:rPr lang="en-IN" sz="2200" dirty="0">
                <a:solidFill>
                  <a:schemeClr val="tx1"/>
                </a:solidFill>
              </a:rPr>
              <a:t>Cluster analysis is a popular classification technique frequently used to analyse market research data which divides the data into groups.</a:t>
            </a:r>
          </a:p>
          <a:p>
            <a:pPr marL="0" indent="0" algn="just">
              <a:lnSpc>
                <a:spcPct val="110000"/>
              </a:lnSpc>
              <a:spcBef>
                <a:spcPts val="0"/>
              </a:spcBef>
              <a:spcAft>
                <a:spcPts val="0"/>
              </a:spcAft>
              <a:buClrTx/>
              <a:buNone/>
            </a:pPr>
            <a:endParaRPr lang="en-IN" sz="2200" dirty="0">
              <a:solidFill>
                <a:schemeClr val="tx1"/>
              </a:solidFill>
            </a:endParaRPr>
          </a:p>
          <a:p>
            <a:pPr marL="0" indent="0" algn="just">
              <a:lnSpc>
                <a:spcPct val="110000"/>
              </a:lnSpc>
              <a:spcBef>
                <a:spcPts val="0"/>
              </a:spcBef>
              <a:spcAft>
                <a:spcPts val="0"/>
              </a:spcAft>
              <a:buClrTx/>
              <a:buFont typeface="Wingdings" panose="05000000000000000000" pitchFamily="2" charset="2"/>
              <a:buChar char="Ø"/>
            </a:pPr>
            <a:r>
              <a:rPr lang="en-IN" sz="2200" dirty="0">
                <a:solidFill>
                  <a:schemeClr val="tx1"/>
                </a:solidFill>
              </a:rPr>
              <a:t> Data appears in rows and columns. Rows can then be clustered with respect to columns or columns with respect to rows.</a:t>
            </a:r>
          </a:p>
          <a:p>
            <a:pPr marL="0" indent="0" algn="just">
              <a:lnSpc>
                <a:spcPct val="110000"/>
              </a:lnSpc>
              <a:spcBef>
                <a:spcPts val="0"/>
              </a:spcBef>
              <a:spcAft>
                <a:spcPts val="0"/>
              </a:spcAft>
              <a:buClrTx/>
              <a:buNone/>
            </a:pPr>
            <a:endParaRPr lang="en-IN" sz="2200" dirty="0">
              <a:solidFill>
                <a:schemeClr val="tx1"/>
              </a:solidFill>
            </a:endParaRPr>
          </a:p>
          <a:p>
            <a:pPr marL="0" indent="0" algn="just">
              <a:lnSpc>
                <a:spcPct val="110000"/>
              </a:lnSpc>
              <a:spcBef>
                <a:spcPts val="0"/>
              </a:spcBef>
              <a:spcAft>
                <a:spcPts val="0"/>
              </a:spcAft>
              <a:buClrTx/>
              <a:buFont typeface="Wingdings" panose="05000000000000000000" pitchFamily="2" charset="2"/>
              <a:buChar char="Ø"/>
            </a:pPr>
            <a:r>
              <a:rPr lang="en-IN" sz="2200" dirty="0">
                <a:solidFill>
                  <a:schemeClr val="tx1"/>
                </a:solidFill>
              </a:rPr>
              <a:t> For example, clustering techniques can be used to identify demographic or psychographic characteristics of consumers with similar purchasing histories, or to isolate differences between groups of products. Market researchers can then study the individual clusters of consumers or products in more detail in order to maximize results from future marketing strategies</a:t>
            </a:r>
          </a:p>
          <a:p>
            <a:endParaRPr lang="en-IN" dirty="0"/>
          </a:p>
        </p:txBody>
      </p:sp>
      <p:pic>
        <p:nvPicPr>
          <p:cNvPr id="10" name="Content Placeholder 9" descr="Image result for market research clustering images"/>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370" y="1524000"/>
            <a:ext cx="5791200" cy="4191000"/>
          </a:xfrm>
          <a:prstGeom prst="rect">
            <a:avLst/>
          </a:prstGeom>
          <a:noFill/>
          <a:ln>
            <a:noFill/>
          </a:ln>
        </p:spPr>
      </p:pic>
    </p:spTree>
    <p:extLst>
      <p:ext uri="{BB962C8B-B14F-4D97-AF65-F5344CB8AC3E}">
        <p14:creationId xmlns:p14="http://schemas.microsoft.com/office/powerpoint/2010/main" val="299323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04" y="404342"/>
            <a:ext cx="11003280" cy="861240"/>
          </a:xfrm>
        </p:spPr>
        <p:txBody>
          <a:bodyPr/>
          <a:lstStyle/>
          <a:p>
            <a:r>
              <a:rPr lang="en-IN" dirty="0"/>
              <a:t>Industry related examples</a:t>
            </a:r>
          </a:p>
        </p:txBody>
      </p:sp>
      <p:sp>
        <p:nvSpPr>
          <p:cNvPr id="3" name="Content Placeholder 2"/>
          <p:cNvSpPr>
            <a:spLocks noGrp="1"/>
          </p:cNvSpPr>
          <p:nvPr>
            <p:ph sz="half" idx="1"/>
          </p:nvPr>
        </p:nvSpPr>
        <p:spPr>
          <a:xfrm>
            <a:off x="381000" y="1295399"/>
            <a:ext cx="10668000" cy="4191001"/>
          </a:xfrm>
        </p:spPr>
        <p:txBody>
          <a:bodyPr>
            <a:normAutofit/>
          </a:bodyPr>
          <a:lstStyle/>
          <a:p>
            <a:endParaRPr lang="en-IN" dirty="0"/>
          </a:p>
          <a:p>
            <a:pPr marL="0" indent="0">
              <a:lnSpc>
                <a:spcPct val="150000"/>
              </a:lnSpc>
              <a:spcBef>
                <a:spcPts val="0"/>
              </a:spcBef>
              <a:spcAft>
                <a:spcPts val="0"/>
              </a:spcAft>
              <a:buClrTx/>
              <a:buFont typeface="Wingdings" panose="05000000000000000000" pitchFamily="2" charset="2"/>
              <a:buChar char="Ø"/>
            </a:pPr>
            <a:r>
              <a:rPr lang="en-IN" sz="2800" dirty="0"/>
              <a:t>Cluster analysis of 3D seismic data for oil and gas exploration.</a:t>
            </a:r>
          </a:p>
          <a:p>
            <a:pPr marL="0" indent="0">
              <a:lnSpc>
                <a:spcPct val="150000"/>
              </a:lnSpc>
              <a:spcBef>
                <a:spcPts val="0"/>
              </a:spcBef>
              <a:spcAft>
                <a:spcPts val="0"/>
              </a:spcAft>
              <a:buClrTx/>
              <a:buFont typeface="Wingdings" panose="05000000000000000000" pitchFamily="2" charset="2"/>
              <a:buChar char="Ø"/>
            </a:pPr>
            <a:r>
              <a:rPr lang="en-IN" sz="2800" dirty="0"/>
              <a:t> The cluster analysis of chemically reactive factors of air environment at    industrial territories in the informational system of monitoring.</a:t>
            </a:r>
          </a:p>
          <a:p>
            <a:pPr marL="0" indent="0">
              <a:lnSpc>
                <a:spcPct val="150000"/>
              </a:lnSpc>
              <a:spcBef>
                <a:spcPts val="0"/>
              </a:spcBef>
              <a:spcAft>
                <a:spcPts val="0"/>
              </a:spcAft>
              <a:buClrTx/>
              <a:buFont typeface="Wingdings" panose="05000000000000000000" pitchFamily="2" charset="2"/>
              <a:buChar char="Ø"/>
            </a:pPr>
            <a:r>
              <a:rPr lang="en-IN" sz="2800" dirty="0"/>
              <a:t> Cluster Analysis of Fuel Price History</a:t>
            </a:r>
          </a:p>
          <a:p>
            <a:endParaRPr lang="en-IN" dirty="0"/>
          </a:p>
        </p:txBody>
      </p:sp>
    </p:spTree>
    <p:extLst>
      <p:ext uri="{BB962C8B-B14F-4D97-AF65-F5344CB8AC3E}">
        <p14:creationId xmlns:p14="http://schemas.microsoft.com/office/powerpoint/2010/main" val="56030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19" y="381000"/>
            <a:ext cx="10927080" cy="861240"/>
          </a:xfrm>
        </p:spPr>
        <p:txBody>
          <a:bodyPr/>
          <a:lstStyle/>
          <a:p>
            <a:r>
              <a:rPr lang="en-IN" dirty="0">
                <a:solidFill>
                  <a:srgbClr val="3B3835"/>
                </a:solidFill>
              </a:rPr>
              <a:t>Types of Clustering</a:t>
            </a:r>
            <a:endParaRPr lang="en-IN" dirty="0"/>
          </a:p>
        </p:txBody>
      </p:sp>
      <p:sp>
        <p:nvSpPr>
          <p:cNvPr id="3" name="Rectangle 2"/>
          <p:cNvSpPr/>
          <p:nvPr/>
        </p:nvSpPr>
        <p:spPr>
          <a:xfrm>
            <a:off x="202094" y="1447800"/>
            <a:ext cx="11019183" cy="3908762"/>
          </a:xfrm>
          <a:prstGeom prst="rect">
            <a:avLst/>
          </a:prstGeom>
        </p:spPr>
        <p:txBody>
          <a:bodyPr wrap="square">
            <a:spAutoFit/>
          </a:bodyPr>
          <a:lstStyle/>
          <a:p>
            <a:r>
              <a:rPr lang="en-IN" sz="2800" dirty="0">
                <a:solidFill>
                  <a:srgbClr val="3B3835"/>
                </a:solidFill>
              </a:rPr>
              <a:t>A clustering is a set of clusters. </a:t>
            </a:r>
          </a:p>
          <a:p>
            <a:endParaRPr lang="en-IN" sz="2800" dirty="0">
              <a:solidFill>
                <a:srgbClr val="3B3835"/>
              </a:solidFill>
            </a:endParaRPr>
          </a:p>
          <a:p>
            <a:pPr marL="457200" indent="-457200">
              <a:buFont typeface="Wingdings" panose="05000000000000000000" pitchFamily="2" charset="2"/>
              <a:buChar char="Ø"/>
            </a:pPr>
            <a:r>
              <a:rPr lang="en-IN" sz="2800" dirty="0">
                <a:solidFill>
                  <a:srgbClr val="3B3835"/>
                </a:solidFill>
              </a:rPr>
              <a:t>Hierarchical clustering </a:t>
            </a:r>
          </a:p>
          <a:p>
            <a:r>
              <a:rPr lang="en-IN" sz="2800" dirty="0">
                <a:solidFill>
                  <a:srgbClr val="3B3835"/>
                </a:solidFill>
              </a:rPr>
              <a:t>A set of nested clusters organized as a hierarchical tree </a:t>
            </a:r>
          </a:p>
          <a:p>
            <a:endParaRPr lang="en-IN" sz="2800" dirty="0">
              <a:solidFill>
                <a:srgbClr val="3B3835"/>
              </a:solidFill>
            </a:endParaRPr>
          </a:p>
          <a:p>
            <a:pPr marL="457200" indent="-457200">
              <a:buFont typeface="Wingdings" panose="05000000000000000000" pitchFamily="2" charset="2"/>
              <a:buChar char="Ø"/>
            </a:pPr>
            <a:r>
              <a:rPr lang="en-IN" sz="2800" dirty="0">
                <a:solidFill>
                  <a:srgbClr val="3B3835"/>
                </a:solidFill>
              </a:rPr>
              <a:t>Partitional Clustering </a:t>
            </a:r>
          </a:p>
          <a:p>
            <a:r>
              <a:rPr lang="en-IN" sz="2800" dirty="0">
                <a:solidFill>
                  <a:srgbClr val="3B3835"/>
                </a:solidFill>
              </a:rPr>
              <a:t>A division data objects into non-overlapping subsets (clusters) such that each data object is in exactly one subset </a:t>
            </a:r>
          </a:p>
          <a:p>
            <a:endParaRPr lang="en-IN" sz="2400" dirty="0">
              <a:latin typeface="+mj-lt"/>
            </a:endParaRPr>
          </a:p>
        </p:txBody>
      </p:sp>
    </p:spTree>
    <p:extLst>
      <p:ext uri="{BB962C8B-B14F-4D97-AF65-F5344CB8AC3E}">
        <p14:creationId xmlns:p14="http://schemas.microsoft.com/office/powerpoint/2010/main" val="297717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types of clustering algorithms"/>
          <p:cNvPicPr/>
          <p:nvPr/>
        </p:nvPicPr>
        <p:blipFill rotWithShape="1">
          <a:blip r:embed="rId2">
            <a:extLst>
              <a:ext uri="{28A0092B-C50C-407E-A947-70E740481C1C}">
                <a14:useLocalDpi xmlns:a14="http://schemas.microsoft.com/office/drawing/2010/main" val="0"/>
              </a:ext>
            </a:extLst>
          </a:blip>
          <a:srcRect t="28731"/>
          <a:stretch/>
        </p:blipFill>
        <p:spPr bwMode="auto">
          <a:xfrm>
            <a:off x="1524000" y="1219200"/>
            <a:ext cx="9829800" cy="5072042"/>
          </a:xfrm>
          <a:prstGeom prst="rect">
            <a:avLst/>
          </a:prstGeom>
          <a:noFill/>
          <a:ln>
            <a:noFill/>
          </a:ln>
        </p:spPr>
      </p:pic>
      <p:sp>
        <p:nvSpPr>
          <p:cNvPr id="3" name="TextBox 2"/>
          <p:cNvSpPr txBox="1"/>
          <p:nvPr/>
        </p:nvSpPr>
        <p:spPr>
          <a:xfrm>
            <a:off x="228600" y="4659868"/>
            <a:ext cx="1755913" cy="369332"/>
          </a:xfrm>
          <a:prstGeom prst="rect">
            <a:avLst/>
          </a:prstGeom>
          <a:noFill/>
        </p:spPr>
        <p:txBody>
          <a:bodyPr wrap="square" rtlCol="0">
            <a:spAutoFit/>
          </a:bodyPr>
          <a:lstStyle/>
          <a:p>
            <a:r>
              <a:rPr lang="en-IN" b="1" dirty="0"/>
              <a:t>METHODS </a:t>
            </a:r>
          </a:p>
        </p:txBody>
      </p:sp>
      <p:sp>
        <p:nvSpPr>
          <p:cNvPr id="4" name="TextBox 3"/>
          <p:cNvSpPr txBox="1"/>
          <p:nvPr/>
        </p:nvSpPr>
        <p:spPr>
          <a:xfrm>
            <a:off x="0" y="5269468"/>
            <a:ext cx="1828800" cy="369332"/>
          </a:xfrm>
          <a:prstGeom prst="rect">
            <a:avLst/>
          </a:prstGeom>
          <a:noFill/>
        </p:spPr>
        <p:txBody>
          <a:bodyPr wrap="square" rtlCol="0">
            <a:spAutoFit/>
          </a:bodyPr>
          <a:lstStyle/>
          <a:p>
            <a:r>
              <a:rPr lang="en-IN" b="1" dirty="0"/>
              <a:t>ALGORITHMS</a:t>
            </a:r>
          </a:p>
        </p:txBody>
      </p:sp>
      <p:sp>
        <p:nvSpPr>
          <p:cNvPr id="6" name="Arrow: Right 5"/>
          <p:cNvSpPr/>
          <p:nvPr/>
        </p:nvSpPr>
        <p:spPr>
          <a:xfrm>
            <a:off x="1524000" y="4689686"/>
            <a:ext cx="301487" cy="263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p:cNvSpPr/>
          <p:nvPr/>
        </p:nvSpPr>
        <p:spPr>
          <a:xfrm>
            <a:off x="612913" y="5612223"/>
            <a:ext cx="301487" cy="255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371600" y="3276600"/>
            <a:ext cx="1143000" cy="369332"/>
          </a:xfrm>
          <a:prstGeom prst="rect">
            <a:avLst/>
          </a:prstGeom>
          <a:noFill/>
        </p:spPr>
        <p:txBody>
          <a:bodyPr wrap="square" rtlCol="0">
            <a:spAutoFit/>
          </a:bodyPr>
          <a:lstStyle/>
          <a:p>
            <a:r>
              <a:rPr lang="en-IN" b="1" dirty="0"/>
              <a:t>TYPES</a:t>
            </a:r>
          </a:p>
        </p:txBody>
      </p:sp>
      <p:sp>
        <p:nvSpPr>
          <p:cNvPr id="9" name="Arrow: Right 8"/>
          <p:cNvSpPr/>
          <p:nvPr/>
        </p:nvSpPr>
        <p:spPr>
          <a:xfrm>
            <a:off x="2362200" y="3308866"/>
            <a:ext cx="304800" cy="272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p:cNvSpPr>
            <a:spLocks noGrp="1"/>
          </p:cNvSpPr>
          <p:nvPr>
            <p:ph type="title"/>
          </p:nvPr>
        </p:nvSpPr>
        <p:spPr>
          <a:xfrm>
            <a:off x="228600" y="357960"/>
            <a:ext cx="10927080" cy="861240"/>
          </a:xfrm>
        </p:spPr>
        <p:txBody>
          <a:bodyPr/>
          <a:lstStyle/>
          <a:p>
            <a:r>
              <a:rPr lang="en-IN" dirty="0"/>
              <a:t>Types of clustering</a:t>
            </a:r>
          </a:p>
        </p:txBody>
      </p:sp>
    </p:spTree>
    <p:extLst>
      <p:ext uri="{BB962C8B-B14F-4D97-AF65-F5344CB8AC3E}">
        <p14:creationId xmlns:p14="http://schemas.microsoft.com/office/powerpoint/2010/main" val="1604703743"/>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11402</TotalTime>
  <Words>1266</Words>
  <Application>Microsoft Office PowerPoint</Application>
  <PresentationFormat>Widescreen</PresentationFormat>
  <Paragraphs>149</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Calibri Light</vt:lpstr>
      <vt:lpstr>DejaVu Serif</vt:lpstr>
      <vt:lpstr>Helvetica Neue</vt:lpstr>
      <vt:lpstr>Wingdings</vt:lpstr>
      <vt:lpstr>Retrospect</vt:lpstr>
      <vt:lpstr>Clustering</vt:lpstr>
      <vt:lpstr>Clustering</vt:lpstr>
      <vt:lpstr>What is Cluster Analysis?</vt:lpstr>
      <vt:lpstr>When to use cluster analysis?</vt:lpstr>
      <vt:lpstr>Applications of Cluster Analysis</vt:lpstr>
      <vt:lpstr>Example </vt:lpstr>
      <vt:lpstr>Industry related examples</vt:lpstr>
      <vt:lpstr>Types of Clustering</vt:lpstr>
      <vt:lpstr>Types of clustering</vt:lpstr>
      <vt:lpstr>K-means Clustering </vt:lpstr>
      <vt:lpstr>K-means Clustering – Details </vt:lpstr>
      <vt:lpstr>K-means Clustering – Details</vt:lpstr>
      <vt:lpstr>Evaluating K-means Clusters</vt:lpstr>
      <vt:lpstr>Evaluating K-means Clusters </vt:lpstr>
      <vt:lpstr>Energy Meter</vt:lpstr>
      <vt:lpstr>Types of energy meter </vt:lpstr>
      <vt:lpstr>Meter Data</vt:lpstr>
      <vt:lpstr>Problem statement.</vt:lpstr>
      <vt:lpstr>Stepwise description of actions to be taken on data</vt:lpstr>
      <vt:lpstr>R Script (K means clustering)</vt:lpstr>
      <vt:lpstr>Cluster Graph</vt:lpstr>
      <vt:lpstr>Decision derived</vt:lpstr>
      <vt:lpstr>Design Thinking</vt:lpstr>
      <vt:lpstr>Question &amp;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Bhagyashri Zodge</cp:lastModifiedBy>
  <cp:revision>1063</cp:revision>
  <dcterms:created xsi:type="dcterms:W3CDTF">2012-03-13T16:05:56Z</dcterms:created>
  <dcterms:modified xsi:type="dcterms:W3CDTF">2016-12-03T08:21:22Z</dcterms:modified>
</cp:coreProperties>
</file>