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27"/>
  </p:notesMasterIdLst>
  <p:sldIdLst>
    <p:sldId id="287" r:id="rId2"/>
    <p:sldId id="334" r:id="rId3"/>
    <p:sldId id="335" r:id="rId4"/>
    <p:sldId id="341" r:id="rId5"/>
    <p:sldId id="291" r:id="rId6"/>
    <p:sldId id="292" r:id="rId7"/>
    <p:sldId id="336" r:id="rId8"/>
    <p:sldId id="296" r:id="rId9"/>
    <p:sldId id="297" r:id="rId10"/>
    <p:sldId id="337" r:id="rId11"/>
    <p:sldId id="299" r:id="rId12"/>
    <p:sldId id="301" r:id="rId13"/>
    <p:sldId id="302" r:id="rId14"/>
    <p:sldId id="338" r:id="rId15"/>
    <p:sldId id="304" r:id="rId16"/>
    <p:sldId id="305" r:id="rId17"/>
    <p:sldId id="306" r:id="rId18"/>
    <p:sldId id="339" r:id="rId19"/>
    <p:sldId id="308" r:id="rId20"/>
    <p:sldId id="309" r:id="rId21"/>
    <p:sldId id="310" r:id="rId22"/>
    <p:sldId id="340" r:id="rId23"/>
    <p:sldId id="312" r:id="rId24"/>
    <p:sldId id="342" r:id="rId25"/>
    <p:sldId id="343" r:id="rId26"/>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89065" autoAdjust="0"/>
  </p:normalViewPr>
  <p:slideViewPr>
    <p:cSldViewPr showGuides="1">
      <p:cViewPr varScale="1">
        <p:scale>
          <a:sx n="72" d="100"/>
          <a:sy n="72" d="100"/>
        </p:scale>
        <p:origin x="672"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11/18/2016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11/18/2016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a:t>
            </a:r>
          </a:p>
        </p:txBody>
      </p:sp>
      <p:sp>
        <p:nvSpPr>
          <p:cNvPr id="4" name="Subtitle 3"/>
          <p:cNvSpPr>
            <a:spLocks noGrp="1"/>
          </p:cNvSpPr>
          <p:nvPr>
            <p:ph type="subTitle" idx="1"/>
          </p:nvPr>
        </p:nvSpPr>
        <p:spPr/>
        <p:txBody>
          <a:bodyPr/>
          <a:lstStyle/>
          <a:p>
            <a:r>
              <a:rPr lang="en-US" dirty="0">
                <a:solidFill>
                  <a:schemeClr val="tx1"/>
                </a:solidFill>
              </a:rPr>
              <a:t>Forecasting using Time Series Techniques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447800"/>
            <a:ext cx="11003280" cy="4495800"/>
          </a:xfrm>
        </p:spPr>
        <p:txBody>
          <a:bodyPr/>
          <a:lstStyle/>
          <a:p>
            <a:r>
              <a:rPr lang="en-US" sz="2400" dirty="0"/>
              <a:t>Using Weighted Moving Average Techniques:</a:t>
            </a:r>
          </a:p>
          <a:p>
            <a:pPr marL="234950" indent="-234950">
              <a:buClr>
                <a:schemeClr val="tx2"/>
              </a:buClr>
              <a:buFont typeface="Wingdings" pitchFamily="2" charset="2"/>
              <a:buChar char="§"/>
            </a:pPr>
            <a:r>
              <a:rPr lang="en-US" dirty="0"/>
              <a:t>Ideally recent data should have more impact on forecasted sale. And WMA assigns more weight to recent sales data &amp; less weight to the historical sales data</a:t>
            </a:r>
          </a:p>
          <a:p>
            <a:pPr marL="234950" indent="-234950">
              <a:buClr>
                <a:schemeClr val="tx2"/>
              </a:buClr>
              <a:buFont typeface="Wingdings" pitchFamily="2" charset="2"/>
              <a:buChar char="§"/>
            </a:pPr>
            <a:r>
              <a:rPr lang="en-US" dirty="0"/>
              <a:t>WMA does not address trending and seasonality factors in the forecasted output.</a:t>
            </a:r>
          </a:p>
          <a:p>
            <a:endParaRPr lang="en-IN" dirty="0"/>
          </a:p>
        </p:txBody>
      </p:sp>
      <p:sp>
        <p:nvSpPr>
          <p:cNvPr id="5" name="Title 1"/>
          <p:cNvSpPr>
            <a:spLocks noGrp="1"/>
          </p:cNvSpPr>
          <p:nvPr>
            <p:ph type="title"/>
          </p:nvPr>
        </p:nvSpPr>
        <p:spPr>
          <a:xfrm>
            <a:off x="304800" y="381000"/>
            <a:ext cx="11003280" cy="856395"/>
          </a:xfrm>
        </p:spPr>
        <p:txBody>
          <a:bodyPr/>
          <a:lstStyle/>
          <a:p>
            <a:r>
              <a:rPr dirty="0">
                <a:solidFill>
                  <a:schemeClr val="tx2"/>
                </a:solidFill>
              </a:rPr>
              <a:t>Weighted Moving Average Method</a:t>
            </a:r>
            <a:endParaRPr lang="en-US" dirty="0">
              <a:solidFill>
                <a:schemeClr val="tx2"/>
              </a:solidFill>
            </a:endParaRPr>
          </a:p>
        </p:txBody>
      </p:sp>
    </p:spTree>
    <p:extLst>
      <p:ext uri="{BB962C8B-B14F-4D97-AF65-F5344CB8AC3E}">
        <p14:creationId xmlns:p14="http://schemas.microsoft.com/office/powerpoint/2010/main" val="36266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53" y="427084"/>
            <a:ext cx="10927080" cy="861240"/>
          </a:xfrm>
        </p:spPr>
        <p:txBody>
          <a:bodyPr/>
          <a:lstStyle/>
          <a:p>
            <a:r>
              <a:rPr dirty="0">
                <a:solidFill>
                  <a:schemeClr val="tx2"/>
                </a:solidFill>
              </a:rPr>
              <a:t>Best Combination of Weights</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10</a:t>
            </a:fld>
            <a:endParaRPr lang="en-US" dirty="0"/>
          </a:p>
        </p:txBody>
      </p:sp>
      <p:sp>
        <p:nvSpPr>
          <p:cNvPr id="13" name="TextBox 12"/>
          <p:cNvSpPr txBox="1"/>
          <p:nvPr/>
        </p:nvSpPr>
        <p:spPr>
          <a:xfrm>
            <a:off x="235226" y="1120769"/>
            <a:ext cx="9105900" cy="353943"/>
          </a:xfrm>
          <a:prstGeom prst="rect">
            <a:avLst/>
          </a:prstGeom>
          <a:noFill/>
        </p:spPr>
        <p:txBody>
          <a:bodyPr wrap="square" rtlCol="0">
            <a:spAutoFit/>
          </a:bodyPr>
          <a:lstStyle/>
          <a:p>
            <a:r>
              <a:rPr lang="en-US" sz="1700" dirty="0"/>
              <a:t>Using Solver to find out best combination to minimize RMSE/MAPE</a:t>
            </a:r>
          </a:p>
        </p:txBody>
      </p:sp>
      <p:pic>
        <p:nvPicPr>
          <p:cNvPr id="5" name="Picture 4"/>
          <p:cNvPicPr>
            <a:picLocks noChangeAspect="1"/>
          </p:cNvPicPr>
          <p:nvPr/>
        </p:nvPicPr>
        <p:blipFill>
          <a:blip r:embed="rId2"/>
          <a:stretch>
            <a:fillRect/>
          </a:stretch>
        </p:blipFill>
        <p:spPr>
          <a:xfrm>
            <a:off x="1473796" y="1530575"/>
            <a:ext cx="9180952" cy="1590476"/>
          </a:xfrm>
          <a:prstGeom prst="rect">
            <a:avLst/>
          </a:prstGeom>
        </p:spPr>
      </p:pic>
      <p:pic>
        <p:nvPicPr>
          <p:cNvPr id="6" name="Picture 5"/>
          <p:cNvPicPr>
            <a:picLocks noChangeAspect="1"/>
          </p:cNvPicPr>
          <p:nvPr/>
        </p:nvPicPr>
        <p:blipFill>
          <a:blip r:embed="rId3"/>
          <a:stretch>
            <a:fillRect/>
          </a:stretch>
        </p:blipFill>
        <p:spPr>
          <a:xfrm>
            <a:off x="1473796" y="2876318"/>
            <a:ext cx="8001000" cy="3436126"/>
          </a:xfrm>
          <a:prstGeom prst="rect">
            <a:avLst/>
          </a:prstGeom>
        </p:spPr>
      </p:pic>
      <p:pic>
        <p:nvPicPr>
          <p:cNvPr id="7" name="Picture 6"/>
          <p:cNvPicPr>
            <a:picLocks noChangeAspect="1"/>
          </p:cNvPicPr>
          <p:nvPr/>
        </p:nvPicPr>
        <p:blipFill>
          <a:blip r:embed="rId4"/>
          <a:stretch>
            <a:fillRect/>
          </a:stretch>
        </p:blipFill>
        <p:spPr>
          <a:xfrm>
            <a:off x="8915400" y="5226516"/>
            <a:ext cx="1123790" cy="1266361"/>
          </a:xfrm>
          <a:prstGeom prst="rect">
            <a:avLst/>
          </a:prstGeom>
        </p:spPr>
      </p:pic>
      <p:sp>
        <p:nvSpPr>
          <p:cNvPr id="8" name="Oval 7"/>
          <p:cNvSpPr/>
          <p:nvPr/>
        </p:nvSpPr>
        <p:spPr>
          <a:xfrm>
            <a:off x="8991600" y="5226515"/>
            <a:ext cx="1295400" cy="1146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8153400" y="60960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8400" y="5859696"/>
            <a:ext cx="1905000" cy="584775"/>
          </a:xfrm>
          <a:prstGeom prst="rect">
            <a:avLst/>
          </a:prstGeom>
          <a:noFill/>
        </p:spPr>
        <p:txBody>
          <a:bodyPr wrap="square" rtlCol="0">
            <a:spAutoFit/>
          </a:bodyPr>
          <a:lstStyle/>
          <a:p>
            <a:r>
              <a:rPr lang="en-IN" sz="1600" dirty="0"/>
              <a:t>Best combination for 3 month WMA</a:t>
            </a:r>
          </a:p>
        </p:txBody>
      </p:sp>
    </p:spTree>
    <p:extLst>
      <p:ext uri="{BB962C8B-B14F-4D97-AF65-F5344CB8AC3E}">
        <p14:creationId xmlns:p14="http://schemas.microsoft.com/office/powerpoint/2010/main" val="33023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381000"/>
            <a:ext cx="10927080" cy="861240"/>
          </a:xfrm>
        </p:spPr>
        <p:txBody>
          <a:bodyPr/>
          <a:lstStyle/>
          <a:p>
            <a:r>
              <a:rPr dirty="0">
                <a:solidFill>
                  <a:schemeClr val="tx2"/>
                </a:solidFill>
              </a:rPr>
              <a:t>Single Exponential Smoothing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11</a:t>
            </a:fld>
            <a:endParaRPr lang="en-US" dirty="0"/>
          </a:p>
        </p:txBody>
      </p:sp>
      <p:sp>
        <p:nvSpPr>
          <p:cNvPr id="4" name="TextBox 3"/>
          <p:cNvSpPr txBox="1"/>
          <p:nvPr/>
        </p:nvSpPr>
        <p:spPr>
          <a:xfrm>
            <a:off x="350520" y="1351833"/>
            <a:ext cx="11049000" cy="4201150"/>
          </a:xfrm>
          <a:prstGeom prst="rect">
            <a:avLst/>
          </a:prstGeom>
          <a:noFill/>
        </p:spPr>
        <p:txBody>
          <a:bodyPr wrap="square" rtlCol="0">
            <a:spAutoFit/>
          </a:bodyPr>
          <a:lstStyle/>
          <a:p>
            <a:r>
              <a:rPr lang="en-US" sz="1700" b="1" dirty="0"/>
              <a:t>What is Single Exponential Smoothing ?</a:t>
            </a:r>
          </a:p>
          <a:p>
            <a:r>
              <a:rPr lang="en-US" sz="1700" b="1" dirty="0"/>
              <a:t>Exponential smoothing</a:t>
            </a:r>
            <a:r>
              <a:rPr lang="en-US" sz="1700" dirty="0"/>
              <a:t> is simply an adjustment technique which takes the previous period's forecast, and adjusts it up or down based on what actually occurred in that period. It accomplishes this by calculating a weighted average of the two values. The formula takes the form:</a:t>
            </a:r>
          </a:p>
          <a:p>
            <a:r>
              <a:rPr lang="en-US" sz="1600" dirty="0"/>
              <a:t>                                                          F</a:t>
            </a:r>
            <a:r>
              <a:rPr lang="en-US" sz="1600" baseline="-25000" dirty="0"/>
              <a:t>t+1</a:t>
            </a:r>
            <a:r>
              <a:rPr lang="en-US" dirty="0"/>
              <a:t> = </a:t>
            </a:r>
            <a:r>
              <a:rPr lang="el-GR" sz="1600" dirty="0"/>
              <a:t>α </a:t>
            </a:r>
            <a:r>
              <a:rPr lang="en-US" sz="1600" dirty="0"/>
              <a:t>*D</a:t>
            </a:r>
            <a:r>
              <a:rPr lang="en-US" sz="1600" baseline="-25000" dirty="0"/>
              <a:t>t</a:t>
            </a:r>
            <a:r>
              <a:rPr lang="en-US" dirty="0"/>
              <a:t> + </a:t>
            </a:r>
            <a:r>
              <a:rPr lang="en-US" sz="1600" dirty="0"/>
              <a:t>( 1 - </a:t>
            </a:r>
            <a:r>
              <a:rPr lang="el-GR" sz="1600" dirty="0"/>
              <a:t>α</a:t>
            </a:r>
            <a:r>
              <a:rPr lang="en-US" sz="1600" dirty="0"/>
              <a:t>)* F</a:t>
            </a:r>
            <a:r>
              <a:rPr lang="en-US" sz="1600" baseline="-25000" dirty="0"/>
              <a:t>t</a:t>
            </a:r>
            <a:r>
              <a:rPr lang="en-US" baseline="-25000" dirty="0"/>
              <a:t> </a:t>
            </a:r>
          </a:p>
          <a:p>
            <a:r>
              <a:rPr lang="en-US" baseline="-25000" dirty="0"/>
              <a:t>                                                                             </a:t>
            </a:r>
          </a:p>
          <a:p>
            <a:r>
              <a:rPr lang="en-US" sz="1600" baseline="-25000" dirty="0"/>
              <a:t>                                                                                       </a:t>
            </a:r>
            <a:r>
              <a:rPr lang="en-US" sz="1600" dirty="0"/>
              <a:t>F</a:t>
            </a:r>
            <a:r>
              <a:rPr lang="en-US" sz="1100" dirty="0"/>
              <a:t>t</a:t>
            </a:r>
            <a:r>
              <a:rPr lang="en-US" sz="1600" dirty="0"/>
              <a:t>- Forecasted Sales in t period</a:t>
            </a:r>
          </a:p>
          <a:p>
            <a:r>
              <a:rPr lang="en-US" sz="1600" dirty="0"/>
              <a:t>		                  </a:t>
            </a:r>
            <a:r>
              <a:rPr lang="en-US" sz="1600" dirty="0" err="1"/>
              <a:t>D</a:t>
            </a:r>
            <a:r>
              <a:rPr lang="en-US" sz="1100" dirty="0" err="1"/>
              <a:t>t</a:t>
            </a:r>
            <a:r>
              <a:rPr lang="en-US" sz="1600" dirty="0"/>
              <a:t>- Actual Sales in t period</a:t>
            </a:r>
          </a:p>
          <a:p>
            <a:r>
              <a:rPr lang="en-US" sz="1600" dirty="0"/>
              <a:t>                                                          </a:t>
            </a:r>
            <a:r>
              <a:rPr lang="el-GR" sz="1600" dirty="0"/>
              <a:t>α</a:t>
            </a:r>
            <a:r>
              <a:rPr lang="en-US" sz="1600" dirty="0"/>
              <a:t> – Data Smoothing Factor</a:t>
            </a:r>
          </a:p>
          <a:p>
            <a:r>
              <a:rPr lang="el-GR" sz="1700" dirty="0"/>
              <a:t>α</a:t>
            </a:r>
            <a:r>
              <a:rPr lang="en-US" sz="1700" dirty="0"/>
              <a:t> should lie in between 0 and 1 so that a part of difference between previous actual sale and forecasted sale is used in updating. If </a:t>
            </a:r>
            <a:r>
              <a:rPr lang="el-GR" sz="1700" dirty="0"/>
              <a:t>α</a:t>
            </a:r>
            <a:r>
              <a:rPr lang="en-US" sz="1700" dirty="0"/>
              <a:t> is close to 1 then it has less smoothing effect and give greater weight to the recent changes in data. If </a:t>
            </a:r>
            <a:r>
              <a:rPr lang="el-GR" sz="1700" dirty="0"/>
              <a:t>α</a:t>
            </a:r>
            <a:r>
              <a:rPr lang="en-US" sz="1700" dirty="0"/>
              <a:t> is close to 0 then it has greater smoothing effect and  less responsive to recent changes in data.</a:t>
            </a:r>
          </a:p>
          <a:p>
            <a:endParaRPr lang="en-US" sz="1600" dirty="0"/>
          </a:p>
          <a:p>
            <a:endParaRPr lang="en-US" dirty="0"/>
          </a:p>
          <a:p>
            <a:endParaRPr lang="en-US" dirty="0"/>
          </a:p>
          <a:p>
            <a:endParaRPr lang="en-US" dirty="0"/>
          </a:p>
        </p:txBody>
      </p:sp>
      <p:sp>
        <p:nvSpPr>
          <p:cNvPr id="5" name="TextBox 4"/>
          <p:cNvSpPr txBox="1"/>
          <p:nvPr/>
        </p:nvSpPr>
        <p:spPr>
          <a:xfrm>
            <a:off x="9814560" y="6553201"/>
            <a:ext cx="1219200" cy="276999"/>
          </a:xfrm>
          <a:prstGeom prst="rect">
            <a:avLst/>
          </a:prstGeom>
          <a:noFill/>
        </p:spPr>
        <p:txBody>
          <a:bodyPr wrap="square" rtlCol="0">
            <a:spAutoFit/>
          </a:bodyPr>
          <a:lstStyle/>
          <a:p>
            <a:r>
              <a:rPr lang="en-US" sz="1200" b="1" dirty="0"/>
              <a:t>Continued…</a:t>
            </a:r>
          </a:p>
        </p:txBody>
      </p:sp>
      <p:sp>
        <p:nvSpPr>
          <p:cNvPr id="6" name="TextBox 5"/>
          <p:cNvSpPr txBox="1"/>
          <p:nvPr/>
        </p:nvSpPr>
        <p:spPr>
          <a:xfrm>
            <a:off x="383177" y="4541907"/>
            <a:ext cx="10488021" cy="353943"/>
          </a:xfrm>
          <a:prstGeom prst="rect">
            <a:avLst/>
          </a:prstGeom>
          <a:noFill/>
        </p:spPr>
        <p:txBody>
          <a:bodyPr wrap="square" rtlCol="0">
            <a:spAutoFit/>
          </a:bodyPr>
          <a:lstStyle/>
          <a:p>
            <a:r>
              <a:rPr lang="en-US" sz="1700" b="1" dirty="0"/>
              <a:t>How to decide better data smoothing  factor in the above Simple Exponential Smoothing formula?</a:t>
            </a:r>
          </a:p>
        </p:txBody>
      </p:sp>
      <p:pic>
        <p:nvPicPr>
          <p:cNvPr id="37891" name="Picture 3"/>
          <p:cNvPicPr>
            <a:picLocks noChangeAspect="1" noChangeArrowheads="1"/>
          </p:cNvPicPr>
          <p:nvPr/>
        </p:nvPicPr>
        <p:blipFill>
          <a:blip r:embed="rId2" cstate="print"/>
          <a:srcRect/>
          <a:stretch>
            <a:fillRect/>
          </a:stretch>
        </p:blipFill>
        <p:spPr bwMode="auto">
          <a:xfrm>
            <a:off x="4490085" y="4995724"/>
            <a:ext cx="2647950" cy="59055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404922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12</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357777" y="1205954"/>
            <a:ext cx="10972800" cy="4493538"/>
          </a:xfrm>
          <a:prstGeom prst="rect">
            <a:avLst/>
          </a:prstGeom>
          <a:noFill/>
        </p:spPr>
        <p:txBody>
          <a:bodyPr wrap="square" rtlCol="0">
            <a:spAutoFit/>
          </a:bodyPr>
          <a:lstStyle/>
          <a:p>
            <a:r>
              <a:rPr lang="en-US" sz="1600" b="1" dirty="0"/>
              <a:t>Method to determine better </a:t>
            </a:r>
            <a:r>
              <a:rPr lang="el-GR" sz="1600" b="1" dirty="0"/>
              <a:t>α</a:t>
            </a:r>
            <a:r>
              <a:rPr lang="el-GR" sz="1600" dirty="0"/>
              <a:t> </a:t>
            </a:r>
            <a:r>
              <a:rPr lang="en-US" sz="1600" b="1" dirty="0"/>
              <a:t>:</a:t>
            </a:r>
          </a:p>
          <a:p>
            <a:r>
              <a:rPr lang="en-US" sz="1600" dirty="0"/>
              <a:t>There are two methods to compare the output values of Simple Exponential Smoothing for different values of </a:t>
            </a:r>
            <a:r>
              <a:rPr lang="el-GR" sz="1600" dirty="0"/>
              <a:t>α </a:t>
            </a:r>
            <a:r>
              <a:rPr lang="en-US" sz="1600" dirty="0"/>
              <a:t>:</a:t>
            </a:r>
          </a:p>
          <a:p>
            <a:r>
              <a:rPr lang="en-US" sz="1600" b="1" dirty="0"/>
              <a:t>Root Mean Square Error:</a:t>
            </a:r>
            <a:r>
              <a:rPr lang="en-US" sz="1600" dirty="0"/>
              <a:t> The formula for calculating RMSE is given by</a:t>
            </a:r>
          </a:p>
          <a:p>
            <a:endParaRPr lang="en-US" sz="1600" dirty="0"/>
          </a:p>
          <a:p>
            <a:r>
              <a:rPr lang="en-US" sz="1600" dirty="0"/>
              <a:t>                                     </a:t>
            </a:r>
            <a:r>
              <a:rPr lang="en-US" sz="1600" b="1" dirty="0"/>
              <a:t>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)^2+…..(y</a:t>
            </a:r>
            <a:r>
              <a:rPr lang="en-US" sz="1400" b="1" dirty="0"/>
              <a:t>k</a:t>
            </a:r>
            <a:r>
              <a:rPr lang="en-US" sz="1600" b="1" dirty="0"/>
              <a:t>-</a:t>
            </a:r>
            <a:r>
              <a:rPr lang="en-US" sz="1600" b="1" dirty="0" err="1"/>
              <a:t>f</a:t>
            </a:r>
            <a:r>
              <a:rPr lang="en-US" sz="1400" b="1" dirty="0" err="1"/>
              <a:t>k</a:t>
            </a:r>
            <a:r>
              <a:rPr lang="en-US" sz="1600" b="1" dirty="0"/>
              <a:t>)^2]/K}</a:t>
            </a:r>
          </a:p>
          <a:p>
            <a:r>
              <a:rPr lang="en-US" sz="1600" dirty="0"/>
              <a:t>		           </a:t>
            </a:r>
            <a:r>
              <a:rPr lang="en-US" sz="1600" dirty="0" err="1"/>
              <a:t>Y</a:t>
            </a:r>
            <a:r>
              <a:rPr lang="en-US" sz="1100" dirty="0" err="1"/>
              <a:t>k</a:t>
            </a:r>
            <a:r>
              <a:rPr lang="en-US" sz="1600" dirty="0"/>
              <a:t>-Actual Sales value in period n</a:t>
            </a:r>
          </a:p>
          <a:p>
            <a:r>
              <a:rPr lang="en-US" sz="1600" dirty="0"/>
              <a:t>                                                   </a:t>
            </a:r>
            <a:r>
              <a:rPr lang="en-US" sz="1600" dirty="0" err="1"/>
              <a:t>f</a:t>
            </a:r>
            <a:r>
              <a:rPr lang="en-US" sz="1100" dirty="0" err="1"/>
              <a:t>K</a:t>
            </a:r>
            <a:r>
              <a:rPr lang="en-US" sz="1600" dirty="0"/>
              <a:t>-Forecasted sales value in period n</a:t>
            </a:r>
          </a:p>
          <a:p>
            <a:r>
              <a:rPr lang="en-US" sz="1600" dirty="0"/>
              <a:t>                                                   K-Number of periods</a:t>
            </a:r>
            <a:endParaRPr lang="en-US" sz="1600" b="1" dirty="0"/>
          </a:p>
          <a:p>
            <a:r>
              <a:rPr lang="en-US" sz="1600" dirty="0"/>
              <a:t>Smaller the value of RMSE, better is the forecasting model</a:t>
            </a:r>
            <a:r>
              <a:rPr lang="en-US" sz="1400" dirty="0"/>
              <a:t>. </a:t>
            </a:r>
          </a:p>
          <a:p>
            <a:endParaRPr lang="en-US" sz="1400" b="1" dirty="0"/>
          </a:p>
          <a:p>
            <a:r>
              <a:rPr lang="en-US" sz="1600" b="1" dirty="0"/>
              <a:t>Mean Absolute Percentage Error:</a:t>
            </a:r>
            <a:r>
              <a:rPr lang="en-US" sz="1600" dirty="0"/>
              <a:t> The formula for calculating MAPE is given by</a:t>
            </a:r>
          </a:p>
          <a:p>
            <a:r>
              <a:rPr lang="en-US" sz="1600" dirty="0"/>
              <a:t>                                       </a:t>
            </a:r>
          </a:p>
          <a:p>
            <a:r>
              <a:rPr lang="en-US" sz="1600" dirty="0"/>
              <a:t>                                     </a:t>
            </a:r>
            <a:r>
              <a:rPr lang="en-US" sz="1600" b="1" dirty="0"/>
              <a:t>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+………..abs(y</a:t>
            </a:r>
            <a:r>
              <a:rPr lang="en-US" sz="1100" b="1" dirty="0"/>
              <a:t>k</a:t>
            </a:r>
            <a:r>
              <a:rPr lang="en-US" sz="1600" b="1" dirty="0"/>
              <a:t>-f</a:t>
            </a:r>
            <a:r>
              <a:rPr lang="en-US" sz="1100" b="1" dirty="0"/>
              <a:t>K</a:t>
            </a:r>
            <a:r>
              <a:rPr lang="en-US" sz="1600" b="1" dirty="0"/>
              <a:t>)/y</a:t>
            </a:r>
            <a:r>
              <a:rPr lang="en-US" sz="1100" b="1" dirty="0"/>
              <a:t>n</a:t>
            </a:r>
            <a:r>
              <a:rPr lang="en-US" sz="1600" b="1" dirty="0"/>
              <a:t>]/K</a:t>
            </a:r>
            <a:endParaRPr lang="en-US" sz="1100" b="1" dirty="0"/>
          </a:p>
          <a:p>
            <a:r>
              <a:rPr lang="en-US" sz="1600" dirty="0"/>
              <a:t>                                                  </a:t>
            </a:r>
            <a:r>
              <a:rPr lang="en-US" sz="1600" dirty="0" err="1"/>
              <a:t>Y</a:t>
            </a:r>
            <a:r>
              <a:rPr lang="en-US" sz="1100" dirty="0" err="1"/>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p>
          <a:p>
            <a:endParaRPr lang="en-US" sz="1600" dirty="0"/>
          </a:p>
          <a:p>
            <a:r>
              <a:rPr lang="en-US" sz="1600" dirty="0"/>
              <a:t>Smaller the value of MAPE, better is the forecasting model</a:t>
            </a:r>
            <a:r>
              <a:rPr lang="en-US" sz="1400" dirty="0"/>
              <a:t>. </a:t>
            </a:r>
            <a:r>
              <a:rPr lang="en-US" sz="1600" dirty="0"/>
              <a:t> </a:t>
            </a:r>
          </a:p>
        </p:txBody>
      </p:sp>
      <p:sp>
        <p:nvSpPr>
          <p:cNvPr id="5" name="Title 1"/>
          <p:cNvSpPr>
            <a:spLocks noGrp="1"/>
          </p:cNvSpPr>
          <p:nvPr>
            <p:ph type="title"/>
          </p:nvPr>
        </p:nvSpPr>
        <p:spPr>
          <a:xfrm>
            <a:off x="350520" y="381000"/>
            <a:ext cx="10927080" cy="861240"/>
          </a:xfrm>
        </p:spPr>
        <p:txBody>
          <a:bodyPr/>
          <a:lstStyle/>
          <a:p>
            <a:r>
              <a:rPr dirty="0">
                <a:solidFill>
                  <a:schemeClr val="tx2"/>
                </a:solidFill>
              </a:rPr>
              <a:t>Single Exponential Smoothing Method</a:t>
            </a:r>
            <a:endParaRPr lang="en-US" dirty="0">
              <a:solidFill>
                <a:schemeClr val="tx2"/>
              </a:solidFill>
            </a:endParaRPr>
          </a:p>
        </p:txBody>
      </p:sp>
    </p:spTree>
    <p:extLst>
      <p:ext uri="{BB962C8B-B14F-4D97-AF65-F5344CB8AC3E}">
        <p14:creationId xmlns:p14="http://schemas.microsoft.com/office/powerpoint/2010/main" val="352567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11155680" cy="4495800"/>
          </a:xfrm>
        </p:spPr>
        <p:txBody>
          <a:bodyPr/>
          <a:lstStyle/>
          <a:p>
            <a:r>
              <a:rPr lang="en-US" sz="2400" dirty="0"/>
              <a:t>Using Simple Exponential Smoothing Techniques:</a:t>
            </a:r>
            <a:endParaRPr lang="en-US" dirty="0"/>
          </a:p>
          <a:p>
            <a:pPr marL="234950" indent="-234950">
              <a:buClr>
                <a:schemeClr val="tx2"/>
              </a:buClr>
              <a:buFont typeface="Wingdings" pitchFamily="2" charset="2"/>
              <a:buChar char="§"/>
            </a:pPr>
            <a:r>
              <a:rPr lang="en-US" dirty="0"/>
              <a:t>Ideally recent data should have more impact on forecasted sale. And SES gives a lot of flexibility in assigning weights to the recent and old data by adjusting the values of </a:t>
            </a:r>
            <a:r>
              <a:rPr lang="el-GR" dirty="0"/>
              <a:t>α</a:t>
            </a:r>
            <a:r>
              <a:rPr lang="en-US" dirty="0"/>
              <a:t>.</a:t>
            </a:r>
          </a:p>
          <a:p>
            <a:pPr marL="234950" indent="-234950">
              <a:buClr>
                <a:schemeClr val="tx2"/>
              </a:buClr>
              <a:buFont typeface="Wingdings" pitchFamily="2" charset="2"/>
              <a:buChar char="§"/>
            </a:pPr>
            <a:r>
              <a:rPr lang="en-US" dirty="0"/>
              <a:t>SES addresses only smoothing factor but not trending and seasonality factors in the forecasted output.</a:t>
            </a:r>
          </a:p>
          <a:p>
            <a:endParaRPr lang="en-IN" dirty="0"/>
          </a:p>
        </p:txBody>
      </p:sp>
      <p:sp>
        <p:nvSpPr>
          <p:cNvPr id="4" name="Title 1"/>
          <p:cNvSpPr>
            <a:spLocks noGrp="1"/>
          </p:cNvSpPr>
          <p:nvPr>
            <p:ph type="title"/>
          </p:nvPr>
        </p:nvSpPr>
        <p:spPr>
          <a:xfrm>
            <a:off x="381000" y="381000"/>
            <a:ext cx="11003280" cy="856395"/>
          </a:xfrm>
        </p:spPr>
        <p:txBody>
          <a:bodyPr/>
          <a:lstStyle/>
          <a:p>
            <a:r>
              <a:rPr dirty="0">
                <a:solidFill>
                  <a:schemeClr val="tx2"/>
                </a:solidFill>
              </a:rPr>
              <a:t>Single Exponential Smoothing Method</a:t>
            </a:r>
            <a:endParaRPr lang="en-US" dirty="0">
              <a:solidFill>
                <a:schemeClr val="tx2"/>
              </a:solidFill>
            </a:endParaRPr>
          </a:p>
        </p:txBody>
      </p:sp>
    </p:spTree>
    <p:extLst>
      <p:ext uri="{BB962C8B-B14F-4D97-AF65-F5344CB8AC3E}">
        <p14:creationId xmlns:p14="http://schemas.microsoft.com/office/powerpoint/2010/main" val="333948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782" y="404392"/>
            <a:ext cx="10927080" cy="861240"/>
          </a:xfrm>
        </p:spPr>
        <p:txBody>
          <a:bodyPr>
            <a:normAutofit/>
          </a:bodyPr>
          <a:lstStyle/>
          <a:p>
            <a:r>
              <a:rPr lang="en-US" dirty="0">
                <a:solidFill>
                  <a:schemeClr val="tx2"/>
                </a:solidFill>
              </a:rPr>
              <a:t>Optimum value of </a:t>
            </a:r>
            <a:r>
              <a:rPr lang="el-GR" dirty="0">
                <a:solidFill>
                  <a:schemeClr val="tx2"/>
                </a:solidFill>
              </a:rPr>
              <a:t>α</a:t>
            </a:r>
            <a:r>
              <a:rPr lang="en-US" dirty="0">
                <a:solidFill>
                  <a:schemeClr val="tx2"/>
                </a:solidFill>
              </a:rPr>
              <a:t> </a:t>
            </a:r>
          </a:p>
        </p:txBody>
      </p:sp>
      <p:sp>
        <p:nvSpPr>
          <p:cNvPr id="3" name="Slide Number Placeholder 2"/>
          <p:cNvSpPr>
            <a:spLocks noGrp="1"/>
          </p:cNvSpPr>
          <p:nvPr>
            <p:ph type="sldNum" sz="quarter" idx="12"/>
          </p:nvPr>
        </p:nvSpPr>
        <p:spPr/>
        <p:txBody>
          <a:bodyPr/>
          <a:lstStyle/>
          <a:p>
            <a:fld id="{5A0614AE-7DA6-4443-9A06-FA7BD7CD666D}" type="slidenum">
              <a:rPr lang="en-US" smtClean="0"/>
              <a:pPr/>
              <a:t>14</a:t>
            </a:fld>
            <a:endParaRPr lang="en-US" dirty="0"/>
          </a:p>
        </p:txBody>
      </p:sp>
      <p:sp>
        <p:nvSpPr>
          <p:cNvPr id="12" name="TextBox 11"/>
          <p:cNvSpPr txBox="1"/>
          <p:nvPr/>
        </p:nvSpPr>
        <p:spPr>
          <a:xfrm>
            <a:off x="228600" y="1167220"/>
            <a:ext cx="8991600" cy="353943"/>
          </a:xfrm>
          <a:prstGeom prst="rect">
            <a:avLst/>
          </a:prstGeom>
          <a:noFill/>
        </p:spPr>
        <p:txBody>
          <a:bodyPr wrap="square" rtlCol="0">
            <a:spAutoFit/>
          </a:bodyPr>
          <a:lstStyle/>
          <a:p>
            <a:r>
              <a:rPr lang="en-IN" sz="1700" dirty="0"/>
              <a:t>Use solver to find optimum value of </a:t>
            </a:r>
            <a:r>
              <a:rPr lang="el-GR" sz="1700" dirty="0"/>
              <a:t>α</a:t>
            </a:r>
            <a:r>
              <a:rPr lang="en-IN" sz="1700" dirty="0"/>
              <a:t> to minimize RMSE/MAPE</a:t>
            </a:r>
            <a:endParaRPr lang="en-US" sz="1700" dirty="0"/>
          </a:p>
        </p:txBody>
      </p:sp>
      <p:pic>
        <p:nvPicPr>
          <p:cNvPr id="4" name="Picture 3"/>
          <p:cNvPicPr>
            <a:picLocks noChangeAspect="1"/>
          </p:cNvPicPr>
          <p:nvPr/>
        </p:nvPicPr>
        <p:blipFill>
          <a:blip r:embed="rId2"/>
          <a:stretch>
            <a:fillRect/>
          </a:stretch>
        </p:blipFill>
        <p:spPr>
          <a:xfrm>
            <a:off x="1295400" y="1676400"/>
            <a:ext cx="5743604" cy="3023583"/>
          </a:xfrm>
          <a:prstGeom prst="rect">
            <a:avLst/>
          </a:prstGeom>
        </p:spPr>
      </p:pic>
      <p:sp>
        <p:nvSpPr>
          <p:cNvPr id="8" name="TextBox 7"/>
          <p:cNvSpPr txBox="1"/>
          <p:nvPr/>
        </p:nvSpPr>
        <p:spPr>
          <a:xfrm>
            <a:off x="5896004" y="5364400"/>
            <a:ext cx="1143000" cy="338554"/>
          </a:xfrm>
          <a:prstGeom prst="rect">
            <a:avLst/>
          </a:prstGeom>
          <a:noFill/>
        </p:spPr>
        <p:txBody>
          <a:bodyPr wrap="square" rtlCol="0">
            <a:spAutoFit/>
          </a:bodyPr>
          <a:lstStyle/>
          <a:p>
            <a:r>
              <a:rPr lang="en-IN" sz="1600" dirty="0"/>
              <a:t>Result</a:t>
            </a:r>
            <a:endParaRPr lang="en-US" sz="1500" dirty="0"/>
          </a:p>
        </p:txBody>
      </p:sp>
      <p:pic>
        <p:nvPicPr>
          <p:cNvPr id="5" name="Picture 4"/>
          <p:cNvPicPr>
            <a:picLocks noChangeAspect="1"/>
          </p:cNvPicPr>
          <p:nvPr/>
        </p:nvPicPr>
        <p:blipFill>
          <a:blip r:embed="rId3"/>
          <a:stretch>
            <a:fillRect/>
          </a:stretch>
        </p:blipFill>
        <p:spPr>
          <a:xfrm>
            <a:off x="7239000" y="4038600"/>
            <a:ext cx="3647619" cy="2228571"/>
          </a:xfrm>
          <a:prstGeom prst="rect">
            <a:avLst/>
          </a:prstGeom>
        </p:spPr>
      </p:pic>
    </p:spTree>
    <p:extLst>
      <p:ext uri="{BB962C8B-B14F-4D97-AF65-F5344CB8AC3E}">
        <p14:creationId xmlns:p14="http://schemas.microsoft.com/office/powerpoint/2010/main" val="252318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63" y="433868"/>
            <a:ext cx="10927080" cy="861240"/>
          </a:xfrm>
        </p:spPr>
        <p:txBody>
          <a:bodyPr/>
          <a:lstStyle/>
          <a:p>
            <a:r>
              <a:rPr dirty="0">
                <a:solidFill>
                  <a:schemeClr val="tx2"/>
                </a:solidFill>
              </a:rPr>
              <a:t>Double Exponential Smoothing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15</a:t>
            </a:fld>
            <a:endParaRPr lang="en-US" dirty="0"/>
          </a:p>
        </p:txBody>
      </p:sp>
      <p:sp>
        <p:nvSpPr>
          <p:cNvPr id="4" name="TextBox 3"/>
          <p:cNvSpPr txBox="1"/>
          <p:nvPr/>
        </p:nvSpPr>
        <p:spPr>
          <a:xfrm>
            <a:off x="277220" y="1118837"/>
            <a:ext cx="10878459" cy="4339650"/>
          </a:xfrm>
          <a:prstGeom prst="rect">
            <a:avLst/>
          </a:prstGeom>
          <a:noFill/>
        </p:spPr>
        <p:txBody>
          <a:bodyPr wrap="square" rtlCol="0">
            <a:spAutoFit/>
          </a:bodyPr>
          <a:lstStyle/>
          <a:p>
            <a:r>
              <a:rPr lang="en-US" sz="1700" b="1" dirty="0"/>
              <a:t>What is Double Exponential Smoothing ?</a:t>
            </a:r>
          </a:p>
          <a:p>
            <a:r>
              <a:rPr lang="en-US" sz="1700" dirty="0"/>
              <a:t>Simple exponential smoothing (SES) does not do well when there is a trend in the data. Double exponential smoothing performs  better forecasting if data has trending  factor in historical sales data. It basically uses two parameters – </a:t>
            </a:r>
            <a:r>
              <a:rPr lang="el-GR" sz="1700" dirty="0"/>
              <a:t>α</a:t>
            </a:r>
            <a:r>
              <a:rPr lang="en-US" sz="1700" dirty="0"/>
              <a:t> (data smoothing factor) and </a:t>
            </a:r>
            <a:r>
              <a:rPr lang="el-GR" sz="1700" dirty="0"/>
              <a:t>β</a:t>
            </a:r>
            <a:r>
              <a:rPr lang="en-US" sz="1700" dirty="0"/>
              <a:t> (trend smoothing factor). The formula for double exponential smoothing is given by:</a:t>
            </a:r>
          </a:p>
          <a:p>
            <a:r>
              <a:rPr lang="en-US" sz="1600" dirty="0"/>
              <a:t>                                                  </a:t>
            </a:r>
          </a:p>
          <a:p>
            <a:r>
              <a:rPr lang="en-US" sz="1600" dirty="0"/>
              <a:t>                                                           when  t=1         S</a:t>
            </a:r>
            <a:r>
              <a:rPr lang="en-US" sz="1200" dirty="0"/>
              <a:t>1</a:t>
            </a:r>
            <a:r>
              <a:rPr lang="en-US" sz="1600" dirty="0"/>
              <a:t>=X</a:t>
            </a:r>
            <a:r>
              <a:rPr lang="en-US" sz="1100" dirty="0"/>
              <a:t>0</a:t>
            </a:r>
            <a:r>
              <a:rPr lang="en-US" sz="1600" dirty="0"/>
              <a:t>,b</a:t>
            </a:r>
            <a:r>
              <a:rPr lang="en-US" sz="1100" dirty="0"/>
              <a:t>1</a:t>
            </a:r>
            <a:r>
              <a:rPr lang="en-US" sz="1600" dirty="0"/>
              <a:t>=X</a:t>
            </a:r>
            <a:r>
              <a:rPr lang="en-US" sz="1100" dirty="0"/>
              <a:t>1</a:t>
            </a:r>
            <a:r>
              <a:rPr lang="en-US" sz="1600" dirty="0"/>
              <a:t>-X</a:t>
            </a:r>
            <a:r>
              <a:rPr lang="en-US" sz="1100" dirty="0"/>
              <a:t>0</a:t>
            </a:r>
            <a:r>
              <a:rPr lang="en-US" sz="1600" dirty="0"/>
              <a:t>     </a:t>
            </a:r>
          </a:p>
          <a:p>
            <a:r>
              <a:rPr lang="en-US" sz="1600" dirty="0"/>
              <a:t>                                                           when  t &gt; 1       S</a:t>
            </a:r>
            <a:r>
              <a:rPr lang="en-US" sz="1100" dirty="0"/>
              <a:t>t</a:t>
            </a:r>
            <a:r>
              <a:rPr lang="en-US" sz="1600" dirty="0"/>
              <a:t>=</a:t>
            </a:r>
            <a:r>
              <a:rPr lang="el-GR" sz="1600" dirty="0"/>
              <a:t>α</a:t>
            </a:r>
            <a:r>
              <a:rPr lang="en-US" sz="1600" dirty="0"/>
              <a:t>*</a:t>
            </a:r>
            <a:r>
              <a:rPr lang="en-US" sz="1600" dirty="0" err="1"/>
              <a:t>X</a:t>
            </a:r>
            <a:r>
              <a:rPr lang="en-US" sz="1100" dirty="0" err="1"/>
              <a:t>t</a:t>
            </a:r>
            <a:r>
              <a:rPr lang="en-US" sz="1600" dirty="0"/>
              <a:t>+(1-</a:t>
            </a:r>
            <a:r>
              <a:rPr lang="el-GR" sz="1600" dirty="0"/>
              <a:t> α</a:t>
            </a:r>
            <a:r>
              <a:rPr lang="en-US" sz="1600" dirty="0"/>
              <a:t>)*(S</a:t>
            </a:r>
            <a:r>
              <a:rPr lang="en-US" sz="1100" dirty="0"/>
              <a:t>t-1</a:t>
            </a:r>
            <a:r>
              <a:rPr lang="en-US" sz="1600" dirty="0"/>
              <a:t>+b</a:t>
            </a:r>
            <a:r>
              <a:rPr lang="en-US" sz="1100" dirty="0"/>
              <a:t>t-1</a:t>
            </a:r>
            <a:r>
              <a:rPr lang="en-US" sz="1600" dirty="0"/>
              <a:t>), </a:t>
            </a:r>
          </a:p>
          <a:p>
            <a:r>
              <a:rPr lang="en-US" sz="1600" dirty="0"/>
              <a:t>                                                                                      b</a:t>
            </a:r>
            <a:r>
              <a:rPr lang="en-US" sz="1100" dirty="0"/>
              <a:t>t</a:t>
            </a:r>
            <a:r>
              <a:rPr lang="en-US" sz="1600" dirty="0"/>
              <a:t>=</a:t>
            </a:r>
            <a:r>
              <a:rPr lang="el-GR" sz="1600" dirty="0"/>
              <a:t>β</a:t>
            </a:r>
            <a:r>
              <a:rPr lang="en-US" sz="1600" dirty="0"/>
              <a:t>*(S</a:t>
            </a:r>
            <a:r>
              <a:rPr lang="en-US" sz="1100" dirty="0"/>
              <a:t>t</a:t>
            </a:r>
            <a:r>
              <a:rPr lang="en-US" sz="1600" dirty="0"/>
              <a:t>-S</a:t>
            </a:r>
            <a:r>
              <a:rPr lang="en-US" sz="1100" dirty="0"/>
              <a:t>t-1</a:t>
            </a:r>
            <a:r>
              <a:rPr lang="en-US" sz="1600" dirty="0"/>
              <a:t>)+(1-</a:t>
            </a:r>
            <a:r>
              <a:rPr lang="el-GR" sz="1600" dirty="0"/>
              <a:t>β</a:t>
            </a:r>
            <a:r>
              <a:rPr lang="en-US" sz="1600" dirty="0"/>
              <a:t>)*b</a:t>
            </a:r>
            <a:r>
              <a:rPr lang="en-US" sz="1100" dirty="0"/>
              <a:t>t-1</a:t>
            </a:r>
          </a:p>
          <a:p>
            <a:r>
              <a:rPr lang="en-US" sz="1600" dirty="0"/>
              <a:t>                                                                                      X</a:t>
            </a:r>
            <a:r>
              <a:rPr lang="en-US" sz="1100" dirty="0"/>
              <a:t>t+1</a:t>
            </a:r>
            <a:r>
              <a:rPr lang="en-US" sz="1600" dirty="0"/>
              <a:t>=</a:t>
            </a:r>
            <a:r>
              <a:rPr lang="en-US" sz="1600" dirty="0" err="1"/>
              <a:t>S</a:t>
            </a:r>
            <a:r>
              <a:rPr lang="en-US" sz="1100" dirty="0" err="1"/>
              <a:t>t</a:t>
            </a:r>
            <a:r>
              <a:rPr lang="en-US" sz="1600" dirty="0" err="1"/>
              <a:t>+b</a:t>
            </a:r>
            <a:r>
              <a:rPr lang="en-US" sz="1100" dirty="0" err="1"/>
              <a:t>t</a:t>
            </a:r>
            <a:endParaRPr lang="en-US" sz="1100" dirty="0"/>
          </a:p>
          <a:p>
            <a:r>
              <a:rPr lang="en-US" sz="1100" dirty="0"/>
              <a:t>                                                                                     </a:t>
            </a:r>
            <a:r>
              <a:rPr lang="el-GR" sz="1600" dirty="0"/>
              <a:t>α</a:t>
            </a:r>
            <a:r>
              <a:rPr lang="en-US" sz="1600" dirty="0"/>
              <a:t> - Data Smoothing Factor</a:t>
            </a:r>
          </a:p>
          <a:p>
            <a:r>
              <a:rPr lang="en-US" sz="1600" dirty="0"/>
              <a:t>                                                           </a:t>
            </a:r>
            <a:r>
              <a:rPr lang="el-GR" sz="1600" dirty="0"/>
              <a:t>β</a:t>
            </a:r>
            <a:r>
              <a:rPr lang="en-US" sz="1600" dirty="0"/>
              <a:t> - Trend  Smoothing Factor </a:t>
            </a:r>
          </a:p>
          <a:p>
            <a:r>
              <a:rPr lang="en-US" sz="1600" dirty="0"/>
              <a:t>                                                           S</a:t>
            </a:r>
            <a:r>
              <a:rPr lang="en-US" sz="1100" dirty="0"/>
              <a:t>t </a:t>
            </a:r>
            <a:r>
              <a:rPr lang="en-US" sz="1600" dirty="0"/>
              <a:t>- Smoothing  component of forecasted value</a:t>
            </a:r>
          </a:p>
          <a:p>
            <a:r>
              <a:rPr lang="en-US" sz="1600" dirty="0"/>
              <a:t>                                                           b</a:t>
            </a:r>
            <a:r>
              <a:rPr lang="en-US" sz="1100" dirty="0"/>
              <a:t>t </a:t>
            </a:r>
            <a:r>
              <a:rPr lang="en-US" sz="1600" dirty="0"/>
              <a:t>- Trending component of forecasted value</a:t>
            </a:r>
          </a:p>
          <a:p>
            <a:r>
              <a:rPr lang="en-US" sz="1600" dirty="0"/>
              <a:t>                                                           X</a:t>
            </a:r>
            <a:r>
              <a:rPr lang="en-US" sz="1100" dirty="0"/>
              <a:t>t+1 </a:t>
            </a:r>
            <a:r>
              <a:rPr lang="en-US" sz="1600" dirty="0"/>
              <a:t>– Forecasted value</a:t>
            </a:r>
          </a:p>
          <a:p>
            <a:endParaRPr lang="en-US" sz="1600" dirty="0"/>
          </a:p>
          <a:p>
            <a:r>
              <a:rPr lang="en-US" sz="1600" dirty="0"/>
              <a:t>		                   </a:t>
            </a:r>
            <a:r>
              <a:rPr lang="el-GR" sz="1600" dirty="0"/>
              <a:t>α</a:t>
            </a:r>
            <a:r>
              <a:rPr lang="en-US" sz="1600" dirty="0"/>
              <a:t> should lie in between 0 and 1</a:t>
            </a:r>
          </a:p>
          <a:p>
            <a:r>
              <a:rPr lang="en-US" sz="1600" dirty="0"/>
              <a:t>		                   </a:t>
            </a:r>
            <a:r>
              <a:rPr lang="el-GR" sz="1600" dirty="0"/>
              <a:t>β</a:t>
            </a:r>
            <a:r>
              <a:rPr lang="en-US" sz="1600" dirty="0"/>
              <a:t> should lie in between 0 and 1</a:t>
            </a:r>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6" name="Rectangle 5"/>
          <p:cNvSpPr/>
          <p:nvPr/>
        </p:nvSpPr>
        <p:spPr>
          <a:xfrm>
            <a:off x="228600" y="5564622"/>
            <a:ext cx="10927080" cy="615553"/>
          </a:xfrm>
          <a:prstGeom prst="rect">
            <a:avLst/>
          </a:prstGeom>
        </p:spPr>
        <p:txBody>
          <a:bodyPr wrap="square">
            <a:spAutoFit/>
          </a:bodyPr>
          <a:lstStyle/>
          <a:p>
            <a:r>
              <a:rPr lang="en-US" sz="1700" b="1" dirty="0"/>
              <a:t>How to decide better combination of data smoothing  factor and Trend Smoothing Factor in the Double Exponential Smoothing formula?</a:t>
            </a:r>
          </a:p>
        </p:txBody>
      </p:sp>
    </p:spTree>
    <p:extLst>
      <p:ext uri="{BB962C8B-B14F-4D97-AF65-F5344CB8AC3E}">
        <p14:creationId xmlns:p14="http://schemas.microsoft.com/office/powerpoint/2010/main" val="373036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16</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295363" y="1295108"/>
            <a:ext cx="11049000" cy="4770537"/>
          </a:xfrm>
          <a:prstGeom prst="rect">
            <a:avLst/>
          </a:prstGeom>
          <a:noFill/>
        </p:spPr>
        <p:txBody>
          <a:bodyPr wrap="square" rtlCol="0">
            <a:spAutoFit/>
          </a:bodyPr>
          <a:lstStyle/>
          <a:p>
            <a:r>
              <a:rPr lang="en-US" sz="1600" b="1" dirty="0"/>
              <a:t>Method to determine better </a:t>
            </a:r>
            <a:r>
              <a:rPr lang="el-GR" sz="1600" b="1" dirty="0"/>
              <a:t>α</a:t>
            </a:r>
            <a:r>
              <a:rPr lang="en-US" sz="1600" b="1" dirty="0"/>
              <a:t> and </a:t>
            </a:r>
            <a:r>
              <a:rPr lang="el-GR" sz="1600" b="1" dirty="0"/>
              <a:t>β</a:t>
            </a:r>
            <a:r>
              <a:rPr lang="en-US" sz="1600" b="1" dirty="0"/>
              <a:t> combination</a:t>
            </a:r>
            <a:r>
              <a:rPr lang="el-GR" sz="1600" dirty="0"/>
              <a:t> </a:t>
            </a:r>
            <a:r>
              <a:rPr lang="en-US" sz="1600" b="1" dirty="0"/>
              <a:t>:</a:t>
            </a:r>
          </a:p>
          <a:p>
            <a:r>
              <a:rPr lang="en-US" sz="1600" dirty="0"/>
              <a:t>There are two methods to compare the output values of Double Exponential Smoothing for different values of </a:t>
            </a:r>
            <a:r>
              <a:rPr lang="el-GR" sz="1600" dirty="0"/>
              <a:t>α </a:t>
            </a:r>
            <a:r>
              <a:rPr lang="en-US" sz="1600" dirty="0"/>
              <a:t> and </a:t>
            </a:r>
            <a:r>
              <a:rPr lang="el-GR" sz="1600" dirty="0"/>
              <a:t>β </a:t>
            </a:r>
            <a:r>
              <a:rPr lang="en-US" sz="1600" dirty="0"/>
              <a:t>:</a:t>
            </a:r>
          </a:p>
          <a:p>
            <a:r>
              <a:rPr lang="en-US" sz="1600" b="1" dirty="0"/>
              <a:t>Root Mean Square Error:</a:t>
            </a:r>
            <a:r>
              <a:rPr lang="en-US" sz="1600" dirty="0"/>
              <a:t> The formula for calculating RMSE is given by</a:t>
            </a:r>
          </a:p>
          <a:p>
            <a:endParaRPr lang="en-US" sz="1600" dirty="0"/>
          </a:p>
          <a:p>
            <a:r>
              <a:rPr lang="en-US" sz="1600" dirty="0"/>
              <a:t>                                     </a:t>
            </a:r>
            <a:r>
              <a:rPr lang="en-US" sz="1600" b="1" dirty="0"/>
              <a:t>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)^2+…..(y</a:t>
            </a:r>
            <a:r>
              <a:rPr lang="en-US" sz="1400" b="1" dirty="0"/>
              <a:t>k</a:t>
            </a:r>
            <a:r>
              <a:rPr lang="en-US" sz="1600" b="1" dirty="0"/>
              <a:t>-</a:t>
            </a:r>
            <a:r>
              <a:rPr lang="en-US" sz="1600" b="1" dirty="0" err="1"/>
              <a:t>f</a:t>
            </a:r>
            <a:r>
              <a:rPr lang="en-US" sz="1400" b="1" dirty="0" err="1"/>
              <a:t>k</a:t>
            </a:r>
            <a:r>
              <a:rPr lang="en-US" sz="1600" b="1" dirty="0"/>
              <a:t>)^2]/K}</a:t>
            </a:r>
          </a:p>
          <a:p>
            <a:r>
              <a:rPr lang="en-US" sz="1600" dirty="0"/>
              <a:t>		           Y</a:t>
            </a:r>
            <a:r>
              <a:rPr lang="en-US" sz="1100" dirty="0"/>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endParaRPr lang="en-US" sz="1600" b="1" dirty="0"/>
          </a:p>
          <a:p>
            <a:r>
              <a:rPr lang="en-US" sz="1600" dirty="0"/>
              <a:t>Smaller the value of RMSE, better is the forecasting model</a:t>
            </a:r>
            <a:r>
              <a:rPr lang="en-US" sz="1400" dirty="0"/>
              <a:t>.</a:t>
            </a:r>
            <a:endParaRPr lang="en-US" sz="1600" dirty="0"/>
          </a:p>
          <a:p>
            <a:endParaRPr lang="en-US" sz="1600" dirty="0"/>
          </a:p>
          <a:p>
            <a:r>
              <a:rPr lang="en-US" sz="1600" b="1" dirty="0"/>
              <a:t>Mean Absolute Percentage Error:</a:t>
            </a:r>
            <a:r>
              <a:rPr lang="en-US" sz="1600" dirty="0"/>
              <a:t> The formula for calculating MAPE is given by</a:t>
            </a:r>
          </a:p>
          <a:p>
            <a:r>
              <a:rPr lang="en-US" sz="1600" dirty="0"/>
              <a:t>                                       </a:t>
            </a:r>
          </a:p>
          <a:p>
            <a:r>
              <a:rPr lang="en-US" sz="1600" dirty="0"/>
              <a:t>                                     </a:t>
            </a:r>
            <a:r>
              <a:rPr lang="en-US" sz="1600" b="1" dirty="0"/>
              <a:t>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+………..abs(y</a:t>
            </a:r>
            <a:r>
              <a:rPr lang="en-US" sz="1100" b="1" dirty="0"/>
              <a:t>k</a:t>
            </a:r>
            <a:r>
              <a:rPr lang="en-US" sz="1600" b="1" dirty="0"/>
              <a:t>-f</a:t>
            </a:r>
            <a:r>
              <a:rPr lang="en-US" sz="1100" b="1" dirty="0"/>
              <a:t>K</a:t>
            </a:r>
            <a:r>
              <a:rPr lang="en-US" sz="1600" b="1" dirty="0"/>
              <a:t>)/y</a:t>
            </a:r>
            <a:r>
              <a:rPr lang="en-US" sz="1100" b="1" dirty="0"/>
              <a:t>n</a:t>
            </a:r>
            <a:r>
              <a:rPr lang="en-US" sz="1600" b="1" dirty="0"/>
              <a:t>]/K</a:t>
            </a:r>
            <a:endParaRPr lang="en-US" sz="1100" b="1" dirty="0"/>
          </a:p>
          <a:p>
            <a:r>
              <a:rPr lang="en-US" sz="1600" dirty="0"/>
              <a:t>                                                  </a:t>
            </a:r>
            <a:r>
              <a:rPr lang="en-US" sz="1600" dirty="0" err="1"/>
              <a:t>Y</a:t>
            </a:r>
            <a:r>
              <a:rPr lang="en-US" sz="1100" dirty="0" err="1"/>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p>
          <a:p>
            <a:endParaRPr lang="en-US" sz="1600" dirty="0"/>
          </a:p>
          <a:p>
            <a:r>
              <a:rPr lang="en-US" sz="1600" dirty="0"/>
              <a:t>Smaller the value of MAPE, better is the forecasting model</a:t>
            </a:r>
            <a:r>
              <a:rPr lang="en-US" sz="1400" dirty="0"/>
              <a:t>. </a:t>
            </a:r>
            <a:r>
              <a:rPr lang="en-US" sz="1600" dirty="0"/>
              <a:t>	</a:t>
            </a:r>
          </a:p>
          <a:p>
            <a:endParaRPr lang="en-US" sz="1600" dirty="0"/>
          </a:p>
        </p:txBody>
      </p:sp>
      <p:sp>
        <p:nvSpPr>
          <p:cNvPr id="5" name="Title 1"/>
          <p:cNvSpPr>
            <a:spLocks noGrp="1"/>
          </p:cNvSpPr>
          <p:nvPr>
            <p:ph type="title"/>
          </p:nvPr>
        </p:nvSpPr>
        <p:spPr>
          <a:xfrm>
            <a:off x="295363" y="433868"/>
            <a:ext cx="10927080" cy="861240"/>
          </a:xfrm>
        </p:spPr>
        <p:txBody>
          <a:bodyPr/>
          <a:lstStyle/>
          <a:p>
            <a:r>
              <a:rPr dirty="0">
                <a:solidFill>
                  <a:schemeClr val="tx2"/>
                </a:solidFill>
              </a:rPr>
              <a:t>Double Exponential Smoothing Method</a:t>
            </a:r>
            <a:endParaRPr lang="en-US" dirty="0">
              <a:solidFill>
                <a:schemeClr val="tx2"/>
              </a:solidFill>
            </a:endParaRPr>
          </a:p>
        </p:txBody>
      </p:sp>
    </p:spTree>
    <p:extLst>
      <p:ext uri="{BB962C8B-B14F-4D97-AF65-F5344CB8AC3E}">
        <p14:creationId xmlns:p14="http://schemas.microsoft.com/office/powerpoint/2010/main" val="347196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Using Double Exponential Smoothing Techniques:</a:t>
            </a:r>
          </a:p>
          <a:p>
            <a:pPr marL="234950" indent="-234950">
              <a:buClr>
                <a:schemeClr val="tx2"/>
              </a:buClr>
              <a:buFont typeface="Wingdings" pitchFamily="2" charset="2"/>
              <a:buChar char="§"/>
            </a:pPr>
            <a:r>
              <a:rPr lang="en-US" dirty="0"/>
              <a:t>DES gives a lot of flexibility in controlling the data and trend smoothing by controlling values of </a:t>
            </a:r>
            <a:r>
              <a:rPr lang="el-GR" dirty="0"/>
              <a:t>α</a:t>
            </a:r>
            <a:r>
              <a:rPr lang="en-US" dirty="0"/>
              <a:t> and </a:t>
            </a:r>
            <a:r>
              <a:rPr lang="el-GR" dirty="0"/>
              <a:t>β</a:t>
            </a:r>
            <a:endParaRPr lang="en-US" dirty="0"/>
          </a:p>
          <a:p>
            <a:pPr marL="234950" indent="-234950">
              <a:buClr>
                <a:schemeClr val="tx2"/>
              </a:buClr>
              <a:buFont typeface="Wingdings" pitchFamily="2" charset="2"/>
              <a:buChar char="§"/>
            </a:pPr>
            <a:r>
              <a:rPr lang="en-US" dirty="0"/>
              <a:t>DES addresses smoothing of data and  trend factor but not seasonal factors in the forecasted output.</a:t>
            </a:r>
          </a:p>
          <a:p>
            <a:endParaRPr lang="en-IN" dirty="0"/>
          </a:p>
        </p:txBody>
      </p:sp>
      <p:sp>
        <p:nvSpPr>
          <p:cNvPr id="4" name="Title 1"/>
          <p:cNvSpPr>
            <a:spLocks noGrp="1"/>
          </p:cNvSpPr>
          <p:nvPr>
            <p:ph type="title"/>
          </p:nvPr>
        </p:nvSpPr>
        <p:spPr>
          <a:xfrm>
            <a:off x="131885" y="381000"/>
            <a:ext cx="11003280" cy="856395"/>
          </a:xfrm>
        </p:spPr>
        <p:txBody>
          <a:bodyPr/>
          <a:lstStyle/>
          <a:p>
            <a:r>
              <a:rPr dirty="0">
                <a:solidFill>
                  <a:schemeClr val="tx2"/>
                </a:solidFill>
              </a:rPr>
              <a:t>Double Exponential Smoothing Method</a:t>
            </a:r>
            <a:endParaRPr lang="en-US" dirty="0">
              <a:solidFill>
                <a:schemeClr val="tx2"/>
              </a:solidFill>
            </a:endParaRPr>
          </a:p>
        </p:txBody>
      </p:sp>
    </p:spTree>
    <p:extLst>
      <p:ext uri="{BB962C8B-B14F-4D97-AF65-F5344CB8AC3E}">
        <p14:creationId xmlns:p14="http://schemas.microsoft.com/office/powerpoint/2010/main" val="358444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1179"/>
            <a:ext cx="7516368" cy="704088"/>
          </a:xfrm>
        </p:spPr>
        <p:txBody>
          <a:bodyPr>
            <a:normAutofit fontScale="90000"/>
          </a:bodyPr>
          <a:lstStyle/>
          <a:p>
            <a:r>
              <a:rPr dirty="0">
                <a:solidFill>
                  <a:schemeClr val="tx2"/>
                </a:solidFill>
              </a:rPr>
              <a:t>Optimum </a:t>
            </a:r>
            <a:r>
              <a:rPr lang="en-US" dirty="0">
                <a:solidFill>
                  <a:schemeClr val="tx2"/>
                </a:solidFill>
              </a:rPr>
              <a:t>Value of </a:t>
            </a:r>
            <a:r>
              <a:rPr lang="el-GR" dirty="0">
                <a:solidFill>
                  <a:schemeClr val="tx2"/>
                </a:solidFill>
              </a:rPr>
              <a:t>α</a:t>
            </a:r>
            <a:r>
              <a:rPr lang="en-US" dirty="0">
                <a:solidFill>
                  <a:schemeClr val="tx2"/>
                </a:solidFill>
              </a:rPr>
              <a:t> and </a:t>
            </a:r>
            <a:r>
              <a:rPr lang="el-GR" dirty="0">
                <a:solidFill>
                  <a:schemeClr val="tx2"/>
                </a:solidFill>
              </a:rPr>
              <a:t>β</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18</a:t>
            </a:fld>
            <a:endParaRPr lang="en-US" dirty="0"/>
          </a:p>
        </p:txBody>
      </p:sp>
      <p:sp>
        <p:nvSpPr>
          <p:cNvPr id="14" name="TextBox 13"/>
          <p:cNvSpPr txBox="1"/>
          <p:nvPr/>
        </p:nvSpPr>
        <p:spPr>
          <a:xfrm>
            <a:off x="1447800" y="1066801"/>
            <a:ext cx="8953500" cy="353943"/>
          </a:xfrm>
          <a:prstGeom prst="rect">
            <a:avLst/>
          </a:prstGeom>
          <a:noFill/>
        </p:spPr>
        <p:txBody>
          <a:bodyPr wrap="square" rtlCol="0">
            <a:spAutoFit/>
          </a:bodyPr>
          <a:lstStyle/>
          <a:p>
            <a:r>
              <a:rPr lang="en-IN" sz="1700" dirty="0"/>
              <a:t>Solver will help us to find best combination of </a:t>
            </a:r>
            <a:r>
              <a:rPr lang="el-GR" sz="1700" dirty="0"/>
              <a:t>α</a:t>
            </a:r>
            <a:r>
              <a:rPr lang="en-US" sz="1700" dirty="0"/>
              <a:t> and </a:t>
            </a:r>
            <a:r>
              <a:rPr lang="el-GR" sz="1700" dirty="0"/>
              <a:t>β</a:t>
            </a:r>
            <a:r>
              <a:rPr lang="en-US" sz="1700" dirty="0"/>
              <a:t> to minimize RMSE/MAPE</a:t>
            </a:r>
          </a:p>
        </p:txBody>
      </p:sp>
      <p:pic>
        <p:nvPicPr>
          <p:cNvPr id="4" name="Picture 3"/>
          <p:cNvPicPr>
            <a:picLocks noChangeAspect="1"/>
          </p:cNvPicPr>
          <p:nvPr/>
        </p:nvPicPr>
        <p:blipFill>
          <a:blip r:embed="rId2"/>
          <a:stretch>
            <a:fillRect/>
          </a:stretch>
        </p:blipFill>
        <p:spPr>
          <a:xfrm>
            <a:off x="1636776" y="1524000"/>
            <a:ext cx="7239000" cy="2678668"/>
          </a:xfrm>
          <a:prstGeom prst="rect">
            <a:avLst/>
          </a:prstGeom>
        </p:spPr>
      </p:pic>
      <p:sp>
        <p:nvSpPr>
          <p:cNvPr id="8" name="TextBox 7"/>
          <p:cNvSpPr txBox="1"/>
          <p:nvPr/>
        </p:nvSpPr>
        <p:spPr>
          <a:xfrm>
            <a:off x="1447800" y="4495801"/>
            <a:ext cx="2057400" cy="353943"/>
          </a:xfrm>
          <a:prstGeom prst="rect">
            <a:avLst/>
          </a:prstGeom>
          <a:noFill/>
        </p:spPr>
        <p:txBody>
          <a:bodyPr wrap="square" rtlCol="0">
            <a:spAutoFit/>
          </a:bodyPr>
          <a:lstStyle/>
          <a:p>
            <a:r>
              <a:rPr lang="en-IN" sz="1700" dirty="0"/>
              <a:t>Best Combination</a:t>
            </a:r>
            <a:endParaRPr lang="en-US" sz="1700" dirty="0"/>
          </a:p>
        </p:txBody>
      </p:sp>
      <p:pic>
        <p:nvPicPr>
          <p:cNvPr id="5" name="Picture 4"/>
          <p:cNvPicPr>
            <a:picLocks noChangeAspect="1"/>
          </p:cNvPicPr>
          <p:nvPr/>
        </p:nvPicPr>
        <p:blipFill>
          <a:blip r:embed="rId3"/>
          <a:stretch>
            <a:fillRect/>
          </a:stretch>
        </p:blipFill>
        <p:spPr>
          <a:xfrm>
            <a:off x="3276600" y="4665078"/>
            <a:ext cx="5695238" cy="1371429"/>
          </a:xfrm>
          <a:prstGeom prst="rect">
            <a:avLst/>
          </a:prstGeom>
        </p:spPr>
      </p:pic>
    </p:spTree>
    <p:extLst>
      <p:ext uri="{BB962C8B-B14F-4D97-AF65-F5344CB8AC3E}">
        <p14:creationId xmlns:p14="http://schemas.microsoft.com/office/powerpoint/2010/main" val="273122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533400"/>
            <a:ext cx="9945624" cy="704088"/>
          </a:xfrm>
        </p:spPr>
        <p:txBody>
          <a:bodyPr>
            <a:normAutofit fontScale="90000"/>
          </a:bodyPr>
          <a:lstStyle/>
          <a:p>
            <a:r>
              <a:rPr dirty="0">
                <a:solidFill>
                  <a:schemeClr val="tx2"/>
                </a:solidFill>
              </a:rPr>
              <a:t>Forecasting using Time Series Techniques </a:t>
            </a:r>
            <a:endParaRPr lang="en-US" dirty="0">
              <a:solidFill>
                <a:schemeClr val="tx2"/>
              </a:solidFill>
            </a:endParaRPr>
          </a:p>
        </p:txBody>
      </p:sp>
      <p:sp>
        <p:nvSpPr>
          <p:cNvPr id="4" name="Text Placeholder 3"/>
          <p:cNvSpPr txBox="1">
            <a:spLocks/>
          </p:cNvSpPr>
          <p:nvPr/>
        </p:nvSpPr>
        <p:spPr>
          <a:xfrm>
            <a:off x="228600" y="1431418"/>
            <a:ext cx="11815721" cy="5172075"/>
          </a:xfrm>
          <a:prstGeom prst="rect">
            <a:avLst/>
          </a:prstGeom>
        </p:spPr>
        <p:txBody>
          <a:bodyPr/>
          <a:lst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a:lstStyle>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Simple Moving Average</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Weighted Moving Average</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Simple Exponential Smoothing</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Double Exponential Smoothing</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Triple Exponential Smoothing</a:t>
            </a:r>
          </a:p>
          <a:p>
            <a:pPr marL="0" lvl="1" indent="0">
              <a:lnSpc>
                <a:spcPct val="150000"/>
              </a:lnSpc>
              <a:spcBef>
                <a:spcPts val="0"/>
              </a:spcBef>
              <a:spcAft>
                <a:spcPts val="0"/>
              </a:spcAft>
              <a:buClr>
                <a:schemeClr val="tx2"/>
              </a:buClr>
              <a:buFont typeface="Wingdings" panose="05000000000000000000" pitchFamily="2" charset="2"/>
              <a:buChar char="§"/>
            </a:pPr>
            <a:r>
              <a:rPr lang="en-IN" sz="2800" dirty="0">
                <a:solidFill>
                  <a:schemeClr val="tx1"/>
                </a:solidFill>
              </a:rPr>
              <a:t> Time Series Models Comparison</a:t>
            </a:r>
          </a:p>
        </p:txBody>
      </p:sp>
    </p:spTree>
    <p:extLst>
      <p:ext uri="{BB962C8B-B14F-4D97-AF65-F5344CB8AC3E}">
        <p14:creationId xmlns:p14="http://schemas.microsoft.com/office/powerpoint/2010/main" val="428579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79" y="381000"/>
            <a:ext cx="10927080" cy="861240"/>
          </a:xfrm>
        </p:spPr>
        <p:txBody>
          <a:bodyPr/>
          <a:lstStyle/>
          <a:p>
            <a:r>
              <a:rPr dirty="0">
                <a:solidFill>
                  <a:schemeClr val="tx2"/>
                </a:solidFill>
              </a:rPr>
              <a:t>Triple Exponential Smoothing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19</a:t>
            </a:fld>
            <a:endParaRPr lang="en-US" dirty="0"/>
          </a:p>
        </p:txBody>
      </p:sp>
      <p:sp>
        <p:nvSpPr>
          <p:cNvPr id="4" name="TextBox 3"/>
          <p:cNvSpPr txBox="1"/>
          <p:nvPr/>
        </p:nvSpPr>
        <p:spPr>
          <a:xfrm>
            <a:off x="167640" y="1118837"/>
            <a:ext cx="11049000" cy="4770537"/>
          </a:xfrm>
          <a:prstGeom prst="rect">
            <a:avLst/>
          </a:prstGeom>
          <a:noFill/>
        </p:spPr>
        <p:txBody>
          <a:bodyPr wrap="square" rtlCol="0">
            <a:spAutoFit/>
          </a:bodyPr>
          <a:lstStyle/>
          <a:p>
            <a:r>
              <a:rPr lang="en-US" sz="1600" b="1" dirty="0"/>
              <a:t>What is Triple Exponential Smoothing ?</a:t>
            </a:r>
          </a:p>
          <a:p>
            <a:r>
              <a:rPr lang="en-US" sz="1600" dirty="0"/>
              <a:t>Double exponential smoothing (DES) does not do well when there is a trend and seasonality both in the data. In such situations, several methods were devised under the name “triple exponential smoothing“ . </a:t>
            </a:r>
          </a:p>
          <a:p>
            <a:endParaRPr lang="en-US" sz="1600" dirty="0"/>
          </a:p>
          <a:p>
            <a:r>
              <a:rPr lang="en-US" sz="1600" dirty="0"/>
              <a:t>Triple exponential smoothing is given by the formulas:</a:t>
            </a:r>
          </a:p>
          <a:p>
            <a:r>
              <a:rPr lang="en-US" sz="1600" dirty="0"/>
              <a:t>			</a:t>
            </a:r>
          </a:p>
          <a:p>
            <a:r>
              <a:rPr lang="en-US" sz="1600" dirty="0"/>
              <a:t>			S</a:t>
            </a:r>
            <a:r>
              <a:rPr lang="en-US" sz="1100" dirty="0"/>
              <a:t>t</a:t>
            </a:r>
            <a:r>
              <a:rPr lang="en-US" sz="1600" dirty="0"/>
              <a:t>=</a:t>
            </a:r>
            <a:r>
              <a:rPr lang="el-GR" sz="1600" dirty="0"/>
              <a:t>α</a:t>
            </a:r>
            <a:r>
              <a:rPr lang="en-US" sz="1600" dirty="0" err="1"/>
              <a:t>X</a:t>
            </a:r>
            <a:r>
              <a:rPr lang="en-US" sz="1100" dirty="0" err="1"/>
              <a:t>t</a:t>
            </a:r>
            <a:r>
              <a:rPr lang="en-US" sz="1600" dirty="0"/>
              <a:t>/C</a:t>
            </a:r>
            <a:r>
              <a:rPr lang="en-US" sz="1100" dirty="0"/>
              <a:t>t-L</a:t>
            </a:r>
            <a:r>
              <a:rPr lang="en-US" sz="1600" dirty="0"/>
              <a:t>+(1-</a:t>
            </a:r>
            <a:r>
              <a:rPr lang="el-GR" sz="1600" dirty="0"/>
              <a:t>α</a:t>
            </a:r>
            <a:r>
              <a:rPr lang="en-US" sz="1600" dirty="0"/>
              <a:t>)(S</a:t>
            </a:r>
            <a:r>
              <a:rPr lang="en-US" sz="1100" dirty="0"/>
              <a:t>t-1</a:t>
            </a:r>
            <a:r>
              <a:rPr lang="en-US" sz="1600" dirty="0"/>
              <a:t>+b</a:t>
            </a:r>
            <a:r>
              <a:rPr lang="en-US" sz="1100" dirty="0"/>
              <a:t>t-1</a:t>
            </a:r>
            <a:r>
              <a:rPr lang="en-US" sz="1600" dirty="0"/>
              <a:t>),    </a:t>
            </a:r>
          </a:p>
          <a:p>
            <a:r>
              <a:rPr lang="en-US" sz="1600" dirty="0"/>
              <a:t>			b</a:t>
            </a:r>
            <a:r>
              <a:rPr lang="en-US" sz="1100" dirty="0"/>
              <a:t>t</a:t>
            </a:r>
            <a:r>
              <a:rPr lang="en-US" sz="1600" dirty="0"/>
              <a:t>=</a:t>
            </a:r>
            <a:r>
              <a:rPr lang="el-GR" sz="1600" dirty="0"/>
              <a:t>β</a:t>
            </a:r>
            <a:r>
              <a:rPr lang="en-US" sz="1600" dirty="0"/>
              <a:t>(S</a:t>
            </a:r>
            <a:r>
              <a:rPr lang="en-US" sz="1100" dirty="0"/>
              <a:t>t</a:t>
            </a:r>
            <a:r>
              <a:rPr lang="en-US" sz="1600" dirty="0"/>
              <a:t>-S</a:t>
            </a:r>
            <a:r>
              <a:rPr lang="en-US" sz="1100" dirty="0"/>
              <a:t>t-1</a:t>
            </a:r>
            <a:r>
              <a:rPr lang="en-US" sz="1600" dirty="0"/>
              <a:t>)+(1-</a:t>
            </a:r>
            <a:r>
              <a:rPr lang="el-GR" sz="1600" dirty="0"/>
              <a:t>β</a:t>
            </a:r>
            <a:r>
              <a:rPr lang="en-US" sz="1600" dirty="0"/>
              <a:t>)*b</a:t>
            </a:r>
            <a:r>
              <a:rPr lang="en-US" sz="1100" dirty="0"/>
              <a:t>t-1</a:t>
            </a:r>
            <a:endParaRPr lang="en-US" sz="1600" dirty="0"/>
          </a:p>
          <a:p>
            <a:r>
              <a:rPr lang="en-US" sz="1600" dirty="0"/>
              <a:t>			C</a:t>
            </a:r>
            <a:r>
              <a:rPr lang="en-US" sz="1100" dirty="0"/>
              <a:t>t</a:t>
            </a:r>
            <a:r>
              <a:rPr lang="en-US" sz="1600" dirty="0"/>
              <a:t>=</a:t>
            </a:r>
            <a:r>
              <a:rPr lang="el-GR" sz="1600" dirty="0"/>
              <a:t>ϒ</a:t>
            </a:r>
            <a:r>
              <a:rPr lang="en-US" sz="1600" dirty="0"/>
              <a:t>(</a:t>
            </a:r>
            <a:r>
              <a:rPr lang="en-US" sz="1600" dirty="0" err="1"/>
              <a:t>X</a:t>
            </a:r>
            <a:r>
              <a:rPr lang="en-US" sz="1100" dirty="0" err="1"/>
              <a:t>t</a:t>
            </a:r>
            <a:r>
              <a:rPr lang="en-US" sz="1600" dirty="0"/>
              <a:t>/S</a:t>
            </a:r>
            <a:r>
              <a:rPr lang="en-US" sz="1100" dirty="0"/>
              <a:t>t</a:t>
            </a:r>
            <a:r>
              <a:rPr lang="en-US" sz="1600" dirty="0"/>
              <a:t>)+(1-</a:t>
            </a:r>
            <a:r>
              <a:rPr lang="el-GR" sz="1600" dirty="0"/>
              <a:t>ϒ</a:t>
            </a:r>
            <a:r>
              <a:rPr lang="en-US" sz="1600" dirty="0"/>
              <a:t>)*C</a:t>
            </a:r>
            <a:r>
              <a:rPr lang="en-US" sz="1100" dirty="0"/>
              <a:t>t-L</a:t>
            </a:r>
            <a:endParaRPr lang="en-US" sz="1600" dirty="0"/>
          </a:p>
          <a:p>
            <a:r>
              <a:rPr lang="en-US" sz="1600" dirty="0"/>
              <a:t>			F</a:t>
            </a:r>
            <a:r>
              <a:rPr lang="en-US" sz="1100" dirty="0"/>
              <a:t>t+1</a:t>
            </a:r>
            <a:r>
              <a:rPr lang="en-US" sz="1600" dirty="0"/>
              <a:t>=(S</a:t>
            </a:r>
            <a:r>
              <a:rPr lang="en-US" sz="1100" dirty="0"/>
              <a:t>t</a:t>
            </a:r>
            <a:r>
              <a:rPr lang="en-US" sz="1600" dirty="0"/>
              <a:t>+b</a:t>
            </a:r>
            <a:r>
              <a:rPr lang="en-US" sz="1100" dirty="0"/>
              <a:t>t</a:t>
            </a:r>
            <a:r>
              <a:rPr lang="en-US" sz="1600" dirty="0"/>
              <a:t>)*C</a:t>
            </a:r>
            <a:r>
              <a:rPr lang="en-US" sz="1100" dirty="0"/>
              <a:t>t-L</a:t>
            </a:r>
            <a:endParaRPr lang="en-US" sz="1600" dirty="0"/>
          </a:p>
          <a:p>
            <a:endParaRPr lang="en-US" sz="1600" b="1" dirty="0"/>
          </a:p>
          <a:p>
            <a:r>
              <a:rPr lang="en-US" sz="1600" dirty="0"/>
              <a:t>			S</a:t>
            </a:r>
            <a:r>
              <a:rPr lang="en-US" sz="1100" dirty="0"/>
              <a:t>t</a:t>
            </a:r>
            <a:r>
              <a:rPr lang="en-US" sz="1200" dirty="0"/>
              <a:t>- </a:t>
            </a:r>
            <a:r>
              <a:rPr lang="en-US" sz="1600" dirty="0"/>
              <a:t>Data Smoothing Component of Forecasted Value</a:t>
            </a:r>
          </a:p>
          <a:p>
            <a:r>
              <a:rPr lang="en-US" sz="1600" dirty="0"/>
              <a:t>			b</a:t>
            </a:r>
            <a:r>
              <a:rPr lang="en-US" sz="1100" dirty="0"/>
              <a:t>t</a:t>
            </a:r>
            <a:r>
              <a:rPr lang="en-US" sz="1600" dirty="0"/>
              <a:t>- Trend Smoothing Component of Forecasted Value	</a:t>
            </a:r>
          </a:p>
          <a:p>
            <a:r>
              <a:rPr lang="en-US" sz="1600" dirty="0"/>
              <a:t>			C</a:t>
            </a:r>
            <a:r>
              <a:rPr lang="en-US" sz="1100" dirty="0"/>
              <a:t>t</a:t>
            </a:r>
            <a:r>
              <a:rPr lang="en-US" sz="1600" dirty="0"/>
              <a:t>- Season Smoothing Component of Forecasted Value</a:t>
            </a:r>
          </a:p>
          <a:p>
            <a:r>
              <a:rPr lang="en-US" sz="1600" dirty="0"/>
              <a:t>			</a:t>
            </a:r>
            <a:r>
              <a:rPr lang="el-GR" sz="1600" dirty="0"/>
              <a:t>α</a:t>
            </a:r>
            <a:r>
              <a:rPr lang="en-US" sz="1600" dirty="0"/>
              <a:t>- Data Smoothing Factor (0&lt; </a:t>
            </a:r>
            <a:r>
              <a:rPr lang="el-GR" sz="1600" dirty="0"/>
              <a:t>α </a:t>
            </a:r>
            <a:r>
              <a:rPr lang="en-US" sz="1600" dirty="0"/>
              <a:t>&lt;1)</a:t>
            </a:r>
          </a:p>
          <a:p>
            <a:r>
              <a:rPr lang="en-US" sz="1600" dirty="0"/>
              <a:t>			</a:t>
            </a:r>
            <a:r>
              <a:rPr lang="el-GR" sz="1600" dirty="0"/>
              <a:t>β</a:t>
            </a:r>
            <a:r>
              <a:rPr lang="en-US" sz="1600" dirty="0"/>
              <a:t>- Trend Smoothing Factor (0&lt; </a:t>
            </a:r>
            <a:r>
              <a:rPr lang="el-GR" sz="1600" dirty="0"/>
              <a:t>β </a:t>
            </a:r>
            <a:r>
              <a:rPr lang="en-US" sz="1600" dirty="0"/>
              <a:t>&lt;1)</a:t>
            </a:r>
          </a:p>
          <a:p>
            <a:r>
              <a:rPr lang="en-US" sz="1600" dirty="0"/>
              <a:t>			</a:t>
            </a:r>
            <a:r>
              <a:rPr lang="el-GR" sz="1600" dirty="0"/>
              <a:t>ϒ</a:t>
            </a:r>
            <a:r>
              <a:rPr lang="en-US" sz="1600" dirty="0"/>
              <a:t>- Season Smoothing Factor (0&lt; </a:t>
            </a:r>
            <a:r>
              <a:rPr lang="el-GR" sz="1600" dirty="0"/>
              <a:t>ϒ </a:t>
            </a:r>
            <a:r>
              <a:rPr lang="en-US" sz="1600" dirty="0"/>
              <a:t>&lt;1) 			</a:t>
            </a:r>
          </a:p>
          <a:p>
            <a:endParaRPr lang="en-US" sz="1600" dirty="0"/>
          </a:p>
          <a:p>
            <a:endParaRPr lang="en-US" sz="1600" dirty="0"/>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6" name="Rectangle 5"/>
          <p:cNvSpPr/>
          <p:nvPr/>
        </p:nvSpPr>
        <p:spPr>
          <a:xfrm>
            <a:off x="259079" y="5287785"/>
            <a:ext cx="10988040" cy="584775"/>
          </a:xfrm>
          <a:prstGeom prst="rect">
            <a:avLst/>
          </a:prstGeom>
        </p:spPr>
        <p:txBody>
          <a:bodyPr wrap="square">
            <a:spAutoFit/>
          </a:bodyPr>
          <a:lstStyle/>
          <a:p>
            <a:r>
              <a:rPr lang="en-US" sz="1600" b="1" dirty="0"/>
              <a:t>How to decide better combination of data smoothing  factor, trend smoothing factor and season smoothing factor in the Triple Exponential Smoothing formula?</a:t>
            </a:r>
          </a:p>
        </p:txBody>
      </p:sp>
      <p:pic>
        <p:nvPicPr>
          <p:cNvPr id="7" name="Picture 6"/>
          <p:cNvPicPr>
            <a:picLocks noChangeAspect="1"/>
          </p:cNvPicPr>
          <p:nvPr/>
        </p:nvPicPr>
        <p:blipFill>
          <a:blip r:embed="rId2"/>
          <a:stretch>
            <a:fillRect/>
          </a:stretch>
        </p:blipFill>
        <p:spPr>
          <a:xfrm>
            <a:off x="3436855" y="5786704"/>
            <a:ext cx="6961905" cy="419048"/>
          </a:xfrm>
          <a:prstGeom prst="rect">
            <a:avLst/>
          </a:prstGeom>
        </p:spPr>
      </p:pic>
    </p:spTree>
    <p:extLst>
      <p:ext uri="{BB962C8B-B14F-4D97-AF65-F5344CB8AC3E}">
        <p14:creationId xmlns:p14="http://schemas.microsoft.com/office/powerpoint/2010/main" val="77377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20</a:t>
            </a:fld>
            <a:endParaRPr lang="en-US" dirty="0"/>
          </a:p>
        </p:txBody>
      </p:sp>
      <p:sp>
        <p:nvSpPr>
          <p:cNvPr id="6" name="TextBox 5"/>
          <p:cNvSpPr txBox="1"/>
          <p:nvPr/>
        </p:nvSpPr>
        <p:spPr>
          <a:xfrm>
            <a:off x="410719" y="1227710"/>
            <a:ext cx="10972800" cy="5863144"/>
          </a:xfrm>
          <a:prstGeom prst="rect">
            <a:avLst/>
          </a:prstGeom>
          <a:noFill/>
        </p:spPr>
        <p:txBody>
          <a:bodyPr wrap="square" rtlCol="0">
            <a:spAutoFit/>
          </a:bodyPr>
          <a:lstStyle/>
          <a:p>
            <a:r>
              <a:rPr lang="en-US" sz="1700" b="1" dirty="0"/>
              <a:t>Method to determine better </a:t>
            </a:r>
            <a:r>
              <a:rPr lang="el-GR" sz="1700" b="1" dirty="0"/>
              <a:t>α</a:t>
            </a:r>
            <a:r>
              <a:rPr lang="en-US" sz="1700" b="1" dirty="0"/>
              <a:t>, </a:t>
            </a:r>
            <a:r>
              <a:rPr lang="el-GR" sz="1700" b="1" dirty="0"/>
              <a:t>β</a:t>
            </a:r>
            <a:r>
              <a:rPr lang="en-US" sz="1700" b="1" dirty="0"/>
              <a:t> and </a:t>
            </a:r>
            <a:r>
              <a:rPr lang="el-GR" sz="1700" b="1" dirty="0"/>
              <a:t>ϒ</a:t>
            </a:r>
            <a:r>
              <a:rPr lang="en-US" sz="1700" b="1" dirty="0"/>
              <a:t> combination</a:t>
            </a:r>
            <a:r>
              <a:rPr lang="el-GR" sz="1700" dirty="0"/>
              <a:t> </a:t>
            </a:r>
            <a:r>
              <a:rPr lang="en-US" sz="1700" b="1" dirty="0"/>
              <a:t>:</a:t>
            </a:r>
          </a:p>
          <a:p>
            <a:endParaRPr lang="en-US" sz="1700" dirty="0"/>
          </a:p>
          <a:p>
            <a:r>
              <a:rPr lang="en-US" sz="1700" b="1" dirty="0"/>
              <a:t>Root Mean Square Error:</a:t>
            </a:r>
            <a:r>
              <a:rPr lang="en-US" sz="1700" dirty="0"/>
              <a:t> The formula for calculating RMSE is given by</a:t>
            </a:r>
          </a:p>
          <a:p>
            <a:endParaRPr lang="en-US" sz="1600" dirty="0"/>
          </a:p>
          <a:p>
            <a:r>
              <a:rPr lang="en-US" sz="1600" b="1" dirty="0"/>
              <a:t>                                     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a:t>
            </a:r>
            <a:r>
              <a:rPr lang="en-US" sz="1600" b="1" dirty="0" err="1"/>
              <a:t>y</a:t>
            </a:r>
            <a:r>
              <a:rPr lang="en-US" sz="1400" b="1" dirty="0" err="1"/>
              <a:t>k</a:t>
            </a:r>
            <a:r>
              <a:rPr lang="en-US" sz="1600" b="1" dirty="0" err="1"/>
              <a:t>-f</a:t>
            </a:r>
            <a:r>
              <a:rPr lang="en-US" sz="1400" b="1" dirty="0" err="1"/>
              <a:t>k</a:t>
            </a:r>
            <a:r>
              <a:rPr lang="en-US" sz="1600" b="1" dirty="0"/>
              <a:t>)^2]/K}</a:t>
            </a:r>
          </a:p>
          <a:p>
            <a:r>
              <a:rPr lang="en-US" sz="1600" dirty="0"/>
              <a:t>                                                  Y</a:t>
            </a:r>
            <a:r>
              <a:rPr lang="en-US" sz="1100" dirty="0"/>
              <a:t>k</a:t>
            </a:r>
            <a:r>
              <a:rPr lang="en-US" sz="1600" dirty="0"/>
              <a:t>-Actual Sales value in period n</a:t>
            </a:r>
          </a:p>
          <a:p>
            <a:r>
              <a:rPr lang="en-US" sz="1600" dirty="0"/>
              <a:t>                                                  </a:t>
            </a:r>
            <a:r>
              <a:rPr lang="en-US" sz="1600" dirty="0" err="1"/>
              <a:t>f</a:t>
            </a:r>
            <a:r>
              <a:rPr lang="en-US" sz="1100" dirty="0" err="1"/>
              <a:t>K</a:t>
            </a:r>
            <a:r>
              <a:rPr lang="en-US" sz="1600" dirty="0"/>
              <a:t>-Forecasted sales value in period n</a:t>
            </a:r>
          </a:p>
          <a:p>
            <a:r>
              <a:rPr lang="en-US" sz="1600" dirty="0"/>
              <a:t>                                                  K-Number of periods</a:t>
            </a:r>
            <a:endParaRPr lang="en-US" sz="1600" b="1" dirty="0"/>
          </a:p>
          <a:p>
            <a:r>
              <a:rPr lang="en-US" sz="1700" dirty="0"/>
              <a:t>Smaller the value of RMSE, better is the forecasting model.</a:t>
            </a:r>
          </a:p>
          <a:p>
            <a:endParaRPr lang="en-US" sz="1700" dirty="0"/>
          </a:p>
          <a:p>
            <a:endParaRPr lang="en-US" sz="1700" dirty="0"/>
          </a:p>
          <a:p>
            <a:r>
              <a:rPr lang="en-US" sz="1700" b="1" dirty="0"/>
              <a:t>Mean Absolute Percentage Error:</a:t>
            </a:r>
            <a:r>
              <a:rPr lang="en-US" sz="1700" dirty="0"/>
              <a:t> The formula for calculating MAPE is given by</a:t>
            </a:r>
          </a:p>
          <a:p>
            <a:r>
              <a:rPr lang="en-US" sz="1600" dirty="0"/>
              <a:t>                                       </a:t>
            </a:r>
          </a:p>
          <a:p>
            <a:r>
              <a:rPr lang="en-US" sz="1600" b="1" dirty="0"/>
              <a:t>                                     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a:t>
            </a:r>
            <a:r>
              <a:rPr lang="en-US" sz="1600" b="1" dirty="0" err="1"/>
              <a:t>y</a:t>
            </a:r>
            <a:r>
              <a:rPr lang="en-US" sz="1100" b="1" dirty="0" err="1"/>
              <a:t>k</a:t>
            </a:r>
            <a:r>
              <a:rPr lang="en-US" sz="1600" b="1" dirty="0" err="1"/>
              <a:t>-f</a:t>
            </a:r>
            <a:r>
              <a:rPr lang="en-US" sz="1100" b="1" dirty="0" err="1"/>
              <a:t>K</a:t>
            </a:r>
            <a:r>
              <a:rPr lang="en-US" sz="1600" b="1" dirty="0"/>
              <a:t>)/</a:t>
            </a:r>
            <a:r>
              <a:rPr lang="en-US" sz="1600" b="1" dirty="0" err="1"/>
              <a:t>y</a:t>
            </a:r>
            <a:r>
              <a:rPr lang="en-US" sz="1100" b="1" dirty="0" err="1"/>
              <a:t>n</a:t>
            </a:r>
            <a:r>
              <a:rPr lang="en-US" sz="1600" b="1" dirty="0"/>
              <a:t>]/K</a:t>
            </a:r>
            <a:endParaRPr lang="en-US" sz="1100" b="1" dirty="0"/>
          </a:p>
          <a:p>
            <a:r>
              <a:rPr lang="en-US" sz="1600" dirty="0"/>
              <a:t>                                                  </a:t>
            </a:r>
            <a:r>
              <a:rPr lang="en-US" sz="1600" dirty="0" err="1"/>
              <a:t>Y</a:t>
            </a:r>
            <a:r>
              <a:rPr lang="en-US" sz="1100" dirty="0" err="1"/>
              <a:t>k</a:t>
            </a:r>
            <a:r>
              <a:rPr lang="en-US" sz="1600" dirty="0"/>
              <a:t>-Actual Sales value in period n</a:t>
            </a:r>
          </a:p>
          <a:p>
            <a:r>
              <a:rPr lang="en-US" sz="1600" dirty="0"/>
              <a:t>                                                  </a:t>
            </a:r>
            <a:r>
              <a:rPr lang="en-US" sz="1600" dirty="0" err="1"/>
              <a:t>f</a:t>
            </a:r>
            <a:r>
              <a:rPr lang="en-US" sz="1100" dirty="0" err="1"/>
              <a:t>K</a:t>
            </a:r>
            <a:r>
              <a:rPr lang="en-US" sz="1600" dirty="0"/>
              <a:t>-Forecasted sales value in period n</a:t>
            </a:r>
          </a:p>
          <a:p>
            <a:r>
              <a:rPr lang="en-US" sz="1600" dirty="0"/>
              <a:t>                                                  K-Number of periods</a:t>
            </a:r>
          </a:p>
          <a:p>
            <a:endParaRPr lang="en-US" sz="1600" dirty="0"/>
          </a:p>
          <a:p>
            <a:r>
              <a:rPr lang="en-US" sz="1700" dirty="0"/>
              <a:t>Smaller the value of MAPE, better is the forecasting model.</a:t>
            </a:r>
          </a:p>
          <a:p>
            <a:endParaRPr lang="en-US" sz="1600" dirty="0"/>
          </a:p>
          <a:p>
            <a:endParaRPr lang="en-US" sz="1600" dirty="0"/>
          </a:p>
          <a:p>
            <a:endParaRPr lang="en-US" sz="1600" dirty="0"/>
          </a:p>
          <a:p>
            <a:endParaRPr lang="en-US" sz="1600" dirty="0"/>
          </a:p>
        </p:txBody>
      </p:sp>
      <p:sp>
        <p:nvSpPr>
          <p:cNvPr id="4" name="Title 1"/>
          <p:cNvSpPr>
            <a:spLocks noGrp="1"/>
          </p:cNvSpPr>
          <p:nvPr>
            <p:ph type="title"/>
          </p:nvPr>
        </p:nvSpPr>
        <p:spPr>
          <a:xfrm>
            <a:off x="259079" y="362215"/>
            <a:ext cx="10927080" cy="861240"/>
          </a:xfrm>
        </p:spPr>
        <p:txBody>
          <a:bodyPr/>
          <a:lstStyle/>
          <a:p>
            <a:r>
              <a:rPr dirty="0">
                <a:solidFill>
                  <a:schemeClr val="tx2"/>
                </a:solidFill>
              </a:rPr>
              <a:t>Triple Exponential Smoothing Method</a:t>
            </a:r>
            <a:endParaRPr lang="en-US" dirty="0">
              <a:solidFill>
                <a:schemeClr val="tx2"/>
              </a:solidFill>
            </a:endParaRPr>
          </a:p>
        </p:txBody>
      </p:sp>
    </p:spTree>
    <p:extLst>
      <p:ext uri="{BB962C8B-B14F-4D97-AF65-F5344CB8AC3E}">
        <p14:creationId xmlns:p14="http://schemas.microsoft.com/office/powerpoint/2010/main" val="150668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Using Triple Exponential Smoothing Techniques:</a:t>
            </a:r>
          </a:p>
          <a:p>
            <a:pPr marL="234950" indent="-234950">
              <a:buClr>
                <a:schemeClr val="tx2"/>
              </a:buClr>
              <a:buFont typeface="Wingdings" pitchFamily="2" charset="2"/>
              <a:buChar char="§"/>
            </a:pPr>
            <a:r>
              <a:rPr lang="en-US" dirty="0"/>
              <a:t>TES gives a lot of flexibility in controlling the data, trend  and season smoothing by controlling values of </a:t>
            </a:r>
            <a:r>
              <a:rPr lang="el-GR" dirty="0"/>
              <a:t>α</a:t>
            </a:r>
            <a:r>
              <a:rPr lang="en-US" dirty="0"/>
              <a:t>, </a:t>
            </a:r>
            <a:r>
              <a:rPr lang="el-GR" dirty="0"/>
              <a:t>β</a:t>
            </a:r>
            <a:r>
              <a:rPr lang="en-US" dirty="0"/>
              <a:t> and </a:t>
            </a:r>
            <a:r>
              <a:rPr lang="el-GR" dirty="0"/>
              <a:t>ϒ</a:t>
            </a:r>
            <a:endParaRPr lang="en-US" dirty="0"/>
          </a:p>
          <a:p>
            <a:pPr marL="234950" indent="-234950">
              <a:buClr>
                <a:schemeClr val="tx2"/>
              </a:buClr>
              <a:buFont typeface="Wingdings" pitchFamily="2" charset="2"/>
              <a:buChar char="§"/>
            </a:pPr>
            <a:r>
              <a:rPr lang="en-US" dirty="0"/>
              <a:t>TES addresses smoothing of data, trending  and season factor </a:t>
            </a:r>
          </a:p>
          <a:p>
            <a:endParaRPr lang="en-IN" dirty="0"/>
          </a:p>
        </p:txBody>
      </p:sp>
      <p:sp>
        <p:nvSpPr>
          <p:cNvPr id="4" name="Title 1"/>
          <p:cNvSpPr>
            <a:spLocks noGrp="1"/>
          </p:cNvSpPr>
          <p:nvPr>
            <p:ph type="title"/>
          </p:nvPr>
        </p:nvSpPr>
        <p:spPr>
          <a:xfrm>
            <a:off x="304800" y="381000"/>
            <a:ext cx="11003280" cy="856395"/>
          </a:xfrm>
        </p:spPr>
        <p:txBody>
          <a:bodyPr/>
          <a:lstStyle/>
          <a:p>
            <a:r>
              <a:rPr dirty="0">
                <a:solidFill>
                  <a:schemeClr val="tx2"/>
                </a:solidFill>
              </a:rPr>
              <a:t>Triple Exponential Smoothing Method</a:t>
            </a:r>
            <a:endParaRPr lang="en-US" dirty="0">
              <a:solidFill>
                <a:schemeClr val="tx2"/>
              </a:solidFill>
            </a:endParaRPr>
          </a:p>
        </p:txBody>
      </p:sp>
    </p:spTree>
    <p:extLst>
      <p:ext uri="{BB962C8B-B14F-4D97-AF65-F5344CB8AC3E}">
        <p14:creationId xmlns:p14="http://schemas.microsoft.com/office/powerpoint/2010/main" val="173983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32" y="372355"/>
            <a:ext cx="10927080" cy="861240"/>
          </a:xfrm>
        </p:spPr>
        <p:txBody>
          <a:bodyPr>
            <a:normAutofit/>
          </a:bodyPr>
          <a:lstStyle/>
          <a:p>
            <a:r>
              <a:rPr lang="en-IN" dirty="0">
                <a:solidFill>
                  <a:schemeClr val="tx2"/>
                </a:solidFill>
              </a:rPr>
              <a:t>Optimizing </a:t>
            </a:r>
            <a:r>
              <a:rPr lang="el-GR" dirty="0">
                <a:solidFill>
                  <a:schemeClr val="tx2"/>
                </a:solidFill>
              </a:rPr>
              <a:t>α</a:t>
            </a:r>
            <a:r>
              <a:rPr lang="en-US" dirty="0">
                <a:solidFill>
                  <a:schemeClr val="tx2"/>
                </a:solidFill>
              </a:rPr>
              <a:t>, </a:t>
            </a:r>
            <a:r>
              <a:rPr lang="el-GR" dirty="0">
                <a:solidFill>
                  <a:schemeClr val="tx2"/>
                </a:solidFill>
              </a:rPr>
              <a:t>β</a:t>
            </a:r>
            <a:r>
              <a:rPr lang="en-US" dirty="0">
                <a:solidFill>
                  <a:schemeClr val="tx2"/>
                </a:solidFill>
              </a:rPr>
              <a:t> and </a:t>
            </a:r>
            <a:r>
              <a:rPr lang="el-GR" dirty="0">
                <a:solidFill>
                  <a:schemeClr val="tx2"/>
                </a:solidFill>
              </a:rPr>
              <a:t>ϒ</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22</a:t>
            </a:fld>
            <a:endParaRPr lang="en-US" dirty="0"/>
          </a:p>
        </p:txBody>
      </p:sp>
      <p:sp>
        <p:nvSpPr>
          <p:cNvPr id="9" name="TextBox 8"/>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15" name="TextBox 14"/>
          <p:cNvSpPr txBox="1"/>
          <p:nvPr/>
        </p:nvSpPr>
        <p:spPr>
          <a:xfrm>
            <a:off x="1447800" y="1093858"/>
            <a:ext cx="8991600" cy="353943"/>
          </a:xfrm>
          <a:prstGeom prst="rect">
            <a:avLst/>
          </a:prstGeom>
          <a:noFill/>
        </p:spPr>
        <p:txBody>
          <a:bodyPr wrap="square" rtlCol="0">
            <a:spAutoFit/>
          </a:bodyPr>
          <a:lstStyle/>
          <a:p>
            <a:r>
              <a:rPr lang="en-IN" sz="1700" dirty="0"/>
              <a:t>Optimizing </a:t>
            </a:r>
            <a:r>
              <a:rPr lang="el-GR" sz="1700" dirty="0"/>
              <a:t>α</a:t>
            </a:r>
            <a:r>
              <a:rPr lang="en-US" sz="1700" dirty="0"/>
              <a:t>, </a:t>
            </a:r>
            <a:r>
              <a:rPr lang="el-GR" sz="1700" dirty="0"/>
              <a:t>β</a:t>
            </a:r>
            <a:r>
              <a:rPr lang="en-US" sz="1700" dirty="0"/>
              <a:t> and </a:t>
            </a:r>
            <a:r>
              <a:rPr lang="el-GR" sz="1700" dirty="0"/>
              <a:t>ϒ</a:t>
            </a:r>
            <a:r>
              <a:rPr lang="en-US" sz="1700" dirty="0"/>
              <a:t> to minimize RMSE/MAPE</a:t>
            </a:r>
          </a:p>
        </p:txBody>
      </p:sp>
      <p:pic>
        <p:nvPicPr>
          <p:cNvPr id="4" name="Picture 3"/>
          <p:cNvPicPr>
            <a:picLocks noChangeAspect="1"/>
          </p:cNvPicPr>
          <p:nvPr/>
        </p:nvPicPr>
        <p:blipFill>
          <a:blip r:embed="rId2"/>
          <a:stretch>
            <a:fillRect/>
          </a:stretch>
        </p:blipFill>
        <p:spPr>
          <a:xfrm>
            <a:off x="3657600" y="4876800"/>
            <a:ext cx="7009524" cy="1695238"/>
          </a:xfrm>
          <a:prstGeom prst="rect">
            <a:avLst/>
          </a:prstGeom>
        </p:spPr>
      </p:pic>
      <p:sp>
        <p:nvSpPr>
          <p:cNvPr id="10" name="TextBox 9"/>
          <p:cNvSpPr txBox="1"/>
          <p:nvPr/>
        </p:nvSpPr>
        <p:spPr>
          <a:xfrm>
            <a:off x="1447800" y="5224047"/>
            <a:ext cx="1905000" cy="353943"/>
          </a:xfrm>
          <a:prstGeom prst="rect">
            <a:avLst/>
          </a:prstGeom>
          <a:noFill/>
        </p:spPr>
        <p:txBody>
          <a:bodyPr wrap="square" rtlCol="0">
            <a:spAutoFit/>
          </a:bodyPr>
          <a:lstStyle/>
          <a:p>
            <a:r>
              <a:rPr lang="en-IN" sz="1700" dirty="0"/>
              <a:t>Result</a:t>
            </a:r>
            <a:endParaRPr lang="en-US" sz="1700" dirty="0"/>
          </a:p>
        </p:txBody>
      </p:sp>
      <p:pic>
        <p:nvPicPr>
          <p:cNvPr id="5" name="Picture 4"/>
          <p:cNvPicPr>
            <a:picLocks noChangeAspect="1"/>
          </p:cNvPicPr>
          <p:nvPr/>
        </p:nvPicPr>
        <p:blipFill>
          <a:blip r:embed="rId3"/>
          <a:stretch>
            <a:fillRect/>
          </a:stretch>
        </p:blipFill>
        <p:spPr>
          <a:xfrm>
            <a:off x="2209801" y="1481554"/>
            <a:ext cx="7057143" cy="3309666"/>
          </a:xfrm>
          <a:prstGeom prst="rect">
            <a:avLst/>
          </a:prstGeom>
        </p:spPr>
      </p:pic>
    </p:spTree>
    <p:extLst>
      <p:ext uri="{BB962C8B-B14F-4D97-AF65-F5344CB8AC3E}">
        <p14:creationId xmlns:p14="http://schemas.microsoft.com/office/powerpoint/2010/main" val="214586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r>
              <a:rPr lang="en-IN" dirty="0"/>
              <a:t>R script</a:t>
            </a:r>
          </a:p>
        </p:txBody>
      </p:sp>
      <p:sp>
        <p:nvSpPr>
          <p:cNvPr id="3" name="Content Placeholder 2"/>
          <p:cNvSpPr>
            <a:spLocks noGrp="1"/>
          </p:cNvSpPr>
          <p:nvPr>
            <p:ph idx="1"/>
          </p:nvPr>
        </p:nvSpPr>
        <p:spPr/>
        <p:txBody>
          <a:bodyPr/>
          <a:lstStyle/>
          <a:p>
            <a:r>
              <a:rPr lang="en-IN" dirty="0"/>
              <a:t>Case study to be added</a:t>
            </a:r>
          </a:p>
        </p:txBody>
      </p:sp>
    </p:spTree>
    <p:extLst>
      <p:ext uri="{BB962C8B-B14F-4D97-AF65-F5344CB8AC3E}">
        <p14:creationId xmlns:p14="http://schemas.microsoft.com/office/powerpoint/2010/main" val="299001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2692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81000"/>
            <a:ext cx="11003280" cy="856395"/>
          </a:xfrm>
        </p:spPr>
        <p:txBody>
          <a:bodyPr/>
          <a:lstStyle/>
          <a:p>
            <a:r>
              <a:rPr lang="en-IN" dirty="0"/>
              <a:t>Which technique to choose?</a:t>
            </a:r>
          </a:p>
        </p:txBody>
      </p:sp>
      <p:sp>
        <p:nvSpPr>
          <p:cNvPr id="4" name="Content Placeholder 3"/>
          <p:cNvSpPr>
            <a:spLocks noGrp="1"/>
          </p:cNvSpPr>
          <p:nvPr>
            <p:ph idx="1"/>
          </p:nvPr>
        </p:nvSpPr>
        <p:spPr>
          <a:xfrm>
            <a:off x="304800" y="1447800"/>
            <a:ext cx="11003280" cy="4495800"/>
          </a:xfrm>
        </p:spPr>
        <p:txBody>
          <a:bodyPr/>
          <a:lstStyle/>
          <a:p>
            <a:pPr algn="just"/>
            <a:r>
              <a:rPr lang="en-US" sz="2800" dirty="0"/>
              <a:t>The methods to trace the accuracy and reliability of forecasted results along with comparisons and prioritizing the best among various forecasting technique suiting to the underlying historical data are:</a:t>
            </a:r>
          </a:p>
          <a:p>
            <a:pPr lvl="0"/>
            <a:endParaRPr lang="en-US" sz="2800" dirty="0"/>
          </a:p>
          <a:p>
            <a:pPr marL="234950" indent="-234950">
              <a:buClr>
                <a:schemeClr val="tx2"/>
              </a:buClr>
              <a:buFont typeface="Wingdings" pitchFamily="2" charset="2"/>
              <a:buChar char="§"/>
            </a:pPr>
            <a:r>
              <a:rPr lang="en-US" sz="2800" dirty="0"/>
              <a:t>Mean Absolute Percentage Error (MAPE)</a:t>
            </a:r>
          </a:p>
          <a:p>
            <a:pPr marL="234950" indent="-234950">
              <a:buClr>
                <a:schemeClr val="tx2"/>
              </a:buClr>
              <a:buFont typeface="Wingdings" pitchFamily="2" charset="2"/>
              <a:buChar char="§"/>
            </a:pPr>
            <a:r>
              <a:rPr lang="en-US" sz="2800" dirty="0"/>
              <a:t>Root Mean Square Error (RMSE)</a:t>
            </a:r>
          </a:p>
          <a:p>
            <a:endParaRPr lang="en-US" sz="2800" dirty="0"/>
          </a:p>
          <a:p>
            <a:endParaRPr lang="en-IN" dirty="0"/>
          </a:p>
        </p:txBody>
      </p:sp>
    </p:spTree>
    <p:extLst>
      <p:ext uri="{BB962C8B-B14F-4D97-AF65-F5344CB8AC3E}">
        <p14:creationId xmlns:p14="http://schemas.microsoft.com/office/powerpoint/2010/main" val="158243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r>
              <a:rPr lang="en-IN" dirty="0"/>
              <a:t> Industry related examples</a:t>
            </a:r>
          </a:p>
        </p:txBody>
      </p:sp>
      <p:sp>
        <p:nvSpPr>
          <p:cNvPr id="3" name="Content Placeholder 2"/>
          <p:cNvSpPr>
            <a:spLocks noGrp="1"/>
          </p:cNvSpPr>
          <p:nvPr>
            <p:ph idx="1"/>
          </p:nvPr>
        </p:nvSpPr>
        <p:spPr>
          <a:xfrm>
            <a:off x="304800" y="1447800"/>
            <a:ext cx="10972800" cy="4495800"/>
          </a:xfrm>
        </p:spPr>
        <p:txBody>
          <a:bodyPr>
            <a:normAutofit lnSpcReduction="10000"/>
          </a:bodyPr>
          <a:lstStyle/>
          <a:p>
            <a:pPr>
              <a:buClrTx/>
              <a:buFont typeface="Wingdings" panose="05000000000000000000" pitchFamily="2" charset="2"/>
              <a:buChar char="q"/>
            </a:pPr>
            <a:r>
              <a:rPr lang="en-IN" dirty="0"/>
              <a:t> Consider as a use-case an oilfield with several Electrical Submersible Pumps (ESPs), each instrumented with sensors that continually measure electrical properties of the pump (the streams of sensor data), which are then relayed to a central location. Then by demonstrating a time-series analysis, failure detection and failure prediction from the streams of sensor data can be obtained. </a:t>
            </a:r>
          </a:p>
          <a:p>
            <a:pPr marL="0" indent="0">
              <a:buNone/>
            </a:pPr>
            <a:r>
              <a:rPr lang="en-IN" dirty="0"/>
              <a:t> The method involves identifying “</a:t>
            </a:r>
            <a:r>
              <a:rPr lang="en-IN" dirty="0" err="1"/>
              <a:t>shapelets</a:t>
            </a:r>
            <a:r>
              <a:rPr lang="en-IN" dirty="0"/>
              <a:t>” – short instances that are particularly distinct – in the streams of sensor data.</a:t>
            </a:r>
          </a:p>
          <a:p>
            <a:pPr>
              <a:buClrTx/>
              <a:buFont typeface="Wingdings" panose="05000000000000000000" pitchFamily="2" charset="2"/>
              <a:buChar char="q"/>
            </a:pPr>
            <a:r>
              <a:rPr lang="en-IN" dirty="0"/>
              <a:t> Time Series Analysis of Petroleum Product Sales.</a:t>
            </a:r>
          </a:p>
          <a:p>
            <a:pPr>
              <a:buClrTx/>
              <a:buFont typeface="Wingdings" panose="05000000000000000000" pitchFamily="2" charset="2"/>
              <a:buChar char="q"/>
            </a:pPr>
            <a:r>
              <a:rPr lang="en-IN" dirty="0"/>
              <a:t> A manager of a private company would need forecast of an hourly volume and type of gas produced and utilized in order to schedule staff and equipment efficiently.</a:t>
            </a:r>
          </a:p>
          <a:p>
            <a:pPr>
              <a:buClrTx/>
              <a:buFont typeface="Wingdings" panose="05000000000000000000" pitchFamily="2" charset="2"/>
              <a:buChar char="q"/>
            </a:pPr>
            <a:r>
              <a:rPr lang="en-IN" dirty="0"/>
              <a:t> Forecasting can also be an important part of a process control system through monitoring key processes. It may be possible to determine the optimal time and extent of control action; for example, a chemical processing unit may become less efficient as hours of continuous operation increase. Forecasting the performance of the unit will be useful in planning the shutdown time and overhaul schedule. </a:t>
            </a:r>
          </a:p>
          <a:p>
            <a:pPr marL="0" indent="0">
              <a:buNone/>
            </a:pPr>
            <a:endParaRPr lang="en-IN" dirty="0"/>
          </a:p>
        </p:txBody>
      </p:sp>
    </p:spTree>
    <p:extLst>
      <p:ext uri="{BB962C8B-B14F-4D97-AF65-F5344CB8AC3E}">
        <p14:creationId xmlns:p14="http://schemas.microsoft.com/office/powerpoint/2010/main" val="189971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0927080" cy="861240"/>
          </a:xfrm>
        </p:spPr>
        <p:txBody>
          <a:bodyPr/>
          <a:lstStyle/>
          <a:p>
            <a:r>
              <a:rPr dirty="0">
                <a:solidFill>
                  <a:schemeClr val="tx2"/>
                </a:solidFill>
              </a:rPr>
              <a:t>Simple Moving Average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4</a:t>
            </a:fld>
            <a:endParaRPr lang="en-US" dirty="0"/>
          </a:p>
        </p:txBody>
      </p:sp>
      <p:sp>
        <p:nvSpPr>
          <p:cNvPr id="4" name="TextBox 3"/>
          <p:cNvSpPr txBox="1"/>
          <p:nvPr/>
        </p:nvSpPr>
        <p:spPr>
          <a:xfrm>
            <a:off x="228600" y="1143000"/>
            <a:ext cx="10591800" cy="7737503"/>
          </a:xfrm>
          <a:prstGeom prst="rect">
            <a:avLst/>
          </a:prstGeom>
          <a:noFill/>
        </p:spPr>
        <p:txBody>
          <a:bodyPr wrap="square" rtlCol="0">
            <a:spAutoFit/>
          </a:bodyPr>
          <a:lstStyle/>
          <a:p>
            <a:r>
              <a:rPr lang="en-US" sz="2400" b="1" dirty="0"/>
              <a:t>What is Simple Moving Average?</a:t>
            </a:r>
          </a:p>
          <a:p>
            <a:r>
              <a:rPr lang="en-US" sz="2400" dirty="0"/>
              <a:t>Simple Moving Average is calculated by adding observations for last K time periods in time series and divide that sum by K.</a:t>
            </a:r>
          </a:p>
          <a:p>
            <a:endParaRPr lang="en-US" sz="2400" dirty="0"/>
          </a:p>
          <a:p>
            <a:r>
              <a:rPr lang="en-US" sz="2400" b="1" dirty="0"/>
              <a:t>                                 Ft+1=(Yt+Yt-1+Yt-2+Yt-3+……Yt-K+1)/K</a:t>
            </a:r>
          </a:p>
          <a:p>
            <a:endParaRPr lang="en-US" sz="2400" b="1" dirty="0"/>
          </a:p>
          <a:p>
            <a:pPr>
              <a:lnSpc>
                <a:spcPct val="90000"/>
              </a:lnSpc>
            </a:pPr>
            <a:r>
              <a:rPr lang="en-US" sz="2400" dirty="0"/>
              <a:t>Equal weightage is given to all observations in last K periods. Smaller the value of K, the greater weight is given to each period. Greater the value of K, the smaller weight is given to each period.</a:t>
            </a:r>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12" name="TextBox 11"/>
          <p:cNvSpPr txBox="1"/>
          <p:nvPr/>
        </p:nvSpPr>
        <p:spPr>
          <a:xfrm>
            <a:off x="228600" y="4372398"/>
            <a:ext cx="10805160" cy="1569660"/>
          </a:xfrm>
          <a:prstGeom prst="rect">
            <a:avLst/>
          </a:prstGeom>
          <a:noFill/>
        </p:spPr>
        <p:txBody>
          <a:bodyPr wrap="square" rtlCol="0">
            <a:spAutoFit/>
          </a:bodyPr>
          <a:lstStyle/>
          <a:p>
            <a:endParaRPr lang="en-US" sz="2400" b="1" dirty="0"/>
          </a:p>
          <a:p>
            <a:r>
              <a:rPr lang="en-US" sz="2400" b="1" dirty="0"/>
              <a:t>How to decide ideal value of K in the above Simple Moving Average formula?</a:t>
            </a:r>
          </a:p>
          <a:p>
            <a:r>
              <a:rPr lang="en-US" sz="2400" dirty="0"/>
              <a:t>Short term simple moving average responds quickly to changes in sales given in underlying data while Long term simple moving average are comparably slow to react</a:t>
            </a:r>
          </a:p>
        </p:txBody>
      </p:sp>
    </p:spTree>
    <p:extLst>
      <p:ext uri="{BB962C8B-B14F-4D97-AF65-F5344CB8AC3E}">
        <p14:creationId xmlns:p14="http://schemas.microsoft.com/office/powerpoint/2010/main" val="177805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371930" y="1115830"/>
            <a:ext cx="10829470" cy="5078313"/>
          </a:xfrm>
          <a:prstGeom prst="rect">
            <a:avLst/>
          </a:prstGeom>
          <a:noFill/>
        </p:spPr>
        <p:txBody>
          <a:bodyPr wrap="square" rtlCol="0">
            <a:spAutoFit/>
          </a:bodyPr>
          <a:lstStyle/>
          <a:p>
            <a:r>
              <a:rPr lang="en-US" b="1" dirty="0"/>
              <a:t>Method to determine better K value:</a:t>
            </a:r>
          </a:p>
          <a:p>
            <a:r>
              <a:rPr lang="en-US" dirty="0"/>
              <a:t>There are two methods to compare the output values of Simple Moving Average for different values of K:</a:t>
            </a:r>
          </a:p>
          <a:p>
            <a:r>
              <a:rPr lang="en-US" b="1" dirty="0"/>
              <a:t>Root Mean Square Error:</a:t>
            </a:r>
            <a:r>
              <a:rPr lang="en-US" dirty="0"/>
              <a:t> The formula for calculating RMSE is given by</a:t>
            </a:r>
          </a:p>
          <a:p>
            <a:endParaRPr lang="en-US" dirty="0"/>
          </a:p>
          <a:p>
            <a:r>
              <a:rPr lang="en-US" dirty="0"/>
              <a:t>                                     </a:t>
            </a:r>
            <a:r>
              <a:rPr lang="en-US" b="1" dirty="0"/>
              <a:t>RMSE= √{[(y1-f1)^2+(y2-f2)^2+…..(yk-</a:t>
            </a:r>
            <a:r>
              <a:rPr lang="en-US" b="1" dirty="0" err="1"/>
              <a:t>fk</a:t>
            </a:r>
            <a:r>
              <a:rPr lang="en-US" b="1" dirty="0"/>
              <a:t>)^2]/K}</a:t>
            </a:r>
          </a:p>
          <a:p>
            <a:r>
              <a:rPr lang="en-US" dirty="0"/>
              <a:t>		           </a:t>
            </a:r>
            <a:r>
              <a:rPr lang="en-US" dirty="0" err="1"/>
              <a:t>Yk</a:t>
            </a:r>
            <a:r>
              <a:rPr lang="en-US" dirty="0"/>
              <a:t>-Actual Sales value in period n</a:t>
            </a:r>
          </a:p>
          <a:p>
            <a:r>
              <a:rPr lang="en-US" dirty="0"/>
              <a:t>                                                   </a:t>
            </a:r>
            <a:r>
              <a:rPr lang="en-US" dirty="0" err="1"/>
              <a:t>fK</a:t>
            </a:r>
            <a:r>
              <a:rPr lang="en-US" dirty="0"/>
              <a:t>-Forecasted sales value in period n</a:t>
            </a:r>
          </a:p>
          <a:p>
            <a:r>
              <a:rPr lang="en-US" dirty="0"/>
              <a:t>                                                   K-Number of periods</a:t>
            </a:r>
            <a:endParaRPr lang="en-US" b="1" dirty="0"/>
          </a:p>
          <a:p>
            <a:r>
              <a:rPr lang="en-US" dirty="0"/>
              <a:t>Smaller the value of RMSE, better is the forecasting model.</a:t>
            </a:r>
          </a:p>
          <a:p>
            <a:endParaRPr lang="en-US" dirty="0"/>
          </a:p>
          <a:p>
            <a:r>
              <a:rPr lang="en-US" b="1" dirty="0"/>
              <a:t>Mean Absolute Percentage Error:</a:t>
            </a:r>
            <a:r>
              <a:rPr lang="en-US" dirty="0"/>
              <a:t> The formula for calculating MAPE is given by</a:t>
            </a:r>
          </a:p>
          <a:p>
            <a:r>
              <a:rPr lang="en-US" dirty="0"/>
              <a:t>                                       </a:t>
            </a:r>
          </a:p>
          <a:p>
            <a:r>
              <a:rPr lang="en-US" dirty="0"/>
              <a:t>                                     </a:t>
            </a:r>
            <a:r>
              <a:rPr lang="en-US" b="1" dirty="0"/>
              <a:t>MAPE=[abs(y1-f1)/y1+abs(y2-f2)/y2+………..abs(yk-fK)/yn]/K</a:t>
            </a:r>
          </a:p>
          <a:p>
            <a:r>
              <a:rPr lang="en-US" dirty="0"/>
              <a:t>                                                 </a:t>
            </a:r>
            <a:r>
              <a:rPr lang="en-US" dirty="0" err="1"/>
              <a:t>Yk</a:t>
            </a:r>
            <a:r>
              <a:rPr lang="en-US" dirty="0"/>
              <a:t>-Actual Sales value in period n</a:t>
            </a:r>
          </a:p>
          <a:p>
            <a:r>
              <a:rPr lang="en-US" dirty="0"/>
              <a:t>                                                 </a:t>
            </a:r>
            <a:r>
              <a:rPr lang="en-US" dirty="0" err="1"/>
              <a:t>fK</a:t>
            </a:r>
            <a:r>
              <a:rPr lang="en-US" dirty="0"/>
              <a:t>-Forecasted sales value in period n</a:t>
            </a:r>
          </a:p>
          <a:p>
            <a:r>
              <a:rPr lang="en-US" dirty="0"/>
              <a:t>                                                 K-Number of periods</a:t>
            </a:r>
          </a:p>
          <a:p>
            <a:endParaRPr lang="en-US" dirty="0"/>
          </a:p>
          <a:p>
            <a:r>
              <a:rPr lang="en-US" dirty="0"/>
              <a:t>Smaller the value of MAPE, better is the forecasting model.  </a:t>
            </a:r>
          </a:p>
        </p:txBody>
      </p:sp>
      <p:sp>
        <p:nvSpPr>
          <p:cNvPr id="5" name="Title 1"/>
          <p:cNvSpPr>
            <a:spLocks noGrp="1"/>
          </p:cNvSpPr>
          <p:nvPr>
            <p:ph type="title"/>
          </p:nvPr>
        </p:nvSpPr>
        <p:spPr>
          <a:xfrm>
            <a:off x="228600" y="381000"/>
            <a:ext cx="10927080" cy="861240"/>
          </a:xfrm>
        </p:spPr>
        <p:txBody>
          <a:bodyPr/>
          <a:lstStyle/>
          <a:p>
            <a:r>
              <a:rPr dirty="0">
                <a:solidFill>
                  <a:schemeClr val="tx2"/>
                </a:solidFill>
              </a:rPr>
              <a:t>Simple Moving Average Method</a:t>
            </a:r>
            <a:endParaRPr lang="en-US" dirty="0">
              <a:solidFill>
                <a:schemeClr val="tx2"/>
              </a:solidFill>
            </a:endParaRPr>
          </a:p>
        </p:txBody>
      </p:sp>
    </p:spTree>
    <p:extLst>
      <p:ext uri="{BB962C8B-B14F-4D97-AF65-F5344CB8AC3E}">
        <p14:creationId xmlns:p14="http://schemas.microsoft.com/office/powerpoint/2010/main" val="394180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Using Simple Moving Average Techniques:</a:t>
            </a:r>
          </a:p>
          <a:p>
            <a:pPr marL="234950" indent="-234950">
              <a:buClr>
                <a:schemeClr val="tx2"/>
              </a:buClr>
              <a:buFont typeface="Wingdings" pitchFamily="2" charset="2"/>
              <a:buChar char="§"/>
            </a:pPr>
            <a:r>
              <a:rPr lang="en-US" dirty="0"/>
              <a:t>Recent data should have more impact on forecasted sale. But SMA assigns equal weight to recent &amp; historical data</a:t>
            </a:r>
          </a:p>
          <a:p>
            <a:pPr marL="234950" indent="-234950">
              <a:buClr>
                <a:schemeClr val="tx2"/>
              </a:buClr>
              <a:buFont typeface="Wingdings" pitchFamily="2" charset="2"/>
              <a:buChar char="§"/>
            </a:pPr>
            <a:r>
              <a:rPr lang="en-US" dirty="0"/>
              <a:t>SME does not address trending and seasonality factors in the forecasted output.</a:t>
            </a:r>
          </a:p>
          <a:p>
            <a:endParaRPr lang="en-IN" dirty="0"/>
          </a:p>
        </p:txBody>
      </p:sp>
      <p:sp>
        <p:nvSpPr>
          <p:cNvPr id="4" name="Title 1"/>
          <p:cNvSpPr>
            <a:spLocks noGrp="1"/>
          </p:cNvSpPr>
          <p:nvPr>
            <p:ph type="title"/>
          </p:nvPr>
        </p:nvSpPr>
        <p:spPr>
          <a:xfrm>
            <a:off x="381000" y="381000"/>
            <a:ext cx="11003280" cy="856395"/>
          </a:xfrm>
        </p:spPr>
        <p:txBody>
          <a:bodyPr/>
          <a:lstStyle/>
          <a:p>
            <a:r>
              <a:rPr dirty="0">
                <a:solidFill>
                  <a:schemeClr val="tx2"/>
                </a:solidFill>
              </a:rPr>
              <a:t>Simple Moving Average Method</a:t>
            </a:r>
            <a:endParaRPr lang="en-US" dirty="0">
              <a:solidFill>
                <a:schemeClr val="tx2"/>
              </a:solidFill>
            </a:endParaRPr>
          </a:p>
        </p:txBody>
      </p:sp>
    </p:spTree>
    <p:extLst>
      <p:ext uri="{BB962C8B-B14F-4D97-AF65-F5344CB8AC3E}">
        <p14:creationId xmlns:p14="http://schemas.microsoft.com/office/powerpoint/2010/main" val="289438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6933"/>
            <a:ext cx="10927080" cy="861240"/>
          </a:xfrm>
        </p:spPr>
        <p:txBody>
          <a:bodyPr/>
          <a:lstStyle/>
          <a:p>
            <a:r>
              <a:rPr dirty="0">
                <a:solidFill>
                  <a:schemeClr val="tx2"/>
                </a:solidFill>
              </a:rPr>
              <a:t>Weighted Moving Average Method</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5A0614AE-7DA6-4443-9A06-FA7BD7CD666D}" type="slidenum">
              <a:rPr lang="en-US" smtClean="0"/>
              <a:pPr/>
              <a:t>7</a:t>
            </a:fld>
            <a:endParaRPr lang="en-US" dirty="0"/>
          </a:p>
        </p:txBody>
      </p:sp>
      <p:sp>
        <p:nvSpPr>
          <p:cNvPr id="4" name="TextBox 3"/>
          <p:cNvSpPr txBox="1"/>
          <p:nvPr/>
        </p:nvSpPr>
        <p:spPr>
          <a:xfrm>
            <a:off x="212035" y="1176402"/>
            <a:ext cx="10504586" cy="5093702"/>
          </a:xfrm>
          <a:prstGeom prst="rect">
            <a:avLst/>
          </a:prstGeom>
          <a:noFill/>
        </p:spPr>
        <p:txBody>
          <a:bodyPr wrap="square" rtlCol="0">
            <a:spAutoFit/>
          </a:bodyPr>
          <a:lstStyle/>
          <a:p>
            <a:r>
              <a:rPr lang="en-US" sz="1700" b="1" dirty="0"/>
              <a:t>What is Weighted Moving Average?</a:t>
            </a:r>
          </a:p>
          <a:p>
            <a:r>
              <a:rPr lang="en-US" sz="1700" dirty="0"/>
              <a:t>In Weighted Moving Average, a weight is assigned to each term to be averaged. These particular weights signifies the relative importance of each term on the average. The sum of all the associated weights should be equal to 1. So WMA  has overcome the shortcoming of SME where each term to be averaged has equal weights without addressing the recency factors. The formula for WMA is:</a:t>
            </a:r>
          </a:p>
          <a:p>
            <a:endParaRPr lang="en-US" sz="1600" dirty="0"/>
          </a:p>
          <a:p>
            <a:r>
              <a:rPr lang="en-US" sz="1600" b="1" dirty="0"/>
              <a:t>                                      F</a:t>
            </a:r>
            <a:r>
              <a:rPr lang="en-US" sz="1100" b="1" dirty="0"/>
              <a:t>t+1</a:t>
            </a:r>
            <a:r>
              <a:rPr lang="en-US" sz="1600" b="1" dirty="0"/>
              <a:t>=(W</a:t>
            </a:r>
            <a:r>
              <a:rPr lang="en-US" sz="1100" b="1" dirty="0"/>
              <a:t>t</a:t>
            </a:r>
            <a:r>
              <a:rPr lang="en-US" sz="1600" b="1" dirty="0"/>
              <a:t>*Y</a:t>
            </a:r>
            <a:r>
              <a:rPr lang="en-US" sz="1100" b="1" dirty="0"/>
              <a:t>t</a:t>
            </a:r>
            <a:r>
              <a:rPr lang="en-US" sz="1600" b="1" dirty="0"/>
              <a:t>+W</a:t>
            </a:r>
            <a:r>
              <a:rPr lang="en-US" sz="1100" b="1" dirty="0"/>
              <a:t>t-1</a:t>
            </a:r>
            <a:r>
              <a:rPr lang="en-US" sz="1600" b="1" dirty="0"/>
              <a:t>*Y</a:t>
            </a:r>
            <a:r>
              <a:rPr lang="en-US" sz="1100" b="1" dirty="0"/>
              <a:t>t-1</a:t>
            </a:r>
            <a:r>
              <a:rPr lang="en-US" sz="1600" b="1" dirty="0"/>
              <a:t>+W</a:t>
            </a:r>
            <a:r>
              <a:rPr lang="en-US" sz="1100" b="1" dirty="0"/>
              <a:t>t-2</a:t>
            </a:r>
            <a:r>
              <a:rPr lang="en-US" sz="1600" b="1" dirty="0"/>
              <a:t>*Y</a:t>
            </a:r>
            <a:r>
              <a:rPr lang="en-US" sz="1100" b="1" dirty="0"/>
              <a:t>t-2</a:t>
            </a:r>
            <a:r>
              <a:rPr lang="en-US" sz="1600" b="1" dirty="0"/>
              <a:t>+W</a:t>
            </a:r>
            <a:r>
              <a:rPr lang="en-US" sz="1100" b="1" dirty="0"/>
              <a:t>t-3</a:t>
            </a:r>
            <a:r>
              <a:rPr lang="en-US" sz="1600" b="1" dirty="0"/>
              <a:t>*Y</a:t>
            </a:r>
            <a:r>
              <a:rPr lang="en-US" sz="1100" b="1" dirty="0"/>
              <a:t>t-3</a:t>
            </a:r>
            <a:r>
              <a:rPr lang="en-US" sz="1600" b="1" dirty="0"/>
              <a:t>+……W</a:t>
            </a:r>
            <a:r>
              <a:rPr lang="en-US" sz="1100" b="1" dirty="0"/>
              <a:t>t-k+1</a:t>
            </a:r>
            <a:r>
              <a:rPr lang="en-US" sz="1600" b="1" dirty="0"/>
              <a:t>*Y</a:t>
            </a:r>
            <a:r>
              <a:rPr lang="en-US" sz="1100" b="1" dirty="0"/>
              <a:t>t-K+1</a:t>
            </a:r>
            <a:r>
              <a:rPr lang="en-US" sz="1600" b="1" dirty="0"/>
              <a:t>)</a:t>
            </a:r>
          </a:p>
          <a:p>
            <a:r>
              <a:rPr lang="en-US" sz="1600" dirty="0"/>
              <a:t>		       </a:t>
            </a:r>
            <a:r>
              <a:rPr lang="en-US" sz="1600" dirty="0" err="1"/>
              <a:t>W</a:t>
            </a:r>
            <a:r>
              <a:rPr lang="en-US" sz="1100" dirty="0" err="1"/>
              <a:t>t</a:t>
            </a:r>
            <a:r>
              <a:rPr lang="en-US" sz="1600" dirty="0"/>
              <a:t>-Weight assigned to Sales in time period t</a:t>
            </a:r>
          </a:p>
          <a:p>
            <a:r>
              <a:rPr lang="en-US" sz="1600" dirty="0"/>
              <a:t>		       </a:t>
            </a:r>
            <a:r>
              <a:rPr lang="en-US" sz="1600" dirty="0" err="1"/>
              <a:t>Y</a:t>
            </a:r>
            <a:r>
              <a:rPr lang="en-US" sz="1100" dirty="0" err="1"/>
              <a:t>t</a:t>
            </a:r>
            <a:r>
              <a:rPr lang="en-US" sz="1600" dirty="0"/>
              <a:t>- Actual Sales in time period 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5" name="TextBox 4"/>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6" name="TextBox 5"/>
          <p:cNvSpPr txBox="1"/>
          <p:nvPr/>
        </p:nvSpPr>
        <p:spPr>
          <a:xfrm>
            <a:off x="212035" y="4495800"/>
            <a:ext cx="10805160" cy="877163"/>
          </a:xfrm>
          <a:prstGeom prst="rect">
            <a:avLst/>
          </a:prstGeom>
          <a:noFill/>
        </p:spPr>
        <p:txBody>
          <a:bodyPr wrap="square" rtlCol="0">
            <a:spAutoFit/>
          </a:bodyPr>
          <a:lstStyle/>
          <a:p>
            <a:r>
              <a:rPr lang="en-US" sz="1700" b="1" dirty="0"/>
              <a:t>How to decide better weights in the above Weighted Moving Average formula?</a:t>
            </a:r>
          </a:p>
          <a:p>
            <a:r>
              <a:rPr lang="en-US" sz="1700" dirty="0"/>
              <a:t>Higher the weight associated with the recent terms, quicker the response to the change in sales happen to the forecasted output.</a:t>
            </a:r>
          </a:p>
        </p:txBody>
      </p:sp>
      <p:pic>
        <p:nvPicPr>
          <p:cNvPr id="35845" name="Picture 5"/>
          <p:cNvPicPr>
            <a:picLocks noChangeAspect="1" noChangeArrowheads="1"/>
          </p:cNvPicPr>
          <p:nvPr/>
        </p:nvPicPr>
        <p:blipFill>
          <a:blip r:embed="rId2" cstate="print"/>
          <a:srcRect/>
          <a:stretch>
            <a:fillRect/>
          </a:stretch>
        </p:blipFill>
        <p:spPr bwMode="auto">
          <a:xfrm>
            <a:off x="1905000" y="3740830"/>
            <a:ext cx="4419600" cy="59055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71771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8</a:t>
            </a:fld>
            <a:endParaRPr lang="en-US" dirty="0"/>
          </a:p>
        </p:txBody>
      </p:sp>
      <p:sp>
        <p:nvSpPr>
          <p:cNvPr id="4" name="TextBox 3"/>
          <p:cNvSpPr txBox="1"/>
          <p:nvPr/>
        </p:nvSpPr>
        <p:spPr>
          <a:xfrm>
            <a:off x="9814560" y="6541378"/>
            <a:ext cx="1219200" cy="276999"/>
          </a:xfrm>
          <a:prstGeom prst="rect">
            <a:avLst/>
          </a:prstGeom>
          <a:noFill/>
        </p:spPr>
        <p:txBody>
          <a:bodyPr wrap="square" rtlCol="0">
            <a:spAutoFit/>
          </a:bodyPr>
          <a:lstStyle/>
          <a:p>
            <a:r>
              <a:rPr lang="en-US" sz="1200" b="1" dirty="0"/>
              <a:t>Continued…</a:t>
            </a:r>
          </a:p>
        </p:txBody>
      </p:sp>
      <p:sp>
        <p:nvSpPr>
          <p:cNvPr id="7" name="TextBox 6"/>
          <p:cNvSpPr txBox="1"/>
          <p:nvPr/>
        </p:nvSpPr>
        <p:spPr>
          <a:xfrm>
            <a:off x="304800" y="1298514"/>
            <a:ext cx="10896600" cy="4770537"/>
          </a:xfrm>
          <a:prstGeom prst="rect">
            <a:avLst/>
          </a:prstGeom>
          <a:noFill/>
        </p:spPr>
        <p:txBody>
          <a:bodyPr wrap="square" rtlCol="0">
            <a:spAutoFit/>
          </a:bodyPr>
          <a:lstStyle/>
          <a:p>
            <a:r>
              <a:rPr lang="en-US" sz="1600" b="1" dirty="0"/>
              <a:t>Method to determine better Weights:</a:t>
            </a:r>
          </a:p>
          <a:p>
            <a:r>
              <a:rPr lang="en-US" sz="1600" dirty="0"/>
              <a:t>There are two methods to compare the output values of Weighted Moving Average for different values of Weights:</a:t>
            </a:r>
          </a:p>
          <a:p>
            <a:r>
              <a:rPr lang="en-US" sz="1600" b="1" dirty="0"/>
              <a:t>Root Mean Square Error:</a:t>
            </a:r>
            <a:r>
              <a:rPr lang="en-US" sz="1600" dirty="0"/>
              <a:t> The formula for calculating RMSE is given by</a:t>
            </a:r>
          </a:p>
          <a:p>
            <a:endParaRPr lang="en-US" sz="1600" dirty="0"/>
          </a:p>
          <a:p>
            <a:r>
              <a:rPr lang="en-US" sz="1600" dirty="0"/>
              <a:t>                                     </a:t>
            </a:r>
            <a:r>
              <a:rPr lang="en-US" sz="1600" b="1" dirty="0"/>
              <a:t>RMSE= √{[(y</a:t>
            </a:r>
            <a:r>
              <a:rPr lang="en-US" sz="1100" b="1" dirty="0"/>
              <a:t>1</a:t>
            </a:r>
            <a:r>
              <a:rPr lang="en-US" sz="1600" b="1" dirty="0"/>
              <a:t>-f</a:t>
            </a:r>
            <a:r>
              <a:rPr lang="en-US" sz="1100" b="1" dirty="0"/>
              <a:t>1</a:t>
            </a:r>
            <a:r>
              <a:rPr lang="en-US" sz="1600" b="1" dirty="0"/>
              <a:t>)^2+(y</a:t>
            </a:r>
            <a:r>
              <a:rPr lang="en-US" sz="1100" b="1" dirty="0"/>
              <a:t>2</a:t>
            </a:r>
            <a:r>
              <a:rPr lang="en-US" sz="1600" b="1" dirty="0"/>
              <a:t>-f</a:t>
            </a:r>
            <a:r>
              <a:rPr lang="en-US" sz="1400" b="1" dirty="0"/>
              <a:t>2</a:t>
            </a:r>
            <a:r>
              <a:rPr lang="en-US" sz="1600" b="1" dirty="0"/>
              <a:t>)^2+…..(y</a:t>
            </a:r>
            <a:r>
              <a:rPr lang="en-US" sz="1400" b="1" dirty="0"/>
              <a:t>k</a:t>
            </a:r>
            <a:r>
              <a:rPr lang="en-US" sz="1600" b="1" dirty="0"/>
              <a:t>-</a:t>
            </a:r>
            <a:r>
              <a:rPr lang="en-US" sz="1600" b="1" dirty="0" err="1"/>
              <a:t>f</a:t>
            </a:r>
            <a:r>
              <a:rPr lang="en-US" sz="1400" b="1" dirty="0" err="1"/>
              <a:t>k</a:t>
            </a:r>
            <a:r>
              <a:rPr lang="en-US" sz="1600" b="1" dirty="0"/>
              <a:t>)^2]/K}</a:t>
            </a:r>
          </a:p>
          <a:p>
            <a:r>
              <a:rPr lang="en-US" sz="1600" dirty="0"/>
              <a:t>		           </a:t>
            </a:r>
            <a:r>
              <a:rPr lang="en-US" sz="1600" dirty="0" err="1"/>
              <a:t>Y</a:t>
            </a:r>
            <a:r>
              <a:rPr lang="en-US" sz="1100" dirty="0" err="1"/>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endParaRPr lang="en-US" sz="1600" b="1" dirty="0"/>
          </a:p>
          <a:p>
            <a:r>
              <a:rPr lang="en-US" sz="1600" dirty="0"/>
              <a:t>Smaller the value of RMSE, better is the forecasting model</a:t>
            </a:r>
            <a:r>
              <a:rPr lang="en-US" sz="1400" dirty="0"/>
              <a:t>. </a:t>
            </a:r>
            <a:endParaRPr lang="en-US" sz="1600" dirty="0"/>
          </a:p>
          <a:p>
            <a:endParaRPr lang="en-US" sz="1600" dirty="0"/>
          </a:p>
          <a:p>
            <a:r>
              <a:rPr lang="en-US" sz="1600" b="1" dirty="0"/>
              <a:t>Mean Absolute Percentage Error:</a:t>
            </a:r>
            <a:r>
              <a:rPr lang="en-US" sz="1600" dirty="0"/>
              <a:t> The formula for calculating MAPE is given by</a:t>
            </a:r>
          </a:p>
          <a:p>
            <a:r>
              <a:rPr lang="en-US" sz="1600" dirty="0"/>
              <a:t>                                       </a:t>
            </a:r>
          </a:p>
          <a:p>
            <a:r>
              <a:rPr lang="en-US" sz="1600" dirty="0"/>
              <a:t>                                     </a:t>
            </a:r>
            <a:r>
              <a:rPr lang="en-US" sz="1600" b="1" dirty="0"/>
              <a:t>MAPE=[abs(y</a:t>
            </a:r>
            <a:r>
              <a:rPr lang="en-US" sz="1100" b="1" dirty="0"/>
              <a:t>1</a:t>
            </a:r>
            <a:r>
              <a:rPr lang="en-US" sz="1600" b="1" dirty="0"/>
              <a:t>-f</a:t>
            </a:r>
            <a:r>
              <a:rPr lang="en-US" sz="1100" b="1" dirty="0"/>
              <a:t>1</a:t>
            </a:r>
            <a:r>
              <a:rPr lang="en-US" sz="1600" b="1" dirty="0"/>
              <a:t>)/y</a:t>
            </a:r>
            <a:r>
              <a:rPr lang="en-US" sz="1100" b="1" dirty="0"/>
              <a:t>1</a:t>
            </a:r>
            <a:r>
              <a:rPr lang="en-US" sz="1600" b="1" dirty="0"/>
              <a:t>+abs(y</a:t>
            </a:r>
            <a:r>
              <a:rPr lang="en-US" sz="1100" b="1" dirty="0"/>
              <a:t>2</a:t>
            </a:r>
            <a:r>
              <a:rPr lang="en-US" sz="1600" b="1" dirty="0"/>
              <a:t>-f</a:t>
            </a:r>
            <a:r>
              <a:rPr lang="en-US" sz="1100" b="1" dirty="0"/>
              <a:t>2</a:t>
            </a:r>
            <a:r>
              <a:rPr lang="en-US" sz="1600" b="1" dirty="0"/>
              <a:t>)/y</a:t>
            </a:r>
            <a:r>
              <a:rPr lang="en-US" sz="1100" b="1" dirty="0"/>
              <a:t>2</a:t>
            </a:r>
            <a:r>
              <a:rPr lang="en-US" sz="1600" b="1" dirty="0"/>
              <a:t>+………..abs(y</a:t>
            </a:r>
            <a:r>
              <a:rPr lang="en-US" sz="1100" b="1" dirty="0"/>
              <a:t>k</a:t>
            </a:r>
            <a:r>
              <a:rPr lang="en-US" sz="1600" b="1" dirty="0"/>
              <a:t>-f</a:t>
            </a:r>
            <a:r>
              <a:rPr lang="en-US" sz="1100" b="1" dirty="0"/>
              <a:t>K</a:t>
            </a:r>
            <a:r>
              <a:rPr lang="en-US" sz="1600" b="1" dirty="0"/>
              <a:t>)/y</a:t>
            </a:r>
            <a:r>
              <a:rPr lang="en-US" sz="1100" b="1" dirty="0"/>
              <a:t>n</a:t>
            </a:r>
            <a:r>
              <a:rPr lang="en-US" sz="1600" b="1" dirty="0"/>
              <a:t>]/K</a:t>
            </a:r>
            <a:endParaRPr lang="en-US" sz="1100" b="1" dirty="0"/>
          </a:p>
          <a:p>
            <a:r>
              <a:rPr lang="en-US" sz="1600" dirty="0"/>
              <a:t>                                                  Y</a:t>
            </a:r>
            <a:r>
              <a:rPr lang="en-US" sz="1100" dirty="0"/>
              <a:t>k</a:t>
            </a:r>
            <a:r>
              <a:rPr lang="en-US" sz="1600" dirty="0"/>
              <a:t>-Actual Sales value in period n</a:t>
            </a:r>
          </a:p>
          <a:p>
            <a:r>
              <a:rPr lang="en-US" sz="1600" dirty="0"/>
              <a:t>                                                  f</a:t>
            </a:r>
            <a:r>
              <a:rPr lang="en-US" sz="1100" dirty="0"/>
              <a:t>K</a:t>
            </a:r>
            <a:r>
              <a:rPr lang="en-US" sz="1600" dirty="0"/>
              <a:t>-Forecasted sales value in period n</a:t>
            </a:r>
          </a:p>
          <a:p>
            <a:r>
              <a:rPr lang="en-US" sz="1600" dirty="0"/>
              <a:t>                                                  K-Number of periods</a:t>
            </a:r>
          </a:p>
          <a:p>
            <a:endParaRPr lang="en-US" sz="1600" dirty="0"/>
          </a:p>
          <a:p>
            <a:r>
              <a:rPr lang="en-US" sz="1600" dirty="0"/>
              <a:t>Smaller the value of MAPE, better is the forecasting model</a:t>
            </a:r>
            <a:r>
              <a:rPr lang="en-US" sz="1400" dirty="0"/>
              <a:t>. </a:t>
            </a:r>
            <a:r>
              <a:rPr lang="en-US" sz="1600" dirty="0"/>
              <a:t>	</a:t>
            </a:r>
          </a:p>
          <a:p>
            <a:endParaRPr lang="en-US" sz="1600" dirty="0"/>
          </a:p>
        </p:txBody>
      </p:sp>
      <p:sp>
        <p:nvSpPr>
          <p:cNvPr id="5" name="Title 1"/>
          <p:cNvSpPr>
            <a:spLocks noGrp="1"/>
          </p:cNvSpPr>
          <p:nvPr>
            <p:ph type="title"/>
          </p:nvPr>
        </p:nvSpPr>
        <p:spPr>
          <a:xfrm>
            <a:off x="304800" y="383847"/>
            <a:ext cx="10927080" cy="861240"/>
          </a:xfrm>
        </p:spPr>
        <p:txBody>
          <a:bodyPr/>
          <a:lstStyle/>
          <a:p>
            <a:r>
              <a:rPr dirty="0">
                <a:solidFill>
                  <a:schemeClr val="tx2"/>
                </a:solidFill>
              </a:rPr>
              <a:t>Weighted Moving Average Method</a:t>
            </a:r>
            <a:endParaRPr lang="en-US" dirty="0">
              <a:solidFill>
                <a:schemeClr val="tx2"/>
              </a:solidFill>
            </a:endParaRPr>
          </a:p>
        </p:txBody>
      </p:sp>
    </p:spTree>
    <p:extLst>
      <p:ext uri="{BB962C8B-B14F-4D97-AF65-F5344CB8AC3E}">
        <p14:creationId xmlns:p14="http://schemas.microsoft.com/office/powerpoint/2010/main" val="3638730339"/>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10658</TotalTime>
  <Words>1617</Words>
  <Application>Microsoft Office PowerPoint</Application>
  <PresentationFormat>Widescreen</PresentationFormat>
  <Paragraphs>265</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DejaVu Serif</vt:lpstr>
      <vt:lpstr>Wingdings</vt:lpstr>
      <vt:lpstr>Retrospect</vt:lpstr>
      <vt:lpstr>Time Series</vt:lpstr>
      <vt:lpstr>Forecasting using Time Series Techniques </vt:lpstr>
      <vt:lpstr>Which technique to choose?</vt:lpstr>
      <vt:lpstr> Industry related examples</vt:lpstr>
      <vt:lpstr>Simple Moving Average Method</vt:lpstr>
      <vt:lpstr>Simple Moving Average Method</vt:lpstr>
      <vt:lpstr>Simple Moving Average Method</vt:lpstr>
      <vt:lpstr>Weighted Moving Average Method</vt:lpstr>
      <vt:lpstr>Weighted Moving Average Method</vt:lpstr>
      <vt:lpstr>Weighted Moving Average Method</vt:lpstr>
      <vt:lpstr>Best Combination of Weights</vt:lpstr>
      <vt:lpstr>Single Exponential Smoothing Method</vt:lpstr>
      <vt:lpstr>Single Exponential Smoothing Method</vt:lpstr>
      <vt:lpstr>Single Exponential Smoothing Method</vt:lpstr>
      <vt:lpstr>Optimum value of α </vt:lpstr>
      <vt:lpstr>Double Exponential Smoothing Method</vt:lpstr>
      <vt:lpstr>Double Exponential Smoothing Method</vt:lpstr>
      <vt:lpstr>Double Exponential Smoothing Method</vt:lpstr>
      <vt:lpstr>Optimum Value of α and β</vt:lpstr>
      <vt:lpstr>Triple Exponential Smoothing Method</vt:lpstr>
      <vt:lpstr>Triple Exponential Smoothing Method</vt:lpstr>
      <vt:lpstr>Triple Exponential Smoothing Method</vt:lpstr>
      <vt:lpstr>Optimizing α, β and ϒ</vt:lpstr>
      <vt:lpstr>R script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1034</cp:revision>
  <dcterms:created xsi:type="dcterms:W3CDTF">2012-03-13T16:05:56Z</dcterms:created>
  <dcterms:modified xsi:type="dcterms:W3CDTF">2016-11-18T07:57:47Z</dcterms:modified>
</cp:coreProperties>
</file>