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40"/>
  </p:notesMasterIdLst>
  <p:sldIdLst>
    <p:sldId id="287" r:id="rId2"/>
    <p:sldId id="272" r:id="rId3"/>
    <p:sldId id="288" r:id="rId4"/>
    <p:sldId id="304"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3" r:id="rId18"/>
    <p:sldId id="301" r:id="rId19"/>
    <p:sldId id="302"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50BE5"/>
    <a:srgbClr val="C25830"/>
    <a:srgbClr val="A6A6A6"/>
    <a:srgbClr val="376092"/>
    <a:srgbClr val="BFBFBF"/>
    <a:srgbClr val="E9EDF4"/>
    <a:srgbClr val="595959"/>
    <a:srgbClr val="1F497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89065" autoAdjust="0"/>
  </p:normalViewPr>
  <p:slideViewPr>
    <p:cSldViewPr showGuides="1">
      <p:cViewPr varScale="1">
        <p:scale>
          <a:sx n="72" d="100"/>
          <a:sy n="72" d="100"/>
        </p:scale>
        <p:origin x="696"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11/18/2016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7063D8-A60D-4858-A9A1-343D9B604189}" type="slidenum">
              <a:rPr lang="en-US" altLang="en-US"/>
              <a:pPr>
                <a:spcBef>
                  <a:spcPct val="0"/>
                </a:spcBef>
              </a:pPr>
              <a:t>19</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66168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7C5C68-B57F-4139-94B9-84BF520DD51D}" type="slidenum">
              <a:rPr lang="en-US" altLang="en-US"/>
              <a:pPr>
                <a:spcBef>
                  <a:spcPct val="0"/>
                </a:spcBef>
              </a:pPr>
              <a:t>21</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7801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C5239A-4EC2-413B-A1C2-B46F7CA869E7}" type="slidenum">
              <a:rPr lang="en-US" altLang="en-US"/>
              <a:pPr>
                <a:spcBef>
                  <a:spcPct val="0"/>
                </a:spcBef>
              </a:pPr>
              <a:t>22</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00953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AD36A4-982E-4E14-B3A1-C41A5B22C320}" type="slidenum">
              <a:rPr lang="en-US" altLang="en-US"/>
              <a:pPr>
                <a:spcBef>
                  <a:spcPct val="0"/>
                </a:spcBef>
              </a:pPr>
              <a:t>23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736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639A33-1268-4801-B49A-4D594F4F806E}" type="slidenum">
              <a:rPr lang="en-US" altLang="en-US"/>
              <a:pPr>
                <a:spcBef>
                  <a:spcPct val="0"/>
                </a:spcBef>
              </a:pPr>
              <a:t>24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718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A1C41A-8FA8-4677-993D-81B1A052D2A6}" type="slidenum">
              <a:rPr lang="en-US" altLang="en-US"/>
              <a:pPr>
                <a:spcBef>
                  <a:spcPct val="0"/>
                </a:spcBef>
              </a:pPr>
              <a:t>25</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997240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11/18/2016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39643"/>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11/18/2016</a:t>
            </a:fld>
            <a:endParaRPr lang="en-US" dirty="0"/>
          </a:p>
        </p:txBody>
      </p:sp>
      <p:sp>
        <p:nvSpPr>
          <p:cNvPr id="5" name="Footer Placeholder 4"/>
          <p:cNvSpPr>
            <a:spLocks noGrp="1"/>
          </p:cNvSpPr>
          <p:nvPr>
            <p:ph type="ftr" sz="quarter" idx="3"/>
          </p:nvPr>
        </p:nvSpPr>
        <p:spPr>
          <a:xfrm>
            <a:off x="3686184" y="6459787"/>
            <a:ext cx="4822804" cy="365125"/>
          </a:xfrm>
          <a:prstGeom prst="rect">
            <a:avLst/>
          </a:prstGeom>
        </p:spPr>
        <p:txBody>
          <a:bodyPr vert="horz" lIns="91440" tIns="45720" rIns="91440" bIns="45720" rtlCol="0" anchor="ctr"/>
          <a:lstStyle>
            <a:lvl1pPr algn="ctr">
              <a:defRPr sz="900" cap="all" baseline="0">
                <a:solidFill>
                  <a:schemeClr val="tx2">
                    <a:lumMod val="75000"/>
                  </a:schemeClr>
                </a:solidFill>
                <a:latin typeface="DejaVu Serif" panose="02060603050605020204" pitchFamily="18" charset="0"/>
                <a:ea typeface="DejaVu Serif" panose="02060603050605020204" pitchFamily="18" charset="0"/>
              </a:defRPr>
            </a:lvl1pPr>
          </a:lstStyle>
          <a:p>
            <a:pPr defTabSz="914423"/>
            <a:r>
              <a:rPr lang="en-US">
                <a:solidFill>
                  <a:srgbClr val="242852">
                    <a:lumMod val="75000"/>
                  </a:srgbClr>
                </a:solidFill>
              </a:rPr>
              <a:t>Passion for pattern</a:t>
            </a:r>
            <a:endParaRPr lang="en-US" dirty="0">
              <a:solidFill>
                <a:srgbClr val="242852">
                  <a:lumMod val="75000"/>
                </a:srgbClr>
              </a:solidFill>
            </a:endParaRP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Series</a:t>
            </a:r>
          </a:p>
        </p:txBody>
      </p:sp>
      <p:sp>
        <p:nvSpPr>
          <p:cNvPr id="4" name="Subtitle 3"/>
          <p:cNvSpPr>
            <a:spLocks noGrp="1"/>
          </p:cNvSpPr>
          <p:nvPr>
            <p:ph type="subTitle" idx="1"/>
          </p:nvPr>
        </p:nvSpPr>
        <p:spPr/>
        <p:txBody>
          <a:bodyPr/>
          <a:lstStyle/>
          <a:p>
            <a:r>
              <a:rPr lang="en-US" dirty="0"/>
              <a:t>ARIMA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1885" y="316767"/>
            <a:ext cx="11003280" cy="856395"/>
          </a:xfrm>
        </p:spPr>
        <p:txBody>
          <a:bodyPr>
            <a:normAutofit/>
          </a:bodyPr>
          <a:lstStyle/>
          <a:p>
            <a:r>
              <a:rPr lang="en-US" dirty="0"/>
              <a:t>Moving-average (MA) models</a:t>
            </a:r>
          </a:p>
        </p:txBody>
      </p:sp>
      <p:sp>
        <p:nvSpPr>
          <p:cNvPr id="6" name="Content Placeholder 5"/>
          <p:cNvSpPr>
            <a:spLocks noGrp="1"/>
          </p:cNvSpPr>
          <p:nvPr>
            <p:ph idx="1"/>
          </p:nvPr>
        </p:nvSpPr>
        <p:spPr>
          <a:xfrm>
            <a:off x="131885" y="1295400"/>
            <a:ext cx="11896761" cy="4495800"/>
          </a:xfrm>
        </p:spPr>
        <p:txBody>
          <a:bodyPr>
            <a:noAutofit/>
          </a:bodyPr>
          <a:lstStyle/>
          <a:p>
            <a:pPr>
              <a:spcBef>
                <a:spcPts val="400"/>
              </a:spcBef>
              <a:spcAft>
                <a:spcPts val="400"/>
              </a:spcAft>
              <a:buFont typeface="Wingdings" panose="05000000000000000000" pitchFamily="2" charset="2"/>
              <a:buChar char="q"/>
            </a:pPr>
            <a:r>
              <a:rPr lang="en-US" dirty="0"/>
              <a:t> A moving-average model of order “q”  MA(q)</a:t>
            </a:r>
          </a:p>
          <a:p>
            <a:pPr>
              <a:spcBef>
                <a:spcPts val="400"/>
              </a:spcBef>
              <a:spcAft>
                <a:spcPts val="400"/>
              </a:spcAft>
            </a:pPr>
            <a:r>
              <a:rPr lang="en-US" i="1" dirty="0">
                <a:latin typeface="Times New Roman"/>
                <a:cs typeface="Times New Roman"/>
              </a:rPr>
              <a:t>	X</a:t>
            </a:r>
            <a:r>
              <a:rPr lang="en-US" i="1" spc="-294" dirty="0">
                <a:latin typeface="Times New Roman"/>
                <a:cs typeface="Times New Roman"/>
              </a:rPr>
              <a:t> </a:t>
            </a:r>
            <a:r>
              <a:rPr lang="en-US" i="1" baseline="-26089" dirty="0">
                <a:latin typeface="Times New Roman"/>
                <a:cs typeface="Times New Roman"/>
              </a:rPr>
              <a:t>t </a:t>
            </a:r>
            <a:r>
              <a:rPr lang="en-US" i="1" spc="133" baseline="-26089" dirty="0">
                <a:latin typeface="Times New Roman"/>
                <a:cs typeface="Times New Roman"/>
              </a:rPr>
              <a:t> </a:t>
            </a:r>
            <a:r>
              <a:rPr lang="en-US" dirty="0">
                <a:latin typeface="Symbol"/>
                <a:cs typeface="Symbol"/>
              </a:rPr>
              <a:t></a:t>
            </a:r>
            <a:r>
              <a:rPr lang="en-US" spc="-38" dirty="0">
                <a:latin typeface="Times New Roman"/>
                <a:cs typeface="Times New Roman"/>
              </a:rPr>
              <a:t> </a:t>
            </a:r>
            <a:r>
              <a:rPr lang="en-US" spc="9" dirty="0">
                <a:latin typeface="Times New Roman"/>
                <a:cs typeface="Times New Roman"/>
              </a:rPr>
              <a:t>e</a:t>
            </a:r>
            <a:r>
              <a:rPr lang="en-US" i="1" baseline="-26089" dirty="0">
                <a:latin typeface="Times New Roman"/>
                <a:cs typeface="Times New Roman"/>
              </a:rPr>
              <a:t>t </a:t>
            </a:r>
            <a:r>
              <a:rPr lang="en-US" i="1" spc="78"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0" dirty="0">
                <a:latin typeface="Symbol"/>
                <a:cs typeface="Symbol"/>
              </a:rPr>
              <a:t></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70" baseline="-26089" dirty="0">
                <a:latin typeface="Times New Roman"/>
                <a:cs typeface="Times New Roman"/>
              </a:rPr>
              <a:t> </a:t>
            </a:r>
            <a:r>
              <a:rPr lang="en-US" spc="-79" baseline="-24487" dirty="0">
                <a:latin typeface="Symbol"/>
                <a:cs typeface="Symbol"/>
              </a:rPr>
              <a:t></a:t>
            </a:r>
            <a:r>
              <a:rPr lang="en-US" baseline="-26089" dirty="0">
                <a:latin typeface="Times New Roman"/>
                <a:cs typeface="Times New Roman"/>
              </a:rPr>
              <a:t>1</a:t>
            </a:r>
            <a:r>
              <a:rPr lang="en-US" spc="167"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Symbol"/>
              </a:rPr>
              <a:t></a:t>
            </a:r>
            <a:r>
              <a:rPr lang="en-US" spc="34" baseline="-26089" dirty="0">
                <a:latin typeface="Times New Roman"/>
                <a:cs typeface="Times New Roman"/>
              </a:rPr>
              <a:t>2</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29" baseline="-24487" dirty="0">
                <a:latin typeface="Symbol"/>
                <a:cs typeface="Symbol"/>
              </a:rPr>
              <a:t></a:t>
            </a:r>
            <a:r>
              <a:rPr lang="en-US" baseline="-26089" dirty="0">
                <a:latin typeface="Times New Roman"/>
                <a:cs typeface="Times New Roman"/>
              </a:rPr>
              <a:t>2</a:t>
            </a:r>
            <a:r>
              <a:rPr lang="en-US" spc="237" baseline="-26089"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64"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Symbol"/>
              </a:rPr>
              <a:t></a:t>
            </a:r>
            <a:r>
              <a:rPr lang="en-US" i="1" baseline="-26089" dirty="0">
                <a:latin typeface="Times New Roman"/>
                <a:cs typeface="Times New Roman"/>
              </a:rPr>
              <a:t>q</a:t>
            </a:r>
            <a:r>
              <a:rPr lang="en-US" i="1" spc="-184" baseline="-26089" dirty="0">
                <a:latin typeface="Times New Roman"/>
                <a:cs typeface="Times New Roman"/>
              </a:rPr>
              <a:t> </a:t>
            </a:r>
            <a:r>
              <a:rPr lang="en-US" spc="14" dirty="0">
                <a:latin typeface="Times New Roman"/>
                <a:cs typeface="Times New Roman"/>
              </a:rPr>
              <a:t>e</a:t>
            </a:r>
            <a:r>
              <a:rPr lang="en-US" i="1" baseline="-26089" dirty="0">
                <a:latin typeface="Times New Roman"/>
                <a:cs typeface="Times New Roman"/>
              </a:rPr>
              <a:t>t</a:t>
            </a:r>
            <a:r>
              <a:rPr lang="en-US" i="1" spc="-90" baseline="-26089" dirty="0">
                <a:latin typeface="Times New Roman"/>
                <a:cs typeface="Times New Roman"/>
              </a:rPr>
              <a:t> </a:t>
            </a:r>
            <a:r>
              <a:rPr lang="en-US" spc="29" baseline="-24487" dirty="0">
                <a:latin typeface="Symbol"/>
                <a:cs typeface="Symbol"/>
              </a:rPr>
              <a:t></a:t>
            </a:r>
            <a:r>
              <a:rPr lang="en-US" i="1" baseline="-26089" dirty="0">
                <a:latin typeface="Times New Roman"/>
                <a:cs typeface="Times New Roman"/>
              </a:rPr>
              <a:t>q</a:t>
            </a:r>
            <a:endParaRPr lang="en-US" dirty="0">
              <a:latin typeface="Times New Roman"/>
              <a:cs typeface="Times New Roman"/>
            </a:endParaRPr>
          </a:p>
          <a:p>
            <a:pPr>
              <a:spcBef>
                <a:spcPts val="400"/>
              </a:spcBef>
              <a:spcAft>
                <a:spcPts val="400"/>
              </a:spcAft>
              <a:buFont typeface="Wingdings" panose="05000000000000000000" pitchFamily="2" charset="2"/>
              <a:buChar char="§"/>
            </a:pPr>
            <a:r>
              <a:rPr lang="en-US" dirty="0"/>
              <a:t> Current  value of X</a:t>
            </a:r>
            <a:r>
              <a:rPr lang="en-US" baseline="-25000" dirty="0"/>
              <a:t>t</a:t>
            </a:r>
            <a:r>
              <a:rPr lang="en-US" dirty="0"/>
              <a:t>  can be found from past shocks/error  (e), plus a new shock/error  (e</a:t>
            </a:r>
            <a:r>
              <a:rPr lang="en-US" baseline="-25000" dirty="0"/>
              <a:t>t</a:t>
            </a:r>
            <a:r>
              <a:rPr lang="en-US" dirty="0"/>
              <a:t>).</a:t>
            </a:r>
          </a:p>
          <a:p>
            <a:pPr>
              <a:spcBef>
                <a:spcPts val="400"/>
              </a:spcBef>
              <a:spcAft>
                <a:spcPts val="400"/>
              </a:spcAft>
              <a:buFont typeface="Wingdings" panose="05000000000000000000" pitchFamily="2" charset="2"/>
              <a:buChar char="§"/>
            </a:pPr>
            <a:r>
              <a:rPr lang="en-US" dirty="0"/>
              <a:t> The time series is regarded as a moving average (unevenly weighted, because of different coefficients) of a random shock series e</a:t>
            </a:r>
            <a:r>
              <a:rPr lang="en-US" baseline="-25000" dirty="0"/>
              <a:t>t</a:t>
            </a:r>
            <a:r>
              <a:rPr lang="en-US" dirty="0"/>
              <a:t> .</a:t>
            </a:r>
            <a:endParaRPr lang="en-US" baseline="-25000" dirty="0"/>
          </a:p>
          <a:p>
            <a:pPr>
              <a:spcBef>
                <a:spcPts val="400"/>
              </a:spcBef>
              <a:spcAft>
                <a:spcPts val="400"/>
              </a:spcAft>
              <a:buFont typeface="Wingdings" panose="05000000000000000000" pitchFamily="2" charset="2"/>
              <a:buChar char="q"/>
            </a:pPr>
            <a:r>
              <a:rPr lang="en-US" dirty="0"/>
              <a:t> The  MA(1) model</a:t>
            </a:r>
          </a:p>
          <a:p>
            <a:pPr>
              <a:spcBef>
                <a:spcPts val="400"/>
              </a:spcBef>
              <a:spcAft>
                <a:spcPts val="400"/>
              </a:spcAft>
              <a:buFont typeface="Wingdings" panose="05000000000000000000" pitchFamily="2" charset="2"/>
              <a:buChar char="§"/>
            </a:pPr>
            <a:r>
              <a:rPr lang="en-US" dirty="0"/>
              <a:t> A first order moving average model would look like:</a:t>
            </a:r>
          </a:p>
          <a:p>
            <a:pPr>
              <a:spcBef>
                <a:spcPts val="400"/>
              </a:spcBef>
              <a:spcAft>
                <a:spcPts val="400"/>
              </a:spcAft>
            </a:pPr>
            <a:r>
              <a:rPr lang="en-US" i="1" dirty="0">
                <a:latin typeface="Times New Roman"/>
                <a:cs typeface="Times New Roman"/>
              </a:rPr>
              <a:t>	X</a:t>
            </a:r>
            <a:r>
              <a:rPr lang="en-US" i="1" spc="-284" dirty="0">
                <a:latin typeface="Times New Roman"/>
                <a:cs typeface="Times New Roman"/>
              </a:rPr>
              <a:t> </a:t>
            </a:r>
            <a:r>
              <a:rPr lang="en-US" i="1" baseline="-26089" dirty="0">
                <a:latin typeface="Times New Roman"/>
                <a:cs typeface="Times New Roman"/>
              </a:rPr>
              <a:t>t </a:t>
            </a:r>
            <a:r>
              <a:rPr lang="en-US" i="1" spc="138" baseline="-26089" dirty="0">
                <a:latin typeface="Times New Roman"/>
                <a:cs typeface="Times New Roman"/>
              </a:rPr>
              <a:t> </a:t>
            </a:r>
            <a:r>
              <a:rPr lang="en-US" dirty="0">
                <a:latin typeface="Symbol"/>
                <a:cs typeface="Symbol"/>
              </a:rPr>
              <a:t></a:t>
            </a:r>
            <a:r>
              <a:rPr lang="en-US" spc="-33" dirty="0">
                <a:latin typeface="Times New Roman"/>
                <a:cs typeface="Times New Roman"/>
              </a:rPr>
              <a:t> </a:t>
            </a:r>
            <a:r>
              <a:rPr lang="en-US" spc="19" dirty="0">
                <a:latin typeface="Times New Roman"/>
                <a:cs typeface="Times New Roman"/>
              </a:rPr>
              <a:t>e</a:t>
            </a:r>
            <a:r>
              <a:rPr lang="en-US" i="1" baseline="-26089" dirty="0">
                <a:latin typeface="Times New Roman"/>
                <a:cs typeface="Times New Roman"/>
              </a:rPr>
              <a:t>t </a:t>
            </a:r>
            <a:r>
              <a:rPr lang="en-US" i="1" spc="73" baseline="-26089" dirty="0">
                <a:latin typeface="Times New Roman"/>
                <a:cs typeface="Times New Roman"/>
              </a:rPr>
              <a:t> </a:t>
            </a:r>
            <a:r>
              <a:rPr lang="en-US" dirty="0">
                <a:latin typeface="Symbol"/>
                <a:cs typeface="Symbol"/>
              </a:rPr>
              <a:t></a:t>
            </a:r>
            <a:r>
              <a:rPr lang="en-US" spc="-63" dirty="0">
                <a:latin typeface="Times New Roman"/>
                <a:cs typeface="Times New Roman"/>
              </a:rPr>
              <a:t> </a:t>
            </a:r>
            <a:r>
              <a:rPr lang="en-US" spc="-44" dirty="0">
                <a:latin typeface="Symbol"/>
                <a:cs typeface="Symbol"/>
              </a:rPr>
              <a:t></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75" baseline="-24487" dirty="0">
                <a:latin typeface="Symbol"/>
                <a:cs typeface="Symbol"/>
              </a:rPr>
              <a:t></a:t>
            </a:r>
            <a:r>
              <a:rPr lang="en-US" baseline="-26089" dirty="0">
                <a:latin typeface="Times New Roman"/>
                <a:cs typeface="Times New Roman"/>
              </a:rPr>
              <a:t>1</a:t>
            </a:r>
            <a:br>
              <a:rPr lang="en-US" dirty="0">
                <a:latin typeface="Times New Roman"/>
                <a:cs typeface="Times New Roman"/>
              </a:rPr>
            </a:br>
            <a:endParaRPr lang="en-US" dirty="0"/>
          </a:p>
          <a:p>
            <a:pPr lvl="1"/>
            <a:r>
              <a:rPr lang="en-US" sz="2000" dirty="0"/>
              <a:t>If </a:t>
            </a:r>
            <a:r>
              <a:rPr lang="en-US" sz="2000" spc="-44" dirty="0">
                <a:latin typeface="Symbol"/>
                <a:cs typeface="Symbol"/>
              </a:rPr>
              <a:t></a:t>
            </a:r>
            <a:r>
              <a:rPr lang="en-US" sz="2000" baseline="-25000" dirty="0"/>
              <a:t>1</a:t>
            </a:r>
            <a:r>
              <a:rPr lang="en-US" sz="2000" dirty="0"/>
              <a:t> is zero, X depends purely on the error  or shock (e) at the current time, and there is no temporal dependence.</a:t>
            </a:r>
          </a:p>
          <a:p>
            <a:pPr lvl="1"/>
            <a:endParaRPr lang="en-US" sz="2000" dirty="0"/>
          </a:p>
          <a:p>
            <a:pPr lvl="1"/>
            <a:r>
              <a:rPr lang="en-US" sz="2000" dirty="0"/>
              <a:t>If </a:t>
            </a:r>
            <a:r>
              <a:rPr lang="en-US" sz="2000" spc="-44" dirty="0">
                <a:latin typeface="Symbol"/>
                <a:cs typeface="Symbol"/>
              </a:rPr>
              <a:t></a:t>
            </a:r>
            <a:r>
              <a:rPr lang="en-US" sz="2000" baseline="-25000" dirty="0"/>
              <a:t>1</a:t>
            </a:r>
            <a:r>
              <a:rPr lang="en-US" sz="2000" dirty="0"/>
              <a:t> is large, previous errors  influence the value of </a:t>
            </a:r>
            <a:r>
              <a:rPr lang="en-US" sz="2000" dirty="0" err="1"/>
              <a:t>X</a:t>
            </a:r>
            <a:r>
              <a:rPr lang="en-US" sz="2000" baseline="-25000" dirty="0" err="1"/>
              <a:t>t</a:t>
            </a:r>
            <a:r>
              <a:rPr lang="en-US" sz="2000" baseline="-25000" dirty="0"/>
              <a:t>  </a:t>
            </a:r>
          </a:p>
          <a:p>
            <a:pPr>
              <a:spcBef>
                <a:spcPts val="400"/>
              </a:spcBef>
              <a:spcAft>
                <a:spcPts val="400"/>
              </a:spcAft>
              <a:buFont typeface="Wingdings" panose="05000000000000000000" pitchFamily="2" charset="2"/>
              <a:buChar char="q"/>
            </a:pPr>
            <a:r>
              <a:rPr lang="en-US" dirty="0"/>
              <a:t> If our model successfully captures the dependence structure in the data then the residuals should look random.</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9</a:t>
            </a:fld>
            <a:endParaRPr lang="en-US" dirty="0"/>
          </a:p>
        </p:txBody>
      </p:sp>
    </p:spTree>
    <p:extLst>
      <p:ext uri="{BB962C8B-B14F-4D97-AF65-F5344CB8AC3E}">
        <p14:creationId xmlns:p14="http://schemas.microsoft.com/office/powerpoint/2010/main" val="205615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2"/>
          <p:cNvSpPr/>
          <p:nvPr/>
        </p:nvSpPr>
        <p:spPr>
          <a:xfrm>
            <a:off x="990600" y="2163585"/>
            <a:ext cx="10058400" cy="4016631"/>
          </a:xfrm>
          <a:prstGeom prst="rect">
            <a:avLst/>
          </a:prstGeom>
          <a:blipFill>
            <a:blip r:embed="rId2" cstate="print"/>
            <a:stretch>
              <a:fillRect/>
            </a:stretch>
          </a:blipFill>
        </p:spPr>
        <p:txBody>
          <a:bodyPr wrap="square" lIns="0" tIns="0" rIns="0" bIns="0" rtlCol="0">
            <a:noAutofit/>
          </a:bodyPr>
          <a:lstStyle/>
          <a:p>
            <a:endParaRPr/>
          </a:p>
        </p:txBody>
      </p:sp>
      <p:sp>
        <p:nvSpPr>
          <p:cNvPr id="4" name="Rectangle 3"/>
          <p:cNvSpPr/>
          <p:nvPr/>
        </p:nvSpPr>
        <p:spPr>
          <a:xfrm>
            <a:off x="4098151" y="6046071"/>
            <a:ext cx="3964227" cy="358240"/>
          </a:xfrm>
          <a:prstGeom prst="rect">
            <a:avLst/>
          </a:prstGeom>
        </p:spPr>
        <p:txBody>
          <a:bodyPr wrap="none">
            <a:spAutoFit/>
          </a:bodyPr>
          <a:lstStyle/>
          <a:p>
            <a:pPr marL="274269">
              <a:lnSpc>
                <a:spcPct val="95825"/>
              </a:lnSpc>
              <a:spcBef>
                <a:spcPts val="1430"/>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dirty="0">
                <a:cs typeface="Times New Roman"/>
              </a:rPr>
              <a:t>M</a:t>
            </a:r>
            <a:r>
              <a:rPr lang="en-US" b="1" spc="-9" dirty="0">
                <a:cs typeface="Times New Roman"/>
              </a:rPr>
              <a:t>A</a:t>
            </a:r>
            <a:r>
              <a:rPr lang="en-US" b="1" dirty="0">
                <a:cs typeface="Times New Roman"/>
              </a:rPr>
              <a:t>(1)</a:t>
            </a:r>
            <a:r>
              <a:rPr lang="en-US" b="1" spc="198"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8" name="Title 7"/>
          <p:cNvSpPr>
            <a:spLocks noGrp="1"/>
          </p:cNvSpPr>
          <p:nvPr>
            <p:ph type="title"/>
          </p:nvPr>
        </p:nvSpPr>
        <p:spPr>
          <a:xfrm>
            <a:off x="131885" y="397694"/>
            <a:ext cx="11003280" cy="856395"/>
          </a:xfrm>
        </p:spPr>
        <p:txBody>
          <a:bodyPr>
            <a:normAutofit/>
          </a:bodyPr>
          <a:lstStyle/>
          <a:p>
            <a:r>
              <a:rPr dirty="0"/>
              <a:t>Identifying a MA process</a:t>
            </a:r>
            <a:endParaRPr lang="en-US" dirty="0"/>
          </a:p>
        </p:txBody>
      </p:sp>
      <p:sp>
        <p:nvSpPr>
          <p:cNvPr id="9" name="Content Placeholder 8"/>
          <p:cNvSpPr>
            <a:spLocks noGrp="1"/>
          </p:cNvSpPr>
          <p:nvPr>
            <p:ph idx="1"/>
          </p:nvPr>
        </p:nvSpPr>
        <p:spPr>
          <a:xfrm>
            <a:off x="131885" y="1278416"/>
            <a:ext cx="11896761" cy="4495800"/>
          </a:xfrm>
        </p:spPr>
        <p:txBody>
          <a:bodyPr/>
          <a:lstStyle/>
          <a:p>
            <a:r>
              <a:rPr lang="en-US" sz="1400" dirty="0"/>
              <a:t>The behaviour of correlograms and partial autocorrelograms for pure MA(q) processes is the reverse of that for pure AR processes. The autocorrelogram of a pure MA(q) process should ‘die out’ after q lags. The partial autocorrelogram of a pure MA process, on the other hand, only decays slowly over time (similar to the behaviour of the autocorrelogram of a pure AR process). Thus, it should be impossible to distinguish between the PACF of an MA(3) and MA(4) process, whereas the ACF of the MA(3) process should decay to zero after 3 lags and the MA(4) process after 4 lags.</a:t>
            </a:r>
            <a:endParaRPr lang="en-US" dirty="0"/>
          </a:p>
        </p:txBody>
      </p:sp>
      <p:sp>
        <p:nvSpPr>
          <p:cNvPr id="6"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133003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4"/>
          <p:cNvSpPr/>
          <p:nvPr/>
        </p:nvSpPr>
        <p:spPr>
          <a:xfrm>
            <a:off x="1371600" y="1219199"/>
            <a:ext cx="9207500" cy="4800601"/>
          </a:xfrm>
          <a:prstGeom prst="rect">
            <a:avLst/>
          </a:prstGeom>
          <a:blipFill>
            <a:blip r:embed="rId2" cstate="print"/>
            <a:stretch>
              <a:fillRect/>
            </a:stretch>
          </a:blipFill>
        </p:spPr>
        <p:txBody>
          <a:bodyPr wrap="square" lIns="0" tIns="0" rIns="0" bIns="0" rtlCol="0">
            <a:noAutofit/>
          </a:bodyPr>
          <a:lstStyle/>
          <a:p>
            <a:endParaRPr/>
          </a:p>
        </p:txBody>
      </p:sp>
      <p:sp>
        <p:nvSpPr>
          <p:cNvPr id="6" name="Title 5"/>
          <p:cNvSpPr>
            <a:spLocks noGrp="1"/>
          </p:cNvSpPr>
          <p:nvPr>
            <p:ph type="title"/>
          </p:nvPr>
        </p:nvSpPr>
        <p:spPr>
          <a:xfrm>
            <a:off x="228600" y="364585"/>
            <a:ext cx="10927080" cy="861240"/>
          </a:xfrm>
        </p:spPr>
        <p:txBody>
          <a:bodyPr/>
          <a:lstStyle/>
          <a:p>
            <a:r>
              <a:rPr dirty="0"/>
              <a:t>Identifying a MA process (</a:t>
            </a:r>
            <a:r>
              <a:rPr dirty="0" err="1"/>
              <a:t>contd</a:t>
            </a:r>
            <a:r>
              <a:rPr lang="en-US" dirty="0"/>
              <a:t>…)</a:t>
            </a:r>
          </a:p>
        </p:txBody>
      </p:sp>
      <p:sp>
        <p:nvSpPr>
          <p:cNvPr id="7" name="Rectangle 6"/>
          <p:cNvSpPr/>
          <p:nvPr/>
        </p:nvSpPr>
        <p:spPr>
          <a:xfrm>
            <a:off x="4114800" y="6019800"/>
            <a:ext cx="3964227" cy="358240"/>
          </a:xfrm>
          <a:prstGeom prst="rect">
            <a:avLst/>
          </a:prstGeom>
        </p:spPr>
        <p:txBody>
          <a:bodyPr wrap="none">
            <a:spAutoFit/>
          </a:bodyPr>
          <a:lstStyle/>
          <a:p>
            <a:pPr marL="274269">
              <a:lnSpc>
                <a:spcPct val="95825"/>
              </a:lnSpc>
              <a:spcBef>
                <a:spcPts val="1430"/>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dirty="0">
                <a:cs typeface="Times New Roman"/>
              </a:rPr>
              <a:t>M</a:t>
            </a:r>
            <a:r>
              <a:rPr lang="en-US" b="1" spc="-9" dirty="0">
                <a:cs typeface="Times New Roman"/>
              </a:rPr>
              <a:t>A</a:t>
            </a:r>
            <a:r>
              <a:rPr lang="en-US" b="1" dirty="0">
                <a:cs typeface="Times New Roman"/>
              </a:rPr>
              <a:t>(2)</a:t>
            </a:r>
            <a:r>
              <a:rPr lang="en-US" b="1" spc="198"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382343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914400" y="1219200"/>
            <a:ext cx="9906000" cy="5105400"/>
          </a:xfrm>
          <a:prstGeom prst="rect">
            <a:avLst/>
          </a:prstGeom>
          <a:noFill/>
          <a:ln w="9525">
            <a:noFill/>
            <a:miter lim="800000"/>
            <a:headEnd/>
            <a:tailEnd/>
          </a:ln>
          <a:effectLst/>
        </p:spPr>
      </p:pic>
      <p:sp>
        <p:nvSpPr>
          <p:cNvPr id="5" name="Title 4"/>
          <p:cNvSpPr>
            <a:spLocks noGrp="1"/>
          </p:cNvSpPr>
          <p:nvPr>
            <p:ph type="title"/>
          </p:nvPr>
        </p:nvSpPr>
        <p:spPr>
          <a:xfrm>
            <a:off x="228600" y="357960"/>
            <a:ext cx="10927080" cy="861240"/>
          </a:xfrm>
        </p:spPr>
        <p:txBody>
          <a:bodyPr>
            <a:normAutofit/>
          </a:bodyPr>
          <a:lstStyle/>
          <a:p>
            <a:r>
              <a:rPr sz="4000" dirty="0"/>
              <a:t>General Theoretical ACF and PACF of ARIMA Models</a:t>
            </a:r>
            <a:endParaRPr lang="en-US" sz="40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322665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470326"/>
            <a:ext cx="11003280" cy="856395"/>
          </a:xfrm>
        </p:spPr>
        <p:txBody>
          <a:bodyPr/>
          <a:lstStyle/>
          <a:p>
            <a:r>
              <a:rPr lang="en-GB" dirty="0"/>
              <a:t>ARMA models</a:t>
            </a:r>
          </a:p>
        </p:txBody>
      </p:sp>
      <p:sp>
        <p:nvSpPr>
          <p:cNvPr id="11267" name="Rectangle 3"/>
          <p:cNvSpPr>
            <a:spLocks noGrp="1" noChangeArrowheads="1"/>
          </p:cNvSpPr>
          <p:nvPr>
            <p:ph type="body" idx="1"/>
          </p:nvPr>
        </p:nvSpPr>
        <p:spPr>
          <a:xfrm>
            <a:off x="228600" y="1326721"/>
            <a:ext cx="11896761" cy="4495800"/>
          </a:xfrm>
        </p:spPr>
        <p:txBody>
          <a:bodyPr>
            <a:normAutofit/>
          </a:bodyPr>
          <a:lstStyle/>
          <a:p>
            <a:pPr lvl="1"/>
            <a:r>
              <a:rPr lang="en-US" sz="2000" dirty="0"/>
              <a:t>ARMA models are only suited for time series stationary in mean and variance</a:t>
            </a:r>
            <a:endParaRPr lang="en-GB" sz="2000" dirty="0"/>
          </a:p>
          <a:p>
            <a:pPr lvl="1"/>
            <a:r>
              <a:rPr lang="en-GB" sz="2000" dirty="0"/>
              <a:t>A mixture of these two types of model would be referred to as an autoregressive moving average model (ARMA)n,q, where n is the order of the autoregressive part and q is the order of the moving average term. </a:t>
            </a:r>
          </a:p>
          <a:p>
            <a:pPr lvl="1"/>
            <a:r>
              <a:rPr lang="en-US" sz="2000" dirty="0"/>
              <a:t>Mixed  ARMA models</a:t>
            </a:r>
            <a:br>
              <a:rPr lang="en-US" sz="2000" dirty="0"/>
            </a:br>
            <a:r>
              <a:rPr lang="en-US" sz="2000" dirty="0"/>
              <a:t>"An ARMA process of the order (p, q)"</a:t>
            </a:r>
            <a:endParaRPr lang="en-US" sz="2000" i="1" dirty="0">
              <a:latin typeface="Times New Roman"/>
              <a:cs typeface="Times New Roman"/>
            </a:endParaRPr>
          </a:p>
          <a:p>
            <a:pPr>
              <a:spcBef>
                <a:spcPts val="400"/>
              </a:spcBef>
              <a:spcAft>
                <a:spcPts val="400"/>
              </a:spcAft>
            </a:pPr>
            <a:r>
              <a:rPr lang="en-US" i="1" dirty="0">
                <a:latin typeface="Times New Roman"/>
                <a:cs typeface="Times New Roman"/>
              </a:rPr>
              <a:t>	X</a:t>
            </a:r>
            <a:r>
              <a:rPr lang="en-US" i="1" spc="-275" dirty="0">
                <a:latin typeface="Times New Roman"/>
                <a:cs typeface="Times New Roman"/>
              </a:rPr>
              <a:t> </a:t>
            </a:r>
            <a:r>
              <a:rPr lang="en-US" i="1" baseline="-26089" dirty="0">
                <a:latin typeface="Times New Roman"/>
                <a:cs typeface="Times New Roman"/>
              </a:rPr>
              <a:t>t </a:t>
            </a:r>
            <a:r>
              <a:rPr lang="en-US" i="1" spc="138" baseline="-26089" dirty="0">
                <a:latin typeface="Times New Roman"/>
                <a:cs typeface="Times New Roman"/>
              </a:rPr>
              <a:t> </a:t>
            </a:r>
            <a:r>
              <a:rPr lang="en-US" dirty="0">
                <a:latin typeface="Symbol"/>
                <a:cs typeface="Symbol"/>
              </a:rPr>
              <a:t></a:t>
            </a:r>
            <a:r>
              <a:rPr lang="en-US" spc="17" dirty="0">
                <a:latin typeface="Times New Roman"/>
                <a:cs typeface="Times New Roman"/>
              </a:rPr>
              <a:t> </a:t>
            </a:r>
            <a:r>
              <a:rPr lang="en-US" spc="-29" dirty="0">
                <a:latin typeface="Symbol"/>
                <a:cs typeface="Symbol"/>
              </a:rPr>
              <a:t></a:t>
            </a:r>
            <a:r>
              <a:rPr lang="en-US" spc="-4" baseline="-26089" dirty="0">
                <a:latin typeface="Times New Roman"/>
                <a:cs typeface="Times New Roman"/>
              </a:rPr>
              <a:t>1</a:t>
            </a:r>
            <a:r>
              <a:rPr lang="en-US" spc="54" dirty="0">
                <a:latin typeface="Times New Roman"/>
                <a:cs typeface="Times New Roman"/>
              </a:rPr>
              <a:t>X</a:t>
            </a:r>
            <a:r>
              <a:rPr lang="en-US" i="1" baseline="-26089" dirty="0">
                <a:latin typeface="Times New Roman"/>
                <a:cs typeface="Times New Roman"/>
              </a:rPr>
              <a:t>t</a:t>
            </a:r>
            <a:r>
              <a:rPr lang="en-US" i="1" spc="-97" baseline="-26089" dirty="0">
                <a:latin typeface="Times New Roman"/>
                <a:cs typeface="Times New Roman"/>
              </a:rPr>
              <a:t> </a:t>
            </a:r>
            <a:r>
              <a:rPr lang="en-US" spc="-64" baseline="-24487" dirty="0">
                <a:latin typeface="Symbol"/>
                <a:cs typeface="Symbol"/>
              </a:rPr>
              <a:t></a:t>
            </a:r>
            <a:r>
              <a:rPr lang="en-US" baseline="-26089" dirty="0">
                <a:latin typeface="Times New Roman"/>
                <a:cs typeface="Times New Roman"/>
              </a:rPr>
              <a:t>1</a:t>
            </a:r>
            <a:r>
              <a:rPr lang="en-US" spc="156" baseline="-26089" dirty="0">
                <a:latin typeface="Times New Roman"/>
                <a:cs typeface="Times New Roman"/>
              </a:rPr>
              <a:t> </a:t>
            </a:r>
            <a:r>
              <a:rPr lang="en-US" dirty="0">
                <a:latin typeface="Symbol"/>
                <a:cs typeface="Symbol"/>
              </a:rPr>
              <a:t></a:t>
            </a:r>
            <a:r>
              <a:rPr lang="en-US" spc="-239" dirty="0">
                <a:latin typeface="Times New Roman"/>
                <a:cs typeface="Times New Roman"/>
              </a:rPr>
              <a:t> </a:t>
            </a:r>
            <a:r>
              <a:rPr lang="en-US" spc="-9" dirty="0">
                <a:latin typeface="Times New Roman"/>
                <a:cs typeface="Times New Roman"/>
              </a:rPr>
              <a:t>..</a:t>
            </a:r>
            <a:r>
              <a:rPr lang="en-US" dirty="0">
                <a:latin typeface="Times New Roman"/>
                <a:cs typeface="Times New Roman"/>
              </a:rPr>
              <a:t>.</a:t>
            </a:r>
            <a:r>
              <a:rPr lang="en-US" spc="-250" dirty="0">
                <a:latin typeface="Times New Roman"/>
                <a:cs typeface="Times New Roman"/>
              </a:rPr>
              <a:t> </a:t>
            </a:r>
            <a:r>
              <a:rPr lang="en-US" dirty="0">
                <a:latin typeface="Symbol"/>
                <a:cs typeface="Symbol"/>
              </a:rPr>
              <a:t></a:t>
            </a:r>
            <a:r>
              <a:rPr lang="en-US" spc="-67" dirty="0">
                <a:latin typeface="Times New Roman"/>
                <a:cs typeface="Times New Roman"/>
              </a:rPr>
              <a:t> </a:t>
            </a:r>
            <a:r>
              <a:rPr lang="en-US" dirty="0">
                <a:latin typeface="Symbol"/>
                <a:cs typeface="Symbol"/>
              </a:rPr>
              <a:t></a:t>
            </a:r>
            <a:r>
              <a:rPr lang="en-US" spc="-244" dirty="0">
                <a:latin typeface="Times New Roman"/>
                <a:cs typeface="Times New Roman"/>
              </a:rPr>
              <a:t> </a:t>
            </a:r>
            <a:r>
              <a:rPr lang="en-US" i="1" baseline="-26089" dirty="0">
                <a:latin typeface="Times New Roman"/>
                <a:cs typeface="Times New Roman"/>
              </a:rPr>
              <a:t>p</a:t>
            </a:r>
            <a:r>
              <a:rPr lang="en-US" i="1" spc="-150" baseline="-26089" dirty="0">
                <a:latin typeface="Times New Roman"/>
                <a:cs typeface="Times New Roman"/>
              </a:rPr>
              <a:t> </a:t>
            </a:r>
            <a:r>
              <a:rPr lang="en-US" spc="50" dirty="0">
                <a:latin typeface="Times New Roman"/>
                <a:cs typeface="Times New Roman"/>
              </a:rPr>
              <a:t>X</a:t>
            </a:r>
            <a:r>
              <a:rPr lang="en-US" i="1" baseline="-26089" dirty="0">
                <a:latin typeface="Times New Roman"/>
                <a:cs typeface="Times New Roman"/>
              </a:rPr>
              <a:t>t</a:t>
            </a:r>
            <a:r>
              <a:rPr lang="en-US" i="1" spc="-87" baseline="-26089" dirty="0">
                <a:latin typeface="Times New Roman"/>
                <a:cs typeface="Times New Roman"/>
              </a:rPr>
              <a:t> </a:t>
            </a:r>
            <a:r>
              <a:rPr lang="en-US" baseline="-24487" dirty="0">
                <a:latin typeface="Symbol"/>
                <a:cs typeface="Symbol"/>
              </a:rPr>
              <a:t></a:t>
            </a:r>
            <a:r>
              <a:rPr lang="en-US" spc="-68" baseline="-26089" dirty="0">
                <a:latin typeface="Times New Roman"/>
                <a:cs typeface="Times New Roman"/>
              </a:rPr>
              <a:t> </a:t>
            </a:r>
            <a:r>
              <a:rPr lang="en-US" i="1" baseline="-26089" dirty="0">
                <a:latin typeface="Times New Roman"/>
                <a:cs typeface="Times New Roman"/>
              </a:rPr>
              <a:t>p</a:t>
            </a:r>
            <a:r>
              <a:rPr lang="en-US" i="1" spc="245" baseline="-26089" dirty="0">
                <a:latin typeface="Times New Roman"/>
                <a:cs typeface="Times New Roman"/>
              </a:rPr>
              <a:t> </a:t>
            </a:r>
            <a:r>
              <a:rPr lang="en-US" dirty="0">
                <a:latin typeface="Symbol"/>
                <a:cs typeface="Symbol"/>
              </a:rPr>
              <a:t> </a:t>
            </a:r>
            <a:r>
              <a:rPr lang="en-US" spc="-50" dirty="0">
                <a:latin typeface="Symbol"/>
                <a:cs typeface="Symbol"/>
              </a:rPr>
              <a:t>a</a:t>
            </a:r>
            <a:r>
              <a:rPr lang="en-US" spc="-39" baseline="-26089" dirty="0">
                <a:latin typeface="Times New Roman"/>
                <a:cs typeface="Times New Roman"/>
              </a:rPr>
              <a:t>1</a:t>
            </a:r>
            <a:r>
              <a:rPr lang="en-US" spc="14" dirty="0">
                <a:latin typeface="Times New Roman"/>
                <a:cs typeface="Times New Roman"/>
              </a:rPr>
              <a:t>e</a:t>
            </a:r>
            <a:r>
              <a:rPr lang="en-US" i="1" baseline="-26089" dirty="0">
                <a:latin typeface="Times New Roman"/>
                <a:cs typeface="Times New Roman"/>
              </a:rPr>
              <a:t>t</a:t>
            </a:r>
            <a:r>
              <a:rPr lang="en-US" i="1" spc="-70" baseline="-26089" dirty="0">
                <a:latin typeface="Times New Roman"/>
                <a:cs typeface="Times New Roman"/>
              </a:rPr>
              <a:t> </a:t>
            </a:r>
            <a:r>
              <a:rPr lang="en-US" spc="-79" baseline="-24487" dirty="0">
                <a:latin typeface="Symbol"/>
                <a:cs typeface="Symbol"/>
              </a:rPr>
              <a:t></a:t>
            </a:r>
            <a:r>
              <a:rPr lang="en-US" baseline="-26089" dirty="0">
                <a:latin typeface="Times New Roman"/>
                <a:cs typeface="Times New Roman"/>
              </a:rPr>
              <a:t>1</a:t>
            </a:r>
            <a:r>
              <a:rPr lang="en-US" spc="167" baseline="-26089"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Times New Roman"/>
              </a:rPr>
              <a:t>a</a:t>
            </a:r>
            <a:r>
              <a:rPr lang="en-US" spc="34" baseline="-26089" dirty="0">
                <a:latin typeface="Times New Roman"/>
                <a:cs typeface="Times New Roman"/>
              </a:rPr>
              <a:t>2</a:t>
            </a:r>
            <a:r>
              <a:rPr lang="en-US" spc="14" dirty="0">
                <a:latin typeface="Times New Roman"/>
                <a:cs typeface="Times New Roman"/>
              </a:rPr>
              <a:t>e</a:t>
            </a:r>
            <a:r>
              <a:rPr lang="en-US" i="1" baseline="-26089" dirty="0">
                <a:latin typeface="Times New Roman"/>
                <a:cs typeface="Times New Roman"/>
              </a:rPr>
              <a:t>t</a:t>
            </a:r>
            <a:r>
              <a:rPr lang="en-US" i="1" spc="-65" baseline="-26089" dirty="0">
                <a:latin typeface="Times New Roman"/>
                <a:cs typeface="Times New Roman"/>
              </a:rPr>
              <a:t> </a:t>
            </a:r>
            <a:r>
              <a:rPr lang="en-US" spc="29" baseline="-24487" dirty="0">
                <a:latin typeface="Symbol"/>
                <a:cs typeface="Symbol"/>
              </a:rPr>
              <a:t></a:t>
            </a:r>
            <a:r>
              <a:rPr lang="en-US" baseline="-26089" dirty="0">
                <a:latin typeface="Times New Roman"/>
                <a:cs typeface="Times New Roman"/>
              </a:rPr>
              <a:t>2</a:t>
            </a:r>
            <a:r>
              <a:rPr lang="en-US" spc="237" baseline="-26089"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64" dirty="0">
                <a:latin typeface="Times New Roman"/>
                <a:cs typeface="Times New Roman"/>
              </a:rPr>
              <a:t> </a:t>
            </a:r>
            <a:r>
              <a:rPr lang="en-US" dirty="0">
                <a:latin typeface="Symbol"/>
                <a:cs typeface="Symbol"/>
              </a:rPr>
              <a:t></a:t>
            </a:r>
            <a:r>
              <a:rPr lang="en-US" spc="-69" dirty="0">
                <a:latin typeface="Times New Roman"/>
                <a:cs typeface="Times New Roman"/>
              </a:rPr>
              <a:t> </a:t>
            </a:r>
            <a:r>
              <a:rPr lang="en-US" spc="59" dirty="0">
                <a:latin typeface="Symbol"/>
                <a:cs typeface="Times New Roman"/>
              </a:rPr>
              <a:t>a</a:t>
            </a:r>
            <a:r>
              <a:rPr lang="en-US" i="1" baseline="-26089" dirty="0">
                <a:latin typeface="Times New Roman"/>
                <a:cs typeface="Times New Roman"/>
              </a:rPr>
              <a:t>q</a:t>
            </a:r>
            <a:r>
              <a:rPr lang="en-US" i="1" spc="-184" baseline="-26089" dirty="0">
                <a:latin typeface="Times New Roman"/>
                <a:cs typeface="Times New Roman"/>
              </a:rPr>
              <a:t> </a:t>
            </a:r>
            <a:r>
              <a:rPr lang="en-US" spc="14" dirty="0">
                <a:latin typeface="Times New Roman"/>
                <a:cs typeface="Times New Roman"/>
              </a:rPr>
              <a:t>e</a:t>
            </a:r>
            <a:r>
              <a:rPr lang="en-US" i="1" baseline="-26089" dirty="0">
                <a:latin typeface="Times New Roman"/>
                <a:cs typeface="Times New Roman"/>
              </a:rPr>
              <a:t>t</a:t>
            </a:r>
            <a:r>
              <a:rPr lang="en-US" i="1" spc="-90" baseline="-26089" dirty="0">
                <a:latin typeface="Times New Roman"/>
                <a:cs typeface="Times New Roman"/>
              </a:rPr>
              <a:t> </a:t>
            </a:r>
            <a:r>
              <a:rPr lang="en-US" spc="29" baseline="-24487" dirty="0">
                <a:latin typeface="Symbol"/>
                <a:cs typeface="Symbol"/>
              </a:rPr>
              <a:t></a:t>
            </a:r>
            <a:r>
              <a:rPr lang="en-US" i="1" baseline="-26089" dirty="0">
                <a:latin typeface="Times New Roman"/>
                <a:cs typeface="Times New Roman"/>
              </a:rPr>
              <a:t>q</a:t>
            </a:r>
            <a:endParaRPr lang="en-US" i="1" baseline="-26089" dirty="0">
              <a:latin typeface="Symbol"/>
              <a:cs typeface="Times New Roman"/>
            </a:endParaRPr>
          </a:p>
          <a:p>
            <a:pPr>
              <a:spcBef>
                <a:spcPts val="400"/>
              </a:spcBef>
              <a:spcAft>
                <a:spcPts val="400"/>
              </a:spcAft>
              <a:buFont typeface="Arial" panose="020B0604020202020204" pitchFamily="34" charset="0"/>
              <a:buChar char="•"/>
            </a:pPr>
            <a:r>
              <a:rPr lang="en-US" dirty="0"/>
              <a:t> Just a combination of MA and AR terms.</a:t>
            </a:r>
          </a:p>
          <a:p>
            <a:pPr>
              <a:spcBef>
                <a:spcPts val="400"/>
              </a:spcBef>
              <a:spcAft>
                <a:spcPts val="400"/>
              </a:spcAft>
              <a:buFont typeface="Arial" panose="020B0604020202020204" pitchFamily="34" charset="0"/>
              <a:buChar char="•"/>
            </a:pPr>
            <a:r>
              <a:rPr lang="en-US" dirty="0"/>
              <a:t> Sometimes you can use lower-order models by combining MA and AR terms.</a:t>
            </a:r>
          </a:p>
          <a:p>
            <a:pPr>
              <a:spcBef>
                <a:spcPts val="400"/>
              </a:spcBef>
              <a:spcAft>
                <a:spcPts val="400"/>
              </a:spcAft>
              <a:buFont typeface="Arial" panose="020B0604020202020204" pitchFamily="34" charset="0"/>
              <a:buChar char="•"/>
            </a:pPr>
            <a:r>
              <a:rPr lang="en-US" dirty="0"/>
              <a:t>Lower order models are better.</a:t>
            </a:r>
          </a:p>
          <a:p>
            <a:pPr>
              <a:spcBef>
                <a:spcPts val="400"/>
              </a:spcBef>
              <a:spcAft>
                <a:spcPts val="400"/>
              </a:spcAft>
            </a:pPr>
            <a:endParaRPr lang="en-US" dirty="0"/>
          </a:p>
          <a:p>
            <a:pPr>
              <a:spcBef>
                <a:spcPts val="400"/>
              </a:spcBef>
              <a:spcAft>
                <a:spcPts val="400"/>
              </a:spcAft>
              <a:buFont typeface="Wingdings" panose="05000000000000000000" pitchFamily="2" charset="2"/>
              <a:buChar char="q"/>
            </a:pPr>
            <a:r>
              <a:rPr lang="en-US" dirty="0"/>
              <a:t> What If there is Trend and Seasonality ??  --- Will discuss</a:t>
            </a:r>
            <a:endParaRPr lang="en-GB"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13</a:t>
            </a:fld>
            <a:endParaRPr lang="en-US" dirty="0"/>
          </a:p>
        </p:txBody>
      </p:sp>
    </p:spTree>
    <p:extLst>
      <p:ext uri="{BB962C8B-B14F-4D97-AF65-F5344CB8AC3E}">
        <p14:creationId xmlns:p14="http://schemas.microsoft.com/office/powerpoint/2010/main" val="412762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70326"/>
            <a:ext cx="11003280" cy="856395"/>
          </a:xfrm>
        </p:spPr>
        <p:txBody>
          <a:bodyPr/>
          <a:lstStyle/>
          <a:p>
            <a:r>
              <a:rPr lang="en-US" dirty="0"/>
              <a:t>How do we choose the best ARMA model?</a:t>
            </a:r>
          </a:p>
        </p:txBody>
      </p:sp>
      <p:sp>
        <p:nvSpPr>
          <p:cNvPr id="3" name="Content Placeholder 2"/>
          <p:cNvSpPr>
            <a:spLocks noGrp="1"/>
          </p:cNvSpPr>
          <p:nvPr>
            <p:ph idx="1"/>
          </p:nvPr>
        </p:nvSpPr>
        <p:spPr/>
        <p:txBody>
          <a:bodyPr/>
          <a:lstStyle/>
          <a:p>
            <a:pPr>
              <a:spcBef>
                <a:spcPts val="400"/>
              </a:spcBef>
              <a:spcAft>
                <a:spcPts val="400"/>
              </a:spcAft>
              <a:buFont typeface="Wingdings" panose="05000000000000000000" pitchFamily="2" charset="2"/>
              <a:buChar char="§"/>
            </a:pPr>
            <a:r>
              <a:rPr lang="en-US" sz="2400" dirty="0"/>
              <a:t> In most cases, the best model turns out a model that uses either only AR terms or only MA terms.</a:t>
            </a:r>
          </a:p>
          <a:p>
            <a:pPr>
              <a:spcBef>
                <a:spcPts val="400"/>
              </a:spcBef>
              <a:spcAft>
                <a:spcPts val="400"/>
              </a:spcAft>
              <a:buFont typeface="Wingdings" panose="05000000000000000000" pitchFamily="2" charset="2"/>
              <a:buChar char="§"/>
            </a:pPr>
            <a:r>
              <a:rPr lang="en-US" sz="2400" dirty="0"/>
              <a:t> It is possible for an AR term and an MA term to cancel each other’s effects, even though both may appear significant in the model.</a:t>
            </a:r>
          </a:p>
          <a:p>
            <a:pPr>
              <a:spcBef>
                <a:spcPts val="400"/>
              </a:spcBef>
              <a:spcAft>
                <a:spcPts val="400"/>
              </a:spcAft>
              <a:buFont typeface="Wingdings" panose="05000000000000000000" pitchFamily="2" charset="2"/>
              <a:buChar char="§"/>
            </a:pPr>
            <a:r>
              <a:rPr lang="en-US" sz="2400" dirty="0"/>
              <a:t> If a mixed ARMA model seems to fit the data, also try a model with one fewer AR term and  one fewer MA term.</a:t>
            </a:r>
          </a:p>
          <a:p>
            <a:pPr>
              <a:spcBef>
                <a:spcPts val="400"/>
              </a:spcBef>
              <a:spcAft>
                <a:spcPts val="400"/>
              </a:spcAft>
              <a:buFont typeface="Wingdings" panose="05000000000000000000" pitchFamily="2" charset="2"/>
              <a:buChar char="§"/>
            </a:pPr>
            <a:r>
              <a:rPr lang="en-US" sz="2400" dirty="0"/>
              <a:t> As with OLS, simpler models are better.</a:t>
            </a:r>
          </a:p>
          <a:p>
            <a:endParaRPr lang="en-US"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14</a:t>
            </a:fld>
            <a:endParaRPr lang="en-US" dirty="0"/>
          </a:p>
        </p:txBody>
      </p:sp>
    </p:spTree>
    <p:extLst>
      <p:ext uri="{BB962C8B-B14F-4D97-AF65-F5344CB8AC3E}">
        <p14:creationId xmlns:p14="http://schemas.microsoft.com/office/powerpoint/2010/main" val="229510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57200"/>
            <a:ext cx="11003280" cy="856395"/>
          </a:xfrm>
        </p:spPr>
        <p:txBody>
          <a:bodyPr/>
          <a:lstStyle/>
          <a:p>
            <a:r>
              <a:rPr lang="en-US" dirty="0"/>
              <a:t>ARIMA Model</a:t>
            </a:r>
          </a:p>
        </p:txBody>
      </p:sp>
      <p:sp>
        <p:nvSpPr>
          <p:cNvPr id="3" name="Content Placeholder 2"/>
          <p:cNvSpPr>
            <a:spLocks noGrp="1"/>
          </p:cNvSpPr>
          <p:nvPr>
            <p:ph idx="1"/>
          </p:nvPr>
        </p:nvSpPr>
        <p:spPr>
          <a:xfrm>
            <a:off x="131885" y="1343412"/>
            <a:ext cx="11896761" cy="4495800"/>
          </a:xfrm>
        </p:spPr>
        <p:txBody>
          <a:bodyPr>
            <a:noAutofit/>
          </a:bodyPr>
          <a:lstStyle/>
          <a:p>
            <a:pPr>
              <a:spcBef>
                <a:spcPts val="300"/>
              </a:spcBef>
              <a:spcAft>
                <a:spcPts val="300"/>
              </a:spcAft>
              <a:buFont typeface="Wingdings" panose="05000000000000000000" pitchFamily="2" charset="2"/>
              <a:buChar char="§"/>
            </a:pPr>
            <a:r>
              <a:rPr lang="en-US" dirty="0"/>
              <a:t>"Type of ARMA model that can be used with some kinds of non-stationary data“</a:t>
            </a:r>
          </a:p>
          <a:p>
            <a:pPr>
              <a:spcBef>
                <a:spcPts val="300"/>
              </a:spcBef>
              <a:spcAft>
                <a:spcPts val="300"/>
              </a:spcAft>
              <a:buFont typeface="Wingdings" panose="05000000000000000000" pitchFamily="2" charset="2"/>
              <a:buChar char="§"/>
            </a:pPr>
            <a:r>
              <a:rPr lang="en-US" dirty="0"/>
              <a:t>"Useful for series with stochastic trends. First order or “simple” differencing“</a:t>
            </a:r>
          </a:p>
          <a:p>
            <a:pPr>
              <a:spcBef>
                <a:spcPts val="300"/>
              </a:spcBef>
              <a:spcAft>
                <a:spcPts val="300"/>
              </a:spcAft>
              <a:buFont typeface="Wingdings" panose="05000000000000000000" pitchFamily="2" charset="2"/>
              <a:buChar char="§"/>
            </a:pPr>
            <a:r>
              <a:rPr lang="en-US" dirty="0"/>
              <a:t>Series with deterministic trends should be differenced first then an ARMA model applied</a:t>
            </a:r>
          </a:p>
          <a:p>
            <a:pPr>
              <a:spcBef>
                <a:spcPts val="300"/>
              </a:spcBef>
              <a:spcAft>
                <a:spcPts val="300"/>
              </a:spcAft>
              <a:buFont typeface="Wingdings" panose="05000000000000000000" pitchFamily="2" charset="2"/>
              <a:buChar char="§"/>
            </a:pPr>
            <a:r>
              <a:rPr lang="en-US" dirty="0"/>
              <a:t>"The “I” in ARIMA stands for integrated, which basically means you’re differencing"</a:t>
            </a:r>
          </a:p>
          <a:p>
            <a:pPr marL="0" indent="0">
              <a:spcBef>
                <a:spcPts val="300"/>
              </a:spcBef>
              <a:spcAft>
                <a:spcPts val="300"/>
              </a:spcAft>
              <a:buNone/>
            </a:pPr>
            <a:r>
              <a:rPr lang="en-US" dirty="0"/>
              <a:t>    </a:t>
            </a:r>
          </a:p>
          <a:p>
            <a:pPr>
              <a:spcBef>
                <a:spcPts val="300"/>
              </a:spcBef>
              <a:spcAft>
                <a:spcPts val="300"/>
              </a:spcAft>
              <a:buFont typeface="Wingdings" panose="05000000000000000000" pitchFamily="2" charset="2"/>
              <a:buChar char="q"/>
            </a:pPr>
            <a:r>
              <a:rPr lang="en-US" dirty="0"/>
              <a:t>  The  ARIMA Model -  Typically written as ARIMA(p, d, q) where:</a:t>
            </a:r>
          </a:p>
          <a:p>
            <a:pPr>
              <a:spcBef>
                <a:spcPts val="300"/>
              </a:spcBef>
              <a:spcAft>
                <a:spcPts val="300"/>
              </a:spcAft>
            </a:pPr>
            <a:r>
              <a:rPr lang="en-US" dirty="0"/>
              <a:t>             "</a:t>
            </a:r>
            <a:r>
              <a:rPr lang="en-US" i="1" dirty="0"/>
              <a:t>p</a:t>
            </a:r>
            <a:r>
              <a:rPr lang="en-US" dirty="0"/>
              <a:t> is the number of autoregressive terms"</a:t>
            </a:r>
          </a:p>
          <a:p>
            <a:pPr>
              <a:spcBef>
                <a:spcPts val="300"/>
              </a:spcBef>
              <a:spcAft>
                <a:spcPts val="300"/>
              </a:spcAft>
            </a:pPr>
            <a:r>
              <a:rPr lang="en-US" dirty="0"/>
              <a:t>             "</a:t>
            </a:r>
            <a:r>
              <a:rPr lang="en-US" i="1" dirty="0"/>
              <a:t>d</a:t>
            </a:r>
            <a:r>
              <a:rPr lang="en-US" dirty="0"/>
              <a:t> is the order of differencing"</a:t>
            </a:r>
          </a:p>
          <a:p>
            <a:pPr>
              <a:spcBef>
                <a:spcPts val="300"/>
              </a:spcBef>
              <a:spcAft>
                <a:spcPts val="300"/>
              </a:spcAft>
            </a:pPr>
            <a:r>
              <a:rPr lang="en-US" dirty="0"/>
              <a:t>             "</a:t>
            </a:r>
            <a:r>
              <a:rPr lang="en-US" i="1" dirty="0"/>
              <a:t>q</a:t>
            </a:r>
            <a:r>
              <a:rPr lang="en-US" dirty="0"/>
              <a:t> is the number of moving average terms"</a:t>
            </a:r>
          </a:p>
          <a:p>
            <a:pPr>
              <a:spcBef>
                <a:spcPts val="300"/>
              </a:spcBef>
              <a:spcAft>
                <a:spcPts val="300"/>
              </a:spcAft>
            </a:pPr>
            <a:r>
              <a:rPr lang="en-US" dirty="0"/>
              <a:t>        e.g.  ARIMA(1,1,0) is a first-order AR model with one order of differencing</a:t>
            </a:r>
          </a:p>
          <a:p>
            <a:pPr>
              <a:spcBef>
                <a:spcPts val="300"/>
              </a:spcBef>
              <a:spcAft>
                <a:spcPts val="300"/>
              </a:spcAft>
            </a:pPr>
            <a:endParaRPr lang="en-US" sz="1400"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15</a:t>
            </a:fld>
            <a:endParaRPr lang="en-US" dirty="0"/>
          </a:p>
        </p:txBody>
      </p:sp>
    </p:spTree>
    <p:extLst>
      <p:ext uri="{BB962C8B-B14F-4D97-AF65-F5344CB8AC3E}">
        <p14:creationId xmlns:p14="http://schemas.microsoft.com/office/powerpoint/2010/main" val="820751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1" y="914400"/>
            <a:ext cx="11003280" cy="856395"/>
          </a:xfrm>
        </p:spPr>
        <p:txBody>
          <a:bodyPr>
            <a:normAutofit fontScale="90000"/>
          </a:bodyPr>
          <a:lstStyle/>
          <a:p>
            <a:br>
              <a:rPr lang="en-US" dirty="0"/>
            </a:br>
            <a:br>
              <a:rPr lang="en-US" dirty="0"/>
            </a:br>
            <a:r>
              <a:rPr lang="en-US" dirty="0"/>
              <a:t>Which ARIMA(</a:t>
            </a:r>
            <a:r>
              <a:rPr lang="en-US" dirty="0" err="1"/>
              <a:t>p,d,q</a:t>
            </a:r>
            <a:r>
              <a:rPr lang="en-US" dirty="0"/>
              <a:t>) model do I use?</a:t>
            </a:r>
            <a:br>
              <a:rPr lang="en-US" dirty="0"/>
            </a:br>
            <a:endParaRPr lang="en-IN" dirty="0"/>
          </a:p>
        </p:txBody>
      </p:sp>
      <p:sp>
        <p:nvSpPr>
          <p:cNvPr id="3" name="Content Placeholder 2"/>
          <p:cNvSpPr>
            <a:spLocks noGrp="1"/>
          </p:cNvSpPr>
          <p:nvPr>
            <p:ph idx="1"/>
          </p:nvPr>
        </p:nvSpPr>
        <p:spPr/>
        <p:txBody>
          <a:bodyPr/>
          <a:lstStyle/>
          <a:p>
            <a:pPr lvl="1">
              <a:spcBef>
                <a:spcPts val="300"/>
              </a:spcBef>
              <a:spcAft>
                <a:spcPts val="300"/>
              </a:spcAft>
            </a:pPr>
            <a:r>
              <a:rPr lang="en-US" sz="2000" dirty="0"/>
              <a:t>Plot the data.</a:t>
            </a:r>
          </a:p>
          <a:p>
            <a:pPr lvl="1">
              <a:spcBef>
                <a:spcPts val="300"/>
              </a:spcBef>
              <a:spcAft>
                <a:spcPts val="300"/>
              </a:spcAft>
            </a:pPr>
            <a:r>
              <a:rPr lang="en-US" sz="2000" dirty="0"/>
              <a:t>Look to see if the data is stationary, that is they are scattered randomly about a constant mean level. Also look at the ACF and PACF (stationarity is implied by the ACF or PACF dropping quickly to zero).</a:t>
            </a:r>
          </a:p>
          <a:p>
            <a:pPr lvl="1">
              <a:spcBef>
                <a:spcPts val="300"/>
              </a:spcBef>
              <a:spcAft>
                <a:spcPts val="300"/>
              </a:spcAft>
            </a:pPr>
            <a:r>
              <a:rPr lang="en-US" sz="2000" dirty="0"/>
              <a:t>If there is non-stationarity, such as a trend (we’re ignoring seasonal behavior for the moment!), difference he data. Practically, at most two differences need to be taken to reduce a series to stationary. Verify stationarity by plotting the differenced series and looking at the ACF and PACF. </a:t>
            </a:r>
          </a:p>
          <a:p>
            <a:pPr lvl="1">
              <a:spcBef>
                <a:spcPts val="300"/>
              </a:spcBef>
              <a:spcAft>
                <a:spcPts val="300"/>
              </a:spcAft>
            </a:pPr>
            <a:r>
              <a:rPr lang="en-US" sz="2000" dirty="0"/>
              <a:t>Once stationary is obtained, look at the ACF and PACF to see if there is any remaining pattern. Check against the theoretical behavior of the MA and AR models to see if they fit. This will give you an ARIMA model with either no MA or no AR component i.e. ARIMA(</a:t>
            </a:r>
            <a:r>
              <a:rPr lang="en-US" sz="2000" i="1" dirty="0"/>
              <a:t>0,d,q</a:t>
            </a:r>
            <a:r>
              <a:rPr lang="en-US" sz="2000" dirty="0"/>
              <a:t>) or ARIMA(</a:t>
            </a:r>
            <a:r>
              <a:rPr lang="en-US" sz="2000" i="1" dirty="0"/>
              <a:t>p,d,0</a:t>
            </a:r>
            <a:r>
              <a:rPr lang="en-US" sz="2000" dirty="0"/>
              <a:t>).</a:t>
            </a:r>
          </a:p>
          <a:p>
            <a:pPr lvl="1">
              <a:spcBef>
                <a:spcPts val="300"/>
              </a:spcBef>
              <a:spcAft>
                <a:spcPts val="300"/>
              </a:spcAft>
            </a:pPr>
            <a:r>
              <a:rPr lang="en-US" sz="2000" dirty="0"/>
              <a:t>If there is no clear MA or AR model, an ARMA model will have to be considered. These can in general not be guessed from the ACF and PACF, other methods are needed, based on the ideas of minimizing Information Criterion (AIC or BIC).</a:t>
            </a:r>
          </a:p>
          <a:p>
            <a:endParaRPr lang="en-IN" dirty="0"/>
          </a:p>
        </p:txBody>
      </p:sp>
    </p:spTree>
    <p:extLst>
      <p:ext uri="{BB962C8B-B14F-4D97-AF65-F5344CB8AC3E}">
        <p14:creationId xmlns:p14="http://schemas.microsoft.com/office/powerpoint/2010/main" val="163027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Seasonal ARIMA Model</a:t>
            </a:r>
          </a:p>
        </p:txBody>
      </p:sp>
      <p:sp>
        <p:nvSpPr>
          <p:cNvPr id="5" name="Content Placeholder 2"/>
          <p:cNvSpPr>
            <a:spLocks noGrp="1"/>
          </p:cNvSpPr>
          <p:nvPr>
            <p:ph idx="1"/>
          </p:nvPr>
        </p:nvSpPr>
        <p:spPr/>
        <p:txBody>
          <a:bodyPr>
            <a:noAutofit/>
          </a:bodyPr>
          <a:lstStyle/>
          <a:p>
            <a:pPr lvl="1"/>
            <a:r>
              <a:rPr lang="en-US" sz="1800" dirty="0"/>
              <a:t>ARIMA models cannot really cope with seasonal behavior. Hence we introduce seasonal ARMA model denoted by ARMA (P,Q)h. Seasonal ARMA can be of two types-</a:t>
            </a:r>
          </a:p>
          <a:p>
            <a:pPr marL="582613" indent="-342900">
              <a:spcBef>
                <a:spcPts val="400"/>
              </a:spcBef>
              <a:spcAft>
                <a:spcPts val="400"/>
              </a:spcAft>
              <a:buFont typeface="+mj-lt"/>
              <a:buAutoNum type="arabicPeriod"/>
            </a:pPr>
            <a:r>
              <a:rPr lang="en-US" sz="1800" dirty="0"/>
              <a:t>Seasonal ARMA (ARMA (p,q)) – Only seasonal components</a:t>
            </a:r>
          </a:p>
          <a:p>
            <a:pPr marL="582613" indent="-342900">
              <a:spcBef>
                <a:spcPts val="400"/>
              </a:spcBef>
              <a:spcAft>
                <a:spcPts val="400"/>
              </a:spcAft>
              <a:buFont typeface="+mj-lt"/>
              <a:buAutoNum type="arabicPeriod"/>
            </a:pPr>
            <a:r>
              <a:rPr lang="en-US" sz="1800" dirty="0"/>
              <a:t>Mixed seasonal ARMA (ARMA(p,q)(p,q)s. Combination of normal ARMA and seasonal ARMA.</a:t>
            </a:r>
          </a:p>
          <a:p>
            <a:pPr>
              <a:spcBef>
                <a:spcPts val="400"/>
              </a:spcBef>
              <a:spcAft>
                <a:spcPts val="400"/>
              </a:spcAft>
            </a:pPr>
            <a:endParaRPr lang="en-US" sz="1800" dirty="0"/>
          </a:p>
          <a:p>
            <a:pPr lvl="1"/>
            <a:r>
              <a:rPr lang="en-US" sz="1800" dirty="0"/>
              <a:t>In case trend and seasonality both are present. We will use ARIMA model instead of ARMA. The idea behind the seasonal ARIMA is to look at what are the best explanatory variables to model a seasonal pattern.</a:t>
            </a:r>
          </a:p>
          <a:p>
            <a:pPr>
              <a:spcBef>
                <a:spcPts val="400"/>
              </a:spcBef>
              <a:spcAft>
                <a:spcPts val="400"/>
              </a:spcAft>
            </a:pPr>
            <a:endParaRPr lang="en-US" sz="1800" dirty="0"/>
          </a:p>
          <a:p>
            <a:pPr>
              <a:spcBef>
                <a:spcPts val="400"/>
              </a:spcBef>
              <a:spcAft>
                <a:spcPts val="400"/>
              </a:spcAft>
            </a:pPr>
            <a:r>
              <a:rPr lang="en-US" sz="1800" dirty="0"/>
              <a:t>You can use ACF and PACF to identify P or Q:</a:t>
            </a:r>
          </a:p>
          <a:p>
            <a:pPr lvl="1"/>
            <a:r>
              <a:rPr lang="en-US" sz="1800" dirty="0"/>
              <a:t>For </a:t>
            </a:r>
            <a:r>
              <a:rPr lang="en-US" sz="1800" i="1" dirty="0"/>
              <a:t>ARIMA(0, 0, 0)(P, 0,0)s , you should see major peaks on the PACF at s, 2s, ....Ps. On the ACF, the coefficients at lags s, 2s, ....Ps, ... should form an exponential decrease, or a damped sine wave. </a:t>
            </a:r>
          </a:p>
          <a:p>
            <a:pPr lvl="1"/>
            <a:r>
              <a:rPr lang="en-US" sz="1800" i="1" dirty="0"/>
              <a:t>ARIMA(0, 0,0)(0,0,Q)s , you should see major peaks on the ACF at s, 2s, ....Qs. On the PACF, the coefficients at lags s, 2s, ....Qs,... should form an exponential decrease, or a damped sine wave. </a:t>
            </a:r>
          </a:p>
          <a:p>
            <a:pPr>
              <a:spcBef>
                <a:spcPts val="400"/>
              </a:spcBef>
              <a:spcAft>
                <a:spcPts val="400"/>
              </a:spcAft>
            </a:pPr>
            <a:endParaRPr lang="en-US" sz="1800" dirty="0"/>
          </a:p>
          <a:p>
            <a:pPr lvl="1"/>
            <a:r>
              <a:rPr lang="en-US" sz="1800" dirty="0"/>
              <a:t>Using the AIC as the selection criterion, we select the ARIMA model with the lowest value of the AIC.</a:t>
            </a:r>
          </a:p>
        </p:txBody>
      </p:sp>
      <p:sp>
        <p:nvSpPr>
          <p:cNvPr id="6"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17</a:t>
            </a:fld>
            <a:endParaRPr lang="en-US" dirty="0"/>
          </a:p>
        </p:txBody>
      </p:sp>
    </p:spTree>
    <p:extLst>
      <p:ext uri="{BB962C8B-B14F-4D97-AF65-F5344CB8AC3E}">
        <p14:creationId xmlns:p14="http://schemas.microsoft.com/office/powerpoint/2010/main" val="467005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The  Box-Jenkins model building process</a:t>
            </a:r>
          </a:p>
        </p:txBody>
      </p:sp>
      <p:sp>
        <p:nvSpPr>
          <p:cNvPr id="29699" name="Rectangle 3"/>
          <p:cNvSpPr>
            <a:spLocks noGrp="1" noChangeArrowheads="1"/>
          </p:cNvSpPr>
          <p:nvPr>
            <p:ph type="body" idx="1"/>
          </p:nvPr>
        </p:nvSpPr>
        <p:spPr>
          <a:xfrm>
            <a:off x="266700" y="1166392"/>
            <a:ext cx="8915400" cy="5172075"/>
          </a:xfrm>
        </p:spPr>
        <p:txBody>
          <a:bodyPr>
            <a:normAutofit fontScale="92500" lnSpcReduction="20000"/>
          </a:bodyPr>
          <a:lstStyle/>
          <a:p>
            <a:pPr lvl="1"/>
            <a:r>
              <a:rPr lang="en-GB" sz="1900" dirty="0"/>
              <a:t>Box and Jenkins (1976) proposed a modelling strategy for pure time series forecasting </a:t>
            </a:r>
          </a:p>
          <a:p>
            <a:pPr lvl="1"/>
            <a:endParaRPr lang="en-GB" sz="1900" dirty="0"/>
          </a:p>
          <a:p>
            <a:pPr lvl="1"/>
            <a:r>
              <a:rPr lang="en-US" sz="1900" dirty="0"/>
              <a:t>Model identification</a:t>
            </a:r>
          </a:p>
          <a:p>
            <a:pPr lvl="2">
              <a:spcBef>
                <a:spcPts val="400"/>
              </a:spcBef>
            </a:pPr>
            <a:r>
              <a:rPr lang="en-US" sz="1700" dirty="0"/>
              <a:t>Autocorrelations</a:t>
            </a:r>
          </a:p>
          <a:p>
            <a:pPr lvl="2">
              <a:spcBef>
                <a:spcPts val="400"/>
              </a:spcBef>
            </a:pPr>
            <a:r>
              <a:rPr lang="en-US" sz="1700" dirty="0"/>
              <a:t>Partial-autocorrelations</a:t>
            </a:r>
          </a:p>
          <a:p>
            <a:pPr lvl="1"/>
            <a:endParaRPr lang="en-US" sz="1900" dirty="0"/>
          </a:p>
          <a:p>
            <a:pPr lvl="1"/>
            <a:r>
              <a:rPr lang="en-US" sz="1900" dirty="0"/>
              <a:t>Model estimation</a:t>
            </a:r>
          </a:p>
          <a:p>
            <a:pPr lvl="2">
              <a:spcBef>
                <a:spcPts val="400"/>
              </a:spcBef>
            </a:pPr>
            <a:r>
              <a:rPr lang="en-US" sz="1700" dirty="0"/>
              <a:t>The objective is to minimize the sum of squares of errors. Fitting many different possible models and using a goodness of fit statistic (AIC) to select “best” model</a:t>
            </a:r>
          </a:p>
          <a:p>
            <a:pPr lvl="1"/>
            <a:endParaRPr lang="en-US" sz="1900" dirty="0"/>
          </a:p>
          <a:p>
            <a:pPr lvl="1"/>
            <a:r>
              <a:rPr lang="en-US" sz="1900" dirty="0"/>
              <a:t>Model validation</a:t>
            </a:r>
          </a:p>
          <a:p>
            <a:pPr lvl="2">
              <a:spcBef>
                <a:spcPts val="400"/>
              </a:spcBef>
            </a:pPr>
            <a:r>
              <a:rPr lang="en-US" sz="1700" dirty="0"/>
              <a:t>Certain diagnostics are used to check the validity of the model</a:t>
            </a:r>
          </a:p>
          <a:p>
            <a:pPr lvl="2">
              <a:spcBef>
                <a:spcPts val="400"/>
              </a:spcBef>
            </a:pPr>
            <a:r>
              <a:rPr lang="en-US" sz="1700" dirty="0"/>
              <a:t>Examine residuals, statistical significance of coefficients. </a:t>
            </a:r>
          </a:p>
          <a:p>
            <a:pPr lvl="2">
              <a:spcBef>
                <a:spcPts val="400"/>
              </a:spcBef>
            </a:pPr>
            <a:r>
              <a:rPr lang="en-US" sz="1700" dirty="0"/>
              <a:t>Two methods:</a:t>
            </a:r>
          </a:p>
          <a:p>
            <a:pPr lvl="3">
              <a:spcBef>
                <a:spcPts val="400"/>
              </a:spcBef>
            </a:pPr>
            <a:r>
              <a:rPr lang="en-US" sz="1700" dirty="0"/>
              <a:t>Examine residuals</a:t>
            </a:r>
          </a:p>
          <a:p>
            <a:pPr lvl="3">
              <a:spcBef>
                <a:spcPts val="400"/>
              </a:spcBef>
            </a:pPr>
            <a:r>
              <a:rPr lang="en-US" sz="1700" dirty="0"/>
              <a:t>AIC or SBC</a:t>
            </a:r>
          </a:p>
          <a:p>
            <a:pPr lvl="1">
              <a:buNone/>
            </a:pPr>
            <a:endParaRPr lang="en-US" sz="1900" dirty="0"/>
          </a:p>
          <a:p>
            <a:pPr lvl="1"/>
            <a:r>
              <a:rPr lang="en-US" sz="1900" dirty="0"/>
              <a:t>Model forecasting</a:t>
            </a:r>
          </a:p>
          <a:p>
            <a:pPr lvl="2">
              <a:spcBef>
                <a:spcPts val="400"/>
              </a:spcBef>
            </a:pPr>
            <a:r>
              <a:rPr lang="en-US" sz="1700" dirty="0"/>
              <a:t>The estimated model is used to generate forecasts and confidence limits of the forecasts</a:t>
            </a:r>
            <a:endParaRPr lang="en-GB" dirty="0"/>
          </a:p>
        </p:txBody>
      </p:sp>
      <p:sp>
        <p:nvSpPr>
          <p:cNvPr id="4" name="Rectangle 3"/>
          <p:cNvSpPr/>
          <p:nvPr/>
        </p:nvSpPr>
        <p:spPr>
          <a:xfrm>
            <a:off x="2438400" y="5181600"/>
            <a:ext cx="5524500" cy="486287"/>
          </a:xfrm>
          <a:prstGeom prst="rect">
            <a:avLst/>
          </a:prstGeom>
        </p:spPr>
        <p:txBody>
          <a:bodyPr wrap="square">
            <a:spAutoFit/>
          </a:bodyPr>
          <a:lstStyle/>
          <a:p>
            <a:pPr marL="225425" lvl="1" indent="-225425">
              <a:lnSpc>
                <a:spcPct val="80000"/>
              </a:lnSpc>
              <a:spcBef>
                <a:spcPts val="300"/>
              </a:spcBef>
              <a:spcAft>
                <a:spcPts val="300"/>
              </a:spcAft>
              <a:buClr>
                <a:srgbClr val="376092"/>
              </a:buClr>
              <a:buFont typeface="Wingdings" pitchFamily="2" charset="2"/>
              <a:buChar char="§"/>
              <a:tabLst>
                <a:tab pos="1148410" algn="l"/>
                <a:tab pos="1760896" algn="l"/>
                <a:tab pos="2296820" algn="l"/>
                <a:tab pos="2909306" algn="l"/>
                <a:tab pos="3426090" algn="l"/>
                <a:tab pos="4019436" algn="l"/>
                <a:tab pos="4593641" algn="l"/>
                <a:tab pos="5167846" algn="l"/>
                <a:tab pos="5742051" algn="l"/>
              </a:tabLst>
              <a:defRPr/>
            </a:pPr>
            <a:r>
              <a:rPr lang="en-AU" sz="1600" dirty="0"/>
              <a:t>AIC- The Akaike Information Criterion is a function to determine the best model. Lower the AIC is better the model</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18</a:t>
            </a:fld>
            <a:endParaRPr lang="en-US" dirty="0"/>
          </a:p>
        </p:txBody>
      </p:sp>
    </p:spTree>
    <p:extLst>
      <p:ext uri="{BB962C8B-B14F-4D97-AF65-F5344CB8AC3E}">
        <p14:creationId xmlns:p14="http://schemas.microsoft.com/office/powerpoint/2010/main" val="378932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sp>
        <p:nvSpPr>
          <p:cNvPr id="9" name="Title 1"/>
          <p:cNvSpPr>
            <a:spLocks noGrp="1"/>
          </p:cNvSpPr>
          <p:nvPr>
            <p:ph type="title"/>
          </p:nvPr>
        </p:nvSpPr>
        <p:spPr>
          <a:xfrm>
            <a:off x="301487" y="533400"/>
            <a:ext cx="7516368" cy="704088"/>
          </a:xfrm>
        </p:spPr>
        <p:txBody>
          <a:bodyPr>
            <a:normAutofit fontScale="90000"/>
          </a:bodyPr>
          <a:lstStyle/>
          <a:p>
            <a:r>
              <a:rPr lang="en-US" dirty="0"/>
              <a:t>Concepts</a:t>
            </a:r>
          </a:p>
        </p:txBody>
      </p:sp>
      <p:sp>
        <p:nvSpPr>
          <p:cNvPr id="11" name="Content Placeholder 2"/>
          <p:cNvSpPr>
            <a:spLocks noGrp="1"/>
          </p:cNvSpPr>
          <p:nvPr>
            <p:ph idx="1"/>
          </p:nvPr>
        </p:nvSpPr>
        <p:spPr>
          <a:xfrm>
            <a:off x="304800" y="1161288"/>
            <a:ext cx="8915400" cy="5172075"/>
          </a:xfrm>
        </p:spPr>
        <p:txBody>
          <a:bodyPr>
            <a:noAutofit/>
          </a:bodyPr>
          <a:lstStyle/>
          <a:p>
            <a:pPr>
              <a:spcBef>
                <a:spcPts val="400"/>
              </a:spcBef>
              <a:spcAft>
                <a:spcPts val="400"/>
              </a:spcAft>
              <a:buFont typeface="Wingdings" panose="05000000000000000000" pitchFamily="2" charset="2"/>
              <a:buChar char="q"/>
            </a:pPr>
            <a:r>
              <a:rPr lang="en-US" dirty="0"/>
              <a:t> Models of time series</a:t>
            </a:r>
          </a:p>
          <a:p>
            <a:pPr>
              <a:spcBef>
                <a:spcPts val="400"/>
              </a:spcBef>
              <a:spcAft>
                <a:spcPts val="400"/>
              </a:spcAft>
              <a:buFont typeface="Wingdings" panose="05000000000000000000" pitchFamily="2" charset="2"/>
              <a:buChar char="§"/>
            </a:pPr>
            <a:r>
              <a:rPr lang="en-US" dirty="0"/>
              <a:t> Moving averages (MA) and autoregressive (AR) processes</a:t>
            </a:r>
          </a:p>
          <a:p>
            <a:pPr>
              <a:spcBef>
                <a:spcPts val="400"/>
              </a:spcBef>
              <a:spcAft>
                <a:spcPts val="400"/>
              </a:spcAft>
              <a:buFont typeface="Wingdings" panose="05000000000000000000" pitchFamily="2" charset="2"/>
              <a:buChar char="§"/>
            </a:pPr>
            <a:r>
              <a:rPr lang="en-US" dirty="0"/>
              <a:t> Mixed models (ARMA/ARIMA)</a:t>
            </a:r>
          </a:p>
          <a:p>
            <a:pPr>
              <a:spcBef>
                <a:spcPts val="400"/>
              </a:spcBef>
              <a:spcAft>
                <a:spcPts val="400"/>
              </a:spcAft>
              <a:buFont typeface="Wingdings" panose="05000000000000000000" pitchFamily="2" charset="2"/>
              <a:buChar char="q"/>
            </a:pPr>
            <a:r>
              <a:rPr lang="en-US" dirty="0"/>
              <a:t> The Box-Jenkins model building process</a:t>
            </a:r>
          </a:p>
          <a:p>
            <a:pPr lvl="1">
              <a:buFont typeface="Wingdings" panose="05000000000000000000" pitchFamily="2" charset="2"/>
              <a:buChar char="§"/>
            </a:pPr>
            <a:r>
              <a:rPr lang="en-US" sz="2000" dirty="0"/>
              <a:t> Model identification</a:t>
            </a:r>
          </a:p>
          <a:p>
            <a:pPr lvl="1">
              <a:buFont typeface="Wingdings" panose="05000000000000000000" pitchFamily="2" charset="2"/>
              <a:buChar char="§"/>
            </a:pPr>
            <a:r>
              <a:rPr lang="en-US" sz="2000" dirty="0"/>
              <a:t>Autocorrelations</a:t>
            </a:r>
          </a:p>
          <a:p>
            <a:pPr lvl="1">
              <a:buFont typeface="Wingdings" panose="05000000000000000000" pitchFamily="2" charset="2"/>
              <a:buChar char="§"/>
            </a:pPr>
            <a:r>
              <a:rPr lang="en-US" sz="2000" dirty="0"/>
              <a:t>Partial-autocorrelations</a:t>
            </a:r>
          </a:p>
          <a:p>
            <a:pPr>
              <a:spcBef>
                <a:spcPts val="400"/>
              </a:spcBef>
              <a:spcAft>
                <a:spcPts val="400"/>
              </a:spcAft>
              <a:buFont typeface="Wingdings" panose="05000000000000000000" pitchFamily="2" charset="2"/>
              <a:buChar char="q"/>
            </a:pPr>
            <a:r>
              <a:rPr lang="en-US" dirty="0"/>
              <a:t> Model estimation</a:t>
            </a:r>
          </a:p>
          <a:p>
            <a:pPr>
              <a:spcBef>
                <a:spcPts val="400"/>
              </a:spcBef>
              <a:spcAft>
                <a:spcPts val="400"/>
              </a:spcAft>
              <a:buFont typeface="Wingdings" panose="05000000000000000000" pitchFamily="2" charset="2"/>
              <a:buChar char="§"/>
            </a:pPr>
            <a:r>
              <a:rPr lang="en-US" sz="2000" dirty="0"/>
              <a:t> The objective is to minimize the sum of squares of errors</a:t>
            </a:r>
            <a:endParaRPr lang="en-US" dirty="0"/>
          </a:p>
          <a:p>
            <a:pPr>
              <a:spcBef>
                <a:spcPts val="400"/>
              </a:spcBef>
              <a:spcAft>
                <a:spcPts val="400"/>
              </a:spcAft>
              <a:buFont typeface="Wingdings" panose="05000000000000000000" pitchFamily="2" charset="2"/>
              <a:buChar char="q"/>
            </a:pPr>
            <a:r>
              <a:rPr lang="en-US" dirty="0"/>
              <a:t> Model validation</a:t>
            </a:r>
          </a:p>
          <a:p>
            <a:pPr>
              <a:spcBef>
                <a:spcPts val="400"/>
              </a:spcBef>
              <a:spcAft>
                <a:spcPts val="400"/>
              </a:spcAft>
              <a:buFont typeface="Wingdings" panose="05000000000000000000" pitchFamily="2" charset="2"/>
              <a:buChar char="§"/>
            </a:pPr>
            <a:r>
              <a:rPr lang="en-US" sz="2000" dirty="0"/>
              <a:t> Certain diagnostics are used to check the validity of the model</a:t>
            </a:r>
          </a:p>
          <a:p>
            <a:pPr>
              <a:spcBef>
                <a:spcPts val="400"/>
              </a:spcBef>
              <a:spcAft>
                <a:spcPts val="400"/>
              </a:spcAft>
              <a:buFont typeface="Wingdings" panose="05000000000000000000" pitchFamily="2" charset="2"/>
              <a:buChar char="q"/>
            </a:pPr>
            <a:r>
              <a:rPr lang="en-US" dirty="0"/>
              <a:t>  Model forecasting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en-US" b="1"/>
              <a:t>ARIMA Model building </a:t>
            </a:r>
            <a:br>
              <a:rPr lang="en-US" altLang="en-US" b="1"/>
            </a:br>
            <a:endParaRPr lang="en-CA" altLang="en-US" b="1"/>
          </a:p>
        </p:txBody>
      </p:sp>
      <p:sp>
        <p:nvSpPr>
          <p:cNvPr id="6147" name="Text Box 3"/>
          <p:cNvSpPr txBox="1">
            <a:spLocks noChangeArrowheads="1"/>
          </p:cNvSpPr>
          <p:nvPr/>
        </p:nvSpPr>
        <p:spPr bwMode="auto">
          <a:xfrm>
            <a:off x="2640014" y="3860801"/>
            <a:ext cx="66960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4000" b="1">
                <a:solidFill>
                  <a:schemeClr val="tx2"/>
                </a:solidFill>
              </a:rPr>
              <a:t>Identification</a:t>
            </a:r>
          </a:p>
          <a:p>
            <a:pPr algn="ctr" eaLnBrk="1" hangingPunct="1">
              <a:spcBef>
                <a:spcPct val="50000"/>
              </a:spcBef>
              <a:buFontTx/>
              <a:buNone/>
            </a:pPr>
            <a:r>
              <a:rPr lang="en-US" altLang="en-US" sz="4000" b="1">
                <a:solidFill>
                  <a:schemeClr val="tx2"/>
                </a:solidFill>
              </a:rPr>
              <a:t>Determination of p, d and q</a:t>
            </a:r>
            <a:endParaRPr lang="en-CA" altLang="en-US" sz="4000" b="1">
              <a:solidFill>
                <a:schemeClr val="tx2"/>
              </a:solidFill>
            </a:endParaRPr>
          </a:p>
        </p:txBody>
      </p:sp>
      <p:sp>
        <p:nvSpPr>
          <p:cNvPr id="6148" name="TextBox 1"/>
          <p:cNvSpPr txBox="1">
            <a:spLocks noChangeArrowheads="1"/>
          </p:cNvSpPr>
          <p:nvPr/>
        </p:nvSpPr>
        <p:spPr bwMode="auto">
          <a:xfrm>
            <a:off x="2057400" y="2819401"/>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Auto Regressive Integrated Moving Average Method</a:t>
            </a:r>
          </a:p>
        </p:txBody>
      </p:sp>
    </p:spTree>
    <p:extLst>
      <p:ext uri="{BB962C8B-B14F-4D97-AF65-F5344CB8AC3E}">
        <p14:creationId xmlns:p14="http://schemas.microsoft.com/office/powerpoint/2010/main" val="258471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1752600" y="609601"/>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6" name="TextBox 5"/>
          <p:cNvSpPr txBox="1"/>
          <p:nvPr/>
        </p:nvSpPr>
        <p:spPr>
          <a:xfrm>
            <a:off x="1981200" y="1071564"/>
            <a:ext cx="8458200" cy="2308225"/>
          </a:xfrm>
          <a:prstGeom prst="rect">
            <a:avLst/>
          </a:prstGeom>
          <a:noFill/>
        </p:spPr>
        <p:txBody>
          <a:bodyPr>
            <a:spAutoFit/>
          </a:bodyPr>
          <a:lstStyle/>
          <a:p>
            <a:pPr eaLnBrk="1" hangingPunct="1">
              <a:defRPr/>
            </a:pPr>
            <a:r>
              <a:rPr lang="en-US" sz="1600" dirty="0">
                <a:latin typeface="Times New Roman" charset="0"/>
              </a:rPr>
              <a:t>A non seasonal ARIMA model is classified as an "ARIMA(</a:t>
            </a:r>
            <a:r>
              <a:rPr lang="en-US" sz="1600" dirty="0" err="1">
                <a:latin typeface="Times New Roman" charset="0"/>
              </a:rPr>
              <a:t>p,d,q</a:t>
            </a:r>
            <a:r>
              <a:rPr lang="en-US" sz="1600" dirty="0">
                <a:latin typeface="Times New Roman" charset="0"/>
              </a:rPr>
              <a:t>)" model, where:</a:t>
            </a:r>
          </a:p>
          <a:p>
            <a:pPr eaLnBrk="1" hangingPunct="1">
              <a:defRPr/>
            </a:pPr>
            <a:endParaRPr lang="en-US" sz="1600" dirty="0">
              <a:latin typeface="Times New Roman" charset="0"/>
            </a:endParaRPr>
          </a:p>
          <a:p>
            <a:pPr marL="285750" indent="-285750">
              <a:buFont typeface="Arial" panose="020B0604020202020204" pitchFamily="34" charset="0"/>
              <a:buChar char="•"/>
              <a:defRPr/>
            </a:pPr>
            <a:r>
              <a:rPr lang="en-US" sz="1600" dirty="0">
                <a:latin typeface="Times New Roman" charset="0"/>
              </a:rPr>
              <a:t>p is the number of autoregressive terms,</a:t>
            </a:r>
          </a:p>
          <a:p>
            <a:pPr marL="285750" indent="-285750">
              <a:buFont typeface="Arial" panose="020B0604020202020204" pitchFamily="34" charset="0"/>
              <a:buChar char="•"/>
              <a:defRPr/>
            </a:pPr>
            <a:r>
              <a:rPr lang="en-US" sz="1600" dirty="0">
                <a:latin typeface="Times New Roman" charset="0"/>
              </a:rPr>
              <a:t>d is the number of non seasonal differences needed for </a:t>
            </a:r>
            <a:r>
              <a:rPr lang="en-US" sz="1600" dirty="0" err="1">
                <a:latin typeface="Times New Roman" charset="0"/>
              </a:rPr>
              <a:t>stationarity</a:t>
            </a:r>
            <a:r>
              <a:rPr lang="en-US" sz="1600" dirty="0">
                <a:latin typeface="Times New Roman" charset="0"/>
              </a:rPr>
              <a:t>, and</a:t>
            </a:r>
          </a:p>
          <a:p>
            <a:pPr marL="285750" indent="-285750">
              <a:buFont typeface="Arial" panose="020B0604020202020204" pitchFamily="34" charset="0"/>
              <a:buChar char="•"/>
              <a:defRPr/>
            </a:pPr>
            <a:r>
              <a:rPr lang="en-US" sz="1600" dirty="0">
                <a:latin typeface="Times New Roman" charset="0"/>
              </a:rPr>
              <a:t>q is the number of lagged forecast errors in the prediction equation.</a:t>
            </a:r>
          </a:p>
          <a:p>
            <a:pPr marL="285750" indent="-285750">
              <a:buFont typeface="Arial" panose="020B0604020202020204" pitchFamily="34" charset="0"/>
              <a:buChar char="•"/>
              <a:defRPr/>
            </a:pPr>
            <a:endParaRPr lang="en-US" sz="1600" dirty="0">
              <a:latin typeface="Times New Roman" charset="0"/>
            </a:endParaRPr>
          </a:p>
          <a:p>
            <a:pPr marL="285750" indent="-285750">
              <a:buFont typeface="Arial" panose="020B0604020202020204" pitchFamily="34" charset="0"/>
              <a:buChar char="•"/>
              <a:defRPr/>
            </a:pPr>
            <a:r>
              <a:rPr lang="en-US" sz="1600" dirty="0">
                <a:latin typeface="Times New Roman" charset="0"/>
              </a:rPr>
              <a:t>Stationary Series: A stationary series has no trend, its variations around its mean have a constant amplitude. A non stationary series is made stationary by differencing</a:t>
            </a:r>
          </a:p>
          <a:p>
            <a:pPr eaLnBrk="1" hangingPunct="1">
              <a:defRPr/>
            </a:pPr>
            <a:endParaRPr lang="en-US" sz="1600" dirty="0">
              <a:latin typeface="Times New Roman" charset="0"/>
            </a:endParaRPr>
          </a:p>
        </p:txBody>
      </p:sp>
      <p:sp>
        <p:nvSpPr>
          <p:cNvPr id="8196" name="TextBox 6"/>
          <p:cNvSpPr txBox="1">
            <a:spLocks noChangeArrowheads="1"/>
          </p:cNvSpPr>
          <p:nvPr/>
        </p:nvSpPr>
        <p:spPr bwMode="auto">
          <a:xfrm>
            <a:off x="4343400" y="152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ARIMA MODEL</a:t>
            </a:r>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713" y="3124201"/>
            <a:ext cx="883920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943600"/>
            <a:ext cx="80010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297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992313" y="1052514"/>
            <a:ext cx="8229600" cy="4352925"/>
          </a:xfrm>
        </p:spPr>
        <p:txBody>
          <a:bodyPr/>
          <a:lstStyle/>
          <a:p>
            <a:pPr marL="0" indent="0">
              <a:buNone/>
              <a:tabLst>
                <a:tab pos="365125" algn="l"/>
              </a:tabLst>
            </a:pPr>
            <a:r>
              <a:rPr lang="en-US" altLang="en-US"/>
              <a:t>To identify an ARIMA(</a:t>
            </a:r>
            <a:r>
              <a:rPr lang="en-US" altLang="en-US" i="1"/>
              <a:t>p</a:t>
            </a:r>
            <a:r>
              <a:rPr lang="en-US" altLang="en-US"/>
              <a:t>,</a:t>
            </a:r>
            <a:r>
              <a:rPr lang="en-US" altLang="en-US" i="1"/>
              <a:t>d</a:t>
            </a:r>
            <a:r>
              <a:rPr lang="en-US" altLang="en-US"/>
              <a:t>,</a:t>
            </a:r>
            <a:r>
              <a:rPr lang="en-US" altLang="en-US" i="1"/>
              <a:t>q</a:t>
            </a:r>
            <a:r>
              <a:rPr lang="en-US" altLang="en-US"/>
              <a:t>) we use extensively </a:t>
            </a:r>
          </a:p>
          <a:p>
            <a:pPr marL="0" indent="0">
              <a:buNone/>
              <a:tabLst>
                <a:tab pos="365125" algn="l"/>
              </a:tabLst>
            </a:pPr>
            <a:r>
              <a:rPr lang="en-US" altLang="en-US"/>
              <a:t>	the autocorrelation function  </a:t>
            </a:r>
          </a:p>
          <a:p>
            <a:pPr marL="0" indent="0">
              <a:buNone/>
              <a:tabLst>
                <a:tab pos="365125" algn="l"/>
              </a:tabLst>
            </a:pPr>
            <a:r>
              <a:rPr lang="en-US" altLang="en-US"/>
              <a:t>		{</a:t>
            </a:r>
            <a:r>
              <a:rPr lang="en-US" altLang="en-US" i="1">
                <a:latin typeface="Symbol" panose="05050102010706020507" pitchFamily="18" charset="2"/>
              </a:rPr>
              <a:t>r</a:t>
            </a:r>
            <a:r>
              <a:rPr lang="en-US" altLang="en-US" i="1" baseline="-25000"/>
              <a:t>h</a:t>
            </a:r>
            <a:r>
              <a:rPr lang="en-US" altLang="en-US"/>
              <a:t> :  -</a:t>
            </a:r>
            <a:r>
              <a:rPr lang="en-US" altLang="en-US">
                <a:sym typeface="Symbol" panose="05050102010706020507" pitchFamily="18" charset="2"/>
              </a:rPr>
              <a:t></a:t>
            </a:r>
            <a:r>
              <a:rPr lang="en-US" altLang="en-US"/>
              <a:t> &lt; </a:t>
            </a:r>
            <a:r>
              <a:rPr lang="en-US" altLang="en-US" i="1"/>
              <a:t>h</a:t>
            </a:r>
            <a:r>
              <a:rPr lang="en-US" altLang="en-US"/>
              <a:t> &lt; </a:t>
            </a:r>
            <a:r>
              <a:rPr lang="en-US" altLang="en-US">
                <a:sym typeface="Symbol" panose="05050102010706020507" pitchFamily="18" charset="2"/>
              </a:rPr>
              <a:t></a:t>
            </a:r>
            <a:r>
              <a:rPr lang="en-US" altLang="en-US"/>
              <a:t>} </a:t>
            </a:r>
          </a:p>
          <a:p>
            <a:pPr marL="0" indent="0">
              <a:buNone/>
              <a:tabLst>
                <a:tab pos="365125" algn="l"/>
              </a:tabLst>
            </a:pPr>
            <a:r>
              <a:rPr lang="en-US" altLang="en-US"/>
              <a:t>and </a:t>
            </a:r>
          </a:p>
          <a:p>
            <a:pPr marL="0" indent="0">
              <a:buNone/>
              <a:tabLst>
                <a:tab pos="365125" algn="l"/>
              </a:tabLst>
            </a:pPr>
            <a:r>
              <a:rPr lang="en-US" altLang="en-US"/>
              <a:t>	the partial autocorrelation function, </a:t>
            </a:r>
          </a:p>
          <a:p>
            <a:pPr marL="0" indent="0">
              <a:buNone/>
              <a:tabLst>
                <a:tab pos="365125" algn="l"/>
              </a:tabLst>
            </a:pPr>
            <a:r>
              <a:rPr lang="en-US" altLang="en-US"/>
              <a:t>		{</a:t>
            </a:r>
            <a:r>
              <a:rPr lang="en-US" altLang="en-US" i="1">
                <a:latin typeface="Symbol" panose="05050102010706020507" pitchFamily="18" charset="2"/>
              </a:rPr>
              <a:t>F</a:t>
            </a:r>
            <a:r>
              <a:rPr lang="en-US" altLang="en-US" i="1" baseline="-25000"/>
              <a:t>kk</a:t>
            </a:r>
            <a:r>
              <a:rPr lang="en-US" altLang="en-US"/>
              <a:t>: 0 </a:t>
            </a:r>
            <a:r>
              <a:rPr lang="en-US" altLang="en-US">
                <a:sym typeface="Symbol" panose="05050102010706020507" pitchFamily="18" charset="2"/>
              </a:rPr>
              <a:t></a:t>
            </a:r>
            <a:r>
              <a:rPr lang="en-US" altLang="en-US"/>
              <a:t>  </a:t>
            </a:r>
            <a:r>
              <a:rPr lang="en-US" altLang="en-US" i="1"/>
              <a:t>k</a:t>
            </a:r>
            <a:r>
              <a:rPr lang="en-US" altLang="en-US"/>
              <a:t> &lt; </a:t>
            </a:r>
            <a:r>
              <a:rPr lang="en-US" altLang="en-US">
                <a:sym typeface="Symbol" panose="05050102010706020507" pitchFamily="18" charset="2"/>
              </a:rPr>
              <a:t></a:t>
            </a:r>
            <a:r>
              <a:rPr lang="en-US" altLang="en-US"/>
              <a:t>}.</a:t>
            </a:r>
          </a:p>
        </p:txBody>
      </p:sp>
    </p:spTree>
    <p:extLst>
      <p:ext uri="{BB962C8B-B14F-4D97-AF65-F5344CB8AC3E}">
        <p14:creationId xmlns:p14="http://schemas.microsoft.com/office/powerpoint/2010/main" val="65498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1981200" y="1203326"/>
            <a:ext cx="8001000" cy="1470025"/>
          </a:xfrm>
        </p:spPr>
        <p:txBody>
          <a:bodyPr/>
          <a:lstStyle/>
          <a:p>
            <a:pPr eaLnBrk="1" hangingPunct="1"/>
            <a:r>
              <a:rPr lang="en-US" altLang="en-US" sz="4000" b="1"/>
              <a:t>Identification of an ARIMA process</a:t>
            </a:r>
            <a:r>
              <a:rPr lang="en-US" altLang="en-US"/>
              <a:t> </a:t>
            </a:r>
            <a:endParaRPr lang="en-CA" altLang="en-US"/>
          </a:p>
        </p:txBody>
      </p:sp>
      <p:sp>
        <p:nvSpPr>
          <p:cNvPr id="19459" name="Rectangle 3"/>
          <p:cNvSpPr>
            <a:spLocks noGrp="1" noChangeArrowheads="1"/>
          </p:cNvSpPr>
          <p:nvPr>
            <p:ph type="subTitle" idx="1"/>
          </p:nvPr>
        </p:nvSpPr>
        <p:spPr>
          <a:xfrm>
            <a:off x="2895600" y="2613025"/>
            <a:ext cx="6400800" cy="1752600"/>
          </a:xfrm>
        </p:spPr>
        <p:txBody>
          <a:bodyPr/>
          <a:lstStyle/>
          <a:p>
            <a:pPr eaLnBrk="1" hangingPunct="1"/>
            <a:r>
              <a:rPr lang="en-US" altLang="en-US" b="1"/>
              <a:t>Determining the values of </a:t>
            </a:r>
            <a:r>
              <a:rPr lang="en-US" altLang="en-US" b="1" i="1"/>
              <a:t>p</a:t>
            </a:r>
            <a:r>
              <a:rPr lang="en-US" altLang="en-US" b="1"/>
              <a:t>,</a:t>
            </a:r>
            <a:r>
              <a:rPr lang="en-US" altLang="en-US" b="1" i="1"/>
              <a:t>d</a:t>
            </a:r>
            <a:r>
              <a:rPr lang="en-US" altLang="en-US" b="1"/>
              <a:t>,</a:t>
            </a:r>
            <a:r>
              <a:rPr lang="en-US" altLang="en-US" b="1" i="1"/>
              <a:t>q</a:t>
            </a:r>
            <a:r>
              <a:rPr lang="en-CA" altLang="en-US"/>
              <a:t> </a:t>
            </a:r>
          </a:p>
        </p:txBody>
      </p:sp>
      <p:sp>
        <p:nvSpPr>
          <p:cNvPr id="2" name="TextBox 1"/>
          <p:cNvSpPr txBox="1"/>
          <p:nvPr/>
        </p:nvSpPr>
        <p:spPr>
          <a:xfrm>
            <a:off x="1981200" y="3276601"/>
            <a:ext cx="6477000" cy="2862263"/>
          </a:xfrm>
          <a:prstGeom prst="rect">
            <a:avLst/>
          </a:prstGeom>
          <a:noFill/>
        </p:spPr>
        <p:txBody>
          <a:bodyPr>
            <a:spAutoFit/>
          </a:bodyPr>
          <a:lstStyle/>
          <a:p>
            <a:pPr eaLnBrk="1" hangingPunct="1">
              <a:defRPr/>
            </a:pPr>
            <a:r>
              <a:rPr lang="en-US" sz="2000" dirty="0">
                <a:latin typeface="Times New Roman" charset="0"/>
              </a:rPr>
              <a:t>Steps for ARIMA MODEL</a:t>
            </a:r>
          </a:p>
          <a:p>
            <a:pPr marL="342900" indent="-342900">
              <a:buFont typeface="Arial" panose="020B0604020202020204" pitchFamily="34" charset="0"/>
              <a:buChar char="•"/>
              <a:defRPr/>
            </a:pPr>
            <a:r>
              <a:rPr lang="en-US" sz="2000" dirty="0">
                <a:latin typeface="Times New Roman" charset="0"/>
              </a:rPr>
              <a:t> Visualization</a:t>
            </a:r>
          </a:p>
          <a:p>
            <a:pPr marL="342900" indent="-342900">
              <a:buFont typeface="Arial" panose="020B0604020202020204" pitchFamily="34" charset="0"/>
              <a:buChar char="•"/>
              <a:defRPr/>
            </a:pPr>
            <a:r>
              <a:rPr lang="en-US" sz="2000" dirty="0">
                <a:latin typeface="Times New Roman" charset="0"/>
              </a:rPr>
              <a:t> ACF and PCF plot</a:t>
            </a:r>
          </a:p>
          <a:p>
            <a:pPr marL="342900" indent="-342900">
              <a:buFont typeface="Arial" panose="020B0604020202020204" pitchFamily="34" charset="0"/>
              <a:buChar char="•"/>
              <a:defRPr/>
            </a:pPr>
            <a:r>
              <a:rPr lang="en-US" sz="2000" dirty="0">
                <a:latin typeface="Times New Roman" charset="0"/>
              </a:rPr>
              <a:t> Seasonal variation modelling</a:t>
            </a:r>
          </a:p>
          <a:p>
            <a:pPr marL="342900" indent="-342900">
              <a:buFont typeface="Arial" panose="020B0604020202020204" pitchFamily="34" charset="0"/>
              <a:buChar char="•"/>
              <a:defRPr/>
            </a:pPr>
            <a:r>
              <a:rPr lang="en-US" sz="2000" dirty="0">
                <a:latin typeface="Times New Roman" charset="0"/>
              </a:rPr>
              <a:t> Stationary check </a:t>
            </a:r>
          </a:p>
          <a:p>
            <a:pPr marL="342900" indent="-342900">
              <a:buFont typeface="Arial" panose="020B0604020202020204" pitchFamily="34" charset="0"/>
              <a:buChar char="•"/>
              <a:defRPr/>
            </a:pPr>
            <a:r>
              <a:rPr lang="en-US" sz="2000" dirty="0">
                <a:latin typeface="Times New Roman" charset="0"/>
              </a:rPr>
              <a:t> Identifying </a:t>
            </a:r>
            <a:r>
              <a:rPr lang="en-US" sz="2000" dirty="0" err="1">
                <a:latin typeface="Times New Roman" charset="0"/>
              </a:rPr>
              <a:t>p,d,q</a:t>
            </a:r>
            <a:r>
              <a:rPr lang="en-US" sz="2000" dirty="0">
                <a:latin typeface="Times New Roman" charset="0"/>
              </a:rPr>
              <a:t> for non seasonal series</a:t>
            </a:r>
          </a:p>
          <a:p>
            <a:pPr marL="342900" indent="-342900">
              <a:buFont typeface="Arial" panose="020B0604020202020204" pitchFamily="34" charset="0"/>
              <a:buChar char="•"/>
              <a:defRPr/>
            </a:pPr>
            <a:r>
              <a:rPr lang="en-US" sz="2000" dirty="0">
                <a:latin typeface="Times New Roman" charset="0"/>
              </a:rPr>
              <a:t> Model development </a:t>
            </a:r>
          </a:p>
          <a:p>
            <a:pPr marL="342900" indent="-342900">
              <a:buFont typeface="Arial" panose="020B0604020202020204" pitchFamily="34" charset="0"/>
              <a:buChar char="•"/>
              <a:defRPr/>
            </a:pPr>
            <a:r>
              <a:rPr lang="en-US" sz="2000" dirty="0">
                <a:latin typeface="Times New Roman" charset="0"/>
              </a:rPr>
              <a:t> Validating accuracy</a:t>
            </a:r>
          </a:p>
          <a:p>
            <a:pPr marL="342900" indent="-342900">
              <a:buFont typeface="Arial" panose="020B0604020202020204" pitchFamily="34" charset="0"/>
              <a:buChar char="•"/>
              <a:defRPr/>
            </a:pPr>
            <a:r>
              <a:rPr lang="en-US" sz="2000" dirty="0">
                <a:latin typeface="Times New Roman" charset="0"/>
              </a:rPr>
              <a:t> Selecting best model</a:t>
            </a:r>
          </a:p>
        </p:txBody>
      </p:sp>
    </p:spTree>
    <p:extLst>
      <p:ext uri="{BB962C8B-B14F-4D97-AF65-F5344CB8AC3E}">
        <p14:creationId xmlns:p14="http://schemas.microsoft.com/office/powerpoint/2010/main" val="2294232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919288" y="1268413"/>
            <a:ext cx="8229600" cy="4525962"/>
          </a:xfrm>
        </p:spPr>
        <p:txBody>
          <a:bodyPr/>
          <a:lstStyle/>
          <a:p>
            <a:pPr eaLnBrk="1" hangingPunct="1"/>
            <a:r>
              <a:rPr lang="en-US" altLang="en-US"/>
              <a:t>If the process is non-stationary then first differences of the series are computed to determine if that operation results in a stationary series. </a:t>
            </a:r>
          </a:p>
          <a:p>
            <a:pPr eaLnBrk="1" hangingPunct="1"/>
            <a:r>
              <a:rPr lang="en-US" altLang="en-US"/>
              <a:t>The process is continued until a stationary time series is found. </a:t>
            </a:r>
          </a:p>
          <a:p>
            <a:pPr eaLnBrk="1" hangingPunct="1"/>
            <a:r>
              <a:rPr lang="en-US" altLang="en-US"/>
              <a:t>This then determines the value of </a:t>
            </a:r>
            <a:r>
              <a:rPr lang="en-US" altLang="en-US" i="1"/>
              <a:t>d</a:t>
            </a:r>
            <a:r>
              <a:rPr lang="en-US" altLang="en-US"/>
              <a:t>.</a:t>
            </a:r>
            <a:endParaRPr lang="en-CA" altLang="en-US"/>
          </a:p>
        </p:txBody>
      </p:sp>
    </p:spTree>
    <p:extLst>
      <p:ext uri="{BB962C8B-B14F-4D97-AF65-F5344CB8AC3E}">
        <p14:creationId xmlns:p14="http://schemas.microsoft.com/office/powerpoint/2010/main" val="2165488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p:nvPr>
        </p:nvSpPr>
        <p:spPr/>
        <p:txBody>
          <a:bodyPr/>
          <a:lstStyle/>
          <a:p>
            <a:pPr eaLnBrk="1" hangingPunct="1"/>
            <a:r>
              <a:rPr lang="en-CA" altLang="en-US"/>
              <a:t>Identification</a:t>
            </a:r>
            <a:endParaRPr lang="en-US" altLang="en-US"/>
          </a:p>
        </p:txBody>
      </p:sp>
      <p:sp>
        <p:nvSpPr>
          <p:cNvPr id="31747" name="Rectangle 5"/>
          <p:cNvSpPr>
            <a:spLocks noGrp="1" noChangeArrowheads="1"/>
          </p:cNvSpPr>
          <p:nvPr>
            <p:ph type="subTitle" idx="1"/>
          </p:nvPr>
        </p:nvSpPr>
        <p:spPr>
          <a:xfrm>
            <a:off x="2438400" y="3657600"/>
            <a:ext cx="7315200" cy="1905000"/>
          </a:xfrm>
        </p:spPr>
        <p:txBody>
          <a:bodyPr/>
          <a:lstStyle/>
          <a:p>
            <a:pPr eaLnBrk="1" hangingPunct="1"/>
            <a:r>
              <a:rPr lang="en-CA" altLang="en-US"/>
              <a:t>Determination of the values of </a:t>
            </a:r>
            <a:r>
              <a:rPr lang="en-CA" altLang="en-US" i="1"/>
              <a:t>p </a:t>
            </a:r>
            <a:r>
              <a:rPr lang="en-CA" altLang="en-US"/>
              <a:t>and </a:t>
            </a:r>
            <a:r>
              <a:rPr lang="en-CA" altLang="en-US" i="1"/>
              <a:t>q.</a:t>
            </a:r>
            <a:endParaRPr lang="en-US" altLang="en-US"/>
          </a:p>
        </p:txBody>
      </p:sp>
    </p:spTree>
    <p:extLst>
      <p:ext uri="{BB962C8B-B14F-4D97-AF65-F5344CB8AC3E}">
        <p14:creationId xmlns:p14="http://schemas.microsoft.com/office/powerpoint/2010/main" val="1725533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1919288" y="549276"/>
            <a:ext cx="8280400" cy="2303463"/>
          </a:xfrm>
        </p:spPr>
        <p:txBody>
          <a:bodyPr/>
          <a:lstStyle/>
          <a:p>
            <a:pPr marL="0" indent="0">
              <a:buNone/>
            </a:pPr>
            <a:r>
              <a:rPr lang="en-US" altLang="en-US"/>
              <a:t>To determine the value of </a:t>
            </a:r>
            <a:r>
              <a:rPr lang="en-US" altLang="en-US" i="1"/>
              <a:t>p</a:t>
            </a:r>
            <a:r>
              <a:rPr lang="en-US" altLang="en-US" b="1"/>
              <a:t> </a:t>
            </a:r>
            <a:r>
              <a:rPr lang="en-US" altLang="en-US"/>
              <a:t>and </a:t>
            </a:r>
            <a:r>
              <a:rPr lang="en-US" altLang="en-US" i="1"/>
              <a:t>q</a:t>
            </a:r>
            <a:r>
              <a:rPr lang="en-US" altLang="en-US"/>
              <a:t> we use the graphical properties of the autocorrelation function and the partial autocorrelation function.</a:t>
            </a:r>
          </a:p>
          <a:p>
            <a:pPr marL="0" indent="0">
              <a:buNone/>
            </a:pPr>
            <a:r>
              <a:rPr lang="en-US" altLang="en-US"/>
              <a:t>Again recall the following:</a:t>
            </a:r>
            <a:endParaRPr lang="en-CA" altLang="en-US"/>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1" y="3068639"/>
            <a:ext cx="8259763"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86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Time Series Models : Type 2• Autoregressive (AR) process: series current values depend on its own previous values• Moving average (MA) process: The current deviation from mean depends on previous deviations• Autoregressive Moving average (ARMA) process Venkat Reddy Data Analysis Course• Autoregressive Integrated Moving average (ARIMA)process.• ARIMA is also known as Box-Jenkins approach. It is popular because of its generality; It can handle any series, with or without seasonal elements, and it has well-documented computer programs </a:t>
            </a:r>
          </a:p>
        </p:txBody>
      </p:sp>
    </p:spTree>
    <p:extLst>
      <p:ext uri="{BB962C8B-B14F-4D97-AF65-F5344CB8AC3E}">
        <p14:creationId xmlns:p14="http://schemas.microsoft.com/office/powerpoint/2010/main" val="2179849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ARIMA (</a:t>
            </a:r>
            <a:r>
              <a:rPr lang="en-IN" dirty="0" err="1"/>
              <a:t>p,d,q</a:t>
            </a:r>
            <a:r>
              <a:rPr lang="en-IN" dirty="0"/>
              <a:t>) </a:t>
            </a:r>
            <a:r>
              <a:rPr lang="en-IN" dirty="0" err="1"/>
              <a:t>modelingTo</a:t>
            </a:r>
            <a:r>
              <a:rPr lang="en-IN" dirty="0"/>
              <a:t> build a time series model issuing ARIMA, we need to study the </a:t>
            </a:r>
            <a:r>
              <a:rPr lang="en-IN" dirty="0" err="1"/>
              <a:t>timeseries</a:t>
            </a:r>
            <a:r>
              <a:rPr lang="en-IN" dirty="0"/>
              <a:t> and identify </a:t>
            </a:r>
            <a:r>
              <a:rPr lang="en-IN" dirty="0" err="1"/>
              <a:t>p,d,q</a:t>
            </a:r>
            <a:r>
              <a:rPr lang="en-IN" dirty="0"/>
              <a:t>• Identification: • Determine the appropriate values of p, d, &amp; q using the ACF, PACF, and unit root tests Venkat Reddy Data Analysis Course • p is the AR order, d is the integration order, q is the MA order• Estimation : • Estimate an ARIMA model using values of p, d, &amp; q you think are appropriate.• Diagnostic checking: • Check residuals of estimated ARIMA model(s) to see if they are white noise; pick best model with well behaved residuals.• Forecasting: • Produce out of sample forecasts or set aside last few data points for 25 in-sample forecasting.</a:t>
            </a:r>
          </a:p>
        </p:txBody>
      </p:sp>
    </p:spTree>
    <p:extLst>
      <p:ext uri="{BB962C8B-B14F-4D97-AF65-F5344CB8AC3E}">
        <p14:creationId xmlns:p14="http://schemas.microsoft.com/office/powerpoint/2010/main" val="2440171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Slide 26 picture</a:t>
            </a:r>
          </a:p>
        </p:txBody>
      </p:sp>
    </p:spTree>
    <p:extLst>
      <p:ext uri="{BB962C8B-B14F-4D97-AF65-F5344CB8AC3E}">
        <p14:creationId xmlns:p14="http://schemas.microsoft.com/office/powerpoint/2010/main" val="376165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print"/>
          <a:srcRect t="6591"/>
          <a:stretch/>
        </p:blipFill>
        <p:spPr bwMode="auto">
          <a:xfrm>
            <a:off x="1143000" y="1212455"/>
            <a:ext cx="9886122" cy="5112145"/>
          </a:xfrm>
          <a:prstGeom prst="rect">
            <a:avLst/>
          </a:prstGeom>
          <a:noFill/>
          <a:ln w="9525">
            <a:noFill/>
            <a:miter lim="800000"/>
            <a:headEnd/>
            <a:tailEnd/>
          </a:ln>
          <a:effectLst/>
        </p:spPr>
      </p:pic>
      <p:sp>
        <p:nvSpPr>
          <p:cNvPr id="4" name="Title 3"/>
          <p:cNvSpPr>
            <a:spLocks noGrp="1"/>
          </p:cNvSpPr>
          <p:nvPr>
            <p:ph type="title"/>
          </p:nvPr>
        </p:nvSpPr>
        <p:spPr>
          <a:xfrm>
            <a:off x="228600" y="357841"/>
            <a:ext cx="10927080" cy="861240"/>
          </a:xfrm>
        </p:spPr>
        <p:txBody>
          <a:bodyPr/>
          <a:lstStyle/>
          <a:p>
            <a:r>
              <a:rPr lang="en-US" dirty="0"/>
              <a:t>Figure 1 – Arima Forecasting Procedure</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2</a:t>
            </a:fld>
            <a:endParaRPr lang="en-US" dirty="0"/>
          </a:p>
        </p:txBody>
      </p:sp>
    </p:spTree>
    <p:extLst>
      <p:ext uri="{BB962C8B-B14F-4D97-AF65-F5344CB8AC3E}">
        <p14:creationId xmlns:p14="http://schemas.microsoft.com/office/powerpoint/2010/main" val="224714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22924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03978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69089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64204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77603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5030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09232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1167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5188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381000"/>
            <a:ext cx="11003280" cy="856395"/>
          </a:xfrm>
        </p:spPr>
        <p:txBody>
          <a:bodyPr/>
          <a:lstStyle/>
          <a:p>
            <a:r>
              <a:rPr lang="en-IN" dirty="0"/>
              <a:t>Industry related examples</a:t>
            </a:r>
          </a:p>
        </p:txBody>
      </p:sp>
      <p:sp>
        <p:nvSpPr>
          <p:cNvPr id="3" name="Content Placeholder 2"/>
          <p:cNvSpPr>
            <a:spLocks noGrp="1"/>
          </p:cNvSpPr>
          <p:nvPr>
            <p:ph idx="1"/>
          </p:nvPr>
        </p:nvSpPr>
        <p:spPr>
          <a:xfrm>
            <a:off x="131885" y="1600200"/>
            <a:ext cx="11896761" cy="4495800"/>
          </a:xfrm>
        </p:spPr>
        <p:txBody>
          <a:bodyPr/>
          <a:lstStyle/>
          <a:p>
            <a:pPr>
              <a:buFont typeface="Wingdings" panose="05000000000000000000" pitchFamily="2" charset="2"/>
              <a:buChar char="q"/>
            </a:pPr>
            <a:r>
              <a:rPr lang="en-IN" dirty="0"/>
              <a:t> Production and Utilization of Gas.</a:t>
            </a:r>
          </a:p>
          <a:p>
            <a:pPr>
              <a:buFont typeface="Wingdings" panose="05000000000000000000" pitchFamily="2" charset="2"/>
              <a:buChar char="q"/>
            </a:pPr>
            <a:r>
              <a:rPr lang="en-IN" dirty="0"/>
              <a:t> Natural gas prices.</a:t>
            </a:r>
          </a:p>
          <a:p>
            <a:pPr>
              <a:buFont typeface="Wingdings" panose="05000000000000000000" pitchFamily="2" charset="2"/>
              <a:buChar char="q"/>
            </a:pPr>
            <a:r>
              <a:rPr lang="en-IN" dirty="0"/>
              <a:t> Estimation and Forecast of the Models for Stock Market Performance of the Oil &amp; Gas Companies.</a:t>
            </a:r>
          </a:p>
          <a:p>
            <a:pPr>
              <a:buFont typeface="Wingdings" panose="05000000000000000000" pitchFamily="2" charset="2"/>
              <a:buChar char="q"/>
            </a:pPr>
            <a:r>
              <a:rPr lang="en-IN" dirty="0"/>
              <a:t> Oil Sales forecasting using ARIMA models.</a:t>
            </a:r>
          </a:p>
          <a:p>
            <a:pPr>
              <a:buFont typeface="Wingdings" panose="05000000000000000000" pitchFamily="2" charset="2"/>
              <a:buChar char="q"/>
            </a:pPr>
            <a:r>
              <a:rPr lang="en-IN" dirty="0"/>
              <a:t> Modelling and forecasting future values for monthly crude oil exportation.</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endParaRPr lang="en-IN" dirty="0"/>
          </a:p>
        </p:txBody>
      </p:sp>
    </p:spTree>
    <p:extLst>
      <p:ext uri="{BB962C8B-B14F-4D97-AF65-F5344CB8AC3E}">
        <p14:creationId xmlns:p14="http://schemas.microsoft.com/office/powerpoint/2010/main" val="214887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1885" y="362805"/>
            <a:ext cx="11003280" cy="856395"/>
          </a:xfrm>
        </p:spPr>
        <p:txBody>
          <a:bodyPr>
            <a:normAutofit fontScale="90000"/>
          </a:bodyPr>
          <a:lstStyle/>
          <a:p>
            <a:r>
              <a:rPr lang="en-GB" dirty="0"/>
              <a:t>Some basic concepts</a:t>
            </a:r>
            <a:br>
              <a:rPr lang="en-GB" dirty="0"/>
            </a:br>
            <a:r>
              <a:rPr lang="en-US" dirty="0"/>
              <a:t>Autoregressive (AR) and moving average (MA)</a:t>
            </a:r>
            <a:endParaRPr lang="en-GB" dirty="0"/>
          </a:p>
        </p:txBody>
      </p:sp>
      <p:sp>
        <p:nvSpPr>
          <p:cNvPr id="7171" name="Rectangle 3"/>
          <p:cNvSpPr>
            <a:spLocks noGrp="1" noChangeArrowheads="1"/>
          </p:cNvSpPr>
          <p:nvPr>
            <p:ph type="body" idx="1"/>
          </p:nvPr>
        </p:nvSpPr>
        <p:spPr/>
        <p:txBody>
          <a:bodyPr>
            <a:normAutofit/>
          </a:bodyPr>
          <a:lstStyle/>
          <a:p>
            <a:pPr lvl="1">
              <a:buFont typeface="Wingdings" panose="05000000000000000000" pitchFamily="2" charset="2"/>
              <a:buChar char="q"/>
            </a:pPr>
            <a:r>
              <a:rPr lang="en-GB" sz="2400" dirty="0"/>
              <a:t> Two basic types of time series models exist, </a:t>
            </a:r>
          </a:p>
          <a:p>
            <a:pPr lvl="2"/>
            <a:r>
              <a:rPr lang="en-GB" sz="2400" dirty="0"/>
              <a:t>Autoregressive </a:t>
            </a:r>
          </a:p>
          <a:p>
            <a:pPr lvl="2"/>
            <a:r>
              <a:rPr lang="en-GB" sz="2400" dirty="0"/>
              <a:t>Moving average models.</a:t>
            </a:r>
            <a:r>
              <a:rPr lang="en-US" sz="2400" dirty="0"/>
              <a:t> </a:t>
            </a:r>
          </a:p>
          <a:p>
            <a:pPr lvl="1"/>
            <a:endParaRPr lang="en-US" sz="2400" dirty="0"/>
          </a:p>
          <a:p>
            <a:pPr lvl="1">
              <a:buFont typeface="Wingdings" panose="05000000000000000000" pitchFamily="2" charset="2"/>
              <a:buChar char="q"/>
            </a:pPr>
            <a:r>
              <a:rPr lang="en-US" sz="2400" dirty="0"/>
              <a:t> So, what’s the big difference?</a:t>
            </a:r>
          </a:p>
          <a:p>
            <a:pPr lvl="2"/>
            <a:r>
              <a:rPr lang="en-US" sz="2400" dirty="0"/>
              <a:t>The AR model includes lagged terms of the time series itself.</a:t>
            </a:r>
          </a:p>
          <a:p>
            <a:pPr lvl="2"/>
            <a:r>
              <a:rPr lang="en-US" sz="2400" dirty="0"/>
              <a:t>The MA model includes lagged terms on the noise or residuals.</a:t>
            </a:r>
          </a:p>
          <a:p>
            <a:pPr lvl="2"/>
            <a:endParaRPr lang="en-US" sz="2400" dirty="0"/>
          </a:p>
          <a:p>
            <a:pPr lvl="1">
              <a:buFont typeface="Wingdings" panose="05000000000000000000" pitchFamily="2" charset="2"/>
              <a:buChar char="q"/>
            </a:pPr>
            <a:r>
              <a:rPr lang="en-US" sz="2400" dirty="0"/>
              <a:t> How do we decide which to use?</a:t>
            </a:r>
          </a:p>
          <a:p>
            <a:pPr lvl="2"/>
            <a:r>
              <a:rPr lang="en-US" sz="2400" dirty="0"/>
              <a:t>ACF and PACF</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4</a:t>
            </a:fld>
            <a:endParaRPr lang="en-US" dirty="0"/>
          </a:p>
        </p:txBody>
      </p:sp>
    </p:spTree>
    <p:extLst>
      <p:ext uri="{BB962C8B-B14F-4D97-AF65-F5344CB8AC3E}">
        <p14:creationId xmlns:p14="http://schemas.microsoft.com/office/powerpoint/2010/main" val="190608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5" y="439005"/>
            <a:ext cx="11003280" cy="856395"/>
          </a:xfrm>
        </p:spPr>
        <p:txBody>
          <a:bodyPr>
            <a:normAutofit fontScale="90000"/>
          </a:bodyPr>
          <a:lstStyle/>
          <a:p>
            <a:r>
              <a:rPr lang="en-US" dirty="0"/>
              <a:t>Autocorrelation functions (ACFs)  and</a:t>
            </a:r>
            <a:br>
              <a:rPr lang="en-US" dirty="0"/>
            </a:br>
            <a:r>
              <a:rPr lang="en-US" dirty="0"/>
              <a:t>Partial-autocorrelation functions (PACFs)</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400" dirty="0"/>
              <a:t> The autocorrelation function (ACF) is a set of correlation coefficients between the series and lags of itself over time.</a:t>
            </a:r>
          </a:p>
          <a:p>
            <a:pPr>
              <a:buFont typeface="Wingdings" panose="05000000000000000000" pitchFamily="2" charset="2"/>
              <a:buChar char="q"/>
            </a:pPr>
            <a:r>
              <a:rPr lang="en-US" sz="2400" dirty="0"/>
              <a:t> The partial autocorrelation function (PACF) is the partial correlation coefficients between the series and lags of itself over time.</a:t>
            </a:r>
          </a:p>
          <a:p>
            <a:pPr lvl="1"/>
            <a:r>
              <a:rPr lang="en-US" sz="2400" dirty="0"/>
              <a:t>Amount of correlation between a variable and a lag of itself that is not explained by correlations at all lower-order-lags</a:t>
            </a:r>
          </a:p>
          <a:p>
            <a:pPr lvl="2"/>
            <a:r>
              <a:rPr lang="en-US" sz="2400" dirty="0"/>
              <a:t>Correlation at lag 1 “propagates” to lag 2 and presumably to higher- order lags</a:t>
            </a:r>
          </a:p>
          <a:p>
            <a:pPr lvl="2"/>
            <a:r>
              <a:rPr lang="en-US" sz="2400" dirty="0"/>
              <a:t>PA at lag 2 is difference between the actual correlation at lag 2 and expected correlation due to propagation of correlation at lag </a:t>
            </a:r>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5</a:t>
            </a:fld>
            <a:endParaRPr lang="en-US" dirty="0"/>
          </a:p>
        </p:txBody>
      </p:sp>
    </p:spTree>
    <p:extLst>
      <p:ext uri="{BB962C8B-B14F-4D97-AF65-F5344CB8AC3E}">
        <p14:creationId xmlns:p14="http://schemas.microsoft.com/office/powerpoint/2010/main" val="4042818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Autoregressive (AR) models</a:t>
            </a:r>
          </a:p>
        </p:txBody>
      </p:sp>
      <p:sp>
        <p:nvSpPr>
          <p:cNvPr id="9" name="Content Placeholder 8"/>
          <p:cNvSpPr>
            <a:spLocks noGrp="1"/>
          </p:cNvSpPr>
          <p:nvPr>
            <p:ph idx="1"/>
          </p:nvPr>
        </p:nvSpPr>
        <p:spPr>
          <a:xfrm>
            <a:off x="131885" y="1447800"/>
            <a:ext cx="11896761" cy="4724400"/>
          </a:xfrm>
        </p:spPr>
        <p:txBody>
          <a:bodyPr>
            <a:normAutofit/>
          </a:bodyPr>
          <a:lstStyle/>
          <a:p>
            <a:pPr>
              <a:spcBef>
                <a:spcPts val="400"/>
              </a:spcBef>
              <a:spcAft>
                <a:spcPts val="400"/>
              </a:spcAft>
              <a:buFont typeface="Wingdings" panose="05000000000000000000" pitchFamily="2" charset="2"/>
              <a:buChar char="q"/>
            </a:pPr>
            <a:r>
              <a:rPr lang="en-US" dirty="0"/>
              <a:t> An autoregressive model of order “p” AR(p)</a:t>
            </a:r>
          </a:p>
          <a:p>
            <a:pPr marL="447023">
              <a:lnSpc>
                <a:spcPts val="2015"/>
              </a:lnSpc>
              <a:spcBef>
                <a:spcPts val="400"/>
              </a:spcBef>
              <a:spcAft>
                <a:spcPts val="400"/>
              </a:spcAft>
            </a:pPr>
            <a:r>
              <a:rPr lang="en-US" i="1" dirty="0">
                <a:latin typeface="Times New Roman"/>
                <a:cs typeface="Times New Roman"/>
              </a:rPr>
              <a:t>X</a:t>
            </a:r>
            <a:r>
              <a:rPr lang="en-US" i="1" spc="-289" dirty="0">
                <a:latin typeface="Times New Roman"/>
                <a:cs typeface="Times New Roman"/>
              </a:rPr>
              <a:t> </a:t>
            </a:r>
            <a:r>
              <a:rPr lang="en-US" i="1" baseline="-24410" dirty="0">
                <a:latin typeface="Times New Roman"/>
                <a:cs typeface="Times New Roman"/>
              </a:rPr>
              <a:t>t </a:t>
            </a:r>
            <a:r>
              <a:rPr lang="en-US" i="1" spc="148" baseline="-24410" dirty="0">
                <a:latin typeface="Times New Roman"/>
                <a:cs typeface="Times New Roman"/>
              </a:rPr>
              <a:t> </a:t>
            </a:r>
            <a:r>
              <a:rPr lang="en-US" dirty="0">
                <a:latin typeface="Symbol"/>
                <a:cs typeface="Symbol"/>
              </a:rPr>
              <a:t></a:t>
            </a:r>
            <a:r>
              <a:rPr lang="en-US" spc="9" dirty="0">
                <a:latin typeface="Times New Roman"/>
                <a:cs typeface="Times New Roman"/>
              </a:rPr>
              <a:t> </a:t>
            </a:r>
            <a:r>
              <a:rPr lang="en-US" spc="-50" dirty="0">
                <a:latin typeface="Symbol"/>
                <a:cs typeface="Symbol"/>
              </a:rPr>
              <a:t></a:t>
            </a:r>
            <a:r>
              <a:rPr lang="en-US" baseline="-24410" dirty="0">
                <a:latin typeface="Times New Roman"/>
                <a:cs typeface="Times New Roman"/>
              </a:rPr>
              <a:t>1</a:t>
            </a:r>
            <a:r>
              <a:rPr lang="en-US" spc="-86" baseline="-24410" dirty="0">
                <a:latin typeface="Times New Roman"/>
                <a:cs typeface="Times New Roman"/>
              </a:rPr>
              <a:t> </a:t>
            </a:r>
            <a:r>
              <a:rPr lang="en-US" i="1" dirty="0">
                <a:latin typeface="Times New Roman"/>
                <a:cs typeface="Times New Roman"/>
              </a:rPr>
              <a:t>X</a:t>
            </a:r>
            <a:r>
              <a:rPr lang="en-US" i="1" spc="-289" dirty="0">
                <a:latin typeface="Times New Roman"/>
                <a:cs typeface="Times New Roman"/>
              </a:rPr>
              <a:t> </a:t>
            </a:r>
            <a:r>
              <a:rPr lang="en-US" i="1" baseline="-24410" dirty="0">
                <a:latin typeface="Times New Roman"/>
                <a:cs typeface="Times New Roman"/>
              </a:rPr>
              <a:t>t</a:t>
            </a:r>
            <a:r>
              <a:rPr lang="en-US" i="1" spc="-139" baseline="-24410" dirty="0">
                <a:latin typeface="Times New Roman"/>
                <a:cs typeface="Times New Roman"/>
              </a:rPr>
              <a:t> </a:t>
            </a:r>
            <a:r>
              <a:rPr lang="en-US" spc="-79" baseline="-22912" dirty="0">
                <a:latin typeface="Symbol"/>
                <a:cs typeface="Symbol"/>
              </a:rPr>
              <a:t></a:t>
            </a:r>
            <a:r>
              <a:rPr lang="en-US" baseline="-24410" dirty="0">
                <a:latin typeface="Times New Roman"/>
                <a:cs typeface="Times New Roman"/>
              </a:rPr>
              <a:t>1</a:t>
            </a:r>
            <a:r>
              <a:rPr lang="en-US" spc="184" baseline="-24410" dirty="0">
                <a:latin typeface="Times New Roman"/>
                <a:cs typeface="Times New Roman"/>
              </a:rPr>
              <a:t> </a:t>
            </a:r>
            <a:r>
              <a:rPr lang="en-US" dirty="0">
                <a:latin typeface="Symbol"/>
                <a:cs typeface="Symbol"/>
              </a:rPr>
              <a:t></a:t>
            </a:r>
            <a:r>
              <a:rPr lang="en-US" spc="-70" dirty="0">
                <a:latin typeface="Times New Roman"/>
                <a:cs typeface="Times New Roman"/>
              </a:rPr>
              <a:t> </a:t>
            </a:r>
            <a:r>
              <a:rPr lang="en-US" spc="59" dirty="0">
                <a:latin typeface="Symbol"/>
                <a:cs typeface="Symbol"/>
              </a:rPr>
              <a:t></a:t>
            </a:r>
            <a:r>
              <a:rPr lang="en-US" baseline="-24410" dirty="0">
                <a:latin typeface="Times New Roman"/>
                <a:cs typeface="Times New Roman"/>
              </a:rPr>
              <a:t>2</a:t>
            </a:r>
            <a:r>
              <a:rPr lang="en-US" spc="-11" baseline="-24410" dirty="0">
                <a:latin typeface="Times New Roman"/>
                <a:cs typeface="Times New Roman"/>
              </a:rPr>
              <a:t> </a:t>
            </a:r>
            <a:r>
              <a:rPr lang="en-US" i="1" dirty="0">
                <a:latin typeface="Times New Roman"/>
                <a:cs typeface="Times New Roman"/>
              </a:rPr>
              <a:t>X</a:t>
            </a:r>
            <a:r>
              <a:rPr lang="en-US" i="1" spc="-289" dirty="0">
                <a:latin typeface="Times New Roman"/>
                <a:cs typeface="Times New Roman"/>
              </a:rPr>
              <a:t> </a:t>
            </a:r>
            <a:r>
              <a:rPr lang="en-US" i="1" baseline="-24410" dirty="0">
                <a:latin typeface="Times New Roman"/>
                <a:cs typeface="Times New Roman"/>
              </a:rPr>
              <a:t>t</a:t>
            </a:r>
            <a:r>
              <a:rPr lang="en-US" i="1" spc="-144" baseline="-24410" dirty="0">
                <a:latin typeface="Times New Roman"/>
                <a:cs typeface="Times New Roman"/>
              </a:rPr>
              <a:t> </a:t>
            </a:r>
            <a:r>
              <a:rPr lang="en-US" spc="29" baseline="-22912" dirty="0">
                <a:latin typeface="Symbol"/>
                <a:cs typeface="Symbol"/>
              </a:rPr>
              <a:t></a:t>
            </a:r>
            <a:r>
              <a:rPr lang="en-US" baseline="-24410" dirty="0">
                <a:latin typeface="Times New Roman"/>
                <a:cs typeface="Times New Roman"/>
              </a:rPr>
              <a:t>2 </a:t>
            </a:r>
            <a:r>
              <a:rPr lang="en-US" spc="19" baseline="-24410" dirty="0">
                <a:latin typeface="Times New Roman"/>
                <a:cs typeface="Times New Roman"/>
              </a:rPr>
              <a:t> </a:t>
            </a:r>
            <a:r>
              <a:rPr lang="en-US" dirty="0">
                <a:latin typeface="Symbol"/>
                <a:cs typeface="Symbol"/>
              </a:rPr>
              <a:t></a:t>
            </a:r>
            <a:r>
              <a:rPr lang="en-US" spc="-254" dirty="0">
                <a:latin typeface="Times New Roman"/>
                <a:cs typeface="Times New Roman"/>
              </a:rPr>
              <a:t> </a:t>
            </a:r>
            <a:r>
              <a:rPr lang="en-US" spc="-19" dirty="0">
                <a:latin typeface="Times New Roman"/>
                <a:cs typeface="Times New Roman"/>
              </a:rPr>
              <a:t>..</a:t>
            </a:r>
            <a:r>
              <a:rPr lang="en-US" dirty="0">
                <a:latin typeface="Times New Roman"/>
                <a:cs typeface="Times New Roman"/>
              </a:rPr>
              <a:t>.</a:t>
            </a:r>
            <a:r>
              <a:rPr lang="en-US" spc="-254" dirty="0">
                <a:latin typeface="Times New Roman"/>
                <a:cs typeface="Times New Roman"/>
              </a:rPr>
              <a:t> </a:t>
            </a:r>
            <a:r>
              <a:rPr lang="en-US" dirty="0">
                <a:latin typeface="Symbol"/>
                <a:cs typeface="Symbol"/>
              </a:rPr>
              <a:t></a:t>
            </a:r>
            <a:r>
              <a:rPr lang="en-US" spc="-65" dirty="0">
                <a:latin typeface="Times New Roman"/>
                <a:cs typeface="Times New Roman"/>
              </a:rPr>
              <a:t> </a:t>
            </a:r>
            <a:r>
              <a:rPr lang="en-US" dirty="0">
                <a:latin typeface="Symbol"/>
                <a:cs typeface="Symbol"/>
              </a:rPr>
              <a:t></a:t>
            </a:r>
            <a:r>
              <a:rPr lang="en-US" spc="-259" dirty="0">
                <a:latin typeface="Times New Roman"/>
                <a:cs typeface="Times New Roman"/>
              </a:rPr>
              <a:t> </a:t>
            </a:r>
            <a:r>
              <a:rPr lang="en-US" i="1" baseline="-24410" dirty="0">
                <a:latin typeface="Times New Roman"/>
                <a:cs typeface="Times New Roman"/>
              </a:rPr>
              <a:t>p</a:t>
            </a:r>
            <a:r>
              <a:rPr lang="en-US" i="1" spc="18" baseline="-24410" dirty="0">
                <a:latin typeface="Times New Roman"/>
                <a:cs typeface="Times New Roman"/>
              </a:rPr>
              <a:t> </a:t>
            </a:r>
            <a:r>
              <a:rPr lang="en-US" i="1" dirty="0">
                <a:latin typeface="Times New Roman"/>
                <a:cs typeface="Times New Roman"/>
              </a:rPr>
              <a:t>X</a:t>
            </a:r>
            <a:r>
              <a:rPr lang="en-US" i="1" spc="-284" dirty="0">
                <a:latin typeface="Times New Roman"/>
                <a:cs typeface="Times New Roman"/>
              </a:rPr>
              <a:t> </a:t>
            </a:r>
            <a:r>
              <a:rPr lang="en-US" i="1" baseline="-24410" dirty="0">
                <a:latin typeface="Times New Roman"/>
                <a:cs typeface="Times New Roman"/>
              </a:rPr>
              <a:t>t</a:t>
            </a:r>
            <a:r>
              <a:rPr lang="en-US" i="1" spc="-144" baseline="-24410" dirty="0">
                <a:latin typeface="Times New Roman"/>
                <a:cs typeface="Times New Roman"/>
              </a:rPr>
              <a:t> </a:t>
            </a:r>
            <a:r>
              <a:rPr lang="en-US" baseline="-22912" dirty="0">
                <a:latin typeface="Symbol"/>
                <a:cs typeface="Symbol"/>
              </a:rPr>
              <a:t></a:t>
            </a:r>
            <a:r>
              <a:rPr lang="en-US" spc="-53" baseline="-24410" dirty="0">
                <a:latin typeface="Times New Roman"/>
                <a:cs typeface="Times New Roman"/>
              </a:rPr>
              <a:t> </a:t>
            </a:r>
            <a:r>
              <a:rPr lang="en-US" i="1" baseline="-24410" dirty="0">
                <a:latin typeface="Times New Roman"/>
                <a:cs typeface="Times New Roman"/>
              </a:rPr>
              <a:t>p </a:t>
            </a:r>
            <a:r>
              <a:rPr lang="en-US" i="1" spc="13" baseline="-24410" dirty="0">
                <a:latin typeface="Times New Roman"/>
                <a:cs typeface="Times New Roman"/>
              </a:rPr>
              <a:t> </a:t>
            </a:r>
            <a:r>
              <a:rPr lang="en-US" dirty="0">
                <a:latin typeface="Symbol"/>
                <a:cs typeface="Symbol"/>
              </a:rPr>
              <a:t></a:t>
            </a:r>
            <a:r>
              <a:rPr lang="en-US" spc="-115" dirty="0">
                <a:latin typeface="Times New Roman"/>
                <a:cs typeface="Times New Roman"/>
              </a:rPr>
              <a:t> </a:t>
            </a:r>
            <a:r>
              <a:rPr lang="en-US" spc="14" dirty="0">
                <a:latin typeface="Times New Roman"/>
                <a:cs typeface="Times New Roman"/>
              </a:rPr>
              <a:t>e</a:t>
            </a:r>
            <a:r>
              <a:rPr lang="en-US" i="1" baseline="-24410" dirty="0">
                <a:latin typeface="Times New Roman"/>
                <a:cs typeface="Times New Roman"/>
              </a:rPr>
              <a:t>t</a:t>
            </a:r>
            <a:endParaRPr lang="en-US" dirty="0">
              <a:latin typeface="Times New Roman"/>
              <a:cs typeface="Times New Roman"/>
            </a:endParaRPr>
          </a:p>
          <a:p>
            <a:pPr>
              <a:spcBef>
                <a:spcPts val="400"/>
              </a:spcBef>
              <a:spcAft>
                <a:spcPts val="400"/>
              </a:spcAft>
              <a:buFont typeface="Wingdings" panose="05000000000000000000" pitchFamily="2" charset="2"/>
              <a:buChar char="§"/>
            </a:pPr>
            <a:r>
              <a:rPr lang="en-US" dirty="0"/>
              <a:t> Current  value of X</a:t>
            </a:r>
            <a:r>
              <a:rPr lang="en-US" baseline="-25000" dirty="0"/>
              <a:t>t</a:t>
            </a:r>
            <a:r>
              <a:rPr lang="en-US" dirty="0"/>
              <a:t>  can be found from past values, plus  a random shock e</a:t>
            </a:r>
            <a:r>
              <a:rPr lang="en-US" baseline="-25000" dirty="0"/>
              <a:t>t</a:t>
            </a:r>
          </a:p>
          <a:p>
            <a:pPr>
              <a:spcBef>
                <a:spcPts val="400"/>
              </a:spcBef>
              <a:spcAft>
                <a:spcPts val="400"/>
              </a:spcAft>
              <a:buFont typeface="Wingdings" panose="05000000000000000000" pitchFamily="2" charset="2"/>
              <a:buChar char="§"/>
            </a:pPr>
            <a:r>
              <a:rPr lang="en-US" dirty="0"/>
              <a:t> Like a multiple regression model, but X</a:t>
            </a:r>
            <a:r>
              <a:rPr lang="en-US" baseline="-25000" dirty="0"/>
              <a:t>t</a:t>
            </a:r>
            <a:r>
              <a:rPr lang="en-US" dirty="0"/>
              <a:t>  is regressed on past values of X</a:t>
            </a:r>
            <a:r>
              <a:rPr lang="en-US" baseline="-25000" dirty="0"/>
              <a:t>t</a:t>
            </a:r>
          </a:p>
          <a:p>
            <a:pPr>
              <a:spcBef>
                <a:spcPts val="400"/>
              </a:spcBef>
              <a:spcAft>
                <a:spcPts val="400"/>
              </a:spcAft>
            </a:pPr>
            <a:endParaRPr lang="en-US" dirty="0"/>
          </a:p>
          <a:p>
            <a:pPr>
              <a:spcBef>
                <a:spcPts val="400"/>
              </a:spcBef>
              <a:spcAft>
                <a:spcPts val="400"/>
              </a:spcAft>
              <a:buFont typeface="Wingdings" panose="05000000000000000000" pitchFamily="2" charset="2"/>
              <a:buChar char="q"/>
            </a:pPr>
            <a:r>
              <a:rPr lang="en-US" dirty="0"/>
              <a:t> The  AR(1) Model</a:t>
            </a:r>
          </a:p>
          <a:p>
            <a:pPr>
              <a:spcBef>
                <a:spcPts val="400"/>
              </a:spcBef>
              <a:spcAft>
                <a:spcPts val="400"/>
              </a:spcAft>
              <a:buFont typeface="Wingdings" panose="05000000000000000000" pitchFamily="2" charset="2"/>
              <a:buChar char="§"/>
            </a:pPr>
            <a:r>
              <a:rPr lang="en-US" dirty="0"/>
              <a:t> A simple way to model dependence over time is with the “autoregressive model of order 1”</a:t>
            </a:r>
          </a:p>
          <a:p>
            <a:pPr>
              <a:spcBef>
                <a:spcPts val="400"/>
              </a:spcBef>
              <a:spcAft>
                <a:spcPts val="400"/>
              </a:spcAft>
              <a:buFont typeface="Wingdings" panose="05000000000000000000" pitchFamily="2" charset="2"/>
              <a:buChar char="§"/>
            </a:pPr>
            <a:r>
              <a:rPr lang="en-US" dirty="0"/>
              <a:t> This is a OLS model  of X</a:t>
            </a:r>
            <a:r>
              <a:rPr lang="en-US" baseline="-25000" dirty="0"/>
              <a:t>t</a:t>
            </a:r>
            <a:r>
              <a:rPr lang="en-US" dirty="0"/>
              <a:t> regressed on lagged X</a:t>
            </a:r>
            <a:r>
              <a:rPr lang="en-US" baseline="-25000" dirty="0"/>
              <a:t>t-1</a:t>
            </a:r>
            <a:r>
              <a:rPr lang="en-US" dirty="0"/>
              <a:t> </a:t>
            </a:r>
          </a:p>
          <a:p>
            <a:pPr marL="658011">
              <a:lnSpc>
                <a:spcPts val="2015"/>
              </a:lnSpc>
              <a:spcBef>
                <a:spcPts val="400"/>
              </a:spcBef>
              <a:spcAft>
                <a:spcPts val="400"/>
              </a:spcAft>
            </a:pPr>
            <a:r>
              <a:rPr lang="en-US" i="1" dirty="0">
                <a:latin typeface="Times New Roman"/>
                <a:cs typeface="Times New Roman"/>
              </a:rPr>
              <a:t>X</a:t>
            </a:r>
            <a:r>
              <a:rPr lang="en-US" i="1" spc="-284" dirty="0">
                <a:latin typeface="Times New Roman"/>
                <a:cs typeface="Times New Roman"/>
              </a:rPr>
              <a:t> </a:t>
            </a:r>
            <a:r>
              <a:rPr lang="en-US" i="1" baseline="-24410" dirty="0">
                <a:latin typeface="Times New Roman"/>
                <a:cs typeface="Times New Roman"/>
              </a:rPr>
              <a:t>t </a:t>
            </a:r>
            <a:r>
              <a:rPr lang="en-US" i="1" spc="148" baseline="-24410" dirty="0">
                <a:latin typeface="Times New Roman"/>
                <a:cs typeface="Times New Roman"/>
              </a:rPr>
              <a:t> </a:t>
            </a:r>
            <a:r>
              <a:rPr lang="en-US" dirty="0">
                <a:latin typeface="Symbol"/>
                <a:cs typeface="Symbol"/>
              </a:rPr>
              <a:t></a:t>
            </a:r>
            <a:r>
              <a:rPr lang="en-US" spc="14" dirty="0">
                <a:latin typeface="Times New Roman"/>
                <a:cs typeface="Times New Roman"/>
              </a:rPr>
              <a:t> </a:t>
            </a:r>
            <a:r>
              <a:rPr lang="en-US" spc="44" dirty="0">
                <a:latin typeface="Symbol"/>
                <a:cs typeface="Symbol"/>
              </a:rPr>
              <a:t></a:t>
            </a:r>
            <a:r>
              <a:rPr lang="en-US" baseline="-24410" dirty="0">
                <a:latin typeface="Times New Roman"/>
                <a:cs typeface="Times New Roman"/>
              </a:rPr>
              <a:t>0</a:t>
            </a:r>
            <a:r>
              <a:rPr lang="en-US" spc="220" baseline="-24410" dirty="0">
                <a:latin typeface="Times New Roman"/>
                <a:cs typeface="Times New Roman"/>
              </a:rPr>
              <a:t> </a:t>
            </a:r>
            <a:r>
              <a:rPr lang="en-US" dirty="0">
                <a:latin typeface="Symbol"/>
                <a:cs typeface="Symbol"/>
              </a:rPr>
              <a:t></a:t>
            </a:r>
            <a:r>
              <a:rPr lang="en-US" spc="-65" dirty="0">
                <a:latin typeface="Times New Roman"/>
                <a:cs typeface="Times New Roman"/>
              </a:rPr>
              <a:t> </a:t>
            </a:r>
            <a:r>
              <a:rPr lang="en-US" spc="-44" dirty="0">
                <a:latin typeface="Symbol"/>
                <a:cs typeface="Symbol"/>
              </a:rPr>
              <a:t></a:t>
            </a:r>
            <a:r>
              <a:rPr lang="en-US" baseline="-24410" dirty="0">
                <a:latin typeface="Times New Roman"/>
                <a:cs typeface="Times New Roman"/>
              </a:rPr>
              <a:t>1</a:t>
            </a:r>
            <a:r>
              <a:rPr lang="en-US" spc="-86" baseline="-24410" dirty="0">
                <a:latin typeface="Times New Roman"/>
                <a:cs typeface="Times New Roman"/>
              </a:rPr>
              <a:t> </a:t>
            </a:r>
            <a:r>
              <a:rPr lang="en-US" i="1" dirty="0">
                <a:latin typeface="Times New Roman"/>
                <a:cs typeface="Times New Roman"/>
              </a:rPr>
              <a:t>X</a:t>
            </a:r>
            <a:r>
              <a:rPr lang="en-US" i="1" spc="-284" dirty="0">
                <a:latin typeface="Times New Roman"/>
                <a:cs typeface="Times New Roman"/>
              </a:rPr>
              <a:t> </a:t>
            </a:r>
            <a:r>
              <a:rPr lang="en-US" i="1" baseline="-24410" dirty="0">
                <a:latin typeface="Times New Roman"/>
                <a:cs typeface="Times New Roman"/>
              </a:rPr>
              <a:t>t</a:t>
            </a:r>
            <a:r>
              <a:rPr lang="en-US" i="1" spc="-139" baseline="-24410" dirty="0">
                <a:latin typeface="Times New Roman"/>
                <a:cs typeface="Times New Roman"/>
              </a:rPr>
              <a:t> </a:t>
            </a:r>
            <a:r>
              <a:rPr lang="en-US" spc="-79" baseline="-22912" dirty="0">
                <a:latin typeface="Symbol"/>
                <a:cs typeface="Symbol"/>
              </a:rPr>
              <a:t></a:t>
            </a:r>
            <a:r>
              <a:rPr lang="en-US" baseline="-24410" dirty="0">
                <a:latin typeface="Times New Roman"/>
                <a:cs typeface="Times New Roman"/>
              </a:rPr>
              <a:t>1</a:t>
            </a:r>
            <a:r>
              <a:rPr lang="en-US" spc="184" baseline="-24410" dirty="0">
                <a:latin typeface="Times New Roman"/>
                <a:cs typeface="Times New Roman"/>
              </a:rPr>
              <a:t> </a:t>
            </a:r>
            <a:r>
              <a:rPr lang="en-US" dirty="0">
                <a:latin typeface="Symbol"/>
                <a:cs typeface="Symbol"/>
              </a:rPr>
              <a:t></a:t>
            </a:r>
            <a:r>
              <a:rPr lang="en-US" spc="-115" dirty="0">
                <a:latin typeface="Times New Roman"/>
                <a:cs typeface="Times New Roman"/>
              </a:rPr>
              <a:t> </a:t>
            </a:r>
            <a:r>
              <a:rPr lang="en-US" spc="14" dirty="0">
                <a:latin typeface="Times New Roman"/>
                <a:cs typeface="Times New Roman"/>
              </a:rPr>
              <a:t>e</a:t>
            </a:r>
            <a:r>
              <a:rPr lang="en-US" i="1" baseline="-24410" dirty="0">
                <a:latin typeface="Times New Roman"/>
                <a:cs typeface="Times New Roman"/>
              </a:rPr>
              <a:t>t</a:t>
            </a:r>
            <a:endParaRPr lang="en-US" dirty="0">
              <a:latin typeface="Times New Roman"/>
              <a:cs typeface="Times New Roman"/>
            </a:endParaRPr>
          </a:p>
          <a:p>
            <a:pPr>
              <a:spcBef>
                <a:spcPts val="400"/>
              </a:spcBef>
              <a:spcAft>
                <a:spcPts val="400"/>
              </a:spcAft>
              <a:buFont typeface="Wingdings" panose="05000000000000000000" pitchFamily="2" charset="2"/>
              <a:buChar char="§"/>
            </a:pPr>
            <a:r>
              <a:rPr lang="en-US" dirty="0"/>
              <a:t> What does the model say for the t+1 observation?</a:t>
            </a:r>
          </a:p>
          <a:p>
            <a:pPr marL="705635">
              <a:lnSpc>
                <a:spcPts val="2415"/>
              </a:lnSpc>
              <a:spcBef>
                <a:spcPts val="400"/>
              </a:spcBef>
              <a:spcAft>
                <a:spcPts val="400"/>
              </a:spcAft>
            </a:pPr>
            <a:r>
              <a:rPr lang="en-US" i="1" baseline="14054" dirty="0">
                <a:latin typeface="Times New Roman"/>
                <a:cs typeface="Times New Roman"/>
              </a:rPr>
              <a:t>X</a:t>
            </a:r>
            <a:r>
              <a:rPr lang="en-US" i="1" spc="-279" baseline="14054" dirty="0">
                <a:latin typeface="Times New Roman"/>
                <a:cs typeface="Times New Roman"/>
              </a:rPr>
              <a:t> </a:t>
            </a:r>
            <a:r>
              <a:rPr lang="en-US" i="1" dirty="0">
                <a:latin typeface="Times New Roman"/>
                <a:cs typeface="Times New Roman"/>
              </a:rPr>
              <a:t>t</a:t>
            </a:r>
            <a:r>
              <a:rPr lang="en-US" i="1" spc="-144" dirty="0">
                <a:latin typeface="Times New Roman"/>
                <a:cs typeface="Times New Roman"/>
              </a:rPr>
              <a:t> </a:t>
            </a:r>
            <a:r>
              <a:rPr lang="en-US" spc="-59" dirty="0">
                <a:latin typeface="Symbol"/>
                <a:cs typeface="Symbol"/>
              </a:rPr>
              <a:t></a:t>
            </a:r>
            <a:r>
              <a:rPr lang="en-US" dirty="0">
                <a:latin typeface="Times New Roman"/>
                <a:cs typeface="Times New Roman"/>
              </a:rPr>
              <a:t>1 </a:t>
            </a:r>
            <a:r>
              <a:rPr lang="en-US" spc="79" dirty="0">
                <a:latin typeface="Times New Roman"/>
                <a:cs typeface="Times New Roman"/>
              </a:rPr>
              <a:t> </a:t>
            </a:r>
            <a:r>
              <a:rPr lang="en-US" baseline="13192" dirty="0">
                <a:latin typeface="Symbol"/>
                <a:cs typeface="Symbol"/>
              </a:rPr>
              <a:t></a:t>
            </a:r>
            <a:r>
              <a:rPr lang="en-US" spc="37" baseline="14054" dirty="0">
                <a:latin typeface="Times New Roman"/>
                <a:cs typeface="Times New Roman"/>
              </a:rPr>
              <a:t> </a:t>
            </a:r>
            <a:r>
              <a:rPr lang="en-US" spc="44" baseline="12438" dirty="0">
                <a:latin typeface="Symbol"/>
                <a:cs typeface="Symbol"/>
              </a:rPr>
              <a:t></a:t>
            </a:r>
            <a:r>
              <a:rPr lang="en-US" dirty="0">
                <a:latin typeface="Times New Roman"/>
                <a:cs typeface="Times New Roman"/>
              </a:rPr>
              <a:t>0 </a:t>
            </a:r>
            <a:r>
              <a:rPr lang="en-US" spc="12" dirty="0">
                <a:latin typeface="Times New Roman"/>
                <a:cs typeface="Times New Roman"/>
              </a:rPr>
              <a:t> </a:t>
            </a:r>
            <a:r>
              <a:rPr lang="en-US" baseline="13192" dirty="0">
                <a:latin typeface="Symbol"/>
                <a:cs typeface="Symbol"/>
              </a:rPr>
              <a:t></a:t>
            </a:r>
            <a:r>
              <a:rPr lang="en-US" spc="-42" baseline="14054" dirty="0">
                <a:latin typeface="Times New Roman"/>
                <a:cs typeface="Times New Roman"/>
              </a:rPr>
              <a:t> </a:t>
            </a:r>
            <a:r>
              <a:rPr lang="en-US" spc="-44" baseline="12438" dirty="0">
                <a:latin typeface="Symbol"/>
                <a:cs typeface="Symbol"/>
              </a:rPr>
              <a:t></a:t>
            </a:r>
            <a:r>
              <a:rPr lang="en-US" dirty="0">
                <a:latin typeface="Times New Roman"/>
                <a:cs typeface="Times New Roman"/>
              </a:rPr>
              <a:t>1</a:t>
            </a:r>
            <a:r>
              <a:rPr lang="en-US" spc="-67" dirty="0">
                <a:latin typeface="Times New Roman"/>
                <a:cs typeface="Times New Roman"/>
              </a:rPr>
              <a:t> </a:t>
            </a:r>
            <a:r>
              <a:rPr lang="en-US" i="1" baseline="14054" dirty="0">
                <a:latin typeface="Times New Roman"/>
                <a:cs typeface="Times New Roman"/>
              </a:rPr>
              <a:t>X</a:t>
            </a:r>
            <a:r>
              <a:rPr lang="en-US" i="1" spc="-279" baseline="14054" dirty="0">
                <a:latin typeface="Times New Roman"/>
                <a:cs typeface="Times New Roman"/>
              </a:rPr>
              <a:t> </a:t>
            </a:r>
            <a:r>
              <a:rPr lang="en-US" i="1" dirty="0">
                <a:latin typeface="Times New Roman"/>
                <a:cs typeface="Times New Roman"/>
              </a:rPr>
              <a:t>t </a:t>
            </a:r>
            <a:r>
              <a:rPr lang="en-US" i="1" spc="58" dirty="0">
                <a:latin typeface="Times New Roman"/>
                <a:cs typeface="Times New Roman"/>
              </a:rPr>
              <a:t> </a:t>
            </a:r>
            <a:r>
              <a:rPr lang="en-US" baseline="13192" dirty="0">
                <a:latin typeface="Symbol"/>
                <a:cs typeface="Symbol"/>
              </a:rPr>
              <a:t></a:t>
            </a:r>
            <a:r>
              <a:rPr lang="en-US" spc="-97" baseline="14054" dirty="0">
                <a:latin typeface="Times New Roman"/>
                <a:cs typeface="Times New Roman"/>
              </a:rPr>
              <a:t> </a:t>
            </a:r>
            <a:r>
              <a:rPr lang="en-US" i="1" spc="-79" baseline="14054" dirty="0">
                <a:latin typeface="Times New Roman"/>
                <a:cs typeface="Times New Roman"/>
              </a:rPr>
              <a:t>e</a:t>
            </a:r>
            <a:r>
              <a:rPr lang="en-US" i="1" dirty="0">
                <a:latin typeface="Times New Roman"/>
                <a:cs typeface="Times New Roman"/>
              </a:rPr>
              <a:t>t</a:t>
            </a:r>
            <a:r>
              <a:rPr lang="en-US" i="1" spc="-62" dirty="0">
                <a:latin typeface="Times New Roman"/>
                <a:cs typeface="Times New Roman"/>
              </a:rPr>
              <a:t> </a:t>
            </a:r>
            <a:r>
              <a:rPr lang="en-US" spc="-59" dirty="0">
                <a:latin typeface="Symbol"/>
                <a:cs typeface="Symbol"/>
              </a:rPr>
              <a:t></a:t>
            </a:r>
            <a:r>
              <a:rPr lang="en-US" dirty="0">
                <a:latin typeface="Times New Roman"/>
                <a:cs typeface="Times New Roman"/>
              </a:rPr>
              <a:t>1</a:t>
            </a:r>
          </a:p>
          <a:p>
            <a:pPr>
              <a:spcBef>
                <a:spcPts val="400"/>
              </a:spcBef>
              <a:spcAft>
                <a:spcPts val="400"/>
              </a:spcAft>
              <a:buFont typeface="Wingdings" panose="05000000000000000000" pitchFamily="2" charset="2"/>
              <a:buChar char="q"/>
            </a:pPr>
            <a:r>
              <a:rPr lang="en-US" dirty="0"/>
              <a:t> The AR(1) model expresses what we don’t know in terms of what we do know at time t.</a:t>
            </a:r>
          </a:p>
          <a:p>
            <a:endParaRPr lang="en-US" dirty="0"/>
          </a:p>
        </p:txBody>
      </p:sp>
      <p:sp>
        <p:nvSpPr>
          <p:cNvPr id="4"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6</a:t>
            </a:fld>
            <a:endParaRPr lang="en-US" dirty="0"/>
          </a:p>
        </p:txBody>
      </p:sp>
    </p:spTree>
    <p:extLst>
      <p:ext uri="{BB962C8B-B14F-4D97-AF65-F5344CB8AC3E}">
        <p14:creationId xmlns:p14="http://schemas.microsoft.com/office/powerpoint/2010/main" val="225690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8"/>
          <p:cNvSpPr/>
          <p:nvPr/>
        </p:nvSpPr>
        <p:spPr>
          <a:xfrm>
            <a:off x="1066800" y="2055952"/>
            <a:ext cx="9982200" cy="4140340"/>
          </a:xfrm>
          <a:prstGeom prst="rect">
            <a:avLst/>
          </a:prstGeom>
          <a:blipFill>
            <a:blip r:embed="rId2" cstate="print"/>
            <a:stretch>
              <a:fillRect/>
            </a:stretch>
          </a:blipFill>
        </p:spPr>
        <p:txBody>
          <a:bodyPr wrap="square" lIns="0" tIns="0" rIns="0" bIns="0" rtlCol="0">
            <a:noAutofit/>
          </a:bodyPr>
          <a:lstStyle/>
          <a:p>
            <a:endParaRPr/>
          </a:p>
        </p:txBody>
      </p:sp>
      <p:sp>
        <p:nvSpPr>
          <p:cNvPr id="6" name="Rectangle 5"/>
          <p:cNvSpPr/>
          <p:nvPr/>
        </p:nvSpPr>
        <p:spPr>
          <a:xfrm>
            <a:off x="4495800" y="6098193"/>
            <a:ext cx="3893630" cy="358240"/>
          </a:xfrm>
          <a:prstGeom prst="rect">
            <a:avLst/>
          </a:prstGeom>
        </p:spPr>
        <p:txBody>
          <a:bodyPr wrap="none">
            <a:spAutoFit/>
          </a:bodyPr>
          <a:lstStyle/>
          <a:p>
            <a:pPr marL="274269">
              <a:lnSpc>
                <a:spcPct val="95825"/>
              </a:lnSpc>
              <a:spcBef>
                <a:spcPts val="1432"/>
              </a:spcBef>
            </a:pPr>
            <a:r>
              <a:rPr lang="en-US" b="1" spc="-4" dirty="0">
                <a:cs typeface="Times New Roman"/>
              </a:rPr>
              <a:t>AC</a:t>
            </a:r>
            <a:r>
              <a:rPr lang="en-US" b="1" dirty="0">
                <a:cs typeface="Times New Roman"/>
              </a:rPr>
              <a:t>F</a:t>
            </a:r>
            <a:r>
              <a:rPr lang="en-US" b="1" spc="260" dirty="0">
                <a:cs typeface="Times New Roman"/>
              </a:rPr>
              <a:t> </a:t>
            </a:r>
            <a:r>
              <a:rPr lang="en-US" b="1" dirty="0">
                <a:cs typeface="Times New Roman"/>
              </a:rPr>
              <a:t>a</a:t>
            </a:r>
            <a:r>
              <a:rPr lang="en-US" b="1" spc="6" dirty="0">
                <a:cs typeface="Times New Roman"/>
              </a:rPr>
              <a:t>n</a:t>
            </a:r>
            <a:r>
              <a:rPr lang="en-US" b="1" dirty="0">
                <a:cs typeface="Times New Roman"/>
              </a:rPr>
              <a:t>d</a:t>
            </a:r>
            <a:r>
              <a:rPr lang="en-US" b="1" spc="11" dirty="0">
                <a:cs typeface="Times New Roman"/>
              </a:rPr>
              <a:t> </a:t>
            </a:r>
            <a:r>
              <a:rPr lang="en-US" b="1" spc="-4" dirty="0">
                <a:cs typeface="Times New Roman"/>
              </a:rPr>
              <a:t>PAC</a:t>
            </a:r>
            <a:r>
              <a:rPr lang="en-US" b="1" dirty="0">
                <a:cs typeface="Times New Roman"/>
              </a:rPr>
              <a:t>F</a:t>
            </a:r>
            <a:r>
              <a:rPr lang="en-US" b="1" spc="383" dirty="0">
                <a:cs typeface="Times New Roman"/>
              </a:rPr>
              <a:t> </a:t>
            </a:r>
            <a:r>
              <a:rPr lang="en-US" b="1" spc="5" dirty="0">
                <a:cs typeface="Times New Roman"/>
              </a:rPr>
              <a:t>f</a:t>
            </a:r>
            <a:r>
              <a:rPr lang="en-US" b="1" spc="-5" dirty="0">
                <a:cs typeface="Times New Roman"/>
              </a:rPr>
              <a:t>o</a:t>
            </a:r>
            <a:r>
              <a:rPr lang="en-US" b="1" dirty="0">
                <a:cs typeface="Times New Roman"/>
              </a:rPr>
              <a:t>r</a:t>
            </a:r>
            <a:r>
              <a:rPr lang="en-US" b="1" spc="29" dirty="0">
                <a:cs typeface="Times New Roman"/>
              </a:rPr>
              <a:t> </a:t>
            </a:r>
            <a:r>
              <a:rPr lang="en-US" b="1" dirty="0">
                <a:cs typeface="Times New Roman"/>
              </a:rPr>
              <a:t>an</a:t>
            </a:r>
            <a:r>
              <a:rPr lang="en-US" b="1" spc="315" dirty="0">
                <a:cs typeface="Times New Roman"/>
              </a:rPr>
              <a:t> </a:t>
            </a:r>
            <a:r>
              <a:rPr lang="en-US" b="1" spc="-4" dirty="0">
                <a:cs typeface="Times New Roman"/>
              </a:rPr>
              <a:t>A</a:t>
            </a:r>
            <a:r>
              <a:rPr lang="en-US" b="1" dirty="0">
                <a:cs typeface="Times New Roman"/>
              </a:rPr>
              <a:t>R(1)</a:t>
            </a:r>
            <a:r>
              <a:rPr lang="en-US" b="1" spc="205" dirty="0">
                <a:cs typeface="Times New Roman"/>
              </a:rPr>
              <a:t> </a:t>
            </a:r>
            <a:r>
              <a:rPr lang="en-US" b="1" spc="-4" dirty="0">
                <a:cs typeface="Times New Roman"/>
              </a:rPr>
              <a:t>p</a:t>
            </a:r>
            <a:r>
              <a:rPr lang="en-US" b="1" spc="4" dirty="0">
                <a:cs typeface="Times New Roman"/>
              </a:rPr>
              <a:t>r</a:t>
            </a:r>
            <a:r>
              <a:rPr lang="en-US" b="1" spc="-4" dirty="0">
                <a:cs typeface="Times New Roman"/>
              </a:rPr>
              <a:t>o</a:t>
            </a:r>
            <a:r>
              <a:rPr lang="en-US" b="1" dirty="0">
                <a:cs typeface="Times New Roman"/>
              </a:rPr>
              <a:t>c</a:t>
            </a:r>
            <a:r>
              <a:rPr lang="en-US" b="1" spc="19" dirty="0">
                <a:cs typeface="Times New Roman"/>
              </a:rPr>
              <a:t>e</a:t>
            </a:r>
            <a:r>
              <a:rPr lang="en-US" b="1" dirty="0">
                <a:cs typeface="Times New Roman"/>
              </a:rPr>
              <a:t>ss</a:t>
            </a:r>
          </a:p>
        </p:txBody>
      </p:sp>
      <p:sp>
        <p:nvSpPr>
          <p:cNvPr id="8" name="Title 7"/>
          <p:cNvSpPr>
            <a:spLocks noGrp="1"/>
          </p:cNvSpPr>
          <p:nvPr>
            <p:ph type="title"/>
          </p:nvPr>
        </p:nvSpPr>
        <p:spPr>
          <a:xfrm>
            <a:off x="131885" y="372979"/>
            <a:ext cx="11003280" cy="856395"/>
          </a:xfrm>
        </p:spPr>
        <p:txBody>
          <a:bodyPr>
            <a:normAutofit/>
          </a:bodyPr>
          <a:lstStyle/>
          <a:p>
            <a:r>
              <a:rPr lang="en-US" dirty="0"/>
              <a:t>Identifying an AR process</a:t>
            </a:r>
          </a:p>
        </p:txBody>
      </p:sp>
      <p:sp>
        <p:nvSpPr>
          <p:cNvPr id="9" name="Content Placeholder 8"/>
          <p:cNvSpPr>
            <a:spLocks noGrp="1"/>
          </p:cNvSpPr>
          <p:nvPr>
            <p:ph idx="1"/>
          </p:nvPr>
        </p:nvSpPr>
        <p:spPr>
          <a:xfrm>
            <a:off x="131885" y="1229374"/>
            <a:ext cx="11896761" cy="4495800"/>
          </a:xfrm>
        </p:spPr>
        <p:txBody>
          <a:bodyPr/>
          <a:lstStyle/>
          <a:p>
            <a:r>
              <a:rPr lang="en-US" sz="1400" dirty="0"/>
              <a:t>The autocorrelations of a pure AR(p) process should decay gradually at increasing lag length. Hence, using an autocorrelogram it is not possible to differentiate between a pure AR(3) model or a pure AR(4) model. However, the partial autocorrelations of a pure AR(p) process do display distinctive features. The partial autocorrelogram should ‘die out’ after p lags. Thus, the partial autocorrelogram of a pure AR(3) process should die out after 3 lags, whereas that of a pure AR(4) process would die out after 4 lags.</a:t>
            </a:r>
          </a:p>
        </p:txBody>
      </p:sp>
      <p:sp>
        <p:nvSpPr>
          <p:cNvPr id="7"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7</a:t>
            </a:fld>
            <a:endParaRPr lang="en-US" dirty="0"/>
          </a:p>
        </p:txBody>
      </p:sp>
    </p:spTree>
    <p:extLst>
      <p:ext uri="{BB962C8B-B14F-4D97-AF65-F5344CB8AC3E}">
        <p14:creationId xmlns:p14="http://schemas.microsoft.com/office/powerpoint/2010/main" val="1070596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p:cNvSpPr/>
          <p:nvPr/>
        </p:nvSpPr>
        <p:spPr>
          <a:xfrm>
            <a:off x="838200" y="1219200"/>
            <a:ext cx="10210800" cy="5029200"/>
          </a:xfrm>
          <a:prstGeom prst="rect">
            <a:avLst/>
          </a:prstGeom>
          <a:blipFill>
            <a:blip r:embed="rId2" cstate="print"/>
            <a:stretch>
              <a:fillRect/>
            </a:stretch>
          </a:blipFill>
        </p:spPr>
        <p:txBody>
          <a:bodyPr wrap="square" lIns="0" tIns="0" rIns="0" bIns="0" rtlCol="0">
            <a:noAutofit/>
          </a:bodyPr>
          <a:lstStyle/>
          <a:p>
            <a:endParaRPr/>
          </a:p>
        </p:txBody>
      </p:sp>
      <p:sp>
        <p:nvSpPr>
          <p:cNvPr id="4" name="Title 3"/>
          <p:cNvSpPr>
            <a:spLocks noGrp="1"/>
          </p:cNvSpPr>
          <p:nvPr>
            <p:ph type="title"/>
          </p:nvPr>
        </p:nvSpPr>
        <p:spPr>
          <a:xfrm>
            <a:off x="228600" y="357960"/>
            <a:ext cx="10927080" cy="861240"/>
          </a:xfrm>
        </p:spPr>
        <p:txBody>
          <a:bodyPr/>
          <a:lstStyle/>
          <a:p>
            <a:r>
              <a:rPr lang="en-US" dirty="0"/>
              <a:t>ACF and PACF for an AR(2) process</a:t>
            </a:r>
          </a:p>
        </p:txBody>
      </p:sp>
      <p:sp>
        <p:nvSpPr>
          <p:cNvPr id="5" name="Slide Number Placeholder 5"/>
          <p:cNvSpPr>
            <a:spLocks noGrp="1"/>
          </p:cNvSpPr>
          <p:nvPr>
            <p:ph type="sldNum" sz="quarter" idx="4294967295"/>
          </p:nvPr>
        </p:nvSpPr>
        <p:spPr bwMode="gray">
          <a:xfrm>
            <a:off x="10579100" y="6492876"/>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8</a:t>
            </a:fld>
            <a:endParaRPr lang="en-US" dirty="0"/>
          </a:p>
        </p:txBody>
      </p:sp>
    </p:spTree>
    <p:extLst>
      <p:ext uri="{BB962C8B-B14F-4D97-AF65-F5344CB8AC3E}">
        <p14:creationId xmlns:p14="http://schemas.microsoft.com/office/powerpoint/2010/main" val="133131920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10702</TotalTime>
  <Words>2109</Words>
  <Application>Microsoft Office PowerPoint</Application>
  <PresentationFormat>Widescreen</PresentationFormat>
  <Paragraphs>203</Paragraphs>
  <Slides>38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DejaVu Serif</vt:lpstr>
      <vt:lpstr>Symbol</vt:lpstr>
      <vt:lpstr>Times New Roman</vt:lpstr>
      <vt:lpstr>Wingdings</vt:lpstr>
      <vt:lpstr>Retrospect</vt:lpstr>
      <vt:lpstr>Time Series</vt:lpstr>
      <vt:lpstr>Concepts</vt:lpstr>
      <vt:lpstr>Figure 1 – Arima Forecasting Procedure</vt:lpstr>
      <vt:lpstr>Industry related examples</vt:lpstr>
      <vt:lpstr>Some basic concepts Autoregressive (AR) and moving average (MA)</vt:lpstr>
      <vt:lpstr>Autocorrelation functions (ACFs)  and Partial-autocorrelation functions (PACFs)</vt:lpstr>
      <vt:lpstr>Autoregressive (AR) models</vt:lpstr>
      <vt:lpstr>Identifying an AR process</vt:lpstr>
      <vt:lpstr>ACF and PACF for an AR(2) process</vt:lpstr>
      <vt:lpstr>Moving-average (MA) models</vt:lpstr>
      <vt:lpstr>Identifying a MA process</vt:lpstr>
      <vt:lpstr>Identifying a MA process (contd…)</vt:lpstr>
      <vt:lpstr>General Theoretical ACF and PACF of ARIMA Models</vt:lpstr>
      <vt:lpstr>ARMA models</vt:lpstr>
      <vt:lpstr>How do we choose the best ARMA model?</vt:lpstr>
      <vt:lpstr>ARIMA Model</vt:lpstr>
      <vt:lpstr>  Which ARIMA(p,d,q) model do I use? </vt:lpstr>
      <vt:lpstr>Seasonal ARIMA Model</vt:lpstr>
      <vt:lpstr>The  Box-Jenkins model building process</vt:lpstr>
      <vt:lpstr>ARIMA Model building  </vt:lpstr>
      <vt:lpstr>PowerPoint Presentation</vt:lpstr>
      <vt:lpstr>PowerPoint Presentation</vt:lpstr>
      <vt:lpstr>Identification of an ARIMA process </vt:lpstr>
      <vt:lpstr>PowerPoint Presentation</vt:lpstr>
      <vt:lpstr>Identification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Bhagyashri Zodge</cp:lastModifiedBy>
  <cp:revision>1038</cp:revision>
  <dcterms:created xsi:type="dcterms:W3CDTF">2012-03-13T16:05:56Z</dcterms:created>
  <dcterms:modified xsi:type="dcterms:W3CDTF">2016-11-18T07:59:46Z</dcterms:modified>
</cp:coreProperties>
</file>