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36"/>
  </p:notesMasterIdLst>
  <p:sldIdLst>
    <p:sldId id="287" r:id="rId2"/>
    <p:sldId id="328" r:id="rId3"/>
    <p:sldId id="289" r:id="rId4"/>
    <p:sldId id="290" r:id="rId5"/>
    <p:sldId id="292" r:id="rId6"/>
    <p:sldId id="293" r:id="rId7"/>
    <p:sldId id="295" r:id="rId8"/>
    <p:sldId id="296" r:id="rId9"/>
    <p:sldId id="297" r:id="rId10"/>
    <p:sldId id="298" r:id="rId11"/>
    <p:sldId id="299" r:id="rId12"/>
    <p:sldId id="300" r:id="rId13"/>
    <p:sldId id="306" r:id="rId14"/>
    <p:sldId id="326" r:id="rId15"/>
    <p:sldId id="327" r:id="rId16"/>
    <p:sldId id="303" r:id="rId17"/>
    <p:sldId id="301" r:id="rId18"/>
    <p:sldId id="302" r:id="rId19"/>
    <p:sldId id="304" r:id="rId20"/>
    <p:sldId id="324" r:id="rId21"/>
    <p:sldId id="333" r:id="rId22"/>
    <p:sldId id="334" r:id="rId23"/>
    <p:sldId id="335" r:id="rId24"/>
    <p:sldId id="336" r:id="rId25"/>
    <p:sldId id="330" r:id="rId26"/>
    <p:sldId id="342" r:id="rId27"/>
    <p:sldId id="341" r:id="rId28"/>
    <p:sldId id="332" r:id="rId29"/>
    <p:sldId id="344" r:id="rId30"/>
    <p:sldId id="343" r:id="rId31"/>
    <p:sldId id="337" r:id="rId32"/>
    <p:sldId id="338" r:id="rId33"/>
    <p:sldId id="339" r:id="rId34"/>
    <p:sldId id="340" r:id="rId35"/>
  </p:sldIdLst>
  <p:sldSz cx="12192000" cy="6858000"/>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672" userDrawn="1">
          <p15:clr>
            <a:srgbClr val="A4A3A4"/>
          </p15:clr>
        </p15:guide>
        <p15:guide id="3" orient="horz" pos="508" userDrawn="1">
          <p15:clr>
            <a:srgbClr val="A4A3A4"/>
          </p15:clr>
        </p15:guide>
        <p15:guide id="4" pos="414" userDrawn="1">
          <p15:clr>
            <a:srgbClr val="A4A3A4"/>
          </p15:clr>
        </p15:guide>
        <p15:guide id="5" pos="7316" userDrawn="1">
          <p15:clr>
            <a:srgbClr val="A4A3A4"/>
          </p15:clr>
        </p15:guide>
        <p15:guide id="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350BE5"/>
    <a:srgbClr val="C25830"/>
    <a:srgbClr val="A6A6A6"/>
    <a:srgbClr val="376092"/>
    <a:srgbClr val="BFBFBF"/>
    <a:srgbClr val="E9EDF4"/>
    <a:srgbClr val="595959"/>
    <a:srgbClr val="1F497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8" autoAdjust="0"/>
    <p:restoredTop sz="89065" autoAdjust="0"/>
  </p:normalViewPr>
  <p:slideViewPr>
    <p:cSldViewPr showGuides="1">
      <p:cViewPr varScale="1">
        <p:scale>
          <a:sx n="72" d="100"/>
          <a:sy n="72" d="100"/>
        </p:scale>
        <p:origin x="696" y="72"/>
      </p:cViewPr>
      <p:guideLst>
        <p:guide orient="horz" pos="4080"/>
        <p:guide orient="horz" pos="672"/>
        <p:guide orient="horz" pos="508"/>
        <p:guide pos="414"/>
        <p:guide pos="7316"/>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5D3EF5-5547-4E8D-8391-E6E380C54A1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840345E-FD3B-4661-8B40-7BE9C5F1FFD6}">
      <dgm:prSet phldrT="[Text]"/>
      <dgm:spPr/>
      <dgm:t>
        <a:bodyPr/>
        <a:lstStyle/>
        <a:p>
          <a:r>
            <a:rPr lang="en-US" dirty="0"/>
            <a:t>Basic Concepts (acf, pacf, AR, MA)</a:t>
          </a:r>
        </a:p>
      </dgm:t>
    </dgm:pt>
    <dgm:pt modelId="{5875B6EE-FDE9-4A76-B535-E5F6FC1109C5}" type="parTrans" cxnId="{C5CB5058-9D17-49C8-87B0-BD9879354289}">
      <dgm:prSet/>
      <dgm:spPr/>
      <dgm:t>
        <a:bodyPr/>
        <a:lstStyle/>
        <a:p>
          <a:endParaRPr lang="en-US"/>
        </a:p>
      </dgm:t>
    </dgm:pt>
    <dgm:pt modelId="{13B2CD1D-F759-4AF7-8DA8-07CCCDE333D8}" type="sibTrans" cxnId="{C5CB5058-9D17-49C8-87B0-BD9879354289}">
      <dgm:prSet/>
      <dgm:spPr/>
      <dgm:t>
        <a:bodyPr/>
        <a:lstStyle/>
        <a:p>
          <a:endParaRPr lang="en-US"/>
        </a:p>
      </dgm:t>
    </dgm:pt>
    <dgm:pt modelId="{DA3BA5AD-2E8C-4D6F-8864-9D4AE9E154E8}">
      <dgm:prSet phldrT="[Text]"/>
      <dgm:spPr/>
      <dgm:t>
        <a:bodyPr/>
        <a:lstStyle/>
        <a:p>
          <a:r>
            <a:rPr lang="en-US" dirty="0"/>
            <a:t>ARMA Model</a:t>
          </a:r>
        </a:p>
      </dgm:t>
    </dgm:pt>
    <dgm:pt modelId="{D9D1B786-F5D5-43D0-97CC-927B8A3CD849}" type="parTrans" cxnId="{988E9953-C1D4-4279-957E-AE8F56642531}">
      <dgm:prSet/>
      <dgm:spPr/>
      <dgm:t>
        <a:bodyPr/>
        <a:lstStyle/>
        <a:p>
          <a:endParaRPr lang="en-US"/>
        </a:p>
      </dgm:t>
    </dgm:pt>
    <dgm:pt modelId="{48199F4A-1731-468A-88B0-150A557223A1}" type="sibTrans" cxnId="{988E9953-C1D4-4279-957E-AE8F56642531}">
      <dgm:prSet/>
      <dgm:spPr/>
      <dgm:t>
        <a:bodyPr/>
        <a:lstStyle/>
        <a:p>
          <a:endParaRPr lang="en-US"/>
        </a:p>
      </dgm:t>
    </dgm:pt>
    <dgm:pt modelId="{11059D10-F7CC-4E6C-9E7B-79C9403A3F67}">
      <dgm:prSet phldrT="[Text]"/>
      <dgm:spPr/>
      <dgm:t>
        <a:bodyPr/>
        <a:lstStyle/>
        <a:p>
          <a:r>
            <a:rPr lang="en-US" dirty="0"/>
            <a:t>Industry Applications</a:t>
          </a:r>
        </a:p>
      </dgm:t>
    </dgm:pt>
    <dgm:pt modelId="{82ECC1D0-496A-4E2A-BCEC-5FC02B827F08}" type="parTrans" cxnId="{AA0114C5-6767-4F4F-82CE-764E5EA181E3}">
      <dgm:prSet/>
      <dgm:spPr/>
      <dgm:t>
        <a:bodyPr/>
        <a:lstStyle/>
        <a:p>
          <a:endParaRPr lang="en-US"/>
        </a:p>
      </dgm:t>
    </dgm:pt>
    <dgm:pt modelId="{8FC539F7-C654-4C90-BCD8-55541B19A96A}" type="sibTrans" cxnId="{AA0114C5-6767-4F4F-82CE-764E5EA181E3}">
      <dgm:prSet/>
      <dgm:spPr/>
      <dgm:t>
        <a:bodyPr/>
        <a:lstStyle/>
        <a:p>
          <a:endParaRPr lang="en-US"/>
        </a:p>
      </dgm:t>
    </dgm:pt>
    <dgm:pt modelId="{E1BE7412-3209-4FE9-AC2B-4BDBA2B1123C}">
      <dgm:prSet/>
      <dgm:spPr/>
      <dgm:t>
        <a:bodyPr/>
        <a:lstStyle/>
        <a:p>
          <a:r>
            <a:rPr lang="en-US" dirty="0"/>
            <a:t>ARIMA Model </a:t>
          </a:r>
        </a:p>
      </dgm:t>
    </dgm:pt>
    <dgm:pt modelId="{4D2CAFBB-6D75-48FF-A7CB-60BF562E79AF}" type="parTrans" cxnId="{74A55B8B-3062-42EC-9D05-2BC94DAF6400}">
      <dgm:prSet/>
      <dgm:spPr/>
      <dgm:t>
        <a:bodyPr/>
        <a:lstStyle/>
        <a:p>
          <a:endParaRPr lang="en-US"/>
        </a:p>
      </dgm:t>
    </dgm:pt>
    <dgm:pt modelId="{60FE7439-FC1D-43DF-8CD7-A3EEF094ED4D}" type="sibTrans" cxnId="{74A55B8B-3062-42EC-9D05-2BC94DAF6400}">
      <dgm:prSet/>
      <dgm:spPr/>
      <dgm:t>
        <a:bodyPr/>
        <a:lstStyle/>
        <a:p>
          <a:endParaRPr lang="en-US"/>
        </a:p>
      </dgm:t>
    </dgm:pt>
    <dgm:pt modelId="{2407407F-AB32-488D-995C-A2F1DB6708DE}" type="pres">
      <dgm:prSet presAssocID="{DD5D3EF5-5547-4E8D-8391-E6E380C54A12}" presName="Name0" presStyleCnt="0">
        <dgm:presLayoutVars>
          <dgm:chMax val="7"/>
          <dgm:chPref val="7"/>
          <dgm:dir/>
        </dgm:presLayoutVars>
      </dgm:prSet>
      <dgm:spPr/>
    </dgm:pt>
    <dgm:pt modelId="{5A55C330-CD07-430F-AB49-8DD5AAE197C4}" type="pres">
      <dgm:prSet presAssocID="{DD5D3EF5-5547-4E8D-8391-E6E380C54A12}" presName="Name1" presStyleCnt="0"/>
      <dgm:spPr/>
    </dgm:pt>
    <dgm:pt modelId="{0A3D2F87-98C1-4136-8EC1-CE3D67B2F498}" type="pres">
      <dgm:prSet presAssocID="{DD5D3EF5-5547-4E8D-8391-E6E380C54A12}" presName="cycle" presStyleCnt="0"/>
      <dgm:spPr/>
    </dgm:pt>
    <dgm:pt modelId="{804E94C1-B539-4B2E-8499-5F566C2D35EE}" type="pres">
      <dgm:prSet presAssocID="{DD5D3EF5-5547-4E8D-8391-E6E380C54A12}" presName="srcNode" presStyleLbl="node1" presStyleIdx="0" presStyleCnt="4"/>
      <dgm:spPr/>
    </dgm:pt>
    <dgm:pt modelId="{633FF4A6-7FD9-452F-89B0-381553F5C127}" type="pres">
      <dgm:prSet presAssocID="{DD5D3EF5-5547-4E8D-8391-E6E380C54A12}" presName="conn" presStyleLbl="parChTrans1D2" presStyleIdx="0" presStyleCnt="1"/>
      <dgm:spPr/>
    </dgm:pt>
    <dgm:pt modelId="{813C18C4-51B2-4498-9FCC-105B0B1FC218}" type="pres">
      <dgm:prSet presAssocID="{DD5D3EF5-5547-4E8D-8391-E6E380C54A12}" presName="extraNode" presStyleLbl="node1" presStyleIdx="0" presStyleCnt="4"/>
      <dgm:spPr/>
    </dgm:pt>
    <dgm:pt modelId="{281DA15A-2ECB-49FB-BEC1-10B5C4E2F72C}" type="pres">
      <dgm:prSet presAssocID="{DD5D3EF5-5547-4E8D-8391-E6E380C54A12}" presName="dstNode" presStyleLbl="node1" presStyleIdx="0" presStyleCnt="4"/>
      <dgm:spPr/>
    </dgm:pt>
    <dgm:pt modelId="{16FC84F7-E3D2-435B-8EA5-4516BA5B1F34}" type="pres">
      <dgm:prSet presAssocID="{2840345E-FD3B-4661-8B40-7BE9C5F1FFD6}" presName="text_1" presStyleLbl="node1" presStyleIdx="0" presStyleCnt="4">
        <dgm:presLayoutVars>
          <dgm:bulletEnabled val="1"/>
        </dgm:presLayoutVars>
      </dgm:prSet>
      <dgm:spPr/>
    </dgm:pt>
    <dgm:pt modelId="{DD648960-995E-47B1-9551-32BC6259FF6C}" type="pres">
      <dgm:prSet presAssocID="{2840345E-FD3B-4661-8B40-7BE9C5F1FFD6}" presName="accent_1" presStyleCnt="0"/>
      <dgm:spPr/>
    </dgm:pt>
    <dgm:pt modelId="{8A174C59-4D0B-470E-8330-EEB94DDB2499}" type="pres">
      <dgm:prSet presAssocID="{2840345E-FD3B-4661-8B40-7BE9C5F1FFD6}" presName="accentRepeatNode" presStyleLbl="solidFgAcc1" presStyleIdx="0" presStyleCnt="4"/>
      <dgm:spPr/>
    </dgm:pt>
    <dgm:pt modelId="{32857C49-4C36-4A36-8723-5DB7DA75746C}" type="pres">
      <dgm:prSet presAssocID="{DA3BA5AD-2E8C-4D6F-8864-9D4AE9E154E8}" presName="text_2" presStyleLbl="node1" presStyleIdx="1" presStyleCnt="4">
        <dgm:presLayoutVars>
          <dgm:bulletEnabled val="1"/>
        </dgm:presLayoutVars>
      </dgm:prSet>
      <dgm:spPr/>
    </dgm:pt>
    <dgm:pt modelId="{F355792D-2FCC-41C1-9BC6-EA2F5542B829}" type="pres">
      <dgm:prSet presAssocID="{DA3BA5AD-2E8C-4D6F-8864-9D4AE9E154E8}" presName="accent_2" presStyleCnt="0"/>
      <dgm:spPr/>
    </dgm:pt>
    <dgm:pt modelId="{A5C3B613-A417-4D25-82B1-E7A49AB50BAE}" type="pres">
      <dgm:prSet presAssocID="{DA3BA5AD-2E8C-4D6F-8864-9D4AE9E154E8}" presName="accentRepeatNode" presStyleLbl="solidFgAcc1" presStyleIdx="1" presStyleCnt="4" custLinFactNeighborX="-1749" custLinFactNeighborY="-163"/>
      <dgm:spPr/>
    </dgm:pt>
    <dgm:pt modelId="{51A64B15-75DC-4E6D-8A37-F083CCB0A3C8}" type="pres">
      <dgm:prSet presAssocID="{E1BE7412-3209-4FE9-AC2B-4BDBA2B1123C}" presName="text_3" presStyleLbl="node1" presStyleIdx="2" presStyleCnt="4">
        <dgm:presLayoutVars>
          <dgm:bulletEnabled val="1"/>
        </dgm:presLayoutVars>
      </dgm:prSet>
      <dgm:spPr/>
    </dgm:pt>
    <dgm:pt modelId="{C094E267-874E-4A72-B892-F664AC5F31A0}" type="pres">
      <dgm:prSet presAssocID="{E1BE7412-3209-4FE9-AC2B-4BDBA2B1123C}" presName="accent_3" presStyleCnt="0"/>
      <dgm:spPr/>
    </dgm:pt>
    <dgm:pt modelId="{14558CA7-F5EB-4C8E-9596-0E2F7BE24ECC}" type="pres">
      <dgm:prSet presAssocID="{E1BE7412-3209-4FE9-AC2B-4BDBA2B1123C}" presName="accentRepeatNode" presStyleLbl="solidFgAcc1" presStyleIdx="2" presStyleCnt="4"/>
      <dgm:spPr/>
    </dgm:pt>
    <dgm:pt modelId="{93FDB1F3-80A8-41B3-AF41-BFA555F6B823}" type="pres">
      <dgm:prSet presAssocID="{11059D10-F7CC-4E6C-9E7B-79C9403A3F67}" presName="text_4" presStyleLbl="node1" presStyleIdx="3" presStyleCnt="4">
        <dgm:presLayoutVars>
          <dgm:bulletEnabled val="1"/>
        </dgm:presLayoutVars>
      </dgm:prSet>
      <dgm:spPr/>
    </dgm:pt>
    <dgm:pt modelId="{DC12D2A1-C5C9-49C2-BA35-E9E7864CF020}" type="pres">
      <dgm:prSet presAssocID="{11059D10-F7CC-4E6C-9E7B-79C9403A3F67}" presName="accent_4" presStyleCnt="0"/>
      <dgm:spPr/>
    </dgm:pt>
    <dgm:pt modelId="{B8E62B03-831F-4832-9FCF-F0D522180477}" type="pres">
      <dgm:prSet presAssocID="{11059D10-F7CC-4E6C-9E7B-79C9403A3F67}" presName="accentRepeatNode" presStyleLbl="solidFgAcc1" presStyleIdx="3" presStyleCnt="4"/>
      <dgm:spPr/>
    </dgm:pt>
  </dgm:ptLst>
  <dgm:cxnLst>
    <dgm:cxn modelId="{E4713D4B-901E-4FD0-916F-64D38DDA086B}" type="presOf" srcId="{2840345E-FD3B-4661-8B40-7BE9C5F1FFD6}" destId="{16FC84F7-E3D2-435B-8EA5-4516BA5B1F34}" srcOrd="0" destOrd="0" presId="urn:microsoft.com/office/officeart/2008/layout/VerticalCurvedList"/>
    <dgm:cxn modelId="{AA0114C5-6767-4F4F-82CE-764E5EA181E3}" srcId="{DD5D3EF5-5547-4E8D-8391-E6E380C54A12}" destId="{11059D10-F7CC-4E6C-9E7B-79C9403A3F67}" srcOrd="3" destOrd="0" parTransId="{82ECC1D0-496A-4E2A-BCEC-5FC02B827F08}" sibTransId="{8FC539F7-C654-4C90-BCD8-55541B19A96A}"/>
    <dgm:cxn modelId="{AC60F242-DBF6-407B-83E0-A66706E32237}" type="presOf" srcId="{DA3BA5AD-2E8C-4D6F-8864-9D4AE9E154E8}" destId="{32857C49-4C36-4A36-8723-5DB7DA75746C}" srcOrd="0" destOrd="0" presId="urn:microsoft.com/office/officeart/2008/layout/VerticalCurvedList"/>
    <dgm:cxn modelId="{F2D951A9-0A5F-43EA-AF40-E0965599C118}" type="presOf" srcId="{11059D10-F7CC-4E6C-9E7B-79C9403A3F67}" destId="{93FDB1F3-80A8-41B3-AF41-BFA555F6B823}" srcOrd="0" destOrd="0" presId="urn:microsoft.com/office/officeart/2008/layout/VerticalCurvedList"/>
    <dgm:cxn modelId="{3F7AB5B7-E6EF-4637-A322-BB1BFC896626}" type="presOf" srcId="{13B2CD1D-F759-4AF7-8DA8-07CCCDE333D8}" destId="{633FF4A6-7FD9-452F-89B0-381553F5C127}" srcOrd="0" destOrd="0" presId="urn:microsoft.com/office/officeart/2008/layout/VerticalCurvedList"/>
    <dgm:cxn modelId="{C5CB5058-9D17-49C8-87B0-BD9879354289}" srcId="{DD5D3EF5-5547-4E8D-8391-E6E380C54A12}" destId="{2840345E-FD3B-4661-8B40-7BE9C5F1FFD6}" srcOrd="0" destOrd="0" parTransId="{5875B6EE-FDE9-4A76-B535-E5F6FC1109C5}" sibTransId="{13B2CD1D-F759-4AF7-8DA8-07CCCDE333D8}"/>
    <dgm:cxn modelId="{988E9953-C1D4-4279-957E-AE8F56642531}" srcId="{DD5D3EF5-5547-4E8D-8391-E6E380C54A12}" destId="{DA3BA5AD-2E8C-4D6F-8864-9D4AE9E154E8}" srcOrd="1" destOrd="0" parTransId="{D9D1B786-F5D5-43D0-97CC-927B8A3CD849}" sibTransId="{48199F4A-1731-468A-88B0-150A557223A1}"/>
    <dgm:cxn modelId="{74A55B8B-3062-42EC-9D05-2BC94DAF6400}" srcId="{DD5D3EF5-5547-4E8D-8391-E6E380C54A12}" destId="{E1BE7412-3209-4FE9-AC2B-4BDBA2B1123C}" srcOrd="2" destOrd="0" parTransId="{4D2CAFBB-6D75-48FF-A7CB-60BF562E79AF}" sibTransId="{60FE7439-FC1D-43DF-8CD7-A3EEF094ED4D}"/>
    <dgm:cxn modelId="{629519E5-DDDA-4299-AC4C-33097A79A200}" type="presOf" srcId="{DD5D3EF5-5547-4E8D-8391-E6E380C54A12}" destId="{2407407F-AB32-488D-995C-A2F1DB6708DE}" srcOrd="0" destOrd="0" presId="urn:microsoft.com/office/officeart/2008/layout/VerticalCurvedList"/>
    <dgm:cxn modelId="{FAD22CFD-D162-47E8-8FD7-3E5985A07614}" type="presOf" srcId="{E1BE7412-3209-4FE9-AC2B-4BDBA2B1123C}" destId="{51A64B15-75DC-4E6D-8A37-F083CCB0A3C8}" srcOrd="0" destOrd="0" presId="urn:microsoft.com/office/officeart/2008/layout/VerticalCurvedList"/>
    <dgm:cxn modelId="{DE4F27D1-E64F-47F9-95DA-680950C00D3D}" type="presParOf" srcId="{2407407F-AB32-488D-995C-A2F1DB6708DE}" destId="{5A55C330-CD07-430F-AB49-8DD5AAE197C4}" srcOrd="0" destOrd="0" presId="urn:microsoft.com/office/officeart/2008/layout/VerticalCurvedList"/>
    <dgm:cxn modelId="{B0B603B2-C0FE-4F93-A967-877CAEB58741}" type="presParOf" srcId="{5A55C330-CD07-430F-AB49-8DD5AAE197C4}" destId="{0A3D2F87-98C1-4136-8EC1-CE3D67B2F498}" srcOrd="0" destOrd="0" presId="urn:microsoft.com/office/officeart/2008/layout/VerticalCurvedList"/>
    <dgm:cxn modelId="{687F00A5-789D-48BB-9E43-7A0244A0F8B1}" type="presParOf" srcId="{0A3D2F87-98C1-4136-8EC1-CE3D67B2F498}" destId="{804E94C1-B539-4B2E-8499-5F566C2D35EE}" srcOrd="0" destOrd="0" presId="urn:microsoft.com/office/officeart/2008/layout/VerticalCurvedList"/>
    <dgm:cxn modelId="{4E2C2A6E-0BD4-4E8C-9AD8-01CFD7F5E9D6}" type="presParOf" srcId="{0A3D2F87-98C1-4136-8EC1-CE3D67B2F498}" destId="{633FF4A6-7FD9-452F-89B0-381553F5C127}" srcOrd="1" destOrd="0" presId="urn:microsoft.com/office/officeart/2008/layout/VerticalCurvedList"/>
    <dgm:cxn modelId="{54D5D3B8-1172-4495-9B1D-6AB446CE2995}" type="presParOf" srcId="{0A3D2F87-98C1-4136-8EC1-CE3D67B2F498}" destId="{813C18C4-51B2-4498-9FCC-105B0B1FC218}" srcOrd="2" destOrd="0" presId="urn:microsoft.com/office/officeart/2008/layout/VerticalCurvedList"/>
    <dgm:cxn modelId="{6C4A3650-1462-4CD8-A0F2-A7AF696CC1FB}" type="presParOf" srcId="{0A3D2F87-98C1-4136-8EC1-CE3D67B2F498}" destId="{281DA15A-2ECB-49FB-BEC1-10B5C4E2F72C}" srcOrd="3" destOrd="0" presId="urn:microsoft.com/office/officeart/2008/layout/VerticalCurvedList"/>
    <dgm:cxn modelId="{DD2E3928-F0EF-431E-A806-63E800652849}" type="presParOf" srcId="{5A55C330-CD07-430F-AB49-8DD5AAE197C4}" destId="{16FC84F7-E3D2-435B-8EA5-4516BA5B1F34}" srcOrd="1" destOrd="0" presId="urn:microsoft.com/office/officeart/2008/layout/VerticalCurvedList"/>
    <dgm:cxn modelId="{5EFAEA5E-B3DB-48C0-917A-344FB320BEFD}" type="presParOf" srcId="{5A55C330-CD07-430F-AB49-8DD5AAE197C4}" destId="{DD648960-995E-47B1-9551-32BC6259FF6C}" srcOrd="2" destOrd="0" presId="urn:microsoft.com/office/officeart/2008/layout/VerticalCurvedList"/>
    <dgm:cxn modelId="{493ACE51-73DA-4F4D-9006-6930D9AFCCD7}" type="presParOf" srcId="{DD648960-995E-47B1-9551-32BC6259FF6C}" destId="{8A174C59-4D0B-470E-8330-EEB94DDB2499}" srcOrd="0" destOrd="0" presId="urn:microsoft.com/office/officeart/2008/layout/VerticalCurvedList"/>
    <dgm:cxn modelId="{4DA9855D-D27C-407B-8B5F-6BA4B05EAE16}" type="presParOf" srcId="{5A55C330-CD07-430F-AB49-8DD5AAE197C4}" destId="{32857C49-4C36-4A36-8723-5DB7DA75746C}" srcOrd="3" destOrd="0" presId="urn:microsoft.com/office/officeart/2008/layout/VerticalCurvedList"/>
    <dgm:cxn modelId="{ECE45FD1-3C36-456B-A4D8-43ED96C72BBF}" type="presParOf" srcId="{5A55C330-CD07-430F-AB49-8DD5AAE197C4}" destId="{F355792D-2FCC-41C1-9BC6-EA2F5542B829}" srcOrd="4" destOrd="0" presId="urn:microsoft.com/office/officeart/2008/layout/VerticalCurvedList"/>
    <dgm:cxn modelId="{A980FB77-F90D-49E2-9FD6-73DEF2C0CFA6}" type="presParOf" srcId="{F355792D-2FCC-41C1-9BC6-EA2F5542B829}" destId="{A5C3B613-A417-4D25-82B1-E7A49AB50BAE}" srcOrd="0" destOrd="0" presId="urn:microsoft.com/office/officeart/2008/layout/VerticalCurvedList"/>
    <dgm:cxn modelId="{5B1E5CE8-5BFE-473F-9337-705C5FDC7F21}" type="presParOf" srcId="{5A55C330-CD07-430F-AB49-8DD5AAE197C4}" destId="{51A64B15-75DC-4E6D-8A37-F083CCB0A3C8}" srcOrd="5" destOrd="0" presId="urn:microsoft.com/office/officeart/2008/layout/VerticalCurvedList"/>
    <dgm:cxn modelId="{798A1C59-FD9F-48BE-9D0B-E8B435FE12D3}" type="presParOf" srcId="{5A55C330-CD07-430F-AB49-8DD5AAE197C4}" destId="{C094E267-874E-4A72-B892-F664AC5F31A0}" srcOrd="6" destOrd="0" presId="urn:microsoft.com/office/officeart/2008/layout/VerticalCurvedList"/>
    <dgm:cxn modelId="{BFC6A905-2983-42DC-80A4-7E876B0A2C7A}" type="presParOf" srcId="{C094E267-874E-4A72-B892-F664AC5F31A0}" destId="{14558CA7-F5EB-4C8E-9596-0E2F7BE24ECC}" srcOrd="0" destOrd="0" presId="urn:microsoft.com/office/officeart/2008/layout/VerticalCurvedList"/>
    <dgm:cxn modelId="{3EC59353-FDFF-4AB8-9706-C1878A70E650}" type="presParOf" srcId="{5A55C330-CD07-430F-AB49-8DD5AAE197C4}" destId="{93FDB1F3-80A8-41B3-AF41-BFA555F6B823}" srcOrd="7" destOrd="0" presId="urn:microsoft.com/office/officeart/2008/layout/VerticalCurvedList"/>
    <dgm:cxn modelId="{EECC9DD0-4ABC-4D76-B5FD-A2789F524CD6}" type="presParOf" srcId="{5A55C330-CD07-430F-AB49-8DD5AAE197C4}" destId="{DC12D2A1-C5C9-49C2-BA35-E9E7864CF020}" srcOrd="8" destOrd="0" presId="urn:microsoft.com/office/officeart/2008/layout/VerticalCurvedList"/>
    <dgm:cxn modelId="{BB398F46-249F-47A2-AE65-4F1AE16F8869}" type="presParOf" srcId="{DC12D2A1-C5C9-49C2-BA35-E9E7864CF020}" destId="{B8E62B03-831F-4832-9FCF-F0D52218047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FF4A6-7FD9-452F-89B0-381553F5C127}">
      <dsp:nvSpPr>
        <dsp:cNvPr id="0" name=""/>
        <dsp:cNvSpPr/>
      </dsp:nvSpPr>
      <dsp:spPr>
        <a:xfrm>
          <a:off x="-5082866" y="-778677"/>
          <a:ext cx="6053155" cy="6053155"/>
        </a:xfrm>
        <a:prstGeom prst="blockArc">
          <a:avLst>
            <a:gd name="adj1" fmla="val 18900000"/>
            <a:gd name="adj2" fmla="val 2700000"/>
            <a:gd name="adj3" fmla="val 357"/>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FC84F7-E3D2-435B-8EA5-4516BA5B1F34}">
      <dsp:nvSpPr>
        <dsp:cNvPr id="0" name=""/>
        <dsp:cNvSpPr/>
      </dsp:nvSpPr>
      <dsp:spPr>
        <a:xfrm>
          <a:off x="508061" y="345637"/>
          <a:ext cx="10783732" cy="69163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984"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Basic Concepts (acf, pacf, AR, MA)</a:t>
          </a:r>
        </a:p>
      </dsp:txBody>
      <dsp:txXfrm>
        <a:off x="508061" y="345637"/>
        <a:ext cx="10783732" cy="691633"/>
      </dsp:txXfrm>
    </dsp:sp>
    <dsp:sp modelId="{8A174C59-4D0B-470E-8330-EEB94DDB2499}">
      <dsp:nvSpPr>
        <dsp:cNvPr id="0" name=""/>
        <dsp:cNvSpPr/>
      </dsp:nvSpPr>
      <dsp:spPr>
        <a:xfrm>
          <a:off x="75789" y="259182"/>
          <a:ext cx="864542" cy="864542"/>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857C49-4C36-4A36-8723-5DB7DA75746C}">
      <dsp:nvSpPr>
        <dsp:cNvPr id="0" name=""/>
        <dsp:cNvSpPr/>
      </dsp:nvSpPr>
      <dsp:spPr>
        <a:xfrm>
          <a:off x="904590" y="1383267"/>
          <a:ext cx="10387203" cy="69163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984"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ARMA Model</a:t>
          </a:r>
        </a:p>
      </dsp:txBody>
      <dsp:txXfrm>
        <a:off x="904590" y="1383267"/>
        <a:ext cx="10387203" cy="691633"/>
      </dsp:txXfrm>
    </dsp:sp>
    <dsp:sp modelId="{A5C3B613-A417-4D25-82B1-E7A49AB50BAE}">
      <dsp:nvSpPr>
        <dsp:cNvPr id="0" name=""/>
        <dsp:cNvSpPr/>
      </dsp:nvSpPr>
      <dsp:spPr>
        <a:xfrm>
          <a:off x="457198" y="1295404"/>
          <a:ext cx="864542" cy="864542"/>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A64B15-75DC-4E6D-8A37-F083CCB0A3C8}">
      <dsp:nvSpPr>
        <dsp:cNvPr id="0" name=""/>
        <dsp:cNvSpPr/>
      </dsp:nvSpPr>
      <dsp:spPr>
        <a:xfrm>
          <a:off x="904590" y="2420898"/>
          <a:ext cx="10387203" cy="69163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984"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ARIMA Model </a:t>
          </a:r>
        </a:p>
      </dsp:txBody>
      <dsp:txXfrm>
        <a:off x="904590" y="2420898"/>
        <a:ext cx="10387203" cy="691633"/>
      </dsp:txXfrm>
    </dsp:sp>
    <dsp:sp modelId="{14558CA7-F5EB-4C8E-9596-0E2F7BE24ECC}">
      <dsp:nvSpPr>
        <dsp:cNvPr id="0" name=""/>
        <dsp:cNvSpPr/>
      </dsp:nvSpPr>
      <dsp:spPr>
        <a:xfrm>
          <a:off x="472319" y="2334444"/>
          <a:ext cx="864542" cy="864542"/>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FDB1F3-80A8-41B3-AF41-BFA555F6B823}">
      <dsp:nvSpPr>
        <dsp:cNvPr id="0" name=""/>
        <dsp:cNvSpPr/>
      </dsp:nvSpPr>
      <dsp:spPr>
        <a:xfrm>
          <a:off x="508061" y="3458529"/>
          <a:ext cx="10783732" cy="69163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984"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Industry Applications</a:t>
          </a:r>
        </a:p>
      </dsp:txBody>
      <dsp:txXfrm>
        <a:off x="508061" y="3458529"/>
        <a:ext cx="10783732" cy="691633"/>
      </dsp:txXfrm>
    </dsp:sp>
    <dsp:sp modelId="{B8E62B03-831F-4832-9FCF-F0D522180477}">
      <dsp:nvSpPr>
        <dsp:cNvPr id="0" name=""/>
        <dsp:cNvSpPr/>
      </dsp:nvSpPr>
      <dsp:spPr>
        <a:xfrm>
          <a:off x="75789" y="3372074"/>
          <a:ext cx="864542" cy="864542"/>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12/12/2016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359713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AD36A4-982E-4E14-B3A1-C41A5B22C320}" type="slidenum">
              <a:rPr lang="en-US" altLang="en-US"/>
              <a:pPr>
                <a:spcBef>
                  <a:spcPct val="0"/>
                </a:spcBef>
              </a:pPr>
              <a:t>13</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546279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7A1C41A-8FA8-4677-993D-81B1A052D2A6}" type="slidenum">
              <a:rPr lang="en-US" altLang="en-US"/>
              <a:pPr>
                <a:spcBef>
                  <a:spcPct val="0"/>
                </a:spcBef>
              </a:pPr>
              <a:t>14</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929014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8599" y="758952"/>
            <a:ext cx="109270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28599" y="4455620"/>
            <a:ext cx="10927081" cy="1640380"/>
          </a:xfrm>
        </p:spPr>
        <p:txBody>
          <a:bodyPr lIns="91440" rIns="91440">
            <a:normAutofit/>
          </a:bodyPr>
          <a:lstStyle>
            <a:lvl1pPr marL="0" indent="0" algn="l">
              <a:buNone/>
              <a:defRPr sz="2400" cap="all" spc="201" baseline="0">
                <a:solidFill>
                  <a:schemeClr val="tx2"/>
                </a:solidFill>
                <a:latin typeface="+mj-lt"/>
              </a:defRPr>
            </a:lvl1pPr>
            <a:lvl2pPr marL="457211" indent="0" algn="ctr">
              <a:buNone/>
              <a:defRPr sz="2400"/>
            </a:lvl2pPr>
            <a:lvl3pPr marL="914423" indent="0" algn="ctr">
              <a:buNone/>
              <a:defRPr sz="2400"/>
            </a:lvl3pPr>
            <a:lvl4pPr marL="1371634" indent="0" algn="ctr">
              <a:buNone/>
              <a:defRPr sz="2000"/>
            </a:lvl4pPr>
            <a:lvl5pPr marL="1828846" indent="0" algn="ctr">
              <a:buNone/>
              <a:defRPr sz="2000"/>
            </a:lvl5pPr>
            <a:lvl6pPr marL="2286057" indent="0" algn="ctr">
              <a:buNone/>
              <a:defRPr sz="2000"/>
            </a:lvl6pPr>
            <a:lvl7pPr marL="2743269" indent="0" algn="ctr">
              <a:buNone/>
              <a:defRPr sz="2000"/>
            </a:lvl7pPr>
            <a:lvl8pPr marL="3200480" indent="0" algn="ctr">
              <a:buNone/>
              <a:defRPr sz="2000"/>
            </a:lvl8pPr>
            <a:lvl9pPr marL="3657691"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5" name="Footer Placeholder 4"/>
          <p:cNvSpPr>
            <a:spLocks noGrp="1"/>
          </p:cNvSpPr>
          <p:nvPr>
            <p:ph type="ftr" sz="quarter" idx="11"/>
          </p:nvPr>
        </p:nvSpPr>
        <p:spPr/>
        <p:txBody>
          <a:bodyPr/>
          <a:lstStyle>
            <a:lvl1pPr>
              <a:defRPr sz="1001"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41090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367852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21521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85" y="155588"/>
            <a:ext cx="11003280" cy="85639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1885" y="1447800"/>
            <a:ext cx="11896761"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5" name="Footer Placeholder 4"/>
          <p:cNvSpPr>
            <a:spLocks noGrp="1"/>
          </p:cNvSpPr>
          <p:nvPr>
            <p:ph type="ftr" sz="quarter" idx="11"/>
          </p:nvPr>
        </p:nvSpPr>
        <p:spPr/>
        <p:txBody>
          <a:bodyPr/>
          <a:lstStyle>
            <a:lvl1pPr>
              <a:defRPr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21528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599" y="150742"/>
            <a:ext cx="10927081" cy="417437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599" y="4453128"/>
            <a:ext cx="10927081" cy="1719072"/>
          </a:xfrm>
        </p:spPr>
        <p:txBody>
          <a:bodyPr lIns="91440" rIns="91440" anchor="t" anchorCtr="0">
            <a:normAutofit/>
          </a:bodyPr>
          <a:lstStyle>
            <a:lvl1pPr marL="0" indent="0">
              <a:buNone/>
              <a:defRPr sz="2400" cap="all" spc="201" baseline="0">
                <a:solidFill>
                  <a:schemeClr val="tx2"/>
                </a:solidFill>
                <a:latin typeface="+mj-lt"/>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5" name="Footer Placeholder 4"/>
          <p:cNvSpPr>
            <a:spLocks noGrp="1"/>
          </p:cNvSpPr>
          <p:nvPr>
            <p:ph type="ftr" sz="quarter" idx="11"/>
          </p:nvPr>
        </p:nvSpPr>
        <p:spPr/>
        <p:txBody>
          <a:bodyPr/>
          <a:lstStyle/>
          <a:p>
            <a:r>
              <a:rPr lang="en-US" dirty="0">
                <a:solidFill>
                  <a:srgbClr val="242852">
                    <a:lumMod val="75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425904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2400" y="150743"/>
            <a:ext cx="11003280" cy="8612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295399"/>
            <a:ext cx="5882639"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95400"/>
            <a:ext cx="5856446"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6" name="Footer Placeholder 5"/>
          <p:cNvSpPr>
            <a:spLocks noGrp="1"/>
          </p:cNvSpPr>
          <p:nvPr>
            <p:ph type="ftr" sz="quarter" idx="11"/>
          </p:nvPr>
        </p:nvSpPr>
        <p:spPr/>
        <p:txBody>
          <a:bodyPr/>
          <a:lstStyle/>
          <a:p>
            <a:r>
              <a:rPr lang="en-US" dirty="0">
                <a:solidFill>
                  <a:srgbClr val="242852">
                    <a:lumMod val="75000"/>
                  </a:srgbClr>
                </a:solidFill>
              </a:rPr>
              <a:t>Passion for pattern</a:t>
            </a: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1391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28599" y="150742"/>
            <a:ext cx="10927081" cy="8612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599" y="1143000"/>
            <a:ext cx="5806441" cy="703052"/>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231990" y="1974464"/>
            <a:ext cx="5803050" cy="41977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43096"/>
            <a:ext cx="5810726" cy="702956"/>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4464"/>
            <a:ext cx="5810726" cy="4197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8" name="Footer Placeholder 7"/>
          <p:cNvSpPr>
            <a:spLocks noGrp="1"/>
          </p:cNvSpPr>
          <p:nvPr>
            <p:ph type="ftr" sz="quarter" idx="11"/>
          </p:nvPr>
        </p:nvSpPr>
        <p:spPr/>
        <p:txBody>
          <a:body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30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4" name="Footer Placeholder 3"/>
          <p:cNvSpPr>
            <a:spLocks noGrp="1"/>
          </p:cNvSpPr>
          <p:nvPr>
            <p:ph type="ftr" sz="quarter" idx="11"/>
          </p:nvPr>
        </p:nvSpPr>
        <p:spPr/>
        <p:txBody>
          <a:bodyPr/>
          <a:lstStyle/>
          <a:p>
            <a:r>
              <a:rPr lang="en-US" dirty="0">
                <a:solidFill>
                  <a:srgbClr val="242852">
                    <a:lumMod val="75000"/>
                  </a:srgbClr>
                </a:solidFill>
              </a:rPr>
              <a:t>Passion for pattern</a:t>
            </a:r>
          </a:p>
        </p:txBody>
      </p:sp>
      <p:sp>
        <p:nvSpPr>
          <p:cNvPr id="5" name="Slide Number Placeholder 4"/>
          <p:cNvSpPr>
            <a:spLocks noGrp="1"/>
          </p:cNvSpPr>
          <p:nvPr>
            <p:ph type="sldNum" sz="quarter" idx="12"/>
          </p:nvPr>
        </p:nvSpPr>
        <p:spPr/>
        <p:txBody>
          <a:bodyPr/>
          <a:lstStyle/>
          <a:p>
            <a:fld id="{FA088B27-51EA-43CF-84BE-213EAFDFD34D}"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5617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8" name="Footer Placeholder 7"/>
          <p:cNvSpPr>
            <a:spLocks noGrp="1"/>
          </p:cNvSpPr>
          <p:nvPr>
            <p:ph type="ftr" sz="quarter" idx="11"/>
          </p:nvPr>
        </p:nvSpPr>
        <p:spPr/>
        <p:txBody>
          <a:bodyPr/>
          <a:lstStyle>
            <a:lvl1pPr>
              <a:defRPr>
                <a:solidFill>
                  <a:schemeClr val="tx2">
                    <a:lumMod val="75000"/>
                  </a:schemeClr>
                </a:solidFill>
              </a:defRPr>
            </a:lvl1p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907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71105937-90B1-462A-AED5-8A20315C1D3D}" type="datetimeFigureOut">
              <a:rPr lang="en-US" smtClean="0"/>
              <a:pPr/>
              <a:t>12/12/2016</a:t>
            </a:fld>
            <a:endParaRPr lang="en-US"/>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endParaRPr lang="en-US">
              <a:solidFill>
                <a:srgbClr val="2428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88B27-51EA-43CF-84BE-213EAFDFD34D}" type="slidenum">
              <a:rPr lang="en-US" smtClean="0">
                <a:solidFill>
                  <a:srgbClr val="242852"/>
                </a:solidFill>
              </a:rPr>
              <a:pPr/>
              <a:t>‹#›</a:t>
            </a:fld>
            <a:endParaRPr lang="en-US">
              <a:solidFill>
                <a:srgbClr val="242852"/>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1112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6" name="Footer Placeholder 5"/>
          <p:cNvSpPr>
            <a:spLocks noGrp="1"/>
          </p:cNvSpPr>
          <p:nvPr>
            <p:ph type="ftr" sz="quarter" idx="11"/>
          </p:nvPr>
        </p:nvSpPr>
        <p:spPr/>
        <p:txBody>
          <a:bodyPr/>
          <a:lstStyle/>
          <a:p>
            <a:endParaRPr lang="en-US">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801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 y="150743"/>
            <a:ext cx="10927080" cy="8612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28599" y="1274018"/>
            <a:ext cx="11836401" cy="459338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599" y="6439643"/>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423"/>
            <a:fld id="{71105937-90B1-462A-AED5-8A20315C1D3D}" type="datetimeFigureOut">
              <a:rPr lang="en-US" smtClean="0"/>
              <a:pPr defTabSz="914423"/>
              <a:t>12/12/2016</a:t>
            </a:fld>
            <a:endParaRPr lang="en-US" dirty="0"/>
          </a:p>
        </p:txBody>
      </p:sp>
      <p:sp>
        <p:nvSpPr>
          <p:cNvPr id="5" name="Footer Placeholder 4"/>
          <p:cNvSpPr>
            <a:spLocks noGrp="1"/>
          </p:cNvSpPr>
          <p:nvPr>
            <p:ph type="ftr" sz="quarter" idx="3"/>
          </p:nvPr>
        </p:nvSpPr>
        <p:spPr>
          <a:xfrm>
            <a:off x="3686184" y="6459787"/>
            <a:ext cx="4822804" cy="365125"/>
          </a:xfrm>
          <a:prstGeom prst="rect">
            <a:avLst/>
          </a:prstGeom>
        </p:spPr>
        <p:txBody>
          <a:bodyPr vert="horz" lIns="91440" tIns="45720" rIns="91440" bIns="45720" rtlCol="0" anchor="ctr"/>
          <a:lstStyle>
            <a:lvl1pPr algn="ctr">
              <a:defRPr sz="900" cap="all" baseline="0">
                <a:solidFill>
                  <a:schemeClr val="tx2">
                    <a:lumMod val="75000"/>
                  </a:schemeClr>
                </a:solidFill>
                <a:latin typeface="DejaVu Serif" panose="02060603050605020204" pitchFamily="18" charset="0"/>
                <a:ea typeface="DejaVu Serif" panose="02060603050605020204" pitchFamily="18" charset="0"/>
              </a:defRPr>
            </a:lvl1pPr>
          </a:lstStyle>
          <a:p>
            <a:pPr defTabSz="914423"/>
            <a:r>
              <a:rPr lang="en-US">
                <a:solidFill>
                  <a:srgbClr val="242852">
                    <a:lumMod val="75000"/>
                  </a:srgbClr>
                </a:solidFill>
              </a:rPr>
              <a:t>Passion for pattern</a:t>
            </a:r>
            <a:endParaRPr lang="en-US" dirty="0">
              <a:solidFill>
                <a:srgbClr val="242852">
                  <a:lumMod val="75000"/>
                </a:srgbClr>
              </a:solidFill>
            </a:endParaRPr>
          </a:p>
        </p:txBody>
      </p:sp>
      <p:sp>
        <p:nvSpPr>
          <p:cNvPr id="6" name="Slide Number Placeholder 5"/>
          <p:cNvSpPr>
            <a:spLocks noGrp="1"/>
          </p:cNvSpPr>
          <p:nvPr>
            <p:ph type="sldNum" sz="quarter" idx="4"/>
          </p:nvPr>
        </p:nvSpPr>
        <p:spPr>
          <a:xfrm>
            <a:off x="10716621" y="6434524"/>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423"/>
            <a:fld id="{FA088B27-51EA-43CF-84BE-213EAFDFD34D}" type="slidenum">
              <a:rPr lang="en-US" smtClean="0"/>
              <a:pPr defTabSz="914423"/>
              <a:t>‹#›</a:t>
            </a:fld>
            <a:endParaRPr lang="en-US"/>
          </a:p>
        </p:txBody>
      </p:sp>
      <p:cxnSp>
        <p:nvCxnSpPr>
          <p:cNvPr id="10" name="Straight Connector 9"/>
          <p:cNvCxnSpPr/>
          <p:nvPr/>
        </p:nvCxnSpPr>
        <p:spPr>
          <a:xfrm>
            <a:off x="228600" y="1143000"/>
            <a:ext cx="10983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360229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Time Series</a:t>
            </a:r>
          </a:p>
        </p:txBody>
      </p:sp>
      <p:sp>
        <p:nvSpPr>
          <p:cNvPr id="4" name="Subtitle 3"/>
          <p:cNvSpPr>
            <a:spLocks noGrp="1"/>
          </p:cNvSpPr>
          <p:nvPr>
            <p:ph type="subTitle" idx="1"/>
          </p:nvPr>
        </p:nvSpPr>
        <p:spPr/>
        <p:txBody>
          <a:bodyPr/>
          <a:lstStyle/>
          <a:p>
            <a:r>
              <a:rPr lang="en-US" dirty="0"/>
              <a:t>ARIMA Modeling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470326"/>
            <a:ext cx="11003280" cy="856395"/>
          </a:xfrm>
        </p:spPr>
        <p:txBody>
          <a:bodyPr/>
          <a:lstStyle/>
          <a:p>
            <a:r>
              <a:rPr lang="en-GB" dirty="0"/>
              <a:t>ARMA models</a:t>
            </a:r>
          </a:p>
        </p:txBody>
      </p:sp>
      <p:sp>
        <p:nvSpPr>
          <p:cNvPr id="11267" name="Rectangle 3"/>
          <p:cNvSpPr>
            <a:spLocks noGrp="1" noChangeArrowheads="1"/>
          </p:cNvSpPr>
          <p:nvPr>
            <p:ph type="body" idx="1"/>
          </p:nvPr>
        </p:nvSpPr>
        <p:spPr>
          <a:xfrm>
            <a:off x="228600" y="1447800"/>
            <a:ext cx="11003280" cy="4495800"/>
          </a:xfrm>
        </p:spPr>
        <p:txBody>
          <a:bodyPr>
            <a:normAutofit/>
          </a:bodyPr>
          <a:lstStyle/>
          <a:p>
            <a:pPr lvl="1">
              <a:buClrTx/>
              <a:buFont typeface="Wingdings" panose="05000000000000000000" pitchFamily="2" charset="2"/>
              <a:buChar char="q"/>
            </a:pPr>
            <a:r>
              <a:rPr lang="en-US" sz="2400" dirty="0"/>
              <a:t> ARMA models are only suited for time series stationary in mean and variance</a:t>
            </a:r>
            <a:endParaRPr lang="en-GB" sz="2400" dirty="0"/>
          </a:p>
          <a:p>
            <a:pPr lvl="1">
              <a:buClrTx/>
              <a:buFont typeface="Wingdings" panose="05000000000000000000" pitchFamily="2" charset="2"/>
              <a:buChar char="q"/>
            </a:pPr>
            <a:r>
              <a:rPr lang="en-GB" sz="2400" dirty="0"/>
              <a:t> A mixture of these two types of model would be referred to as an autoregressive moving average model (ARMA)n,q, where n is the order of the autoregressive part and q is the order of the moving average term. </a:t>
            </a:r>
          </a:p>
          <a:p>
            <a:pPr lvl="1">
              <a:buClrTx/>
              <a:buFont typeface="Wingdings" panose="05000000000000000000" pitchFamily="2" charset="2"/>
              <a:buChar char="q"/>
            </a:pPr>
            <a:r>
              <a:rPr lang="en-GB" sz="2400" dirty="0"/>
              <a:t> </a:t>
            </a:r>
            <a:r>
              <a:rPr lang="en-US" sz="2400" dirty="0"/>
              <a:t>Mixed  ARMA models</a:t>
            </a:r>
            <a:br>
              <a:rPr lang="en-US" sz="2400" dirty="0"/>
            </a:br>
            <a:r>
              <a:rPr lang="en-US" sz="2400" dirty="0"/>
              <a:t>"An ARMA process of the order (p, q)"</a:t>
            </a:r>
            <a:endParaRPr lang="en-US" sz="2400" i="1" dirty="0">
              <a:latin typeface="Times New Roman"/>
              <a:cs typeface="Times New Roman"/>
            </a:endParaRPr>
          </a:p>
          <a:p>
            <a:pPr>
              <a:spcBef>
                <a:spcPts val="400"/>
              </a:spcBef>
              <a:spcAft>
                <a:spcPts val="400"/>
              </a:spcAft>
            </a:pPr>
            <a:r>
              <a:rPr lang="en-US" i="1" dirty="0">
                <a:latin typeface="Times New Roman"/>
                <a:cs typeface="Times New Roman"/>
              </a:rPr>
              <a:t>	X</a:t>
            </a:r>
            <a:r>
              <a:rPr lang="en-US" i="1" spc="-275" dirty="0">
                <a:latin typeface="Times New Roman"/>
                <a:cs typeface="Times New Roman"/>
              </a:rPr>
              <a:t> </a:t>
            </a:r>
            <a:r>
              <a:rPr lang="en-US" i="1" baseline="-26089" dirty="0">
                <a:latin typeface="Times New Roman"/>
                <a:cs typeface="Times New Roman"/>
              </a:rPr>
              <a:t>t </a:t>
            </a:r>
            <a:r>
              <a:rPr lang="en-US" i="1" spc="138" baseline="-26089" dirty="0">
                <a:latin typeface="Times New Roman"/>
                <a:cs typeface="Times New Roman"/>
              </a:rPr>
              <a:t> </a:t>
            </a:r>
            <a:r>
              <a:rPr lang="en-US" dirty="0">
                <a:latin typeface="Symbol"/>
                <a:cs typeface="Symbol"/>
              </a:rPr>
              <a:t></a:t>
            </a:r>
            <a:r>
              <a:rPr lang="en-US" spc="17" dirty="0">
                <a:latin typeface="Times New Roman"/>
                <a:cs typeface="Times New Roman"/>
              </a:rPr>
              <a:t> </a:t>
            </a:r>
            <a:r>
              <a:rPr lang="en-US" spc="-29" dirty="0">
                <a:latin typeface="Symbol"/>
                <a:cs typeface="Symbol"/>
              </a:rPr>
              <a:t></a:t>
            </a:r>
            <a:r>
              <a:rPr lang="en-US" spc="-4" baseline="-26089" dirty="0">
                <a:latin typeface="Times New Roman"/>
                <a:cs typeface="Times New Roman"/>
              </a:rPr>
              <a:t>1</a:t>
            </a:r>
            <a:r>
              <a:rPr lang="en-US" spc="54" dirty="0">
                <a:latin typeface="Times New Roman"/>
                <a:cs typeface="Times New Roman"/>
              </a:rPr>
              <a:t>X</a:t>
            </a:r>
            <a:r>
              <a:rPr lang="en-US" i="1" baseline="-26089" dirty="0">
                <a:latin typeface="Times New Roman"/>
                <a:cs typeface="Times New Roman"/>
              </a:rPr>
              <a:t>t</a:t>
            </a:r>
            <a:r>
              <a:rPr lang="en-US" i="1" spc="-97" baseline="-26089" dirty="0">
                <a:latin typeface="Times New Roman"/>
                <a:cs typeface="Times New Roman"/>
              </a:rPr>
              <a:t> </a:t>
            </a:r>
            <a:r>
              <a:rPr lang="en-US" spc="-64" baseline="-24487" dirty="0">
                <a:latin typeface="Symbol"/>
                <a:cs typeface="Symbol"/>
              </a:rPr>
              <a:t></a:t>
            </a:r>
            <a:r>
              <a:rPr lang="en-US" baseline="-26089" dirty="0">
                <a:latin typeface="Times New Roman"/>
                <a:cs typeface="Times New Roman"/>
              </a:rPr>
              <a:t>1</a:t>
            </a:r>
            <a:r>
              <a:rPr lang="en-US" spc="156" baseline="-26089" dirty="0">
                <a:latin typeface="Times New Roman"/>
                <a:cs typeface="Times New Roman"/>
              </a:rPr>
              <a:t> </a:t>
            </a:r>
            <a:r>
              <a:rPr lang="en-US" dirty="0">
                <a:latin typeface="Symbol"/>
                <a:cs typeface="Symbol"/>
              </a:rPr>
              <a:t></a:t>
            </a:r>
            <a:r>
              <a:rPr lang="en-US" spc="-239" dirty="0">
                <a:latin typeface="Times New Roman"/>
                <a:cs typeface="Times New Roman"/>
              </a:rPr>
              <a:t> </a:t>
            </a:r>
            <a:r>
              <a:rPr lang="en-US" spc="-9" dirty="0">
                <a:latin typeface="Times New Roman"/>
                <a:cs typeface="Times New Roman"/>
              </a:rPr>
              <a:t>..</a:t>
            </a:r>
            <a:r>
              <a:rPr lang="en-US" dirty="0">
                <a:latin typeface="Times New Roman"/>
                <a:cs typeface="Times New Roman"/>
              </a:rPr>
              <a:t>.</a:t>
            </a:r>
            <a:r>
              <a:rPr lang="en-US" spc="-250" dirty="0">
                <a:latin typeface="Times New Roman"/>
                <a:cs typeface="Times New Roman"/>
              </a:rPr>
              <a:t> </a:t>
            </a:r>
            <a:r>
              <a:rPr lang="en-US" dirty="0">
                <a:latin typeface="Symbol"/>
                <a:cs typeface="Symbol"/>
              </a:rPr>
              <a:t></a:t>
            </a:r>
            <a:r>
              <a:rPr lang="en-US" spc="-67" dirty="0">
                <a:latin typeface="Times New Roman"/>
                <a:cs typeface="Times New Roman"/>
              </a:rPr>
              <a:t> </a:t>
            </a:r>
            <a:r>
              <a:rPr lang="en-US" dirty="0">
                <a:latin typeface="Symbol"/>
                <a:cs typeface="Symbol"/>
              </a:rPr>
              <a:t></a:t>
            </a:r>
            <a:r>
              <a:rPr lang="en-US" spc="-244" dirty="0">
                <a:latin typeface="Times New Roman"/>
                <a:cs typeface="Times New Roman"/>
              </a:rPr>
              <a:t> </a:t>
            </a:r>
            <a:r>
              <a:rPr lang="en-US" i="1" baseline="-26089" dirty="0">
                <a:latin typeface="Times New Roman"/>
                <a:cs typeface="Times New Roman"/>
              </a:rPr>
              <a:t>p</a:t>
            </a:r>
            <a:r>
              <a:rPr lang="en-US" i="1" spc="-150" baseline="-26089" dirty="0">
                <a:latin typeface="Times New Roman"/>
                <a:cs typeface="Times New Roman"/>
              </a:rPr>
              <a:t> </a:t>
            </a:r>
            <a:r>
              <a:rPr lang="en-US" spc="50" dirty="0">
                <a:latin typeface="Times New Roman"/>
                <a:cs typeface="Times New Roman"/>
              </a:rPr>
              <a:t>X</a:t>
            </a:r>
            <a:r>
              <a:rPr lang="en-US" i="1" baseline="-26089" dirty="0">
                <a:latin typeface="Times New Roman"/>
                <a:cs typeface="Times New Roman"/>
              </a:rPr>
              <a:t>t</a:t>
            </a:r>
            <a:r>
              <a:rPr lang="en-US" i="1" spc="-87" baseline="-26089" dirty="0">
                <a:latin typeface="Times New Roman"/>
                <a:cs typeface="Times New Roman"/>
              </a:rPr>
              <a:t> </a:t>
            </a:r>
            <a:r>
              <a:rPr lang="en-US" baseline="-24487" dirty="0">
                <a:latin typeface="Symbol"/>
                <a:cs typeface="Symbol"/>
              </a:rPr>
              <a:t></a:t>
            </a:r>
            <a:r>
              <a:rPr lang="en-US" spc="-68" baseline="-26089" dirty="0">
                <a:latin typeface="Times New Roman"/>
                <a:cs typeface="Times New Roman"/>
              </a:rPr>
              <a:t> </a:t>
            </a:r>
            <a:r>
              <a:rPr lang="en-US" i="1" baseline="-26089" dirty="0">
                <a:latin typeface="Times New Roman"/>
                <a:cs typeface="Times New Roman"/>
              </a:rPr>
              <a:t>p</a:t>
            </a:r>
            <a:r>
              <a:rPr lang="en-US" i="1" spc="245" baseline="-26089" dirty="0">
                <a:latin typeface="Times New Roman"/>
                <a:cs typeface="Times New Roman"/>
              </a:rPr>
              <a:t> </a:t>
            </a:r>
            <a:r>
              <a:rPr lang="en-US" dirty="0">
                <a:latin typeface="Symbol"/>
                <a:cs typeface="Symbol"/>
              </a:rPr>
              <a:t> </a:t>
            </a:r>
            <a:r>
              <a:rPr lang="en-US" spc="-50" dirty="0">
                <a:latin typeface="Symbol"/>
                <a:cs typeface="Symbol"/>
              </a:rPr>
              <a:t>a</a:t>
            </a:r>
            <a:r>
              <a:rPr lang="en-US" spc="-39" baseline="-26089" dirty="0">
                <a:latin typeface="Times New Roman"/>
                <a:cs typeface="Times New Roman"/>
              </a:rPr>
              <a:t>1</a:t>
            </a:r>
            <a:r>
              <a:rPr lang="en-US" spc="14" dirty="0">
                <a:latin typeface="Times New Roman"/>
                <a:cs typeface="Times New Roman"/>
              </a:rPr>
              <a:t>e</a:t>
            </a:r>
            <a:r>
              <a:rPr lang="en-US" i="1" baseline="-26089" dirty="0">
                <a:latin typeface="Times New Roman"/>
                <a:cs typeface="Times New Roman"/>
              </a:rPr>
              <a:t>t</a:t>
            </a:r>
            <a:r>
              <a:rPr lang="en-US" i="1" spc="-70" baseline="-26089" dirty="0">
                <a:latin typeface="Times New Roman"/>
                <a:cs typeface="Times New Roman"/>
              </a:rPr>
              <a:t> </a:t>
            </a:r>
            <a:r>
              <a:rPr lang="en-US" spc="-79" baseline="-24487" dirty="0">
                <a:latin typeface="Symbol"/>
                <a:cs typeface="Symbol"/>
              </a:rPr>
              <a:t></a:t>
            </a:r>
            <a:r>
              <a:rPr lang="en-US" baseline="-26089" dirty="0">
                <a:latin typeface="Times New Roman"/>
                <a:cs typeface="Times New Roman"/>
              </a:rPr>
              <a:t>1</a:t>
            </a:r>
            <a:r>
              <a:rPr lang="en-US" spc="167" baseline="-26089" dirty="0">
                <a:latin typeface="Times New Roman"/>
                <a:cs typeface="Times New Roman"/>
              </a:rPr>
              <a:t> </a:t>
            </a:r>
            <a:r>
              <a:rPr lang="en-US" dirty="0">
                <a:latin typeface="Symbol"/>
                <a:cs typeface="Symbol"/>
              </a:rPr>
              <a:t></a:t>
            </a:r>
            <a:r>
              <a:rPr lang="en-US" spc="-69" dirty="0">
                <a:latin typeface="Times New Roman"/>
                <a:cs typeface="Times New Roman"/>
              </a:rPr>
              <a:t> </a:t>
            </a:r>
            <a:r>
              <a:rPr lang="en-US" spc="59" dirty="0">
                <a:latin typeface="Symbol"/>
                <a:cs typeface="Times New Roman"/>
              </a:rPr>
              <a:t>a</a:t>
            </a:r>
            <a:r>
              <a:rPr lang="en-US" spc="34" baseline="-26089" dirty="0">
                <a:latin typeface="Times New Roman"/>
                <a:cs typeface="Times New Roman"/>
              </a:rPr>
              <a:t>2</a:t>
            </a:r>
            <a:r>
              <a:rPr lang="en-US" spc="14" dirty="0">
                <a:latin typeface="Times New Roman"/>
                <a:cs typeface="Times New Roman"/>
              </a:rPr>
              <a:t>e</a:t>
            </a:r>
            <a:r>
              <a:rPr lang="en-US" i="1" baseline="-26089" dirty="0">
                <a:latin typeface="Times New Roman"/>
                <a:cs typeface="Times New Roman"/>
              </a:rPr>
              <a:t>t</a:t>
            </a:r>
            <a:r>
              <a:rPr lang="en-US" i="1" spc="-65" baseline="-26089" dirty="0">
                <a:latin typeface="Times New Roman"/>
                <a:cs typeface="Times New Roman"/>
              </a:rPr>
              <a:t> </a:t>
            </a:r>
            <a:r>
              <a:rPr lang="en-US" spc="29" baseline="-24487" dirty="0">
                <a:latin typeface="Symbol"/>
                <a:cs typeface="Symbol"/>
              </a:rPr>
              <a:t></a:t>
            </a:r>
            <a:r>
              <a:rPr lang="en-US" baseline="-26089" dirty="0">
                <a:latin typeface="Times New Roman"/>
                <a:cs typeface="Times New Roman"/>
              </a:rPr>
              <a:t>2</a:t>
            </a:r>
            <a:r>
              <a:rPr lang="en-US" spc="237" baseline="-26089" dirty="0">
                <a:latin typeface="Times New Roman"/>
                <a:cs typeface="Times New Roman"/>
              </a:rPr>
              <a:t> </a:t>
            </a:r>
            <a:r>
              <a:rPr lang="en-US" dirty="0">
                <a:latin typeface="Symbol"/>
                <a:cs typeface="Symbol"/>
              </a:rPr>
              <a:t></a:t>
            </a:r>
            <a:r>
              <a:rPr lang="en-US" spc="-254" dirty="0">
                <a:latin typeface="Times New Roman"/>
                <a:cs typeface="Times New Roman"/>
              </a:rPr>
              <a:t> </a:t>
            </a:r>
            <a:r>
              <a:rPr lang="en-US" spc="-19" dirty="0">
                <a:latin typeface="Times New Roman"/>
                <a:cs typeface="Times New Roman"/>
              </a:rPr>
              <a:t>..</a:t>
            </a:r>
            <a:r>
              <a:rPr lang="en-US" dirty="0">
                <a:latin typeface="Times New Roman"/>
                <a:cs typeface="Times New Roman"/>
              </a:rPr>
              <a:t>.</a:t>
            </a:r>
            <a:r>
              <a:rPr lang="en-US" spc="-264" dirty="0">
                <a:latin typeface="Times New Roman"/>
                <a:cs typeface="Times New Roman"/>
              </a:rPr>
              <a:t> </a:t>
            </a:r>
            <a:r>
              <a:rPr lang="en-US" dirty="0">
                <a:latin typeface="Symbol"/>
                <a:cs typeface="Symbol"/>
              </a:rPr>
              <a:t></a:t>
            </a:r>
            <a:r>
              <a:rPr lang="en-US" spc="-69" dirty="0">
                <a:latin typeface="Times New Roman"/>
                <a:cs typeface="Times New Roman"/>
              </a:rPr>
              <a:t> </a:t>
            </a:r>
            <a:r>
              <a:rPr lang="en-US" spc="59" dirty="0">
                <a:latin typeface="Symbol"/>
                <a:cs typeface="Times New Roman"/>
              </a:rPr>
              <a:t>a</a:t>
            </a:r>
            <a:r>
              <a:rPr lang="en-US" i="1" baseline="-26089" dirty="0">
                <a:latin typeface="Times New Roman"/>
                <a:cs typeface="Times New Roman"/>
              </a:rPr>
              <a:t>q</a:t>
            </a:r>
            <a:r>
              <a:rPr lang="en-US" i="1" spc="-184" baseline="-26089" dirty="0">
                <a:latin typeface="Times New Roman"/>
                <a:cs typeface="Times New Roman"/>
              </a:rPr>
              <a:t> </a:t>
            </a:r>
            <a:r>
              <a:rPr lang="en-US" spc="14" dirty="0">
                <a:latin typeface="Times New Roman"/>
                <a:cs typeface="Times New Roman"/>
              </a:rPr>
              <a:t>e</a:t>
            </a:r>
            <a:r>
              <a:rPr lang="en-US" i="1" baseline="-26089" dirty="0">
                <a:latin typeface="Times New Roman"/>
                <a:cs typeface="Times New Roman"/>
              </a:rPr>
              <a:t>t</a:t>
            </a:r>
            <a:r>
              <a:rPr lang="en-US" i="1" spc="-90" baseline="-26089" dirty="0">
                <a:latin typeface="Times New Roman"/>
                <a:cs typeface="Times New Roman"/>
              </a:rPr>
              <a:t> </a:t>
            </a:r>
            <a:r>
              <a:rPr lang="en-US" spc="29" baseline="-24487" dirty="0">
                <a:latin typeface="Symbol"/>
                <a:cs typeface="Symbol"/>
              </a:rPr>
              <a:t></a:t>
            </a:r>
            <a:r>
              <a:rPr lang="en-US" i="1" baseline="-26089" dirty="0">
                <a:latin typeface="Times New Roman"/>
                <a:cs typeface="Times New Roman"/>
              </a:rPr>
              <a:t>q</a:t>
            </a:r>
            <a:endParaRPr lang="en-US" i="1" baseline="-26089" dirty="0">
              <a:latin typeface="Symbol"/>
              <a:cs typeface="Times New Roman"/>
            </a:endParaRPr>
          </a:p>
          <a:p>
            <a:pPr lvl="2">
              <a:spcBef>
                <a:spcPts val="400"/>
              </a:spcBef>
              <a:buClrTx/>
              <a:buFont typeface="Wingdings" panose="05000000000000000000" pitchFamily="2" charset="2"/>
              <a:buChar char="§"/>
            </a:pPr>
            <a:r>
              <a:rPr lang="en-US" sz="2400" dirty="0"/>
              <a:t>Just a combination of MA and AR terms.</a:t>
            </a:r>
          </a:p>
          <a:p>
            <a:pPr lvl="2">
              <a:spcBef>
                <a:spcPts val="400"/>
              </a:spcBef>
              <a:buClrTx/>
              <a:buFont typeface="Wingdings" panose="05000000000000000000" pitchFamily="2" charset="2"/>
              <a:buChar char="§"/>
            </a:pPr>
            <a:r>
              <a:rPr lang="en-US" sz="2400" dirty="0"/>
              <a:t> Sometimes you can use lower-order models by combining MA and AR terms.</a:t>
            </a:r>
          </a:p>
          <a:p>
            <a:pPr lvl="2">
              <a:spcBef>
                <a:spcPts val="400"/>
              </a:spcBef>
              <a:buClrTx/>
              <a:buFont typeface="Wingdings" panose="05000000000000000000" pitchFamily="2" charset="2"/>
              <a:buChar char="§"/>
            </a:pPr>
            <a:r>
              <a:rPr lang="en-US" sz="2400" dirty="0"/>
              <a:t> Lower order models are better.</a:t>
            </a:r>
          </a:p>
          <a:p>
            <a:pPr>
              <a:spcBef>
                <a:spcPts val="400"/>
              </a:spcBef>
              <a:spcAft>
                <a:spcPts val="400"/>
              </a:spcAft>
            </a:pPr>
            <a:endParaRPr lang="en-US" dirty="0"/>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9</a:t>
            </a:fld>
            <a:endParaRPr lang="en-US" dirty="0"/>
          </a:p>
        </p:txBody>
      </p:sp>
    </p:spTree>
    <p:extLst>
      <p:ext uri="{BB962C8B-B14F-4D97-AF65-F5344CB8AC3E}">
        <p14:creationId xmlns:p14="http://schemas.microsoft.com/office/powerpoint/2010/main" val="412762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470326"/>
            <a:ext cx="11003280" cy="856395"/>
          </a:xfrm>
        </p:spPr>
        <p:txBody>
          <a:bodyPr/>
          <a:lstStyle/>
          <a:p>
            <a:r>
              <a:rPr lang="en-US" dirty="0"/>
              <a:t>How do we choose the best ARMA model?</a:t>
            </a:r>
          </a:p>
        </p:txBody>
      </p:sp>
      <p:sp>
        <p:nvSpPr>
          <p:cNvPr id="3" name="Content Placeholder 2"/>
          <p:cNvSpPr>
            <a:spLocks noGrp="1"/>
          </p:cNvSpPr>
          <p:nvPr>
            <p:ph idx="1"/>
          </p:nvPr>
        </p:nvSpPr>
        <p:spPr>
          <a:xfrm>
            <a:off x="304800" y="1447800"/>
            <a:ext cx="10830366" cy="4495800"/>
          </a:xfrm>
        </p:spPr>
        <p:txBody>
          <a:bodyPr/>
          <a:lstStyle/>
          <a:p>
            <a:pPr>
              <a:spcBef>
                <a:spcPts val="400"/>
              </a:spcBef>
              <a:spcAft>
                <a:spcPts val="400"/>
              </a:spcAft>
              <a:buClrTx/>
              <a:buFont typeface="Wingdings" panose="05000000000000000000" pitchFamily="2" charset="2"/>
              <a:buChar char="§"/>
            </a:pPr>
            <a:r>
              <a:rPr lang="en-US" sz="2400" dirty="0"/>
              <a:t> In most cases, the best model turns out a model that uses either only AR terms or only MA terms.</a:t>
            </a:r>
          </a:p>
          <a:p>
            <a:pPr>
              <a:spcBef>
                <a:spcPts val="400"/>
              </a:spcBef>
              <a:spcAft>
                <a:spcPts val="400"/>
              </a:spcAft>
              <a:buClrTx/>
              <a:buFont typeface="Wingdings" panose="05000000000000000000" pitchFamily="2" charset="2"/>
              <a:buChar char="§"/>
            </a:pPr>
            <a:r>
              <a:rPr lang="en-US" sz="2400" dirty="0"/>
              <a:t> It is possible for an AR term and an MA term to cancel each other’s effects, even though both may appear significant in the model.</a:t>
            </a:r>
          </a:p>
          <a:p>
            <a:pPr>
              <a:spcBef>
                <a:spcPts val="400"/>
              </a:spcBef>
              <a:spcAft>
                <a:spcPts val="400"/>
              </a:spcAft>
              <a:buClrTx/>
              <a:buFont typeface="Wingdings" panose="05000000000000000000" pitchFamily="2" charset="2"/>
              <a:buChar char="§"/>
            </a:pPr>
            <a:r>
              <a:rPr lang="en-US" sz="2400" dirty="0"/>
              <a:t> If a mixed ARMA model seems to fit the data, also try a model with one fewer AR term and  one fewer MA term.</a:t>
            </a:r>
          </a:p>
          <a:p>
            <a:pPr>
              <a:spcBef>
                <a:spcPts val="400"/>
              </a:spcBef>
              <a:spcAft>
                <a:spcPts val="400"/>
              </a:spcAft>
              <a:buClrTx/>
              <a:buFont typeface="Wingdings" panose="05000000000000000000" pitchFamily="2" charset="2"/>
              <a:buChar char="§"/>
            </a:pPr>
            <a:r>
              <a:rPr lang="en-US" sz="2400" dirty="0"/>
              <a:t> As with OLS, simpler models are better.</a:t>
            </a:r>
          </a:p>
          <a:p>
            <a:endParaRPr lang="en-US" dirty="0"/>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10</a:t>
            </a:fld>
            <a:endParaRPr lang="en-US" dirty="0"/>
          </a:p>
        </p:txBody>
      </p:sp>
    </p:spTree>
    <p:extLst>
      <p:ext uri="{BB962C8B-B14F-4D97-AF65-F5344CB8AC3E}">
        <p14:creationId xmlns:p14="http://schemas.microsoft.com/office/powerpoint/2010/main" val="2295103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457200"/>
            <a:ext cx="11003280" cy="856395"/>
          </a:xfrm>
        </p:spPr>
        <p:txBody>
          <a:bodyPr/>
          <a:lstStyle/>
          <a:p>
            <a:r>
              <a:rPr lang="en-US" dirty="0"/>
              <a:t>ARIMA Model</a:t>
            </a:r>
          </a:p>
        </p:txBody>
      </p:sp>
      <p:sp>
        <p:nvSpPr>
          <p:cNvPr id="3" name="Content Placeholder 2"/>
          <p:cNvSpPr>
            <a:spLocks noGrp="1"/>
          </p:cNvSpPr>
          <p:nvPr>
            <p:ph idx="1"/>
          </p:nvPr>
        </p:nvSpPr>
        <p:spPr>
          <a:xfrm>
            <a:off x="304800" y="1343412"/>
            <a:ext cx="10896600" cy="4495800"/>
          </a:xfrm>
        </p:spPr>
        <p:txBody>
          <a:bodyPr>
            <a:noAutofit/>
          </a:bodyPr>
          <a:lstStyle/>
          <a:p>
            <a:pPr>
              <a:spcBef>
                <a:spcPts val="300"/>
              </a:spcBef>
              <a:spcAft>
                <a:spcPts val="300"/>
              </a:spcAft>
              <a:buClrTx/>
              <a:buFont typeface="Wingdings" panose="05000000000000000000" pitchFamily="2" charset="2"/>
              <a:buChar char="§"/>
            </a:pPr>
            <a:r>
              <a:rPr lang="en-US" sz="2400" dirty="0"/>
              <a:t> "Type of ARMA model that can be used with some kinds of non-stationary data“</a:t>
            </a:r>
          </a:p>
          <a:p>
            <a:pPr>
              <a:spcBef>
                <a:spcPts val="300"/>
              </a:spcBef>
              <a:spcAft>
                <a:spcPts val="300"/>
              </a:spcAft>
              <a:buClrTx/>
              <a:buFont typeface="Wingdings" panose="05000000000000000000" pitchFamily="2" charset="2"/>
              <a:buChar char="§"/>
            </a:pPr>
            <a:r>
              <a:rPr lang="en-US" sz="2400" dirty="0"/>
              <a:t>"Useful for series with stochastic trends. First order or “simple” differencing“</a:t>
            </a:r>
          </a:p>
          <a:p>
            <a:pPr>
              <a:spcBef>
                <a:spcPts val="300"/>
              </a:spcBef>
              <a:spcAft>
                <a:spcPts val="300"/>
              </a:spcAft>
              <a:buClrTx/>
              <a:buFont typeface="Wingdings" panose="05000000000000000000" pitchFamily="2" charset="2"/>
              <a:buChar char="§"/>
            </a:pPr>
            <a:r>
              <a:rPr lang="en-US" sz="2400" dirty="0"/>
              <a:t> Series with deterministic trends should be differenced first then an ARMA model applied</a:t>
            </a:r>
          </a:p>
          <a:p>
            <a:pPr>
              <a:spcBef>
                <a:spcPts val="300"/>
              </a:spcBef>
              <a:spcAft>
                <a:spcPts val="300"/>
              </a:spcAft>
              <a:buClrTx/>
              <a:buFont typeface="Wingdings" panose="05000000000000000000" pitchFamily="2" charset="2"/>
              <a:buChar char="§"/>
            </a:pPr>
            <a:r>
              <a:rPr lang="en-US" sz="2400" dirty="0"/>
              <a:t> "The “I” in ARIMA stands for integrated, which basically means you’re differencing"</a:t>
            </a:r>
          </a:p>
          <a:p>
            <a:pPr marL="0" indent="0">
              <a:spcBef>
                <a:spcPts val="300"/>
              </a:spcBef>
              <a:spcAft>
                <a:spcPts val="300"/>
              </a:spcAft>
              <a:buNone/>
            </a:pPr>
            <a:r>
              <a:rPr lang="en-US" sz="2400" dirty="0"/>
              <a:t>    </a:t>
            </a:r>
          </a:p>
          <a:p>
            <a:pPr>
              <a:spcBef>
                <a:spcPts val="300"/>
              </a:spcBef>
              <a:spcAft>
                <a:spcPts val="300"/>
              </a:spcAft>
              <a:buClrTx/>
              <a:buFont typeface="Wingdings" panose="05000000000000000000" pitchFamily="2" charset="2"/>
              <a:buChar char="q"/>
            </a:pPr>
            <a:r>
              <a:rPr lang="en-IN" sz="2400" dirty="0"/>
              <a:t> ARIMA is also known as Box-Jenkins approach. It is popular because of its generality; It can handle any series, with or without seasonal elements, and it has well-documented computer programs </a:t>
            </a:r>
          </a:p>
          <a:p>
            <a:pPr marL="0" indent="0">
              <a:spcBef>
                <a:spcPts val="300"/>
              </a:spcBef>
              <a:spcAft>
                <a:spcPts val="300"/>
              </a:spcAft>
              <a:buNone/>
            </a:pPr>
            <a:endParaRPr lang="en-US" dirty="0"/>
          </a:p>
          <a:p>
            <a:pPr>
              <a:spcBef>
                <a:spcPts val="300"/>
              </a:spcBef>
              <a:spcAft>
                <a:spcPts val="300"/>
              </a:spcAft>
            </a:pPr>
            <a:endParaRPr lang="en-US" sz="1400" dirty="0"/>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11</a:t>
            </a:fld>
            <a:endParaRPr lang="en-US" dirty="0"/>
          </a:p>
        </p:txBody>
      </p:sp>
    </p:spTree>
    <p:extLst>
      <p:ext uri="{BB962C8B-B14F-4D97-AF65-F5344CB8AC3E}">
        <p14:creationId xmlns:p14="http://schemas.microsoft.com/office/powerpoint/2010/main" val="82075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1752600" y="609601"/>
            <a:ext cx="868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6" name="TextBox 5"/>
          <p:cNvSpPr txBox="1"/>
          <p:nvPr/>
        </p:nvSpPr>
        <p:spPr>
          <a:xfrm>
            <a:off x="457200" y="1213194"/>
            <a:ext cx="10591800" cy="2800767"/>
          </a:xfrm>
          <a:prstGeom prst="rect">
            <a:avLst/>
          </a:prstGeom>
          <a:noFill/>
        </p:spPr>
        <p:txBody>
          <a:bodyPr wrap="square">
            <a:spAutoFit/>
          </a:bodyPr>
          <a:lstStyle/>
          <a:p>
            <a:pPr marL="285750" indent="-285750" eaLnBrk="1" hangingPunct="1">
              <a:buFont typeface="Wingdings" panose="05000000000000000000" pitchFamily="2" charset="2"/>
              <a:buChar char="q"/>
              <a:defRPr/>
            </a:pPr>
            <a:r>
              <a:rPr lang="en-US" sz="2000" dirty="0"/>
              <a:t>A non seasonal ARIMA model is classified as an "ARIMA(</a:t>
            </a:r>
            <a:r>
              <a:rPr lang="en-US" sz="2000" dirty="0" err="1"/>
              <a:t>p,d,q</a:t>
            </a:r>
            <a:r>
              <a:rPr lang="en-US" sz="2000" dirty="0"/>
              <a:t>)" model, where:</a:t>
            </a:r>
          </a:p>
          <a:p>
            <a:pPr marL="285750" indent="-285750">
              <a:buFont typeface="Wingdings" panose="05000000000000000000" pitchFamily="2" charset="2"/>
              <a:buChar char="§"/>
              <a:defRPr/>
            </a:pPr>
            <a:r>
              <a:rPr lang="en-US" sz="2000" dirty="0"/>
              <a:t>p is the number of autoregressive terms,</a:t>
            </a:r>
          </a:p>
          <a:p>
            <a:pPr marL="285750" indent="-285750">
              <a:buFont typeface="Wingdings" panose="05000000000000000000" pitchFamily="2" charset="2"/>
              <a:buChar char="§"/>
              <a:defRPr/>
            </a:pPr>
            <a:r>
              <a:rPr lang="en-US" sz="2000" dirty="0"/>
              <a:t>d is the number of non seasonal differences needed for stationarity, and</a:t>
            </a:r>
          </a:p>
          <a:p>
            <a:pPr marL="285750" indent="-285750">
              <a:buFont typeface="Wingdings" panose="05000000000000000000" pitchFamily="2" charset="2"/>
              <a:buChar char="§"/>
              <a:defRPr/>
            </a:pPr>
            <a:r>
              <a:rPr lang="en-US" sz="2000" dirty="0"/>
              <a:t>q is the number of lagged forecast errors in the prediction equation.</a:t>
            </a:r>
          </a:p>
          <a:p>
            <a:pPr>
              <a:defRPr/>
            </a:pPr>
            <a:r>
              <a:rPr lang="en-US" sz="2000" dirty="0"/>
              <a:t> e.g.  ARIMA(1,1,0) is a first-order AR model with one order of differencing</a:t>
            </a:r>
          </a:p>
          <a:p>
            <a:pPr marL="285750" indent="-285750">
              <a:buFont typeface="Arial" panose="020B0604020202020204" pitchFamily="34" charset="0"/>
              <a:buChar char="•"/>
              <a:defRPr/>
            </a:pPr>
            <a:endParaRPr lang="en-US" sz="2000" dirty="0"/>
          </a:p>
          <a:p>
            <a:pPr marL="285750" indent="-285750">
              <a:buFont typeface="Wingdings" panose="05000000000000000000" pitchFamily="2" charset="2"/>
              <a:buChar char="q"/>
              <a:defRPr/>
            </a:pPr>
            <a:r>
              <a:rPr lang="en-US" sz="2000" dirty="0"/>
              <a:t>Stationary Series: A stationary series has no trend, its variations around its mean have a constant amplitude. A non stationary series is made stationary by differencing</a:t>
            </a:r>
          </a:p>
          <a:p>
            <a:pPr eaLnBrk="1" hangingPunct="1">
              <a:defRPr/>
            </a:pPr>
            <a:endParaRPr lang="en-US" sz="1600" dirty="0">
              <a:latin typeface="Times New Roman" charset="0"/>
            </a:endParaRPr>
          </a:p>
        </p:txBody>
      </p:sp>
      <p:sp>
        <p:nvSpPr>
          <p:cNvPr id="8196" name="TextBox 6"/>
          <p:cNvSpPr txBox="1">
            <a:spLocks noChangeArrowheads="1"/>
          </p:cNvSpPr>
          <p:nvPr/>
        </p:nvSpPr>
        <p:spPr bwMode="auto">
          <a:xfrm>
            <a:off x="533400" y="459215"/>
            <a:ext cx="6248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4800" dirty="0">
                <a:latin typeface="+mj-lt"/>
              </a:rPr>
              <a:t>ARIMA MODEL</a:t>
            </a:r>
          </a:p>
        </p:txBody>
      </p:sp>
      <p:pic>
        <p:nvPicPr>
          <p:cNvPr id="81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896" y="3886200"/>
            <a:ext cx="883920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0297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lstStyle/>
          <a:p>
            <a:r>
              <a:rPr lang="en-IN" dirty="0"/>
              <a:t>Stationarity check and determination of d </a:t>
            </a:r>
          </a:p>
        </p:txBody>
      </p:sp>
      <p:sp>
        <p:nvSpPr>
          <p:cNvPr id="29698" name="Rectangle 2"/>
          <p:cNvSpPr>
            <a:spLocks noGrp="1" noChangeArrowheads="1"/>
          </p:cNvSpPr>
          <p:nvPr>
            <p:ph idx="1"/>
          </p:nvPr>
        </p:nvSpPr>
        <p:spPr>
          <a:xfrm>
            <a:off x="304800" y="1447800"/>
            <a:ext cx="10820400" cy="4495800"/>
          </a:xfrm>
        </p:spPr>
        <p:txBody>
          <a:bodyPr/>
          <a:lstStyle/>
          <a:p>
            <a:pPr eaLnBrk="1" hangingPunct="1">
              <a:buClrTx/>
              <a:buFont typeface="Wingdings" panose="05000000000000000000" pitchFamily="2" charset="2"/>
              <a:buChar char="q"/>
            </a:pPr>
            <a:r>
              <a:rPr lang="en-US" altLang="en-US" dirty="0"/>
              <a:t> If the process is non-stationary then first differences of the series are computed to determine if that operation results in a stationary series. </a:t>
            </a:r>
          </a:p>
          <a:p>
            <a:pPr eaLnBrk="1" hangingPunct="1">
              <a:buClrTx/>
              <a:buFont typeface="Wingdings" panose="05000000000000000000" pitchFamily="2" charset="2"/>
              <a:buChar char="q"/>
            </a:pPr>
            <a:r>
              <a:rPr lang="en-US" altLang="en-US" dirty="0"/>
              <a:t> The process is continued until a stationary time series is found. </a:t>
            </a:r>
          </a:p>
          <a:p>
            <a:pPr eaLnBrk="1" hangingPunct="1">
              <a:buClrTx/>
              <a:buFont typeface="Wingdings" panose="05000000000000000000" pitchFamily="2" charset="2"/>
              <a:buChar char="q"/>
            </a:pPr>
            <a:r>
              <a:rPr lang="en-US" altLang="en-US" dirty="0"/>
              <a:t> This then determines the value of </a:t>
            </a:r>
            <a:r>
              <a:rPr lang="en-US" altLang="en-US" i="1" dirty="0"/>
              <a:t>d</a:t>
            </a:r>
            <a:r>
              <a:rPr lang="en-US" altLang="en-US" dirty="0"/>
              <a:t>.</a:t>
            </a:r>
            <a:endParaRPr lang="en-CA" altLang="en-US" dirty="0"/>
          </a:p>
        </p:txBody>
      </p:sp>
    </p:spTree>
    <p:extLst>
      <p:ext uri="{BB962C8B-B14F-4D97-AF65-F5344CB8AC3E}">
        <p14:creationId xmlns:p14="http://schemas.microsoft.com/office/powerpoint/2010/main" val="853010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230" y="362805"/>
            <a:ext cx="11003280" cy="856395"/>
          </a:xfrm>
        </p:spPr>
        <p:txBody>
          <a:bodyPr>
            <a:normAutofit/>
          </a:bodyPr>
          <a:lstStyle/>
          <a:p>
            <a:r>
              <a:rPr lang="en-CA" altLang="en-US" dirty="0"/>
              <a:t>Determination of the values of </a:t>
            </a:r>
            <a:r>
              <a:rPr lang="en-CA" altLang="en-US" i="1" dirty="0"/>
              <a:t>p </a:t>
            </a:r>
            <a:r>
              <a:rPr lang="en-CA" altLang="en-US" dirty="0"/>
              <a:t>and </a:t>
            </a:r>
            <a:r>
              <a:rPr lang="en-CA" altLang="en-US" i="1" dirty="0"/>
              <a:t>q</a:t>
            </a:r>
            <a:endParaRPr lang="en-IN" dirty="0"/>
          </a:p>
        </p:txBody>
      </p:sp>
      <p:sp>
        <p:nvSpPr>
          <p:cNvPr id="33794" name="Rectangle 2"/>
          <p:cNvSpPr>
            <a:spLocks noGrp="1" noChangeArrowheads="1"/>
          </p:cNvSpPr>
          <p:nvPr>
            <p:ph idx="1"/>
          </p:nvPr>
        </p:nvSpPr>
        <p:spPr>
          <a:xfrm>
            <a:off x="381000" y="1447800"/>
            <a:ext cx="10873740" cy="4495800"/>
          </a:xfrm>
        </p:spPr>
        <p:txBody>
          <a:bodyPr/>
          <a:lstStyle/>
          <a:p>
            <a:pPr>
              <a:buClrTx/>
              <a:buFont typeface="Wingdings" panose="05000000000000000000" pitchFamily="2" charset="2"/>
              <a:buChar char="q"/>
            </a:pPr>
            <a:r>
              <a:rPr lang="en-US" altLang="en-US" dirty="0"/>
              <a:t> To determine the value of </a:t>
            </a:r>
            <a:r>
              <a:rPr lang="en-US" altLang="en-US" i="1" dirty="0"/>
              <a:t>p</a:t>
            </a:r>
            <a:r>
              <a:rPr lang="en-US" altLang="en-US" b="1" dirty="0"/>
              <a:t> </a:t>
            </a:r>
            <a:r>
              <a:rPr lang="en-US" altLang="en-US" dirty="0"/>
              <a:t>and </a:t>
            </a:r>
            <a:r>
              <a:rPr lang="en-US" altLang="en-US" i="1" dirty="0"/>
              <a:t>q</a:t>
            </a:r>
            <a:r>
              <a:rPr lang="en-US" altLang="en-US" dirty="0"/>
              <a:t> we use the graphical properties of the autocorrelation function and the partial autocorrelation function.</a:t>
            </a:r>
          </a:p>
          <a:p>
            <a:pPr>
              <a:buClrTx/>
              <a:buFont typeface="Wingdings" panose="05000000000000000000" pitchFamily="2" charset="2"/>
              <a:buChar char="q"/>
            </a:pPr>
            <a:r>
              <a:rPr lang="en-US" altLang="en-US" dirty="0"/>
              <a:t> Again recall the following:</a:t>
            </a:r>
            <a:endParaRPr lang="en-CA" altLang="en-US" dirty="0"/>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218" y="2971800"/>
            <a:ext cx="8259763"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4208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normAutofit fontScale="90000"/>
          </a:bodyPr>
          <a:lstStyle/>
          <a:p>
            <a:br>
              <a:rPr lang="en-US" dirty="0"/>
            </a:br>
            <a:br>
              <a:rPr lang="en-US" dirty="0"/>
            </a:br>
            <a:r>
              <a:rPr lang="en-US" dirty="0"/>
              <a:t>Which ARIMA(</a:t>
            </a:r>
            <a:r>
              <a:rPr lang="en-US" dirty="0" err="1"/>
              <a:t>p,d,q</a:t>
            </a:r>
            <a:r>
              <a:rPr lang="en-US" dirty="0"/>
              <a:t>) model do I use?</a:t>
            </a:r>
            <a:endParaRPr lang="en-IN" dirty="0"/>
          </a:p>
        </p:txBody>
      </p:sp>
      <p:sp>
        <p:nvSpPr>
          <p:cNvPr id="3" name="Content Placeholder 2"/>
          <p:cNvSpPr>
            <a:spLocks noGrp="1"/>
          </p:cNvSpPr>
          <p:nvPr>
            <p:ph idx="1"/>
          </p:nvPr>
        </p:nvSpPr>
        <p:spPr>
          <a:xfrm>
            <a:off x="131885" y="1447800"/>
            <a:ext cx="11069515" cy="4495800"/>
          </a:xfrm>
        </p:spPr>
        <p:txBody>
          <a:bodyPr/>
          <a:lstStyle/>
          <a:p>
            <a:pPr lvl="1">
              <a:spcBef>
                <a:spcPts val="300"/>
              </a:spcBef>
              <a:spcAft>
                <a:spcPts val="300"/>
              </a:spcAft>
              <a:buClrTx/>
              <a:buFont typeface="Wingdings" panose="05000000000000000000" pitchFamily="2" charset="2"/>
              <a:buChar char="§"/>
            </a:pPr>
            <a:r>
              <a:rPr lang="en-US" sz="2000" dirty="0"/>
              <a:t>Plot the data.</a:t>
            </a:r>
          </a:p>
          <a:p>
            <a:pPr lvl="1">
              <a:spcBef>
                <a:spcPts val="300"/>
              </a:spcBef>
              <a:spcAft>
                <a:spcPts val="300"/>
              </a:spcAft>
              <a:buClrTx/>
              <a:buFont typeface="Wingdings" panose="05000000000000000000" pitchFamily="2" charset="2"/>
              <a:buChar char="§"/>
            </a:pPr>
            <a:r>
              <a:rPr lang="en-US" sz="2000" dirty="0"/>
              <a:t>Look to see if the data is stationary, that is they are scattered randomly about a constant mean level. Also look at the ACF and PACF (stationarity is implied by the ACF or PACF dropping quickly to zero).</a:t>
            </a:r>
          </a:p>
          <a:p>
            <a:pPr lvl="1">
              <a:spcBef>
                <a:spcPts val="300"/>
              </a:spcBef>
              <a:spcAft>
                <a:spcPts val="300"/>
              </a:spcAft>
              <a:buClrTx/>
              <a:buFont typeface="Wingdings" panose="05000000000000000000" pitchFamily="2" charset="2"/>
              <a:buChar char="§"/>
            </a:pPr>
            <a:r>
              <a:rPr lang="en-US" sz="2000" dirty="0"/>
              <a:t>If there is non-stationarity, such as a trend (we’re ignoring seasonal behavior for the moment!), difference he data. Practically, at most two differences need to be taken to reduce a series to stationary. Verify stationarity by plotting the differenced series and looking at the ACF and PACF. </a:t>
            </a:r>
          </a:p>
          <a:p>
            <a:pPr lvl="1">
              <a:spcBef>
                <a:spcPts val="300"/>
              </a:spcBef>
              <a:spcAft>
                <a:spcPts val="300"/>
              </a:spcAft>
              <a:buClrTx/>
              <a:buFont typeface="Wingdings" panose="05000000000000000000" pitchFamily="2" charset="2"/>
              <a:buChar char="§"/>
            </a:pPr>
            <a:r>
              <a:rPr lang="en-US" sz="2000" dirty="0"/>
              <a:t>Once stationary is obtained, look at the ACF and PACF to see if there is any remaining pattern. Check against the theoretical behavior of the MA and AR models to see if they fit. This will give you an ARIMA model with either no MA or no AR component i.e. ARIMA(</a:t>
            </a:r>
            <a:r>
              <a:rPr lang="en-US" sz="2000" i="1" dirty="0"/>
              <a:t>0,d,q</a:t>
            </a:r>
            <a:r>
              <a:rPr lang="en-US" sz="2000" dirty="0"/>
              <a:t>) or ARIMA(</a:t>
            </a:r>
            <a:r>
              <a:rPr lang="en-US" sz="2000" i="1" dirty="0"/>
              <a:t>p,d,0</a:t>
            </a:r>
            <a:r>
              <a:rPr lang="en-US" sz="2000" dirty="0"/>
              <a:t>).</a:t>
            </a:r>
          </a:p>
          <a:p>
            <a:pPr lvl="1">
              <a:spcBef>
                <a:spcPts val="300"/>
              </a:spcBef>
              <a:spcAft>
                <a:spcPts val="300"/>
              </a:spcAft>
              <a:buClrTx/>
              <a:buFont typeface="Wingdings" panose="05000000000000000000" pitchFamily="2" charset="2"/>
              <a:buChar char="§"/>
            </a:pPr>
            <a:r>
              <a:rPr lang="en-US" sz="2000" dirty="0"/>
              <a:t>If there is no clear MA or AR model, an ARMA model will have to be considered. These can in general not be guessed from the ACF and PACF, other methods are needed, based on the ideas of minimizing Information Criterion (AIC or BIC).</a:t>
            </a:r>
          </a:p>
          <a:p>
            <a:endParaRPr lang="en-IN" dirty="0"/>
          </a:p>
        </p:txBody>
      </p:sp>
    </p:spTree>
    <p:extLst>
      <p:ext uri="{BB962C8B-B14F-4D97-AF65-F5344CB8AC3E}">
        <p14:creationId xmlns:p14="http://schemas.microsoft.com/office/powerpoint/2010/main" val="163027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70326"/>
            <a:ext cx="11003280" cy="856395"/>
          </a:xfrm>
        </p:spPr>
        <p:txBody>
          <a:bodyPr/>
          <a:lstStyle/>
          <a:p>
            <a:r>
              <a:rPr lang="en-US" dirty="0"/>
              <a:t>Seasonal ARIMA Model</a:t>
            </a:r>
          </a:p>
        </p:txBody>
      </p:sp>
      <p:sp>
        <p:nvSpPr>
          <p:cNvPr id="5" name="Content Placeholder 2"/>
          <p:cNvSpPr>
            <a:spLocks noGrp="1"/>
          </p:cNvSpPr>
          <p:nvPr>
            <p:ph idx="1"/>
          </p:nvPr>
        </p:nvSpPr>
        <p:spPr>
          <a:xfrm>
            <a:off x="152400" y="1326720"/>
            <a:ext cx="11069515" cy="4845479"/>
          </a:xfrm>
        </p:spPr>
        <p:txBody>
          <a:bodyPr>
            <a:noAutofit/>
          </a:bodyPr>
          <a:lstStyle/>
          <a:p>
            <a:pPr lvl="1">
              <a:buClrTx/>
              <a:buFont typeface="Wingdings" panose="05000000000000000000" pitchFamily="2" charset="2"/>
              <a:buChar char="q"/>
            </a:pPr>
            <a:r>
              <a:rPr lang="en-US" sz="2000" dirty="0"/>
              <a:t> ARIMA models cannot really cope with seasonal behavior. Hence we introduce seasonal ARMA model denoted by ARMA (P,Q)h. Seasonal ARMA can be of two types-</a:t>
            </a:r>
          </a:p>
          <a:p>
            <a:pPr marL="582613" indent="-342900">
              <a:spcBef>
                <a:spcPts val="400"/>
              </a:spcBef>
              <a:spcAft>
                <a:spcPts val="400"/>
              </a:spcAft>
              <a:buClrTx/>
              <a:buFont typeface="+mj-lt"/>
              <a:buAutoNum type="arabicPeriod"/>
            </a:pPr>
            <a:r>
              <a:rPr lang="en-US" dirty="0"/>
              <a:t>Seasonal ARMA (ARMA (p,q)) – Only seasonal components</a:t>
            </a:r>
          </a:p>
          <a:p>
            <a:pPr marL="582613" indent="-342900">
              <a:spcBef>
                <a:spcPts val="400"/>
              </a:spcBef>
              <a:spcAft>
                <a:spcPts val="400"/>
              </a:spcAft>
              <a:buClrTx/>
              <a:buFont typeface="+mj-lt"/>
              <a:buAutoNum type="arabicPeriod"/>
            </a:pPr>
            <a:r>
              <a:rPr lang="en-US" dirty="0"/>
              <a:t>Mixed seasonal ARMA (ARMA(p,q)(p,q)s. Combination of normal ARMA and seasonal ARMA.</a:t>
            </a:r>
          </a:p>
          <a:p>
            <a:pPr>
              <a:spcBef>
                <a:spcPts val="400"/>
              </a:spcBef>
              <a:spcAft>
                <a:spcPts val="400"/>
              </a:spcAft>
            </a:pPr>
            <a:endParaRPr lang="en-US" dirty="0"/>
          </a:p>
          <a:p>
            <a:pPr lvl="1">
              <a:buClrTx/>
              <a:buFont typeface="Wingdings" panose="05000000000000000000" pitchFamily="2" charset="2"/>
              <a:buChar char="q"/>
            </a:pPr>
            <a:r>
              <a:rPr lang="en-US" sz="2000" dirty="0"/>
              <a:t> In case trend and seasonality both are present. We will use ARIMA model instead of ARMA. The idea behind the seasonal ARIMA is to look at what are the best explanatory variables to model a seasonal pattern.</a:t>
            </a:r>
          </a:p>
          <a:p>
            <a:pPr>
              <a:spcBef>
                <a:spcPts val="400"/>
              </a:spcBef>
              <a:spcAft>
                <a:spcPts val="400"/>
              </a:spcAft>
            </a:pPr>
            <a:endParaRPr lang="en-US" dirty="0"/>
          </a:p>
          <a:p>
            <a:pPr>
              <a:spcBef>
                <a:spcPts val="400"/>
              </a:spcBef>
              <a:spcAft>
                <a:spcPts val="400"/>
              </a:spcAft>
              <a:buClrTx/>
              <a:buFont typeface="Wingdings" panose="05000000000000000000" pitchFamily="2" charset="2"/>
              <a:buChar char="q"/>
            </a:pPr>
            <a:r>
              <a:rPr lang="en-US" dirty="0"/>
              <a:t>You can use ACF and PACF to identify P or Q:</a:t>
            </a:r>
          </a:p>
          <a:p>
            <a:pPr lvl="1">
              <a:buClrTx/>
              <a:buFont typeface="Wingdings" panose="05000000000000000000" pitchFamily="2" charset="2"/>
              <a:buChar char="§"/>
            </a:pPr>
            <a:r>
              <a:rPr lang="en-US" sz="2000" dirty="0"/>
              <a:t>For </a:t>
            </a:r>
            <a:r>
              <a:rPr lang="en-US" sz="2000" i="1" dirty="0"/>
              <a:t>ARIMA(0, 0, 0)(P, 0,0)s , you should see major peaks on the PACF at s, 2s, ....Ps. On the ACF, the coefficients at lags s, 2s, ....Ps, ... should form an exponential decrease, or a damped sine wave. </a:t>
            </a:r>
          </a:p>
          <a:p>
            <a:pPr lvl="1">
              <a:buClrTx/>
              <a:buFont typeface="Wingdings" panose="05000000000000000000" pitchFamily="2" charset="2"/>
              <a:buChar char="§"/>
            </a:pPr>
            <a:r>
              <a:rPr lang="en-US" sz="2000" i="1" dirty="0"/>
              <a:t>ARIMA(0, 0,0)(0,0,Q)s , you should see major peaks on the ACF at s, 2s, ....Qs. On the PACF, the coefficients at lags s, 2s, ....Qs,... should form an exponential decrease, or a damped sine wave. </a:t>
            </a:r>
          </a:p>
          <a:p>
            <a:pPr lvl="1">
              <a:buClrTx/>
              <a:buFont typeface="Wingdings" panose="05000000000000000000" pitchFamily="2" charset="2"/>
              <a:buChar char="q"/>
            </a:pPr>
            <a:r>
              <a:rPr lang="en-US" sz="2000" i="1" dirty="0"/>
              <a:t> </a:t>
            </a:r>
            <a:r>
              <a:rPr lang="en-US" sz="2000" dirty="0"/>
              <a:t>Using the AIC as the selection criterion, we select the ARIMA model with the lowest value of the AIC.</a:t>
            </a:r>
          </a:p>
        </p:txBody>
      </p:sp>
      <p:sp>
        <p:nvSpPr>
          <p:cNvPr id="6"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16</a:t>
            </a:fld>
            <a:endParaRPr lang="en-US" dirty="0"/>
          </a:p>
        </p:txBody>
      </p:sp>
    </p:spTree>
    <p:extLst>
      <p:ext uri="{BB962C8B-B14F-4D97-AF65-F5344CB8AC3E}">
        <p14:creationId xmlns:p14="http://schemas.microsoft.com/office/powerpoint/2010/main" val="467005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86577" y="381000"/>
            <a:ext cx="11003280" cy="856395"/>
          </a:xfrm>
        </p:spPr>
        <p:txBody>
          <a:bodyPr/>
          <a:lstStyle/>
          <a:p>
            <a:r>
              <a:rPr lang="en-US" dirty="0"/>
              <a:t>The  Box-Jenkins model building process</a:t>
            </a:r>
          </a:p>
        </p:txBody>
      </p:sp>
      <p:sp>
        <p:nvSpPr>
          <p:cNvPr id="29699" name="Rectangle 3"/>
          <p:cNvSpPr>
            <a:spLocks noGrp="1" noChangeArrowheads="1"/>
          </p:cNvSpPr>
          <p:nvPr>
            <p:ph type="body" idx="1"/>
          </p:nvPr>
        </p:nvSpPr>
        <p:spPr>
          <a:xfrm>
            <a:off x="266699" y="1295401"/>
            <a:ext cx="10868465" cy="4876800"/>
          </a:xfrm>
        </p:spPr>
        <p:txBody>
          <a:bodyPr>
            <a:normAutofit fontScale="92500" lnSpcReduction="20000"/>
          </a:bodyPr>
          <a:lstStyle/>
          <a:p>
            <a:pPr lvl="1">
              <a:buClrTx/>
              <a:buFont typeface="Wingdings" panose="05000000000000000000" pitchFamily="2" charset="2"/>
              <a:buChar char="q"/>
            </a:pPr>
            <a:r>
              <a:rPr lang="en-GB" sz="1900" dirty="0"/>
              <a:t> Box and Jenkins (1976) proposed a modelling strategy for pure time series forecasting</a:t>
            </a:r>
          </a:p>
          <a:p>
            <a:pPr lvl="1">
              <a:buClrTx/>
              <a:buFont typeface="Wingdings" panose="05000000000000000000" pitchFamily="2" charset="2"/>
              <a:buChar char="q"/>
            </a:pPr>
            <a:r>
              <a:rPr lang="en-US" sz="1900" dirty="0"/>
              <a:t>Model identification</a:t>
            </a:r>
          </a:p>
          <a:p>
            <a:pPr lvl="2">
              <a:spcBef>
                <a:spcPts val="400"/>
              </a:spcBef>
              <a:buClrTx/>
              <a:buFont typeface="Wingdings" panose="05000000000000000000" pitchFamily="2" charset="2"/>
              <a:buChar char="§"/>
            </a:pPr>
            <a:r>
              <a:rPr lang="en-US" sz="1700" dirty="0"/>
              <a:t>Autocorrelations</a:t>
            </a:r>
          </a:p>
          <a:p>
            <a:pPr lvl="2">
              <a:spcBef>
                <a:spcPts val="400"/>
              </a:spcBef>
              <a:buClrTx/>
              <a:buFont typeface="Wingdings" panose="05000000000000000000" pitchFamily="2" charset="2"/>
              <a:buChar char="§"/>
            </a:pPr>
            <a:r>
              <a:rPr lang="en-US" sz="1700" dirty="0"/>
              <a:t>Partial-autocorrelations</a:t>
            </a:r>
          </a:p>
          <a:p>
            <a:pPr lvl="1"/>
            <a:endParaRPr lang="en-US" sz="1900" dirty="0"/>
          </a:p>
          <a:p>
            <a:pPr lvl="1">
              <a:buClrTx/>
              <a:buFont typeface="Wingdings" panose="05000000000000000000" pitchFamily="2" charset="2"/>
              <a:buChar char="q"/>
            </a:pPr>
            <a:r>
              <a:rPr lang="en-US" sz="1900" dirty="0"/>
              <a:t> Model estimation</a:t>
            </a:r>
          </a:p>
          <a:p>
            <a:pPr lvl="2">
              <a:spcBef>
                <a:spcPts val="400"/>
              </a:spcBef>
              <a:buClrTx/>
              <a:buFont typeface="Wingdings" panose="05000000000000000000" pitchFamily="2" charset="2"/>
              <a:buChar char="§"/>
            </a:pPr>
            <a:r>
              <a:rPr lang="en-US" sz="1700" dirty="0"/>
              <a:t>The objective is to minimize the sum of squares of errors. Fitting many different possible models and using a goodness of fit statistic (AIC) to select “best” model</a:t>
            </a:r>
          </a:p>
          <a:p>
            <a:pPr lvl="1"/>
            <a:endParaRPr lang="en-US" sz="1900" dirty="0"/>
          </a:p>
          <a:p>
            <a:pPr lvl="1">
              <a:buClrTx/>
              <a:buFont typeface="Wingdings" panose="05000000000000000000" pitchFamily="2" charset="2"/>
              <a:buChar char="q"/>
            </a:pPr>
            <a:r>
              <a:rPr lang="en-US" sz="1900" dirty="0"/>
              <a:t> Model validation</a:t>
            </a:r>
          </a:p>
          <a:p>
            <a:pPr lvl="2">
              <a:spcBef>
                <a:spcPts val="400"/>
              </a:spcBef>
              <a:buClrTx/>
              <a:buFont typeface="Wingdings" panose="05000000000000000000" pitchFamily="2" charset="2"/>
              <a:buChar char="§"/>
            </a:pPr>
            <a:r>
              <a:rPr lang="en-US" sz="1700" dirty="0"/>
              <a:t>Certain diagnostics are used to check the validity of the model</a:t>
            </a:r>
          </a:p>
          <a:p>
            <a:pPr lvl="2">
              <a:spcBef>
                <a:spcPts val="400"/>
              </a:spcBef>
              <a:buClrTx/>
              <a:buFont typeface="Wingdings" panose="05000000000000000000" pitchFamily="2" charset="2"/>
              <a:buChar char="§"/>
            </a:pPr>
            <a:r>
              <a:rPr lang="en-US" sz="1700" dirty="0"/>
              <a:t>Examine residuals, statistical significance of coefficients. </a:t>
            </a:r>
          </a:p>
          <a:p>
            <a:pPr lvl="2">
              <a:spcBef>
                <a:spcPts val="400"/>
              </a:spcBef>
              <a:buClrTx/>
              <a:buFont typeface="Wingdings" panose="05000000000000000000" pitchFamily="2" charset="2"/>
              <a:buChar char="§"/>
            </a:pPr>
            <a:r>
              <a:rPr lang="en-US" sz="1700" dirty="0"/>
              <a:t>Two methods:</a:t>
            </a:r>
          </a:p>
          <a:p>
            <a:pPr lvl="3">
              <a:spcBef>
                <a:spcPts val="400"/>
              </a:spcBef>
              <a:buClrTx/>
              <a:buFont typeface="Wingdings" panose="05000000000000000000" pitchFamily="2" charset="2"/>
              <a:buChar char="§"/>
            </a:pPr>
            <a:r>
              <a:rPr lang="en-US" sz="1700" dirty="0"/>
              <a:t>Examine residuals</a:t>
            </a:r>
          </a:p>
          <a:p>
            <a:pPr lvl="3">
              <a:spcBef>
                <a:spcPts val="400"/>
              </a:spcBef>
              <a:buClrTx/>
              <a:buFont typeface="Wingdings" panose="05000000000000000000" pitchFamily="2" charset="2"/>
              <a:buChar char="§"/>
            </a:pPr>
            <a:r>
              <a:rPr lang="en-US" sz="1700" dirty="0"/>
              <a:t>AIC or SBC</a:t>
            </a:r>
          </a:p>
          <a:p>
            <a:pPr lvl="1">
              <a:buNone/>
            </a:pPr>
            <a:endParaRPr lang="en-US" sz="1900" dirty="0"/>
          </a:p>
          <a:p>
            <a:pPr lvl="1">
              <a:buClrTx/>
              <a:buFont typeface="Wingdings" panose="05000000000000000000" pitchFamily="2" charset="2"/>
              <a:buChar char="q"/>
            </a:pPr>
            <a:r>
              <a:rPr lang="en-US" sz="1900" dirty="0"/>
              <a:t> Model forecasting</a:t>
            </a:r>
          </a:p>
          <a:p>
            <a:pPr lvl="2">
              <a:spcBef>
                <a:spcPts val="400"/>
              </a:spcBef>
              <a:buClrTx/>
              <a:buFont typeface="Wingdings" panose="05000000000000000000" pitchFamily="2" charset="2"/>
              <a:buChar char="§"/>
            </a:pPr>
            <a:r>
              <a:rPr lang="en-US" sz="1700" dirty="0"/>
              <a:t>The estimated model is used to generate forecasts and confidence limits of the forecasts</a:t>
            </a:r>
            <a:endParaRPr lang="en-GB" dirty="0"/>
          </a:p>
        </p:txBody>
      </p:sp>
      <p:sp>
        <p:nvSpPr>
          <p:cNvPr id="4" name="Rectangle 3"/>
          <p:cNvSpPr/>
          <p:nvPr/>
        </p:nvSpPr>
        <p:spPr>
          <a:xfrm>
            <a:off x="2438400" y="4876800"/>
            <a:ext cx="5524500" cy="491160"/>
          </a:xfrm>
          <a:prstGeom prst="rect">
            <a:avLst/>
          </a:prstGeom>
        </p:spPr>
        <p:txBody>
          <a:bodyPr wrap="square">
            <a:spAutoFit/>
          </a:bodyPr>
          <a:lstStyle/>
          <a:p>
            <a:pPr marL="285750" lvl="1" indent="-285750">
              <a:lnSpc>
                <a:spcPct val="80000"/>
              </a:lnSpc>
              <a:spcBef>
                <a:spcPts val="300"/>
              </a:spcBef>
              <a:spcAft>
                <a:spcPts val="300"/>
              </a:spcAft>
              <a:buFont typeface="Wingdings" panose="05000000000000000000" pitchFamily="2" charset="2"/>
              <a:buChar char="§"/>
              <a:tabLst>
                <a:tab pos="1148410" algn="l"/>
                <a:tab pos="1760896" algn="l"/>
                <a:tab pos="2296820" algn="l"/>
                <a:tab pos="2909306" algn="l"/>
                <a:tab pos="3426090" algn="l"/>
                <a:tab pos="4019436" algn="l"/>
                <a:tab pos="4593641" algn="l"/>
                <a:tab pos="5167846" algn="l"/>
                <a:tab pos="5742051" algn="l"/>
              </a:tabLst>
              <a:defRPr/>
            </a:pPr>
            <a:r>
              <a:rPr lang="en-AU" sz="1600" dirty="0"/>
              <a:t>AIC- The Akaike Information Criterion is a function to determine the best model. Lower the AIC is better the model</a:t>
            </a:r>
          </a:p>
        </p:txBody>
      </p:sp>
      <p:sp>
        <p:nvSpPr>
          <p:cNvPr id="5"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17</a:t>
            </a:fld>
            <a:endParaRPr lang="en-US" dirty="0"/>
          </a:p>
        </p:txBody>
      </p:sp>
    </p:spTree>
    <p:extLst>
      <p:ext uri="{BB962C8B-B14F-4D97-AF65-F5344CB8AC3E}">
        <p14:creationId xmlns:p14="http://schemas.microsoft.com/office/powerpoint/2010/main" val="3789322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381000"/>
            <a:ext cx="11003280" cy="856395"/>
          </a:xfrm>
        </p:spPr>
        <p:txBody>
          <a:bodyPr/>
          <a:lstStyle/>
          <a:p>
            <a:r>
              <a:rPr lang="en-IN" dirty="0"/>
              <a:t>Industry related examples</a:t>
            </a:r>
          </a:p>
        </p:txBody>
      </p:sp>
      <p:sp>
        <p:nvSpPr>
          <p:cNvPr id="3" name="Content Placeholder 2"/>
          <p:cNvSpPr>
            <a:spLocks noGrp="1"/>
          </p:cNvSpPr>
          <p:nvPr>
            <p:ph idx="1"/>
          </p:nvPr>
        </p:nvSpPr>
        <p:spPr>
          <a:xfrm>
            <a:off x="131885" y="1600200"/>
            <a:ext cx="11896761" cy="4495800"/>
          </a:xfrm>
        </p:spPr>
        <p:txBody>
          <a:bodyPr/>
          <a:lstStyle/>
          <a:p>
            <a:pPr>
              <a:buClrTx/>
              <a:buFont typeface="Wingdings" panose="05000000000000000000" pitchFamily="2" charset="2"/>
              <a:buChar char="q"/>
            </a:pPr>
            <a:r>
              <a:rPr lang="en-IN" dirty="0"/>
              <a:t> Production and Utilization of Gas.</a:t>
            </a:r>
          </a:p>
          <a:p>
            <a:pPr>
              <a:buClrTx/>
              <a:buFont typeface="Wingdings" panose="05000000000000000000" pitchFamily="2" charset="2"/>
              <a:buChar char="q"/>
            </a:pPr>
            <a:r>
              <a:rPr lang="en-IN" dirty="0"/>
              <a:t> Natural gas prices.</a:t>
            </a:r>
          </a:p>
          <a:p>
            <a:pPr>
              <a:buClrTx/>
              <a:buFont typeface="Wingdings" panose="05000000000000000000" pitchFamily="2" charset="2"/>
              <a:buChar char="q"/>
            </a:pPr>
            <a:r>
              <a:rPr lang="en-IN" dirty="0"/>
              <a:t> Estimation and Forecast of the Models for Stock Market Performance of the Oil &amp; Gas Companies.</a:t>
            </a:r>
          </a:p>
          <a:p>
            <a:pPr>
              <a:buClrTx/>
              <a:buFont typeface="Wingdings" panose="05000000000000000000" pitchFamily="2" charset="2"/>
              <a:buChar char="q"/>
            </a:pPr>
            <a:r>
              <a:rPr lang="en-IN" dirty="0"/>
              <a:t> Oil Sales forecasting using ARIMA models.</a:t>
            </a:r>
          </a:p>
          <a:p>
            <a:pPr>
              <a:buClrTx/>
              <a:buFont typeface="Wingdings" panose="05000000000000000000" pitchFamily="2" charset="2"/>
              <a:buChar char="q"/>
            </a:pPr>
            <a:r>
              <a:rPr lang="en-IN" dirty="0"/>
              <a:t> Modelling and forecasting future values for monthly crude oil exportation.</a:t>
            </a:r>
          </a:p>
          <a:p>
            <a:pPr>
              <a:buClrTx/>
              <a:buFont typeface="Wingdings" panose="05000000000000000000" pitchFamily="2" charset="2"/>
              <a:buChar char="q"/>
            </a:pPr>
            <a:r>
              <a:rPr lang="en-IN" dirty="0"/>
              <a:t> Operation parameters.</a:t>
            </a: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endParaRPr lang="en-IN" dirty="0"/>
          </a:p>
        </p:txBody>
      </p:sp>
    </p:spTree>
    <p:extLst>
      <p:ext uri="{BB962C8B-B14F-4D97-AF65-F5344CB8AC3E}">
        <p14:creationId xmlns:p14="http://schemas.microsoft.com/office/powerpoint/2010/main" val="2148872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25497"/>
            <a:ext cx="11003280" cy="856395"/>
          </a:xfrm>
        </p:spPr>
        <p:txBody>
          <a:bodyPr/>
          <a:lstStyle/>
          <a:p>
            <a:r>
              <a:rPr lang="en-IN" dirty="0"/>
              <a:t>Regression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26597249"/>
              </p:ext>
            </p:extLst>
          </p:nvPr>
        </p:nvGraphicFramePr>
        <p:xfrm>
          <a:off x="381000" y="1447800"/>
          <a:ext cx="113538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287682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003280" cy="856395"/>
          </a:xfrm>
        </p:spPr>
        <p:txBody>
          <a:bodyPr>
            <a:normAutofit/>
          </a:bodyPr>
          <a:lstStyle/>
          <a:p>
            <a:r>
              <a:rPr lang="en-US" dirty="0">
                <a:latin typeface="Times New Roman" charset="0"/>
              </a:rPr>
              <a:t>Steps for ARIMA MODEL</a:t>
            </a:r>
            <a:endParaRPr lang="en-IN" dirty="0"/>
          </a:p>
        </p:txBody>
      </p:sp>
      <p:sp>
        <p:nvSpPr>
          <p:cNvPr id="3" name="Content Placeholder 2"/>
          <p:cNvSpPr>
            <a:spLocks noGrp="1"/>
          </p:cNvSpPr>
          <p:nvPr>
            <p:ph idx="1"/>
          </p:nvPr>
        </p:nvSpPr>
        <p:spPr/>
        <p:txBody>
          <a:bodyPr/>
          <a:lstStyle/>
          <a:p>
            <a:pPr>
              <a:buClrTx/>
              <a:buFont typeface="Wingdings" panose="05000000000000000000" pitchFamily="2" charset="2"/>
              <a:buChar char="§"/>
              <a:defRPr/>
            </a:pPr>
            <a:r>
              <a:rPr lang="en-US" dirty="0">
                <a:latin typeface="Times New Roman" charset="0"/>
              </a:rPr>
              <a:t> Visualization</a:t>
            </a:r>
          </a:p>
          <a:p>
            <a:pPr>
              <a:buClrTx/>
              <a:buFont typeface="Wingdings" panose="05000000000000000000" pitchFamily="2" charset="2"/>
              <a:buChar char="§"/>
              <a:defRPr/>
            </a:pPr>
            <a:r>
              <a:rPr lang="en-US" dirty="0">
                <a:latin typeface="Times New Roman" charset="0"/>
              </a:rPr>
              <a:t> ACF and PCF plot</a:t>
            </a:r>
          </a:p>
          <a:p>
            <a:pPr>
              <a:buClrTx/>
              <a:buFont typeface="Wingdings" panose="05000000000000000000" pitchFamily="2" charset="2"/>
              <a:buChar char="§"/>
              <a:defRPr/>
            </a:pPr>
            <a:r>
              <a:rPr lang="en-US" dirty="0">
                <a:latin typeface="Times New Roman" charset="0"/>
              </a:rPr>
              <a:t> Seasonal variation modelling</a:t>
            </a:r>
          </a:p>
          <a:p>
            <a:pPr>
              <a:buClrTx/>
              <a:buFont typeface="Wingdings" panose="05000000000000000000" pitchFamily="2" charset="2"/>
              <a:buChar char="§"/>
              <a:defRPr/>
            </a:pPr>
            <a:r>
              <a:rPr lang="en-US" dirty="0">
                <a:latin typeface="Times New Roman" charset="0"/>
              </a:rPr>
              <a:t> Stationary check </a:t>
            </a:r>
          </a:p>
          <a:p>
            <a:pPr>
              <a:buClrTx/>
              <a:buFont typeface="Wingdings" panose="05000000000000000000" pitchFamily="2" charset="2"/>
              <a:buChar char="§"/>
              <a:defRPr/>
            </a:pPr>
            <a:r>
              <a:rPr lang="en-US" dirty="0">
                <a:latin typeface="Times New Roman" charset="0"/>
              </a:rPr>
              <a:t> Identifying </a:t>
            </a:r>
            <a:r>
              <a:rPr lang="en-US" dirty="0" err="1">
                <a:latin typeface="Times New Roman" charset="0"/>
              </a:rPr>
              <a:t>p,d,q</a:t>
            </a:r>
            <a:r>
              <a:rPr lang="en-US" dirty="0">
                <a:latin typeface="Times New Roman" charset="0"/>
              </a:rPr>
              <a:t> for non seasonal series</a:t>
            </a:r>
          </a:p>
          <a:p>
            <a:pPr>
              <a:buClrTx/>
              <a:buFont typeface="Wingdings" panose="05000000000000000000" pitchFamily="2" charset="2"/>
              <a:buChar char="§"/>
              <a:defRPr/>
            </a:pPr>
            <a:r>
              <a:rPr lang="en-US" dirty="0">
                <a:latin typeface="Times New Roman" charset="0"/>
              </a:rPr>
              <a:t> Model development </a:t>
            </a:r>
          </a:p>
          <a:p>
            <a:pPr>
              <a:buClrTx/>
              <a:buFont typeface="Wingdings" panose="05000000000000000000" pitchFamily="2" charset="2"/>
              <a:buChar char="§"/>
              <a:defRPr/>
            </a:pPr>
            <a:r>
              <a:rPr lang="en-US" dirty="0">
                <a:latin typeface="Times New Roman" charset="0"/>
              </a:rPr>
              <a:t> Validating accuracy</a:t>
            </a:r>
          </a:p>
          <a:p>
            <a:pPr>
              <a:buClrTx/>
              <a:buFont typeface="Wingdings" panose="05000000000000000000" pitchFamily="2" charset="2"/>
              <a:buChar char="§"/>
              <a:defRPr/>
            </a:pPr>
            <a:r>
              <a:rPr lang="en-US" dirty="0">
                <a:latin typeface="Times New Roman" charset="0"/>
              </a:rPr>
              <a:t> Selecting best model</a:t>
            </a:r>
            <a:endParaRPr lang="en-IN" dirty="0"/>
          </a:p>
        </p:txBody>
      </p:sp>
    </p:spTree>
    <p:extLst>
      <p:ext uri="{BB962C8B-B14F-4D97-AF65-F5344CB8AC3E}">
        <p14:creationId xmlns:p14="http://schemas.microsoft.com/office/powerpoint/2010/main" val="264299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lstStyle/>
          <a:p>
            <a:r>
              <a:rPr lang="en-IN" dirty="0"/>
              <a:t>Energy Meter</a:t>
            </a:r>
          </a:p>
        </p:txBody>
      </p:sp>
      <p:sp>
        <p:nvSpPr>
          <p:cNvPr id="3" name="Content Placeholder 2"/>
          <p:cNvSpPr>
            <a:spLocks noGrp="1"/>
          </p:cNvSpPr>
          <p:nvPr>
            <p:ph idx="1"/>
          </p:nvPr>
        </p:nvSpPr>
        <p:spPr>
          <a:xfrm>
            <a:off x="304800" y="1447800"/>
            <a:ext cx="10896600" cy="4495800"/>
          </a:xfrm>
        </p:spPr>
        <p:txBody>
          <a:bodyPr/>
          <a:lstStyle/>
          <a:p>
            <a:pPr>
              <a:buClrTx/>
              <a:buFont typeface="Wingdings" panose="05000000000000000000" pitchFamily="2" charset="2"/>
              <a:buChar char="q"/>
            </a:pPr>
            <a:r>
              <a:rPr lang="en-IN" sz="2400" dirty="0"/>
              <a:t> An electric meter is a device that measures the amount of electric energy consumed by a residence, a business or electrically powered devices.</a:t>
            </a:r>
          </a:p>
          <a:p>
            <a:pPr>
              <a:buClrTx/>
              <a:buFont typeface="Wingdings" panose="05000000000000000000" pitchFamily="2" charset="2"/>
              <a:buChar char="q"/>
            </a:pPr>
            <a:r>
              <a:rPr lang="en-IN" sz="2400" dirty="0"/>
              <a:t> Electric utilities install meter at the customer premises to measure electric energy delivered to their customers for billing purpose.</a:t>
            </a:r>
          </a:p>
          <a:p>
            <a:pPr>
              <a:buClrTx/>
              <a:buFont typeface="Wingdings" panose="05000000000000000000" pitchFamily="2" charset="2"/>
              <a:buChar char="q"/>
            </a:pPr>
            <a:r>
              <a:rPr lang="en-IN" sz="2400" dirty="0"/>
              <a:t> They are calibrated in billing units and the most popular and accepted unit is measured in kilo watt hour (KWH).</a:t>
            </a:r>
          </a:p>
          <a:p>
            <a:pPr marL="0" indent="0">
              <a:buNone/>
            </a:pPr>
            <a:endParaRPr lang="en-IN" dirty="0"/>
          </a:p>
          <a:p>
            <a:endParaRPr lang="en-IN" dirty="0"/>
          </a:p>
        </p:txBody>
      </p:sp>
    </p:spTree>
    <p:extLst>
      <p:ext uri="{BB962C8B-B14F-4D97-AF65-F5344CB8AC3E}">
        <p14:creationId xmlns:p14="http://schemas.microsoft.com/office/powerpoint/2010/main" val="2694883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normAutofit/>
          </a:bodyPr>
          <a:lstStyle/>
          <a:p>
            <a:r>
              <a:rPr lang="en-IN" dirty="0"/>
              <a:t>Types of energy meter </a:t>
            </a:r>
          </a:p>
        </p:txBody>
      </p:sp>
      <p:sp>
        <p:nvSpPr>
          <p:cNvPr id="3" name="Content Placeholder 2"/>
          <p:cNvSpPr>
            <a:spLocks noGrp="1"/>
          </p:cNvSpPr>
          <p:nvPr>
            <p:ph idx="1"/>
          </p:nvPr>
        </p:nvSpPr>
        <p:spPr>
          <a:xfrm>
            <a:off x="304800" y="1447800"/>
            <a:ext cx="10820400" cy="4495800"/>
          </a:xfrm>
        </p:spPr>
        <p:txBody>
          <a:bodyPr>
            <a:normAutofit/>
          </a:bodyPr>
          <a:lstStyle/>
          <a:p>
            <a:pPr>
              <a:lnSpc>
                <a:spcPct val="170000"/>
              </a:lnSpc>
              <a:buClrTx/>
              <a:buFont typeface="Wingdings" panose="05000000000000000000" pitchFamily="2" charset="2"/>
              <a:buChar char="q"/>
            </a:pPr>
            <a:r>
              <a:rPr lang="en-IN" sz="2400" dirty="0"/>
              <a:t> It is classified in accordance with several factors such as </a:t>
            </a:r>
          </a:p>
          <a:p>
            <a:pPr lvl="1">
              <a:lnSpc>
                <a:spcPct val="170000"/>
              </a:lnSpc>
              <a:buClrTx/>
              <a:buFont typeface="Wingdings" panose="05000000000000000000" pitchFamily="2" charset="2"/>
              <a:buChar char="§"/>
            </a:pPr>
            <a:r>
              <a:rPr lang="en-IN" sz="2400" dirty="0"/>
              <a:t> Types of display - Analog or digital </a:t>
            </a:r>
          </a:p>
          <a:p>
            <a:pPr lvl="1">
              <a:lnSpc>
                <a:spcPct val="170000"/>
              </a:lnSpc>
              <a:buClrTx/>
              <a:buFont typeface="Wingdings" panose="05000000000000000000" pitchFamily="2" charset="2"/>
              <a:buChar char="§"/>
            </a:pPr>
            <a:r>
              <a:rPr lang="en-IN" sz="2400" dirty="0"/>
              <a:t> Type of metering point – Grid, primary / secondary transmission and local distribution.</a:t>
            </a:r>
          </a:p>
          <a:p>
            <a:pPr lvl="1">
              <a:lnSpc>
                <a:spcPct val="170000"/>
              </a:lnSpc>
              <a:buClrTx/>
              <a:buFont typeface="Wingdings" panose="05000000000000000000" pitchFamily="2" charset="2"/>
              <a:buChar char="§"/>
            </a:pPr>
            <a:r>
              <a:rPr lang="en-IN" sz="2400" dirty="0"/>
              <a:t> End applications - Domestic, commercial industrial </a:t>
            </a:r>
          </a:p>
          <a:p>
            <a:pPr lvl="1">
              <a:lnSpc>
                <a:spcPct val="170000"/>
              </a:lnSpc>
              <a:buClrTx/>
              <a:buFont typeface="Wingdings" panose="05000000000000000000" pitchFamily="2" charset="2"/>
              <a:buChar char="§"/>
            </a:pPr>
            <a:r>
              <a:rPr lang="en-IN" sz="2400" dirty="0"/>
              <a:t> Technical application – 3 phase, single phase, LT, HT and accuracy class meter.</a:t>
            </a:r>
          </a:p>
          <a:p>
            <a:endParaRPr lang="en-IN" dirty="0"/>
          </a:p>
        </p:txBody>
      </p:sp>
    </p:spTree>
    <p:extLst>
      <p:ext uri="{BB962C8B-B14F-4D97-AF65-F5344CB8AC3E}">
        <p14:creationId xmlns:p14="http://schemas.microsoft.com/office/powerpoint/2010/main" val="973201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85" y="381000"/>
            <a:ext cx="10383715" cy="856395"/>
          </a:xfrm>
        </p:spPr>
        <p:txBody>
          <a:bodyPr/>
          <a:lstStyle/>
          <a:p>
            <a:r>
              <a:rPr lang="en-IN" dirty="0"/>
              <a:t>Energy Meter</a:t>
            </a:r>
          </a:p>
        </p:txBody>
      </p:sp>
      <p:pic>
        <p:nvPicPr>
          <p:cNvPr id="1026" name="Picture 1" descr="Induction type Energy m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3505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Working of induction type energy me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600200"/>
            <a:ext cx="6095999"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5149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lstStyle/>
          <a:p>
            <a:r>
              <a:rPr lang="en-IN" dirty="0"/>
              <a:t>Problem statement.</a:t>
            </a:r>
          </a:p>
        </p:txBody>
      </p:sp>
      <p:sp>
        <p:nvSpPr>
          <p:cNvPr id="3" name="Content Placeholder 2"/>
          <p:cNvSpPr>
            <a:spLocks noGrp="1"/>
          </p:cNvSpPr>
          <p:nvPr>
            <p:ph idx="1"/>
          </p:nvPr>
        </p:nvSpPr>
        <p:spPr/>
        <p:txBody>
          <a:bodyPr>
            <a:normAutofit/>
          </a:bodyPr>
          <a:lstStyle/>
          <a:p>
            <a:pPr>
              <a:buClrTx/>
              <a:buFont typeface="Wingdings" panose="05000000000000000000" pitchFamily="2" charset="2"/>
              <a:buChar char="q"/>
            </a:pPr>
            <a:r>
              <a:rPr lang="en-IN" sz="2400" dirty="0"/>
              <a:t> Our objective is to : - </a:t>
            </a:r>
          </a:p>
          <a:p>
            <a:pPr lvl="1">
              <a:buClrTx/>
              <a:buFont typeface="Wingdings" panose="05000000000000000000" pitchFamily="2" charset="2"/>
              <a:buChar char="Ø"/>
            </a:pPr>
            <a:r>
              <a:rPr lang="en-IN" sz="2400" dirty="0"/>
              <a:t> To find clusters of high, low, medium consumers on daily basis. (weekdays / weekends)</a:t>
            </a:r>
          </a:p>
          <a:p>
            <a:pPr lvl="1">
              <a:buClrTx/>
              <a:buFont typeface="Wingdings" panose="05000000000000000000" pitchFamily="2" charset="2"/>
              <a:buChar char="Ø"/>
            </a:pPr>
            <a:r>
              <a:rPr lang="en-IN" sz="2400" dirty="0"/>
              <a:t>To forecast what is going to be consumption for next 7 days and/or next month.</a:t>
            </a:r>
          </a:p>
          <a:p>
            <a:pPr lvl="1">
              <a:buClrTx/>
              <a:buFont typeface="Wingdings" panose="05000000000000000000" pitchFamily="2" charset="2"/>
              <a:buChar char="Ø"/>
            </a:pPr>
            <a:r>
              <a:rPr lang="en-IN" sz="2400" dirty="0"/>
              <a:t>What should be the demand forecast? (Identify the shortage day and provide back up)</a:t>
            </a:r>
          </a:p>
          <a:p>
            <a:pPr lvl="1">
              <a:buClrTx/>
              <a:buFont typeface="Wingdings" panose="05000000000000000000" pitchFamily="2" charset="2"/>
              <a:buChar char="Ø"/>
            </a:pPr>
            <a:r>
              <a:rPr lang="en-IN" sz="2400" dirty="0"/>
              <a:t>Identify spike. (outlier detection)</a:t>
            </a:r>
          </a:p>
          <a:p>
            <a:pPr lvl="1">
              <a:buClrTx/>
              <a:buFont typeface="Wingdings" panose="05000000000000000000" pitchFamily="2" charset="2"/>
              <a:buChar char="Ø"/>
            </a:pPr>
            <a:r>
              <a:rPr lang="en-IN" sz="2400" dirty="0"/>
              <a:t>Able to satisfy the demand.</a:t>
            </a:r>
          </a:p>
        </p:txBody>
      </p:sp>
    </p:spTree>
    <p:extLst>
      <p:ext uri="{BB962C8B-B14F-4D97-AF65-F5344CB8AC3E}">
        <p14:creationId xmlns:p14="http://schemas.microsoft.com/office/powerpoint/2010/main" val="2232642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003280" cy="856395"/>
          </a:xfrm>
        </p:spPr>
        <p:txBody>
          <a:bodyPr/>
          <a:lstStyle/>
          <a:p>
            <a:r>
              <a:rPr lang="en-IN" dirty="0"/>
              <a:t>R Script (Weekly forecast of a meter)</a:t>
            </a:r>
          </a:p>
        </p:txBody>
      </p:sp>
      <p:sp>
        <p:nvSpPr>
          <p:cNvPr id="3" name="Content Placeholder 2"/>
          <p:cNvSpPr>
            <a:spLocks noGrp="1"/>
          </p:cNvSpPr>
          <p:nvPr>
            <p:ph idx="1"/>
          </p:nvPr>
        </p:nvSpPr>
        <p:spPr>
          <a:xfrm>
            <a:off x="314765" y="1447800"/>
            <a:ext cx="11069515" cy="4495800"/>
          </a:xfrm>
        </p:spPr>
        <p:txBody>
          <a:bodyPr numCol="2">
            <a:normAutofit/>
          </a:bodyPr>
          <a:lstStyle/>
          <a:p>
            <a:r>
              <a:rPr lang="en-IN" dirty="0" err="1"/>
              <a:t>setwd</a:t>
            </a:r>
            <a:r>
              <a:rPr lang="en-IN" dirty="0"/>
              <a:t>("C://R")</a:t>
            </a:r>
          </a:p>
          <a:p>
            <a:r>
              <a:rPr lang="en-IN" dirty="0"/>
              <a:t>md20=read.csv("md20.csv")</a:t>
            </a:r>
          </a:p>
          <a:p>
            <a:r>
              <a:rPr lang="en-IN" dirty="0"/>
              <a:t>View(md20)</a:t>
            </a:r>
          </a:p>
          <a:p>
            <a:r>
              <a:rPr lang="en-IN" dirty="0"/>
              <a:t>md20=</a:t>
            </a:r>
            <a:r>
              <a:rPr lang="en-IN" dirty="0" err="1"/>
              <a:t>ts</a:t>
            </a:r>
            <a:r>
              <a:rPr lang="en-IN" dirty="0"/>
              <a:t>(md20,start=2012,frequency = 7)</a:t>
            </a:r>
          </a:p>
          <a:p>
            <a:r>
              <a:rPr lang="en-IN" dirty="0"/>
              <a:t>md720=md20[,-c(1)]</a:t>
            </a:r>
          </a:p>
          <a:p>
            <a:r>
              <a:rPr lang="en-IN" dirty="0"/>
              <a:t>View(md720)</a:t>
            </a:r>
          </a:p>
          <a:p>
            <a:r>
              <a:rPr lang="en-IN" dirty="0"/>
              <a:t>plot(md720)</a:t>
            </a:r>
          </a:p>
          <a:p>
            <a:r>
              <a:rPr lang="en-IN" dirty="0" err="1"/>
              <a:t>acf</a:t>
            </a:r>
            <a:r>
              <a:rPr lang="en-IN" dirty="0"/>
              <a:t>(md720)</a:t>
            </a:r>
          </a:p>
          <a:p>
            <a:r>
              <a:rPr lang="en-IN" dirty="0" err="1"/>
              <a:t>pacf</a:t>
            </a:r>
            <a:r>
              <a:rPr lang="en-IN" dirty="0"/>
              <a:t>(md720)</a:t>
            </a:r>
          </a:p>
          <a:p>
            <a:r>
              <a:rPr lang="en-IN" dirty="0"/>
              <a:t>plot(md720)</a:t>
            </a:r>
          </a:p>
          <a:p>
            <a:r>
              <a:rPr lang="en-IN" dirty="0" err="1"/>
              <a:t>acf</a:t>
            </a:r>
            <a:r>
              <a:rPr lang="en-IN" dirty="0"/>
              <a:t>(md720)</a:t>
            </a:r>
          </a:p>
          <a:p>
            <a:r>
              <a:rPr lang="en-IN" dirty="0" err="1"/>
              <a:t>pacf</a:t>
            </a:r>
            <a:r>
              <a:rPr lang="en-IN" dirty="0"/>
              <a:t>(md720)</a:t>
            </a:r>
          </a:p>
          <a:p>
            <a:r>
              <a:rPr lang="en-IN" dirty="0"/>
              <a:t>plot(diff(md720))</a:t>
            </a:r>
          </a:p>
          <a:p>
            <a:r>
              <a:rPr lang="en-IN" dirty="0"/>
              <a:t>plot(diff(diff(md720)))</a:t>
            </a:r>
          </a:p>
          <a:p>
            <a:r>
              <a:rPr lang="en-IN" dirty="0"/>
              <a:t>library(forecast)</a:t>
            </a:r>
          </a:p>
          <a:p>
            <a:r>
              <a:rPr lang="en-IN" dirty="0" err="1"/>
              <a:t>ARIMAfit</a:t>
            </a:r>
            <a:r>
              <a:rPr lang="en-IN" dirty="0"/>
              <a:t>=</a:t>
            </a:r>
            <a:r>
              <a:rPr lang="en-IN" dirty="0" err="1"/>
              <a:t>auto.arima</a:t>
            </a:r>
            <a:r>
              <a:rPr lang="en-IN" dirty="0"/>
              <a:t>(md720)</a:t>
            </a:r>
          </a:p>
          <a:p>
            <a:r>
              <a:rPr lang="en-IN" dirty="0"/>
              <a:t>summary(</a:t>
            </a:r>
            <a:r>
              <a:rPr lang="en-IN" dirty="0" err="1"/>
              <a:t>ARIMAfit</a:t>
            </a:r>
            <a:r>
              <a:rPr lang="en-IN" dirty="0"/>
              <a:t>)</a:t>
            </a:r>
          </a:p>
          <a:p>
            <a:r>
              <a:rPr lang="en-IN" dirty="0"/>
              <a:t>md720.pred=predict(</a:t>
            </a:r>
            <a:r>
              <a:rPr lang="en-IN" dirty="0" err="1"/>
              <a:t>ARIMAfit,n.ahead</a:t>
            </a:r>
            <a:r>
              <a:rPr lang="en-IN" dirty="0"/>
              <a:t>=7)</a:t>
            </a:r>
          </a:p>
          <a:p>
            <a:r>
              <a:rPr lang="en-IN" dirty="0"/>
              <a:t>md720.pred</a:t>
            </a:r>
          </a:p>
        </p:txBody>
      </p:sp>
    </p:spTree>
    <p:extLst>
      <p:ext uri="{BB962C8B-B14F-4D97-AF65-F5344CB8AC3E}">
        <p14:creationId xmlns:p14="http://schemas.microsoft.com/office/powerpoint/2010/main" val="66965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a:t>setwd</a:t>
            </a:r>
            <a:r>
              <a:rPr lang="en-IN" dirty="0"/>
              <a:t>("C://R")</a:t>
            </a:r>
          </a:p>
          <a:p>
            <a:r>
              <a:rPr lang="en-IN" dirty="0"/>
              <a:t>md20=read.csv("md20.csv")</a:t>
            </a:r>
          </a:p>
          <a:p>
            <a:r>
              <a:rPr lang="en-IN" dirty="0"/>
              <a:t>View(md20)</a:t>
            </a:r>
          </a:p>
          <a:p>
            <a:r>
              <a:rPr lang="en-IN" dirty="0"/>
              <a:t>md=</a:t>
            </a:r>
            <a:r>
              <a:rPr lang="en-IN" dirty="0" err="1"/>
              <a:t>ts</a:t>
            </a:r>
            <a:r>
              <a:rPr lang="en-IN" dirty="0"/>
              <a:t>(md20,start=2012,frequency = 7)</a:t>
            </a:r>
          </a:p>
          <a:p>
            <a:r>
              <a:rPr lang="en-IN" dirty="0"/>
              <a:t>md1=md[,-c(1)]</a:t>
            </a:r>
          </a:p>
          <a:p>
            <a:r>
              <a:rPr lang="en-IN" dirty="0"/>
              <a:t>plot(md1)</a:t>
            </a:r>
          </a:p>
          <a:p>
            <a:r>
              <a:rPr lang="en-IN" dirty="0"/>
              <a:t>library(forecast)</a:t>
            </a:r>
          </a:p>
          <a:p>
            <a:r>
              <a:rPr lang="en-IN" dirty="0" err="1"/>
              <a:t>ARIMAfit</a:t>
            </a:r>
            <a:r>
              <a:rPr lang="en-IN" dirty="0"/>
              <a:t>=</a:t>
            </a:r>
            <a:r>
              <a:rPr lang="en-IN" dirty="0" err="1"/>
              <a:t>auto.arima</a:t>
            </a:r>
            <a:r>
              <a:rPr lang="en-IN" dirty="0"/>
              <a:t>(md1)</a:t>
            </a:r>
          </a:p>
          <a:p>
            <a:r>
              <a:rPr lang="en-IN" dirty="0"/>
              <a:t>x=forecast(ARIMAfit,8)</a:t>
            </a:r>
          </a:p>
          <a:p>
            <a:r>
              <a:rPr lang="en-IN" dirty="0"/>
              <a:t>plot(x)</a:t>
            </a:r>
            <a:endParaRPr lang="en-IN" dirty="0"/>
          </a:p>
        </p:txBody>
      </p:sp>
      <p:sp>
        <p:nvSpPr>
          <p:cNvPr id="4" name="Title 1"/>
          <p:cNvSpPr>
            <a:spLocks noGrp="1"/>
          </p:cNvSpPr>
          <p:nvPr>
            <p:ph type="title"/>
          </p:nvPr>
        </p:nvSpPr>
        <p:spPr>
          <a:xfrm>
            <a:off x="381000" y="381000"/>
            <a:ext cx="11003280" cy="856395"/>
          </a:xfrm>
        </p:spPr>
        <p:txBody>
          <a:bodyPr/>
          <a:lstStyle/>
          <a:p>
            <a:r>
              <a:rPr lang="en-IN" dirty="0"/>
              <a:t>R Script (Weekly forecast of a meter)</a:t>
            </a:r>
          </a:p>
        </p:txBody>
      </p:sp>
    </p:spTree>
    <p:extLst>
      <p:ext uri="{BB962C8B-B14F-4D97-AF65-F5344CB8AC3E}">
        <p14:creationId xmlns:p14="http://schemas.microsoft.com/office/powerpoint/2010/main" val="4016222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003280" cy="856395"/>
          </a:xfrm>
        </p:spPr>
        <p:txBody>
          <a:bodyPr>
            <a:normAutofit/>
          </a:bodyPr>
          <a:lstStyle/>
          <a:p>
            <a:r>
              <a:rPr lang="en-IN" dirty="0"/>
              <a:t>Graphs (Weekly)</a:t>
            </a:r>
            <a:endParaRPr lang="en-IN" dirty="0"/>
          </a:p>
        </p:txBody>
      </p:sp>
      <p:pic>
        <p:nvPicPr>
          <p:cNvPr id="4" name="Content Placeholder 3"/>
          <p:cNvPicPr>
            <a:picLocks noGrp="1" noChangeAspect="1"/>
          </p:cNvPicPr>
          <p:nvPr>
            <p:ph idx="1"/>
          </p:nvPr>
        </p:nvPicPr>
        <p:blipFill>
          <a:blip r:embed="rId2"/>
          <a:stretch>
            <a:fillRect/>
          </a:stretch>
        </p:blipFill>
        <p:spPr>
          <a:xfrm>
            <a:off x="381000" y="1237395"/>
            <a:ext cx="9601200" cy="4648200"/>
          </a:xfrm>
          <a:prstGeom prst="rect">
            <a:avLst/>
          </a:prstGeom>
        </p:spPr>
      </p:pic>
      <p:pic>
        <p:nvPicPr>
          <p:cNvPr id="6" name="Picture 5"/>
          <p:cNvPicPr>
            <a:picLocks noChangeAspect="1"/>
          </p:cNvPicPr>
          <p:nvPr/>
        </p:nvPicPr>
        <p:blipFill>
          <a:blip r:embed="rId3"/>
          <a:stretch>
            <a:fillRect/>
          </a:stretch>
        </p:blipFill>
        <p:spPr>
          <a:xfrm>
            <a:off x="9906000" y="2971800"/>
            <a:ext cx="1918335" cy="2133600"/>
          </a:xfrm>
          <a:prstGeom prst="rect">
            <a:avLst/>
          </a:prstGeom>
        </p:spPr>
      </p:pic>
    </p:spTree>
    <p:extLst>
      <p:ext uri="{BB962C8B-B14F-4D97-AF65-F5344CB8AC3E}">
        <p14:creationId xmlns:p14="http://schemas.microsoft.com/office/powerpoint/2010/main" val="4100569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lstStyle/>
          <a:p>
            <a:r>
              <a:rPr lang="en-IN" dirty="0"/>
              <a:t>R Script (Monthly forecast of a Meter)</a:t>
            </a:r>
          </a:p>
        </p:txBody>
      </p:sp>
      <p:sp>
        <p:nvSpPr>
          <p:cNvPr id="3" name="Content Placeholder 2"/>
          <p:cNvSpPr>
            <a:spLocks noGrp="1"/>
          </p:cNvSpPr>
          <p:nvPr>
            <p:ph idx="1"/>
          </p:nvPr>
        </p:nvSpPr>
        <p:spPr>
          <a:xfrm>
            <a:off x="304800" y="1447800"/>
            <a:ext cx="10830366" cy="4495800"/>
          </a:xfrm>
        </p:spPr>
        <p:txBody>
          <a:bodyPr numCol="2">
            <a:normAutofit/>
          </a:bodyPr>
          <a:lstStyle/>
          <a:p>
            <a:r>
              <a:rPr lang="en-IN" dirty="0" err="1"/>
              <a:t>setwd</a:t>
            </a:r>
            <a:r>
              <a:rPr lang="en-IN" dirty="0"/>
              <a:t>("C://R")</a:t>
            </a:r>
          </a:p>
          <a:p>
            <a:r>
              <a:rPr lang="en-IN" dirty="0" err="1"/>
              <a:t>tmd</a:t>
            </a:r>
            <a:r>
              <a:rPr lang="en-IN" dirty="0"/>
              <a:t>=read.csv("Trymd.csv")</a:t>
            </a:r>
          </a:p>
          <a:p>
            <a:r>
              <a:rPr lang="en-IN" dirty="0"/>
              <a:t>View(</a:t>
            </a:r>
            <a:r>
              <a:rPr lang="en-IN" dirty="0" err="1"/>
              <a:t>tmd</a:t>
            </a:r>
            <a:r>
              <a:rPr lang="en-IN" dirty="0"/>
              <a:t>)</a:t>
            </a:r>
          </a:p>
          <a:p>
            <a:r>
              <a:rPr lang="en-IN" dirty="0"/>
              <a:t>tail(</a:t>
            </a:r>
            <a:r>
              <a:rPr lang="en-IN" dirty="0" err="1"/>
              <a:t>tmd</a:t>
            </a:r>
            <a:r>
              <a:rPr lang="en-IN" dirty="0"/>
              <a:t>)</a:t>
            </a:r>
          </a:p>
          <a:p>
            <a:r>
              <a:rPr lang="en-IN" dirty="0" err="1"/>
              <a:t>tmd</a:t>
            </a:r>
            <a:r>
              <a:rPr lang="en-IN" dirty="0"/>
              <a:t>=</a:t>
            </a:r>
            <a:r>
              <a:rPr lang="en-IN" dirty="0" err="1"/>
              <a:t>ts</a:t>
            </a:r>
            <a:r>
              <a:rPr lang="en-IN" dirty="0"/>
              <a:t>(</a:t>
            </a:r>
            <a:r>
              <a:rPr lang="en-IN" dirty="0" err="1"/>
              <a:t>tmd,start</a:t>
            </a:r>
            <a:r>
              <a:rPr lang="en-IN" dirty="0"/>
              <a:t>=2012,frequency = 12)</a:t>
            </a:r>
          </a:p>
          <a:p>
            <a:r>
              <a:rPr lang="en-IN" dirty="0"/>
              <a:t>tmd1=</a:t>
            </a:r>
            <a:r>
              <a:rPr lang="en-IN" dirty="0" err="1"/>
              <a:t>tmd</a:t>
            </a:r>
            <a:r>
              <a:rPr lang="en-IN" dirty="0"/>
              <a:t>[,-c(1)]</a:t>
            </a:r>
          </a:p>
          <a:p>
            <a:r>
              <a:rPr lang="en-IN" dirty="0"/>
              <a:t>View(tmd1)</a:t>
            </a:r>
          </a:p>
          <a:p>
            <a:r>
              <a:rPr lang="en-IN" dirty="0"/>
              <a:t>plot(tmd1)</a:t>
            </a:r>
          </a:p>
          <a:p>
            <a:r>
              <a:rPr lang="en-IN" dirty="0" err="1"/>
              <a:t>acf</a:t>
            </a:r>
            <a:r>
              <a:rPr lang="en-IN" dirty="0"/>
              <a:t>(tmd1)</a:t>
            </a:r>
          </a:p>
          <a:p>
            <a:r>
              <a:rPr lang="en-IN" dirty="0" err="1"/>
              <a:t>pacf</a:t>
            </a:r>
            <a:r>
              <a:rPr lang="en-IN" dirty="0"/>
              <a:t>(tmd1)</a:t>
            </a:r>
          </a:p>
          <a:p>
            <a:r>
              <a:rPr lang="en-IN" dirty="0"/>
              <a:t>plot(diff(tmd1))                    </a:t>
            </a:r>
          </a:p>
          <a:p>
            <a:r>
              <a:rPr lang="en-IN" dirty="0"/>
              <a:t>plot(diff(diff(tmd1)))               </a:t>
            </a:r>
          </a:p>
          <a:p>
            <a:r>
              <a:rPr lang="en-IN" dirty="0"/>
              <a:t>plot(diff(diff(diff(tmd1))))         </a:t>
            </a:r>
          </a:p>
          <a:p>
            <a:r>
              <a:rPr lang="en-IN" dirty="0"/>
              <a:t>plot(diff(diff(diff(diff(tmd1)))))    </a:t>
            </a:r>
          </a:p>
          <a:p>
            <a:r>
              <a:rPr lang="en-IN" dirty="0"/>
              <a:t>plot(diff(diff(diff(diff(diff(tmd1))))))</a:t>
            </a:r>
          </a:p>
          <a:p>
            <a:r>
              <a:rPr lang="en-IN" dirty="0"/>
              <a:t>library(forecast)</a:t>
            </a:r>
          </a:p>
          <a:p>
            <a:r>
              <a:rPr lang="en-IN" dirty="0" err="1"/>
              <a:t>ARIMAfit</a:t>
            </a:r>
            <a:r>
              <a:rPr lang="en-IN" dirty="0"/>
              <a:t>=</a:t>
            </a:r>
            <a:r>
              <a:rPr lang="en-IN" dirty="0" err="1"/>
              <a:t>auto.arima</a:t>
            </a:r>
            <a:r>
              <a:rPr lang="en-IN" dirty="0"/>
              <a:t>(tmd1)</a:t>
            </a:r>
          </a:p>
          <a:p>
            <a:r>
              <a:rPr lang="en-IN" dirty="0"/>
              <a:t>summary(</a:t>
            </a:r>
            <a:r>
              <a:rPr lang="en-IN" dirty="0" err="1"/>
              <a:t>ARIMAfit</a:t>
            </a:r>
            <a:r>
              <a:rPr lang="en-IN" dirty="0"/>
              <a:t>)</a:t>
            </a:r>
          </a:p>
          <a:p>
            <a:r>
              <a:rPr lang="en-IN" dirty="0"/>
              <a:t>tmd1.pred=predict(</a:t>
            </a:r>
            <a:r>
              <a:rPr lang="en-IN" dirty="0" err="1"/>
              <a:t>ARIMAfit,n.ahead</a:t>
            </a:r>
            <a:r>
              <a:rPr lang="en-IN" dirty="0"/>
              <a:t>=6)</a:t>
            </a:r>
          </a:p>
          <a:p>
            <a:r>
              <a:rPr lang="en-IN" dirty="0"/>
              <a:t>tmd1.pred</a:t>
            </a:r>
          </a:p>
        </p:txBody>
      </p:sp>
    </p:spTree>
    <p:extLst>
      <p:ext uri="{BB962C8B-B14F-4D97-AF65-F5344CB8AC3E}">
        <p14:creationId xmlns:p14="http://schemas.microsoft.com/office/powerpoint/2010/main" val="1359889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err="1"/>
              <a:t>setwd</a:t>
            </a:r>
            <a:r>
              <a:rPr lang="en-IN" dirty="0"/>
              <a:t>("C://R")</a:t>
            </a:r>
          </a:p>
          <a:p>
            <a:r>
              <a:rPr lang="en-IN" dirty="0" err="1"/>
              <a:t>tmd</a:t>
            </a:r>
            <a:r>
              <a:rPr lang="en-IN" dirty="0"/>
              <a:t>=read.csv("Trymd.csv")</a:t>
            </a:r>
          </a:p>
          <a:p>
            <a:r>
              <a:rPr lang="en-IN" dirty="0"/>
              <a:t>View(</a:t>
            </a:r>
            <a:r>
              <a:rPr lang="en-IN" dirty="0" err="1"/>
              <a:t>tmd</a:t>
            </a:r>
            <a:r>
              <a:rPr lang="en-IN" dirty="0"/>
              <a:t>)</a:t>
            </a:r>
          </a:p>
          <a:p>
            <a:r>
              <a:rPr lang="en-IN" dirty="0"/>
              <a:t>md=</a:t>
            </a:r>
            <a:r>
              <a:rPr lang="en-IN" dirty="0" err="1"/>
              <a:t>ts</a:t>
            </a:r>
            <a:r>
              <a:rPr lang="en-IN" dirty="0"/>
              <a:t>(</a:t>
            </a:r>
            <a:r>
              <a:rPr lang="en-IN" dirty="0" err="1"/>
              <a:t>tmd,start</a:t>
            </a:r>
            <a:r>
              <a:rPr lang="en-IN" dirty="0"/>
              <a:t>=2012,frequency = 12)</a:t>
            </a:r>
          </a:p>
          <a:p>
            <a:r>
              <a:rPr lang="en-IN" dirty="0"/>
              <a:t>md1=md[,-c(1)]</a:t>
            </a:r>
          </a:p>
          <a:p>
            <a:r>
              <a:rPr lang="en-IN" dirty="0"/>
              <a:t>plot(md1)</a:t>
            </a:r>
          </a:p>
          <a:p>
            <a:r>
              <a:rPr lang="en-IN" dirty="0"/>
              <a:t>library(forecast)</a:t>
            </a:r>
          </a:p>
          <a:p>
            <a:r>
              <a:rPr lang="en-IN" dirty="0" err="1"/>
              <a:t>ARIMAfit</a:t>
            </a:r>
            <a:r>
              <a:rPr lang="en-IN" dirty="0"/>
              <a:t>=</a:t>
            </a:r>
            <a:r>
              <a:rPr lang="en-IN" dirty="0" err="1"/>
              <a:t>auto.arima</a:t>
            </a:r>
            <a:r>
              <a:rPr lang="en-IN" dirty="0"/>
              <a:t>(md1)</a:t>
            </a:r>
          </a:p>
          <a:p>
            <a:r>
              <a:rPr lang="en-IN" dirty="0"/>
              <a:t>x=forecast(ARIMAfit,12)</a:t>
            </a:r>
          </a:p>
          <a:p>
            <a:r>
              <a:rPr lang="en-IN" dirty="0"/>
              <a:t>plot(x)</a:t>
            </a:r>
          </a:p>
          <a:p>
            <a:endParaRPr lang="en-IN" dirty="0"/>
          </a:p>
        </p:txBody>
      </p:sp>
      <p:sp>
        <p:nvSpPr>
          <p:cNvPr id="6" name="Title 1"/>
          <p:cNvSpPr>
            <a:spLocks noGrp="1"/>
          </p:cNvSpPr>
          <p:nvPr>
            <p:ph type="title"/>
          </p:nvPr>
        </p:nvSpPr>
        <p:spPr>
          <a:xfrm>
            <a:off x="304800" y="381000"/>
            <a:ext cx="11003280" cy="856395"/>
          </a:xfrm>
        </p:spPr>
        <p:txBody>
          <a:bodyPr/>
          <a:lstStyle/>
          <a:p>
            <a:r>
              <a:rPr lang="en-IN" dirty="0"/>
              <a:t>R Script (Monthly forecast of a Meter)</a:t>
            </a:r>
          </a:p>
        </p:txBody>
      </p:sp>
    </p:spTree>
    <p:extLst>
      <p:ext uri="{BB962C8B-B14F-4D97-AF65-F5344CB8AC3E}">
        <p14:creationId xmlns:p14="http://schemas.microsoft.com/office/powerpoint/2010/main" val="414261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16767"/>
            <a:ext cx="11003280" cy="856395"/>
          </a:xfrm>
        </p:spPr>
        <p:txBody>
          <a:bodyPr>
            <a:normAutofit/>
          </a:bodyPr>
          <a:lstStyle/>
          <a:p>
            <a:r>
              <a:rPr lang="en-GB" dirty="0"/>
              <a:t>Some basic concepts</a:t>
            </a:r>
          </a:p>
        </p:txBody>
      </p:sp>
      <p:sp>
        <p:nvSpPr>
          <p:cNvPr id="7171" name="Rectangle 3"/>
          <p:cNvSpPr>
            <a:spLocks noGrp="1" noChangeArrowheads="1"/>
          </p:cNvSpPr>
          <p:nvPr>
            <p:ph type="body" idx="1"/>
          </p:nvPr>
        </p:nvSpPr>
        <p:spPr>
          <a:xfrm>
            <a:off x="152400" y="1295400"/>
            <a:ext cx="11069515" cy="4495800"/>
          </a:xfrm>
        </p:spPr>
        <p:txBody>
          <a:bodyPr>
            <a:normAutofit/>
          </a:bodyPr>
          <a:lstStyle/>
          <a:p>
            <a:pPr lvl="1">
              <a:buClrTx/>
              <a:buFont typeface="Wingdings" panose="05000000000000000000" pitchFamily="2" charset="2"/>
              <a:buChar char="q"/>
            </a:pPr>
            <a:r>
              <a:rPr lang="en-GB" sz="2400" dirty="0"/>
              <a:t> Two basic types of time series models exist, </a:t>
            </a:r>
          </a:p>
          <a:p>
            <a:pPr lvl="2">
              <a:buClrTx/>
              <a:buFont typeface="Wingdings" panose="05000000000000000000" pitchFamily="2" charset="2"/>
              <a:buChar char="§"/>
            </a:pPr>
            <a:r>
              <a:rPr lang="en-GB" sz="2400" dirty="0"/>
              <a:t>Autoregressive </a:t>
            </a:r>
          </a:p>
          <a:p>
            <a:pPr lvl="2">
              <a:buClrTx/>
              <a:buFont typeface="Wingdings" panose="05000000000000000000" pitchFamily="2" charset="2"/>
              <a:buChar char="§"/>
            </a:pPr>
            <a:r>
              <a:rPr lang="en-GB" sz="2400" dirty="0"/>
              <a:t>Moving average models.</a:t>
            </a:r>
            <a:r>
              <a:rPr lang="en-US" sz="2400" dirty="0"/>
              <a:t> </a:t>
            </a:r>
          </a:p>
          <a:p>
            <a:pPr lvl="1"/>
            <a:endParaRPr lang="en-US" sz="2400" dirty="0"/>
          </a:p>
          <a:p>
            <a:pPr lvl="1">
              <a:buClrTx/>
              <a:buFont typeface="Wingdings" panose="05000000000000000000" pitchFamily="2" charset="2"/>
              <a:buChar char="q"/>
            </a:pPr>
            <a:r>
              <a:rPr lang="en-US" sz="2400" dirty="0"/>
              <a:t> So, what’s the big difference?</a:t>
            </a:r>
          </a:p>
          <a:p>
            <a:pPr lvl="2">
              <a:buClrTx/>
              <a:buFont typeface="Wingdings" panose="05000000000000000000" pitchFamily="2" charset="2"/>
              <a:buChar char="§"/>
            </a:pPr>
            <a:r>
              <a:rPr lang="en-US" sz="2400" dirty="0"/>
              <a:t>The AR model includes lagged terms of the time series itself.</a:t>
            </a:r>
          </a:p>
          <a:p>
            <a:pPr lvl="2">
              <a:buClrTx/>
              <a:buFont typeface="Wingdings" panose="05000000000000000000" pitchFamily="2" charset="2"/>
              <a:buChar char="§"/>
            </a:pPr>
            <a:r>
              <a:rPr lang="en-US" sz="2400" dirty="0"/>
              <a:t>The MA model includes lagged terms on the noise or residuals.</a:t>
            </a:r>
          </a:p>
          <a:p>
            <a:pPr lvl="2"/>
            <a:endParaRPr lang="en-US" sz="2400" dirty="0"/>
          </a:p>
          <a:p>
            <a:pPr lvl="1">
              <a:buClrTx/>
              <a:buFont typeface="Wingdings" panose="05000000000000000000" pitchFamily="2" charset="2"/>
              <a:buChar char="q"/>
            </a:pPr>
            <a:r>
              <a:rPr lang="en-US" sz="2400" dirty="0"/>
              <a:t> How do we decide which to use?</a:t>
            </a:r>
          </a:p>
          <a:p>
            <a:pPr lvl="2">
              <a:buClrTx/>
              <a:buFont typeface="Wingdings" panose="05000000000000000000" pitchFamily="2" charset="2"/>
              <a:buChar char="§"/>
            </a:pPr>
            <a:r>
              <a:rPr lang="en-US" sz="2400" dirty="0"/>
              <a:t>ACF and PACF</a:t>
            </a:r>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2</a:t>
            </a:fld>
            <a:endParaRPr lang="en-US" dirty="0"/>
          </a:p>
        </p:txBody>
      </p:sp>
    </p:spTree>
    <p:extLst>
      <p:ext uri="{BB962C8B-B14F-4D97-AF65-F5344CB8AC3E}">
        <p14:creationId xmlns:p14="http://schemas.microsoft.com/office/powerpoint/2010/main" val="1906085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(Monthly)</a:t>
            </a:r>
          </a:p>
        </p:txBody>
      </p:sp>
      <p:pic>
        <p:nvPicPr>
          <p:cNvPr id="4" name="Content Placeholder 3"/>
          <p:cNvPicPr>
            <a:picLocks noGrp="1" noChangeAspect="1"/>
          </p:cNvPicPr>
          <p:nvPr>
            <p:ph idx="1"/>
          </p:nvPr>
        </p:nvPicPr>
        <p:blipFill>
          <a:blip r:embed="rId2"/>
          <a:stretch>
            <a:fillRect/>
          </a:stretch>
        </p:blipFill>
        <p:spPr>
          <a:xfrm>
            <a:off x="131885" y="1600200"/>
            <a:ext cx="9774115" cy="4495800"/>
          </a:xfrm>
          <a:prstGeom prst="rect">
            <a:avLst/>
          </a:prstGeom>
        </p:spPr>
      </p:pic>
      <p:pic>
        <p:nvPicPr>
          <p:cNvPr id="5" name="Picture 4"/>
          <p:cNvPicPr>
            <a:picLocks noChangeAspect="1"/>
          </p:cNvPicPr>
          <p:nvPr/>
        </p:nvPicPr>
        <p:blipFill>
          <a:blip r:embed="rId3"/>
          <a:stretch>
            <a:fillRect/>
          </a:stretch>
        </p:blipFill>
        <p:spPr>
          <a:xfrm>
            <a:off x="10058400" y="2209800"/>
            <a:ext cx="1676841" cy="3505200"/>
          </a:xfrm>
          <a:prstGeom prst="rect">
            <a:avLst/>
          </a:prstGeom>
        </p:spPr>
      </p:pic>
    </p:spTree>
    <p:extLst>
      <p:ext uri="{BB962C8B-B14F-4D97-AF65-F5344CB8AC3E}">
        <p14:creationId xmlns:p14="http://schemas.microsoft.com/office/powerpoint/2010/main" val="2797634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Concluding Statement</a:t>
            </a:r>
          </a:p>
          <a:p>
            <a:endParaRPr lang="en-IN" dirty="0"/>
          </a:p>
        </p:txBody>
      </p:sp>
    </p:spTree>
    <p:extLst>
      <p:ext uri="{BB962C8B-B14F-4D97-AF65-F5344CB8AC3E}">
        <p14:creationId xmlns:p14="http://schemas.microsoft.com/office/powerpoint/2010/main" val="354617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003280" cy="856395"/>
          </a:xfrm>
        </p:spPr>
        <p:txBody>
          <a:bodyPr/>
          <a:lstStyle/>
          <a:p>
            <a:r>
              <a:rPr lang="en-IN" dirty="0"/>
              <a:t>Design Thinking</a:t>
            </a:r>
          </a:p>
        </p:txBody>
      </p:sp>
      <p:sp>
        <p:nvSpPr>
          <p:cNvPr id="4" name="TextBox 3"/>
          <p:cNvSpPr txBox="1"/>
          <p:nvPr/>
        </p:nvSpPr>
        <p:spPr>
          <a:xfrm>
            <a:off x="381000" y="1676400"/>
            <a:ext cx="9753600" cy="369332"/>
          </a:xfrm>
          <a:prstGeom prst="rect">
            <a:avLst/>
          </a:prstGeom>
          <a:noFill/>
        </p:spPr>
        <p:txBody>
          <a:bodyPr wrap="square" rtlCol="0">
            <a:spAutoFit/>
          </a:bodyPr>
          <a:lstStyle/>
          <a:p>
            <a:r>
              <a:rPr lang="en-IN" dirty="0"/>
              <a:t>Ask the participants what kind of problems related to their industry can be solved using this concept.</a:t>
            </a:r>
          </a:p>
        </p:txBody>
      </p:sp>
    </p:spTree>
    <p:extLst>
      <p:ext uri="{BB962C8B-B14F-4D97-AF65-F5344CB8AC3E}">
        <p14:creationId xmlns:p14="http://schemas.microsoft.com/office/powerpoint/2010/main" val="2164929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003280" cy="856395"/>
          </a:xfrm>
        </p:spPr>
        <p:txBody>
          <a:bodyPr/>
          <a:lstStyle/>
          <a:p>
            <a:r>
              <a:rPr lang="en-IN" dirty="0"/>
              <a:t>Question &amp; Answers</a:t>
            </a:r>
          </a:p>
        </p:txBody>
      </p:sp>
    </p:spTree>
    <p:extLst>
      <p:ext uri="{BB962C8B-B14F-4D97-AF65-F5344CB8AC3E}">
        <p14:creationId xmlns:p14="http://schemas.microsoft.com/office/powerpoint/2010/main" val="797394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THANK YOU</a:t>
            </a: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262318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5692"/>
            <a:ext cx="11003280" cy="856395"/>
          </a:xfrm>
        </p:spPr>
        <p:txBody>
          <a:bodyPr>
            <a:normAutofit/>
          </a:bodyPr>
          <a:lstStyle/>
          <a:p>
            <a:r>
              <a:rPr lang="en-US" dirty="0"/>
              <a:t>acf, pacf, AR, MA</a:t>
            </a:r>
          </a:p>
        </p:txBody>
      </p:sp>
      <p:sp>
        <p:nvSpPr>
          <p:cNvPr id="5" name="Content Placeholder 4"/>
          <p:cNvSpPr>
            <a:spLocks noGrp="1"/>
          </p:cNvSpPr>
          <p:nvPr>
            <p:ph idx="1"/>
          </p:nvPr>
        </p:nvSpPr>
        <p:spPr>
          <a:xfrm>
            <a:off x="304800" y="1295400"/>
            <a:ext cx="11003280" cy="4876800"/>
          </a:xfrm>
        </p:spPr>
        <p:txBody>
          <a:bodyPr>
            <a:normAutofit fontScale="92500" lnSpcReduction="20000"/>
          </a:bodyPr>
          <a:lstStyle/>
          <a:p>
            <a:pPr>
              <a:buClrTx/>
              <a:buFont typeface="Wingdings" panose="05000000000000000000" pitchFamily="2" charset="2"/>
              <a:buChar char="q"/>
            </a:pPr>
            <a:r>
              <a:rPr lang="en-US" sz="2600" dirty="0"/>
              <a:t> The </a:t>
            </a:r>
            <a:r>
              <a:rPr lang="en-US" sz="2600" b="1" u="sng" dirty="0"/>
              <a:t>autocorrelation function (ACF) </a:t>
            </a:r>
            <a:r>
              <a:rPr lang="en-US" sz="2600" dirty="0"/>
              <a:t>is a set of correlation coefficients between the series and lags of itself over time.</a:t>
            </a:r>
          </a:p>
          <a:p>
            <a:pPr>
              <a:buClrTx/>
              <a:buFont typeface="Wingdings" panose="05000000000000000000" pitchFamily="2" charset="2"/>
              <a:buChar char="q"/>
            </a:pPr>
            <a:r>
              <a:rPr lang="en-US" sz="2600" dirty="0"/>
              <a:t> The </a:t>
            </a:r>
            <a:r>
              <a:rPr lang="en-US" sz="2600" b="1" u="sng" dirty="0"/>
              <a:t>partial autocorrelation function (PACF) </a:t>
            </a:r>
            <a:r>
              <a:rPr lang="en-US" sz="2600" dirty="0"/>
              <a:t>is the partial correlation coefficients between the series and lags of itself over time.</a:t>
            </a:r>
          </a:p>
          <a:p>
            <a:pPr>
              <a:buClrTx/>
              <a:buFont typeface="Wingdings" panose="05000000000000000000" pitchFamily="2" charset="2"/>
              <a:buChar char="q"/>
            </a:pPr>
            <a:r>
              <a:rPr lang="en-US" sz="2600" dirty="0"/>
              <a:t> An </a:t>
            </a:r>
            <a:r>
              <a:rPr lang="en-US" sz="2600" b="1" u="sng" dirty="0"/>
              <a:t>autoregressive model of order “p” AR(p)</a:t>
            </a:r>
          </a:p>
          <a:p>
            <a:pPr marL="447023">
              <a:lnSpc>
                <a:spcPts val="2015"/>
              </a:lnSpc>
              <a:spcBef>
                <a:spcPts val="400"/>
              </a:spcBef>
              <a:spcAft>
                <a:spcPts val="400"/>
              </a:spcAft>
            </a:pPr>
            <a:r>
              <a:rPr lang="en-US" sz="2600" i="1" dirty="0">
                <a:latin typeface="Times New Roman"/>
                <a:cs typeface="Times New Roman"/>
              </a:rPr>
              <a:t>X</a:t>
            </a:r>
            <a:r>
              <a:rPr lang="en-US" sz="2600" i="1" spc="-289" dirty="0">
                <a:latin typeface="Times New Roman"/>
                <a:cs typeface="Times New Roman"/>
              </a:rPr>
              <a:t> </a:t>
            </a:r>
            <a:r>
              <a:rPr lang="en-US" sz="2600" i="1" baseline="-24410" dirty="0">
                <a:latin typeface="Times New Roman"/>
                <a:cs typeface="Times New Roman"/>
              </a:rPr>
              <a:t>t </a:t>
            </a:r>
            <a:r>
              <a:rPr lang="en-US" sz="2600" i="1" spc="148" baseline="-24410" dirty="0">
                <a:latin typeface="Times New Roman"/>
                <a:cs typeface="Times New Roman"/>
              </a:rPr>
              <a:t> </a:t>
            </a:r>
            <a:r>
              <a:rPr lang="en-US" sz="2600" dirty="0">
                <a:latin typeface="Symbol"/>
                <a:cs typeface="Symbol"/>
              </a:rPr>
              <a:t></a:t>
            </a:r>
            <a:r>
              <a:rPr lang="en-US" sz="2600" spc="9" dirty="0">
                <a:latin typeface="Times New Roman"/>
                <a:cs typeface="Times New Roman"/>
              </a:rPr>
              <a:t> </a:t>
            </a:r>
            <a:r>
              <a:rPr lang="en-US" sz="2600" spc="-50" dirty="0">
                <a:latin typeface="Symbol"/>
                <a:cs typeface="Symbol"/>
              </a:rPr>
              <a:t></a:t>
            </a:r>
            <a:r>
              <a:rPr lang="en-US" sz="2600" baseline="-24410" dirty="0">
                <a:latin typeface="Times New Roman"/>
                <a:cs typeface="Times New Roman"/>
              </a:rPr>
              <a:t>1</a:t>
            </a:r>
            <a:r>
              <a:rPr lang="en-US" sz="2600" spc="-86" baseline="-24410" dirty="0">
                <a:latin typeface="Times New Roman"/>
                <a:cs typeface="Times New Roman"/>
              </a:rPr>
              <a:t> </a:t>
            </a:r>
            <a:r>
              <a:rPr lang="en-US" sz="2600" i="1" dirty="0">
                <a:latin typeface="Times New Roman"/>
                <a:cs typeface="Times New Roman"/>
              </a:rPr>
              <a:t>X</a:t>
            </a:r>
            <a:r>
              <a:rPr lang="en-US" sz="2600" i="1" spc="-289" dirty="0">
                <a:latin typeface="Times New Roman"/>
                <a:cs typeface="Times New Roman"/>
              </a:rPr>
              <a:t> </a:t>
            </a:r>
            <a:r>
              <a:rPr lang="en-US" sz="2600" i="1" baseline="-24410" dirty="0">
                <a:latin typeface="Times New Roman"/>
                <a:cs typeface="Times New Roman"/>
              </a:rPr>
              <a:t>t</a:t>
            </a:r>
            <a:r>
              <a:rPr lang="en-US" sz="2600" i="1" spc="-139" baseline="-24410" dirty="0">
                <a:latin typeface="Times New Roman"/>
                <a:cs typeface="Times New Roman"/>
              </a:rPr>
              <a:t> </a:t>
            </a:r>
            <a:r>
              <a:rPr lang="en-US" sz="2600" spc="-79" baseline="-22912" dirty="0">
                <a:latin typeface="Symbol"/>
                <a:cs typeface="Symbol"/>
              </a:rPr>
              <a:t></a:t>
            </a:r>
            <a:r>
              <a:rPr lang="en-US" sz="2600" baseline="-24410" dirty="0">
                <a:latin typeface="Times New Roman"/>
                <a:cs typeface="Times New Roman"/>
              </a:rPr>
              <a:t>1</a:t>
            </a:r>
            <a:r>
              <a:rPr lang="en-US" sz="2600" spc="184" baseline="-24410" dirty="0">
                <a:latin typeface="Times New Roman"/>
                <a:cs typeface="Times New Roman"/>
              </a:rPr>
              <a:t> </a:t>
            </a:r>
            <a:r>
              <a:rPr lang="en-US" sz="2600" dirty="0">
                <a:latin typeface="Symbol"/>
                <a:cs typeface="Symbol"/>
              </a:rPr>
              <a:t></a:t>
            </a:r>
            <a:r>
              <a:rPr lang="en-US" sz="2600" spc="-70" dirty="0">
                <a:latin typeface="Times New Roman"/>
                <a:cs typeface="Times New Roman"/>
              </a:rPr>
              <a:t> </a:t>
            </a:r>
            <a:r>
              <a:rPr lang="en-US" sz="2600" spc="59" dirty="0">
                <a:latin typeface="Symbol"/>
                <a:cs typeface="Symbol"/>
              </a:rPr>
              <a:t></a:t>
            </a:r>
            <a:r>
              <a:rPr lang="en-US" sz="2600" baseline="-24410" dirty="0">
                <a:latin typeface="Times New Roman"/>
                <a:cs typeface="Times New Roman"/>
              </a:rPr>
              <a:t>2</a:t>
            </a:r>
            <a:r>
              <a:rPr lang="en-US" sz="2600" spc="-11" baseline="-24410" dirty="0">
                <a:latin typeface="Times New Roman"/>
                <a:cs typeface="Times New Roman"/>
              </a:rPr>
              <a:t> </a:t>
            </a:r>
            <a:r>
              <a:rPr lang="en-US" sz="2600" i="1" dirty="0">
                <a:latin typeface="Times New Roman"/>
                <a:cs typeface="Times New Roman"/>
              </a:rPr>
              <a:t>X</a:t>
            </a:r>
            <a:r>
              <a:rPr lang="en-US" sz="2600" i="1" spc="-289" dirty="0">
                <a:latin typeface="Times New Roman"/>
                <a:cs typeface="Times New Roman"/>
              </a:rPr>
              <a:t> </a:t>
            </a:r>
            <a:r>
              <a:rPr lang="en-US" sz="2600" i="1" baseline="-24410" dirty="0">
                <a:latin typeface="Times New Roman"/>
                <a:cs typeface="Times New Roman"/>
              </a:rPr>
              <a:t>t</a:t>
            </a:r>
            <a:r>
              <a:rPr lang="en-US" sz="2600" i="1" spc="-144" baseline="-24410" dirty="0">
                <a:latin typeface="Times New Roman"/>
                <a:cs typeface="Times New Roman"/>
              </a:rPr>
              <a:t> </a:t>
            </a:r>
            <a:r>
              <a:rPr lang="en-US" sz="2600" spc="29" baseline="-22912" dirty="0">
                <a:latin typeface="Symbol"/>
                <a:cs typeface="Symbol"/>
              </a:rPr>
              <a:t></a:t>
            </a:r>
            <a:r>
              <a:rPr lang="en-US" sz="2600" baseline="-24410" dirty="0">
                <a:latin typeface="Times New Roman"/>
                <a:cs typeface="Times New Roman"/>
              </a:rPr>
              <a:t>2 </a:t>
            </a:r>
            <a:r>
              <a:rPr lang="en-US" sz="2600" spc="19" baseline="-24410" dirty="0">
                <a:latin typeface="Times New Roman"/>
                <a:cs typeface="Times New Roman"/>
              </a:rPr>
              <a:t> </a:t>
            </a:r>
            <a:r>
              <a:rPr lang="en-US" sz="2600" dirty="0">
                <a:latin typeface="Symbol"/>
                <a:cs typeface="Symbol"/>
              </a:rPr>
              <a:t></a:t>
            </a:r>
            <a:r>
              <a:rPr lang="en-US" sz="2600" spc="-254" dirty="0">
                <a:latin typeface="Times New Roman"/>
                <a:cs typeface="Times New Roman"/>
              </a:rPr>
              <a:t> </a:t>
            </a:r>
            <a:r>
              <a:rPr lang="en-US" sz="2600" spc="-19" dirty="0">
                <a:latin typeface="Times New Roman"/>
                <a:cs typeface="Times New Roman"/>
              </a:rPr>
              <a:t>..</a:t>
            </a:r>
            <a:r>
              <a:rPr lang="en-US" sz="2600" dirty="0">
                <a:latin typeface="Times New Roman"/>
                <a:cs typeface="Times New Roman"/>
              </a:rPr>
              <a:t>.</a:t>
            </a:r>
            <a:r>
              <a:rPr lang="en-US" sz="2600" spc="-254" dirty="0">
                <a:latin typeface="Times New Roman"/>
                <a:cs typeface="Times New Roman"/>
              </a:rPr>
              <a:t> </a:t>
            </a:r>
            <a:r>
              <a:rPr lang="en-US" sz="2600" dirty="0">
                <a:latin typeface="Symbol"/>
                <a:cs typeface="Symbol"/>
              </a:rPr>
              <a:t></a:t>
            </a:r>
            <a:r>
              <a:rPr lang="en-US" sz="2600" spc="-65" dirty="0">
                <a:latin typeface="Times New Roman"/>
                <a:cs typeface="Times New Roman"/>
              </a:rPr>
              <a:t> </a:t>
            </a:r>
            <a:r>
              <a:rPr lang="en-US" sz="2600" dirty="0">
                <a:latin typeface="Symbol"/>
                <a:cs typeface="Symbol"/>
              </a:rPr>
              <a:t></a:t>
            </a:r>
            <a:r>
              <a:rPr lang="en-US" sz="2600" spc="-259" dirty="0">
                <a:latin typeface="Times New Roman"/>
                <a:cs typeface="Times New Roman"/>
              </a:rPr>
              <a:t> </a:t>
            </a:r>
            <a:r>
              <a:rPr lang="en-US" sz="2600" i="1" baseline="-24410" dirty="0">
                <a:latin typeface="Times New Roman"/>
                <a:cs typeface="Times New Roman"/>
              </a:rPr>
              <a:t>p</a:t>
            </a:r>
            <a:r>
              <a:rPr lang="en-US" sz="2600" i="1" spc="18" baseline="-24410" dirty="0">
                <a:latin typeface="Times New Roman"/>
                <a:cs typeface="Times New Roman"/>
              </a:rPr>
              <a:t> </a:t>
            </a:r>
            <a:r>
              <a:rPr lang="en-US" sz="2600" i="1" dirty="0">
                <a:latin typeface="Times New Roman"/>
                <a:cs typeface="Times New Roman"/>
              </a:rPr>
              <a:t>X</a:t>
            </a:r>
            <a:r>
              <a:rPr lang="en-US" sz="2600" i="1" spc="-284" dirty="0">
                <a:latin typeface="Times New Roman"/>
                <a:cs typeface="Times New Roman"/>
              </a:rPr>
              <a:t> </a:t>
            </a:r>
            <a:r>
              <a:rPr lang="en-US" sz="2600" i="1" baseline="-24410" dirty="0">
                <a:latin typeface="Times New Roman"/>
                <a:cs typeface="Times New Roman"/>
              </a:rPr>
              <a:t>t</a:t>
            </a:r>
            <a:r>
              <a:rPr lang="en-US" sz="2600" i="1" spc="-144" baseline="-24410" dirty="0">
                <a:latin typeface="Times New Roman"/>
                <a:cs typeface="Times New Roman"/>
              </a:rPr>
              <a:t> </a:t>
            </a:r>
            <a:r>
              <a:rPr lang="en-US" sz="2600" baseline="-22912" dirty="0">
                <a:latin typeface="Symbol"/>
                <a:cs typeface="Symbol"/>
              </a:rPr>
              <a:t></a:t>
            </a:r>
            <a:r>
              <a:rPr lang="en-US" sz="2600" spc="-53" baseline="-24410" dirty="0">
                <a:latin typeface="Times New Roman"/>
                <a:cs typeface="Times New Roman"/>
              </a:rPr>
              <a:t> </a:t>
            </a:r>
            <a:r>
              <a:rPr lang="en-US" sz="2600" i="1" baseline="-24410" dirty="0">
                <a:latin typeface="Times New Roman"/>
                <a:cs typeface="Times New Roman"/>
              </a:rPr>
              <a:t>p </a:t>
            </a:r>
            <a:r>
              <a:rPr lang="en-US" sz="2600" i="1" spc="13" baseline="-24410" dirty="0">
                <a:latin typeface="Times New Roman"/>
                <a:cs typeface="Times New Roman"/>
              </a:rPr>
              <a:t> </a:t>
            </a:r>
            <a:r>
              <a:rPr lang="en-US" sz="2600" dirty="0">
                <a:latin typeface="Symbol"/>
                <a:cs typeface="Symbol"/>
              </a:rPr>
              <a:t></a:t>
            </a:r>
            <a:r>
              <a:rPr lang="en-US" sz="2600" spc="-115" dirty="0">
                <a:latin typeface="Times New Roman"/>
                <a:cs typeface="Times New Roman"/>
              </a:rPr>
              <a:t> </a:t>
            </a:r>
            <a:r>
              <a:rPr lang="en-US" sz="2600" spc="14" dirty="0">
                <a:latin typeface="Times New Roman"/>
                <a:cs typeface="Times New Roman"/>
              </a:rPr>
              <a:t>e</a:t>
            </a:r>
            <a:r>
              <a:rPr lang="en-US" sz="2600" i="1" baseline="-24410" dirty="0">
                <a:latin typeface="Times New Roman"/>
                <a:cs typeface="Times New Roman"/>
              </a:rPr>
              <a:t>t</a:t>
            </a:r>
            <a:endParaRPr lang="en-US" sz="2600" dirty="0">
              <a:latin typeface="Times New Roman"/>
              <a:cs typeface="Times New Roman"/>
            </a:endParaRPr>
          </a:p>
          <a:p>
            <a:pPr lvl="1">
              <a:spcBef>
                <a:spcPts val="400"/>
              </a:spcBef>
              <a:buClrTx/>
              <a:buFont typeface="Wingdings" panose="05000000000000000000" pitchFamily="2" charset="2"/>
              <a:buChar char="§"/>
            </a:pPr>
            <a:r>
              <a:rPr lang="en-US" sz="2600" dirty="0"/>
              <a:t> Current  value of </a:t>
            </a:r>
            <a:r>
              <a:rPr lang="en-US" sz="2600" dirty="0" err="1"/>
              <a:t>X</a:t>
            </a:r>
            <a:r>
              <a:rPr lang="en-US" sz="2600" baseline="-25000" dirty="0" err="1"/>
              <a:t>t</a:t>
            </a:r>
            <a:r>
              <a:rPr lang="en-US" sz="2600" dirty="0"/>
              <a:t>  can be found from past values, plus  a random shock e</a:t>
            </a:r>
            <a:r>
              <a:rPr lang="en-US" sz="2600" baseline="-25000" dirty="0"/>
              <a:t>t</a:t>
            </a:r>
          </a:p>
          <a:p>
            <a:pPr lvl="1">
              <a:spcBef>
                <a:spcPts val="400"/>
              </a:spcBef>
              <a:buClrTx/>
              <a:buFont typeface="Wingdings" panose="05000000000000000000" pitchFamily="2" charset="2"/>
              <a:buChar char="§"/>
            </a:pPr>
            <a:r>
              <a:rPr lang="en-US" sz="2600" dirty="0"/>
              <a:t> Like a multiple regression model, but </a:t>
            </a:r>
            <a:r>
              <a:rPr lang="en-US" sz="2600" dirty="0" err="1"/>
              <a:t>X</a:t>
            </a:r>
            <a:r>
              <a:rPr lang="en-US" sz="2600" baseline="-25000" dirty="0" err="1"/>
              <a:t>t</a:t>
            </a:r>
            <a:r>
              <a:rPr lang="en-US" sz="2600" dirty="0"/>
              <a:t>  is regressed on past values of </a:t>
            </a:r>
            <a:r>
              <a:rPr lang="en-US" sz="2600" dirty="0" err="1"/>
              <a:t>X</a:t>
            </a:r>
            <a:r>
              <a:rPr lang="en-US" sz="2600" baseline="-25000" dirty="0" err="1"/>
              <a:t>t</a:t>
            </a:r>
            <a:endParaRPr lang="en-US" sz="2600" dirty="0"/>
          </a:p>
          <a:p>
            <a:pPr>
              <a:spcBef>
                <a:spcPts val="400"/>
              </a:spcBef>
              <a:spcAft>
                <a:spcPts val="400"/>
              </a:spcAft>
              <a:buClrTx/>
              <a:buFont typeface="Wingdings" panose="05000000000000000000" pitchFamily="2" charset="2"/>
              <a:buChar char="q"/>
            </a:pPr>
            <a:r>
              <a:rPr lang="en-US" sz="2600" dirty="0"/>
              <a:t> A </a:t>
            </a:r>
            <a:r>
              <a:rPr lang="en-US" sz="2600" b="1" u="sng" dirty="0"/>
              <a:t>moving-average model of order “q”  MA(q)</a:t>
            </a:r>
          </a:p>
          <a:p>
            <a:pPr>
              <a:spcBef>
                <a:spcPts val="400"/>
              </a:spcBef>
              <a:spcAft>
                <a:spcPts val="400"/>
              </a:spcAft>
            </a:pPr>
            <a:r>
              <a:rPr lang="en-US" sz="2600" i="1" dirty="0">
                <a:latin typeface="Times New Roman"/>
                <a:cs typeface="Times New Roman"/>
              </a:rPr>
              <a:t>	X</a:t>
            </a:r>
            <a:r>
              <a:rPr lang="en-US" sz="2600" i="1" spc="-294" dirty="0">
                <a:latin typeface="Times New Roman"/>
                <a:cs typeface="Times New Roman"/>
              </a:rPr>
              <a:t> </a:t>
            </a:r>
            <a:r>
              <a:rPr lang="en-US" sz="2600" i="1" baseline="-26089" dirty="0">
                <a:latin typeface="Times New Roman"/>
                <a:cs typeface="Times New Roman"/>
              </a:rPr>
              <a:t>t </a:t>
            </a:r>
            <a:r>
              <a:rPr lang="en-US" sz="2600" i="1" spc="133" baseline="-26089" dirty="0">
                <a:latin typeface="Times New Roman"/>
                <a:cs typeface="Times New Roman"/>
              </a:rPr>
              <a:t> </a:t>
            </a:r>
            <a:r>
              <a:rPr lang="en-US" sz="2600" dirty="0">
                <a:latin typeface="Symbol"/>
                <a:cs typeface="Symbol"/>
              </a:rPr>
              <a:t></a:t>
            </a:r>
            <a:r>
              <a:rPr lang="en-US" sz="2600" spc="-38" dirty="0">
                <a:latin typeface="Times New Roman"/>
                <a:cs typeface="Times New Roman"/>
              </a:rPr>
              <a:t> </a:t>
            </a:r>
            <a:r>
              <a:rPr lang="en-US" sz="2600" spc="9" dirty="0">
                <a:latin typeface="Times New Roman"/>
                <a:cs typeface="Times New Roman"/>
              </a:rPr>
              <a:t>e</a:t>
            </a:r>
            <a:r>
              <a:rPr lang="en-US" sz="2600" i="1" baseline="-26089" dirty="0">
                <a:latin typeface="Times New Roman"/>
                <a:cs typeface="Times New Roman"/>
              </a:rPr>
              <a:t>t </a:t>
            </a:r>
            <a:r>
              <a:rPr lang="en-US" sz="2600" i="1" spc="78" baseline="-26089" dirty="0">
                <a:latin typeface="Times New Roman"/>
                <a:cs typeface="Times New Roman"/>
              </a:rPr>
              <a:t> </a:t>
            </a:r>
            <a:r>
              <a:rPr lang="en-US" sz="2600" dirty="0">
                <a:latin typeface="Symbol"/>
                <a:cs typeface="Symbol"/>
              </a:rPr>
              <a:t></a:t>
            </a:r>
            <a:r>
              <a:rPr lang="en-US" sz="2600" spc="-69" dirty="0">
                <a:latin typeface="Times New Roman"/>
                <a:cs typeface="Times New Roman"/>
              </a:rPr>
              <a:t> </a:t>
            </a:r>
            <a:r>
              <a:rPr lang="en-US" sz="2600" spc="-50" dirty="0">
                <a:latin typeface="Symbol"/>
                <a:cs typeface="Symbol"/>
              </a:rPr>
              <a:t></a:t>
            </a:r>
            <a:r>
              <a:rPr lang="en-US" sz="2600" spc="-39" baseline="-26089" dirty="0">
                <a:latin typeface="Times New Roman"/>
                <a:cs typeface="Times New Roman"/>
              </a:rPr>
              <a:t>1</a:t>
            </a:r>
            <a:r>
              <a:rPr lang="en-US" sz="2600" spc="14" dirty="0">
                <a:latin typeface="Times New Roman"/>
                <a:cs typeface="Times New Roman"/>
              </a:rPr>
              <a:t>e</a:t>
            </a:r>
            <a:r>
              <a:rPr lang="en-US" sz="2600" i="1" baseline="-26089" dirty="0">
                <a:latin typeface="Times New Roman"/>
                <a:cs typeface="Times New Roman"/>
              </a:rPr>
              <a:t>t</a:t>
            </a:r>
            <a:r>
              <a:rPr lang="en-US" sz="2600" i="1" spc="-70" baseline="-26089" dirty="0">
                <a:latin typeface="Times New Roman"/>
                <a:cs typeface="Times New Roman"/>
              </a:rPr>
              <a:t> </a:t>
            </a:r>
            <a:r>
              <a:rPr lang="en-US" sz="2600" spc="-79" baseline="-24487" dirty="0">
                <a:latin typeface="Symbol"/>
                <a:cs typeface="Symbol"/>
              </a:rPr>
              <a:t></a:t>
            </a:r>
            <a:r>
              <a:rPr lang="en-US" sz="2600" baseline="-26089" dirty="0">
                <a:latin typeface="Times New Roman"/>
                <a:cs typeface="Times New Roman"/>
              </a:rPr>
              <a:t>1</a:t>
            </a:r>
            <a:r>
              <a:rPr lang="en-US" sz="2600" spc="167" baseline="-26089" dirty="0">
                <a:latin typeface="Times New Roman"/>
                <a:cs typeface="Times New Roman"/>
              </a:rPr>
              <a:t> </a:t>
            </a:r>
            <a:r>
              <a:rPr lang="en-US" sz="2600" dirty="0">
                <a:latin typeface="Symbol"/>
                <a:cs typeface="Symbol"/>
              </a:rPr>
              <a:t></a:t>
            </a:r>
            <a:r>
              <a:rPr lang="en-US" sz="2600" spc="-69" dirty="0">
                <a:latin typeface="Times New Roman"/>
                <a:cs typeface="Times New Roman"/>
              </a:rPr>
              <a:t> </a:t>
            </a:r>
            <a:r>
              <a:rPr lang="en-US" sz="2600" spc="59" dirty="0">
                <a:latin typeface="Symbol"/>
                <a:cs typeface="Symbol"/>
              </a:rPr>
              <a:t></a:t>
            </a:r>
            <a:r>
              <a:rPr lang="en-US" sz="2600" spc="34" baseline="-26089" dirty="0">
                <a:latin typeface="Times New Roman"/>
                <a:cs typeface="Times New Roman"/>
              </a:rPr>
              <a:t>2</a:t>
            </a:r>
            <a:r>
              <a:rPr lang="en-US" sz="2600" spc="14" dirty="0">
                <a:latin typeface="Times New Roman"/>
                <a:cs typeface="Times New Roman"/>
              </a:rPr>
              <a:t>e</a:t>
            </a:r>
            <a:r>
              <a:rPr lang="en-US" sz="2600" i="1" baseline="-26089" dirty="0">
                <a:latin typeface="Times New Roman"/>
                <a:cs typeface="Times New Roman"/>
              </a:rPr>
              <a:t>t</a:t>
            </a:r>
            <a:r>
              <a:rPr lang="en-US" sz="2600" i="1" spc="-65" baseline="-26089" dirty="0">
                <a:latin typeface="Times New Roman"/>
                <a:cs typeface="Times New Roman"/>
              </a:rPr>
              <a:t> </a:t>
            </a:r>
            <a:r>
              <a:rPr lang="en-US" sz="2600" spc="29" baseline="-24487" dirty="0">
                <a:latin typeface="Symbol"/>
                <a:cs typeface="Symbol"/>
              </a:rPr>
              <a:t></a:t>
            </a:r>
            <a:r>
              <a:rPr lang="en-US" sz="2600" baseline="-26089" dirty="0">
                <a:latin typeface="Times New Roman"/>
                <a:cs typeface="Times New Roman"/>
              </a:rPr>
              <a:t>2</a:t>
            </a:r>
            <a:r>
              <a:rPr lang="en-US" sz="2600" spc="237" baseline="-26089" dirty="0">
                <a:latin typeface="Times New Roman"/>
                <a:cs typeface="Times New Roman"/>
              </a:rPr>
              <a:t> </a:t>
            </a:r>
            <a:r>
              <a:rPr lang="en-US" sz="2600" dirty="0">
                <a:latin typeface="Symbol"/>
                <a:cs typeface="Symbol"/>
              </a:rPr>
              <a:t></a:t>
            </a:r>
            <a:r>
              <a:rPr lang="en-US" sz="2600" spc="-254" dirty="0">
                <a:latin typeface="Times New Roman"/>
                <a:cs typeface="Times New Roman"/>
              </a:rPr>
              <a:t> </a:t>
            </a:r>
            <a:r>
              <a:rPr lang="en-US" sz="2600" spc="-19" dirty="0">
                <a:latin typeface="Times New Roman"/>
                <a:cs typeface="Times New Roman"/>
              </a:rPr>
              <a:t>..</a:t>
            </a:r>
            <a:r>
              <a:rPr lang="en-US" sz="2600" dirty="0">
                <a:latin typeface="Times New Roman"/>
                <a:cs typeface="Times New Roman"/>
              </a:rPr>
              <a:t>.</a:t>
            </a:r>
            <a:r>
              <a:rPr lang="en-US" sz="2600" spc="-264" dirty="0">
                <a:latin typeface="Times New Roman"/>
                <a:cs typeface="Times New Roman"/>
              </a:rPr>
              <a:t> </a:t>
            </a:r>
            <a:r>
              <a:rPr lang="en-US" sz="2600" dirty="0">
                <a:latin typeface="Symbol"/>
                <a:cs typeface="Symbol"/>
              </a:rPr>
              <a:t></a:t>
            </a:r>
            <a:r>
              <a:rPr lang="en-US" sz="2600" spc="-69" dirty="0">
                <a:latin typeface="Times New Roman"/>
                <a:cs typeface="Times New Roman"/>
              </a:rPr>
              <a:t> </a:t>
            </a:r>
            <a:r>
              <a:rPr lang="en-US" sz="2600" spc="59" dirty="0">
                <a:latin typeface="Symbol"/>
                <a:cs typeface="Symbol"/>
              </a:rPr>
              <a:t></a:t>
            </a:r>
            <a:r>
              <a:rPr lang="en-US" sz="2600" i="1" baseline="-26089" dirty="0">
                <a:latin typeface="Times New Roman"/>
                <a:cs typeface="Times New Roman"/>
              </a:rPr>
              <a:t>q</a:t>
            </a:r>
            <a:r>
              <a:rPr lang="en-US" sz="2600" i="1" spc="-184" baseline="-26089" dirty="0">
                <a:latin typeface="Times New Roman"/>
                <a:cs typeface="Times New Roman"/>
              </a:rPr>
              <a:t> </a:t>
            </a:r>
            <a:r>
              <a:rPr lang="en-US" sz="2600" spc="14" dirty="0">
                <a:latin typeface="Times New Roman"/>
                <a:cs typeface="Times New Roman"/>
              </a:rPr>
              <a:t>e</a:t>
            </a:r>
            <a:r>
              <a:rPr lang="en-US" sz="2600" i="1" baseline="-26089" dirty="0">
                <a:latin typeface="Times New Roman"/>
                <a:cs typeface="Times New Roman"/>
              </a:rPr>
              <a:t>t</a:t>
            </a:r>
            <a:r>
              <a:rPr lang="en-US" sz="2600" i="1" spc="-90" baseline="-26089" dirty="0">
                <a:latin typeface="Times New Roman"/>
                <a:cs typeface="Times New Roman"/>
              </a:rPr>
              <a:t> </a:t>
            </a:r>
            <a:r>
              <a:rPr lang="en-US" sz="2600" spc="29" baseline="-24487" dirty="0">
                <a:latin typeface="Symbol"/>
                <a:cs typeface="Symbol"/>
              </a:rPr>
              <a:t></a:t>
            </a:r>
            <a:r>
              <a:rPr lang="en-US" sz="2600" i="1" baseline="-26089" dirty="0">
                <a:latin typeface="Times New Roman"/>
                <a:cs typeface="Times New Roman"/>
              </a:rPr>
              <a:t>q</a:t>
            </a:r>
            <a:endParaRPr lang="en-US" sz="2600" dirty="0">
              <a:latin typeface="Times New Roman"/>
              <a:cs typeface="Times New Roman"/>
            </a:endParaRPr>
          </a:p>
          <a:p>
            <a:pPr lvl="1">
              <a:spcBef>
                <a:spcPts val="400"/>
              </a:spcBef>
              <a:buClrTx/>
              <a:buFont typeface="Wingdings" panose="05000000000000000000" pitchFamily="2" charset="2"/>
              <a:buChar char="§"/>
            </a:pPr>
            <a:r>
              <a:rPr lang="en-US" sz="2600" dirty="0"/>
              <a:t> Current  value of </a:t>
            </a:r>
            <a:r>
              <a:rPr lang="en-US" sz="2600" dirty="0" err="1"/>
              <a:t>X</a:t>
            </a:r>
            <a:r>
              <a:rPr lang="en-US" sz="2600" baseline="-25000" dirty="0" err="1"/>
              <a:t>t</a:t>
            </a:r>
            <a:r>
              <a:rPr lang="en-US" sz="2600" dirty="0"/>
              <a:t>  can be found from past shocks/error  (e), plus a new shock/error  (e</a:t>
            </a:r>
            <a:r>
              <a:rPr lang="en-US" sz="2600" baseline="-25000" dirty="0"/>
              <a:t>t</a:t>
            </a:r>
            <a:r>
              <a:rPr lang="en-US" sz="2600" dirty="0"/>
              <a:t>).</a:t>
            </a:r>
          </a:p>
          <a:p>
            <a:pPr lvl="1">
              <a:spcBef>
                <a:spcPts val="400"/>
              </a:spcBef>
              <a:buClrTx/>
              <a:buFont typeface="Wingdings" panose="05000000000000000000" pitchFamily="2" charset="2"/>
              <a:buChar char="§"/>
            </a:pPr>
            <a:r>
              <a:rPr lang="en-US" sz="2600" dirty="0"/>
              <a:t> The time series is regarded as a moving average (unevenly weighted, because of different coefficients) of a random shock series e</a:t>
            </a:r>
            <a:r>
              <a:rPr lang="en-US" sz="2600" baseline="-25000" dirty="0"/>
              <a:t>t</a:t>
            </a:r>
            <a:r>
              <a:rPr lang="en-US" sz="2600" dirty="0"/>
              <a:t> .</a:t>
            </a:r>
            <a:endParaRPr lang="en-US" sz="2600" baseline="-25000" dirty="0"/>
          </a:p>
          <a:p>
            <a:pPr>
              <a:buFont typeface="Wingdings" panose="05000000000000000000" pitchFamily="2" charset="2"/>
              <a:buChar char="q"/>
            </a:pPr>
            <a:endParaRPr lang="en-US" sz="2400" dirty="0"/>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3</a:t>
            </a:fld>
            <a:endParaRPr lang="en-US" dirty="0"/>
          </a:p>
        </p:txBody>
      </p:sp>
    </p:spTree>
    <p:extLst>
      <p:ext uri="{BB962C8B-B14F-4D97-AF65-F5344CB8AC3E}">
        <p14:creationId xmlns:p14="http://schemas.microsoft.com/office/powerpoint/2010/main" val="4042818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8"/>
          <p:cNvSpPr/>
          <p:nvPr/>
        </p:nvSpPr>
        <p:spPr>
          <a:xfrm>
            <a:off x="1066800" y="2055952"/>
            <a:ext cx="9982200" cy="4140340"/>
          </a:xfrm>
          <a:prstGeom prst="rect">
            <a:avLst/>
          </a:prstGeom>
          <a:blipFill>
            <a:blip r:embed="rId2" cstate="print"/>
            <a:stretch>
              <a:fillRect/>
            </a:stretch>
          </a:blipFill>
        </p:spPr>
        <p:txBody>
          <a:bodyPr wrap="square" lIns="0" tIns="0" rIns="0" bIns="0" rtlCol="0">
            <a:noAutofit/>
          </a:bodyPr>
          <a:lstStyle/>
          <a:p>
            <a:endParaRPr/>
          </a:p>
        </p:txBody>
      </p:sp>
      <p:sp>
        <p:nvSpPr>
          <p:cNvPr id="6" name="Rectangle 5"/>
          <p:cNvSpPr/>
          <p:nvPr/>
        </p:nvSpPr>
        <p:spPr>
          <a:xfrm>
            <a:off x="4495800" y="6098193"/>
            <a:ext cx="3893630" cy="358240"/>
          </a:xfrm>
          <a:prstGeom prst="rect">
            <a:avLst/>
          </a:prstGeom>
        </p:spPr>
        <p:txBody>
          <a:bodyPr wrap="none">
            <a:spAutoFit/>
          </a:bodyPr>
          <a:lstStyle/>
          <a:p>
            <a:pPr marL="274269">
              <a:lnSpc>
                <a:spcPct val="95825"/>
              </a:lnSpc>
              <a:spcBef>
                <a:spcPts val="1432"/>
              </a:spcBef>
            </a:pPr>
            <a:r>
              <a:rPr lang="en-US" b="1" spc="-4" dirty="0">
                <a:cs typeface="Times New Roman"/>
              </a:rPr>
              <a:t>AC</a:t>
            </a:r>
            <a:r>
              <a:rPr lang="en-US" b="1" dirty="0">
                <a:cs typeface="Times New Roman"/>
              </a:rPr>
              <a:t>F</a:t>
            </a:r>
            <a:r>
              <a:rPr lang="en-US" b="1" spc="260" dirty="0">
                <a:cs typeface="Times New Roman"/>
              </a:rPr>
              <a:t> </a:t>
            </a:r>
            <a:r>
              <a:rPr lang="en-US" b="1" dirty="0">
                <a:cs typeface="Times New Roman"/>
              </a:rPr>
              <a:t>a</a:t>
            </a:r>
            <a:r>
              <a:rPr lang="en-US" b="1" spc="6" dirty="0">
                <a:cs typeface="Times New Roman"/>
              </a:rPr>
              <a:t>n</a:t>
            </a:r>
            <a:r>
              <a:rPr lang="en-US" b="1" dirty="0">
                <a:cs typeface="Times New Roman"/>
              </a:rPr>
              <a:t>d</a:t>
            </a:r>
            <a:r>
              <a:rPr lang="en-US" b="1" spc="11" dirty="0">
                <a:cs typeface="Times New Roman"/>
              </a:rPr>
              <a:t> </a:t>
            </a:r>
            <a:r>
              <a:rPr lang="en-US" b="1" spc="-4" dirty="0">
                <a:cs typeface="Times New Roman"/>
              </a:rPr>
              <a:t>PAC</a:t>
            </a:r>
            <a:r>
              <a:rPr lang="en-US" b="1" dirty="0">
                <a:cs typeface="Times New Roman"/>
              </a:rPr>
              <a:t>F</a:t>
            </a:r>
            <a:r>
              <a:rPr lang="en-US" b="1" spc="383" dirty="0">
                <a:cs typeface="Times New Roman"/>
              </a:rPr>
              <a:t> </a:t>
            </a:r>
            <a:r>
              <a:rPr lang="en-US" b="1" spc="5" dirty="0">
                <a:cs typeface="Times New Roman"/>
              </a:rPr>
              <a:t>f</a:t>
            </a:r>
            <a:r>
              <a:rPr lang="en-US" b="1" spc="-5" dirty="0">
                <a:cs typeface="Times New Roman"/>
              </a:rPr>
              <a:t>o</a:t>
            </a:r>
            <a:r>
              <a:rPr lang="en-US" b="1" dirty="0">
                <a:cs typeface="Times New Roman"/>
              </a:rPr>
              <a:t>r</a:t>
            </a:r>
            <a:r>
              <a:rPr lang="en-US" b="1" spc="29" dirty="0">
                <a:cs typeface="Times New Roman"/>
              </a:rPr>
              <a:t> </a:t>
            </a:r>
            <a:r>
              <a:rPr lang="en-US" b="1" dirty="0">
                <a:cs typeface="Times New Roman"/>
              </a:rPr>
              <a:t>an</a:t>
            </a:r>
            <a:r>
              <a:rPr lang="en-US" b="1" spc="315" dirty="0">
                <a:cs typeface="Times New Roman"/>
              </a:rPr>
              <a:t> </a:t>
            </a:r>
            <a:r>
              <a:rPr lang="en-US" b="1" spc="-4" dirty="0">
                <a:cs typeface="Times New Roman"/>
              </a:rPr>
              <a:t>A</a:t>
            </a:r>
            <a:r>
              <a:rPr lang="en-US" b="1" dirty="0">
                <a:cs typeface="Times New Roman"/>
              </a:rPr>
              <a:t>R(1)</a:t>
            </a:r>
            <a:r>
              <a:rPr lang="en-US" b="1" spc="205" dirty="0">
                <a:cs typeface="Times New Roman"/>
              </a:rPr>
              <a:t> </a:t>
            </a:r>
            <a:r>
              <a:rPr lang="en-US" b="1" spc="-4" dirty="0">
                <a:cs typeface="Times New Roman"/>
              </a:rPr>
              <a:t>p</a:t>
            </a:r>
            <a:r>
              <a:rPr lang="en-US" b="1" spc="4" dirty="0">
                <a:cs typeface="Times New Roman"/>
              </a:rPr>
              <a:t>r</a:t>
            </a:r>
            <a:r>
              <a:rPr lang="en-US" b="1" spc="-4" dirty="0">
                <a:cs typeface="Times New Roman"/>
              </a:rPr>
              <a:t>o</a:t>
            </a:r>
            <a:r>
              <a:rPr lang="en-US" b="1" dirty="0">
                <a:cs typeface="Times New Roman"/>
              </a:rPr>
              <a:t>c</a:t>
            </a:r>
            <a:r>
              <a:rPr lang="en-US" b="1" spc="19" dirty="0">
                <a:cs typeface="Times New Roman"/>
              </a:rPr>
              <a:t>e</a:t>
            </a:r>
            <a:r>
              <a:rPr lang="en-US" b="1" dirty="0">
                <a:cs typeface="Times New Roman"/>
              </a:rPr>
              <a:t>ss</a:t>
            </a:r>
          </a:p>
        </p:txBody>
      </p:sp>
      <p:sp>
        <p:nvSpPr>
          <p:cNvPr id="8" name="Title 7"/>
          <p:cNvSpPr>
            <a:spLocks noGrp="1"/>
          </p:cNvSpPr>
          <p:nvPr>
            <p:ph type="title"/>
          </p:nvPr>
        </p:nvSpPr>
        <p:spPr>
          <a:xfrm>
            <a:off x="131885" y="372979"/>
            <a:ext cx="11003280" cy="856395"/>
          </a:xfrm>
        </p:spPr>
        <p:txBody>
          <a:bodyPr>
            <a:normAutofit/>
          </a:bodyPr>
          <a:lstStyle/>
          <a:p>
            <a:r>
              <a:rPr lang="en-US" dirty="0"/>
              <a:t>Identifying an AR process</a:t>
            </a:r>
          </a:p>
        </p:txBody>
      </p:sp>
      <p:sp>
        <p:nvSpPr>
          <p:cNvPr id="9" name="Content Placeholder 8"/>
          <p:cNvSpPr>
            <a:spLocks noGrp="1"/>
          </p:cNvSpPr>
          <p:nvPr>
            <p:ph idx="1"/>
          </p:nvPr>
        </p:nvSpPr>
        <p:spPr>
          <a:xfrm>
            <a:off x="131885" y="1229374"/>
            <a:ext cx="11896761" cy="4495800"/>
          </a:xfrm>
        </p:spPr>
        <p:txBody>
          <a:bodyPr/>
          <a:lstStyle/>
          <a:p>
            <a:r>
              <a:rPr lang="en-US" sz="1400" b="1" dirty="0"/>
              <a:t>The autocorrelations of a pure AR(p) process should decay gradually at increasing lag length. Hence, using an autocorrelogram it is not possible to differentiate between a pure AR(3) model or a pure AR(4) model. However, the partial autocorrelations of a pure AR(p) process do display distinctive features. The partial autocorrelogram should ‘die out’ after p lags. Thus, the partial autocorrelogram of a pure AR(3) process should die out after 3 lags, whereas that of a pure AR(4) process would die out after 4 lags.</a:t>
            </a:r>
          </a:p>
        </p:txBody>
      </p:sp>
      <p:sp>
        <p:nvSpPr>
          <p:cNvPr id="7"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4</a:t>
            </a:fld>
            <a:endParaRPr lang="en-US" dirty="0"/>
          </a:p>
        </p:txBody>
      </p:sp>
    </p:spTree>
    <p:extLst>
      <p:ext uri="{BB962C8B-B14F-4D97-AF65-F5344CB8AC3E}">
        <p14:creationId xmlns:p14="http://schemas.microsoft.com/office/powerpoint/2010/main" val="107059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8"/>
          <p:cNvSpPr/>
          <p:nvPr/>
        </p:nvSpPr>
        <p:spPr>
          <a:xfrm>
            <a:off x="838200" y="1219200"/>
            <a:ext cx="10210800" cy="5029200"/>
          </a:xfrm>
          <a:prstGeom prst="rect">
            <a:avLst/>
          </a:prstGeom>
          <a:blipFill>
            <a:blip r:embed="rId2" cstate="print"/>
            <a:stretch>
              <a:fillRect/>
            </a:stretch>
          </a:blipFill>
        </p:spPr>
        <p:txBody>
          <a:bodyPr wrap="square" lIns="0" tIns="0" rIns="0" bIns="0" rtlCol="0">
            <a:noAutofit/>
          </a:bodyPr>
          <a:lstStyle/>
          <a:p>
            <a:endParaRPr/>
          </a:p>
        </p:txBody>
      </p:sp>
      <p:sp>
        <p:nvSpPr>
          <p:cNvPr id="4" name="Title 3"/>
          <p:cNvSpPr>
            <a:spLocks noGrp="1"/>
          </p:cNvSpPr>
          <p:nvPr>
            <p:ph type="title"/>
          </p:nvPr>
        </p:nvSpPr>
        <p:spPr>
          <a:xfrm>
            <a:off x="228600" y="357960"/>
            <a:ext cx="10927080" cy="861240"/>
          </a:xfrm>
        </p:spPr>
        <p:txBody>
          <a:bodyPr/>
          <a:lstStyle/>
          <a:p>
            <a:r>
              <a:rPr lang="en-US" dirty="0"/>
              <a:t>ACF and PACF for an AR(2) process</a:t>
            </a:r>
          </a:p>
        </p:txBody>
      </p:sp>
      <p:sp>
        <p:nvSpPr>
          <p:cNvPr id="5"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5</a:t>
            </a:fld>
            <a:endParaRPr lang="en-US" dirty="0"/>
          </a:p>
        </p:txBody>
      </p:sp>
    </p:spTree>
    <p:extLst>
      <p:ext uri="{BB962C8B-B14F-4D97-AF65-F5344CB8AC3E}">
        <p14:creationId xmlns:p14="http://schemas.microsoft.com/office/powerpoint/2010/main" val="1331319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2"/>
          <p:cNvSpPr/>
          <p:nvPr/>
        </p:nvSpPr>
        <p:spPr>
          <a:xfrm>
            <a:off x="990600" y="2163585"/>
            <a:ext cx="10058400" cy="4016631"/>
          </a:xfrm>
          <a:prstGeom prst="rect">
            <a:avLst/>
          </a:prstGeom>
          <a:blipFill>
            <a:blip r:embed="rId2" cstate="print"/>
            <a:stretch>
              <a:fillRect/>
            </a:stretch>
          </a:blipFill>
        </p:spPr>
        <p:txBody>
          <a:bodyPr wrap="square" lIns="0" tIns="0" rIns="0" bIns="0" rtlCol="0">
            <a:noAutofit/>
          </a:bodyPr>
          <a:lstStyle/>
          <a:p>
            <a:endParaRPr/>
          </a:p>
        </p:txBody>
      </p:sp>
      <p:sp>
        <p:nvSpPr>
          <p:cNvPr id="4" name="Rectangle 3"/>
          <p:cNvSpPr/>
          <p:nvPr/>
        </p:nvSpPr>
        <p:spPr>
          <a:xfrm>
            <a:off x="4098151" y="6046071"/>
            <a:ext cx="3964227" cy="358240"/>
          </a:xfrm>
          <a:prstGeom prst="rect">
            <a:avLst/>
          </a:prstGeom>
        </p:spPr>
        <p:txBody>
          <a:bodyPr wrap="none">
            <a:spAutoFit/>
          </a:bodyPr>
          <a:lstStyle/>
          <a:p>
            <a:pPr marL="274269">
              <a:lnSpc>
                <a:spcPct val="95825"/>
              </a:lnSpc>
              <a:spcBef>
                <a:spcPts val="1430"/>
              </a:spcBef>
            </a:pPr>
            <a:r>
              <a:rPr lang="en-US" b="1" spc="-4" dirty="0">
                <a:cs typeface="Times New Roman"/>
              </a:rPr>
              <a:t>AC</a:t>
            </a:r>
            <a:r>
              <a:rPr lang="en-US" b="1" dirty="0">
                <a:cs typeface="Times New Roman"/>
              </a:rPr>
              <a:t>F</a:t>
            </a:r>
            <a:r>
              <a:rPr lang="en-US" b="1" spc="260" dirty="0">
                <a:cs typeface="Times New Roman"/>
              </a:rPr>
              <a:t> </a:t>
            </a:r>
            <a:r>
              <a:rPr lang="en-US" b="1" dirty="0">
                <a:cs typeface="Times New Roman"/>
              </a:rPr>
              <a:t>a</a:t>
            </a:r>
            <a:r>
              <a:rPr lang="en-US" b="1" spc="6" dirty="0">
                <a:cs typeface="Times New Roman"/>
              </a:rPr>
              <a:t>n</a:t>
            </a:r>
            <a:r>
              <a:rPr lang="en-US" b="1" dirty="0">
                <a:cs typeface="Times New Roman"/>
              </a:rPr>
              <a:t>d</a:t>
            </a:r>
            <a:r>
              <a:rPr lang="en-US" b="1" spc="11" dirty="0">
                <a:cs typeface="Times New Roman"/>
              </a:rPr>
              <a:t> </a:t>
            </a:r>
            <a:r>
              <a:rPr lang="en-US" b="1" spc="-4" dirty="0">
                <a:cs typeface="Times New Roman"/>
              </a:rPr>
              <a:t>PAC</a:t>
            </a:r>
            <a:r>
              <a:rPr lang="en-US" b="1" dirty="0">
                <a:cs typeface="Times New Roman"/>
              </a:rPr>
              <a:t>F</a:t>
            </a:r>
            <a:r>
              <a:rPr lang="en-US" b="1" spc="383" dirty="0">
                <a:cs typeface="Times New Roman"/>
              </a:rPr>
              <a:t> </a:t>
            </a:r>
            <a:r>
              <a:rPr lang="en-US" b="1" spc="5" dirty="0">
                <a:cs typeface="Times New Roman"/>
              </a:rPr>
              <a:t>f</a:t>
            </a:r>
            <a:r>
              <a:rPr lang="en-US" b="1" spc="-5" dirty="0">
                <a:cs typeface="Times New Roman"/>
              </a:rPr>
              <a:t>o</a:t>
            </a:r>
            <a:r>
              <a:rPr lang="en-US" b="1" dirty="0">
                <a:cs typeface="Times New Roman"/>
              </a:rPr>
              <a:t>r</a:t>
            </a:r>
            <a:r>
              <a:rPr lang="en-US" b="1" spc="29" dirty="0">
                <a:cs typeface="Times New Roman"/>
              </a:rPr>
              <a:t> </a:t>
            </a:r>
            <a:r>
              <a:rPr lang="en-US" b="1" dirty="0">
                <a:cs typeface="Times New Roman"/>
              </a:rPr>
              <a:t>an</a:t>
            </a:r>
            <a:r>
              <a:rPr lang="en-US" b="1" spc="315" dirty="0">
                <a:cs typeface="Times New Roman"/>
              </a:rPr>
              <a:t> </a:t>
            </a:r>
            <a:r>
              <a:rPr lang="en-US" b="1" dirty="0">
                <a:cs typeface="Times New Roman"/>
              </a:rPr>
              <a:t>M</a:t>
            </a:r>
            <a:r>
              <a:rPr lang="en-US" b="1" spc="-9" dirty="0">
                <a:cs typeface="Times New Roman"/>
              </a:rPr>
              <a:t>A</a:t>
            </a:r>
            <a:r>
              <a:rPr lang="en-US" b="1" dirty="0">
                <a:cs typeface="Times New Roman"/>
              </a:rPr>
              <a:t>(1)</a:t>
            </a:r>
            <a:r>
              <a:rPr lang="en-US" b="1" spc="198" dirty="0">
                <a:cs typeface="Times New Roman"/>
              </a:rPr>
              <a:t> </a:t>
            </a:r>
            <a:r>
              <a:rPr lang="en-US" b="1" spc="-4" dirty="0">
                <a:cs typeface="Times New Roman"/>
              </a:rPr>
              <a:t>p</a:t>
            </a:r>
            <a:r>
              <a:rPr lang="en-US" b="1" spc="4" dirty="0">
                <a:cs typeface="Times New Roman"/>
              </a:rPr>
              <a:t>r</a:t>
            </a:r>
            <a:r>
              <a:rPr lang="en-US" b="1" spc="-4" dirty="0">
                <a:cs typeface="Times New Roman"/>
              </a:rPr>
              <a:t>o</a:t>
            </a:r>
            <a:r>
              <a:rPr lang="en-US" b="1" dirty="0">
                <a:cs typeface="Times New Roman"/>
              </a:rPr>
              <a:t>c</a:t>
            </a:r>
            <a:r>
              <a:rPr lang="en-US" b="1" spc="19" dirty="0">
                <a:cs typeface="Times New Roman"/>
              </a:rPr>
              <a:t>e</a:t>
            </a:r>
            <a:r>
              <a:rPr lang="en-US" b="1" dirty="0">
                <a:cs typeface="Times New Roman"/>
              </a:rPr>
              <a:t>ss</a:t>
            </a:r>
          </a:p>
        </p:txBody>
      </p:sp>
      <p:sp>
        <p:nvSpPr>
          <p:cNvPr id="8" name="Title 7"/>
          <p:cNvSpPr>
            <a:spLocks noGrp="1"/>
          </p:cNvSpPr>
          <p:nvPr>
            <p:ph type="title"/>
          </p:nvPr>
        </p:nvSpPr>
        <p:spPr>
          <a:xfrm>
            <a:off x="131885" y="397694"/>
            <a:ext cx="11003280" cy="856395"/>
          </a:xfrm>
        </p:spPr>
        <p:txBody>
          <a:bodyPr>
            <a:normAutofit/>
          </a:bodyPr>
          <a:lstStyle/>
          <a:p>
            <a:r>
              <a:rPr dirty="0"/>
              <a:t>Identifying a MA process</a:t>
            </a:r>
            <a:endParaRPr lang="en-US" dirty="0"/>
          </a:p>
        </p:txBody>
      </p:sp>
      <p:sp>
        <p:nvSpPr>
          <p:cNvPr id="9" name="Content Placeholder 8"/>
          <p:cNvSpPr>
            <a:spLocks noGrp="1"/>
          </p:cNvSpPr>
          <p:nvPr>
            <p:ph idx="1"/>
          </p:nvPr>
        </p:nvSpPr>
        <p:spPr>
          <a:xfrm>
            <a:off x="131885" y="1278416"/>
            <a:ext cx="11896761" cy="4495800"/>
          </a:xfrm>
        </p:spPr>
        <p:txBody>
          <a:bodyPr/>
          <a:lstStyle/>
          <a:p>
            <a:r>
              <a:rPr lang="en-US" sz="1400" b="1" dirty="0"/>
              <a:t>The behaviour of correlograms and partial autocorrelograms for pure MA(q) processes is the reverse of that for pure AR processes. The autocorrelogram of a pure MA(q) process should ‘die out’ after q lags. The partial autocorrelogram of a pure MA process, on the other hand, only decays slowly over time (similar to the behaviour of the autocorrelogram of a pure AR process). Thus, it should be impossible to distinguish between the PACF of an MA(3) and MA(4) process, whereas the ACF of the MA(3) process should decay to zero after 3 lags and the MA(4) process after 4 lags.</a:t>
            </a:r>
            <a:endParaRPr lang="en-US" b="1" dirty="0"/>
          </a:p>
        </p:txBody>
      </p:sp>
      <p:sp>
        <p:nvSpPr>
          <p:cNvPr id="6"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6</a:t>
            </a:fld>
            <a:endParaRPr lang="en-US" dirty="0"/>
          </a:p>
        </p:txBody>
      </p:sp>
    </p:spTree>
    <p:extLst>
      <p:ext uri="{BB962C8B-B14F-4D97-AF65-F5344CB8AC3E}">
        <p14:creationId xmlns:p14="http://schemas.microsoft.com/office/powerpoint/2010/main" val="133003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4"/>
          <p:cNvSpPr/>
          <p:nvPr/>
        </p:nvSpPr>
        <p:spPr>
          <a:xfrm>
            <a:off x="1371600" y="1219199"/>
            <a:ext cx="9207500" cy="4800601"/>
          </a:xfrm>
          <a:prstGeom prst="rect">
            <a:avLst/>
          </a:prstGeom>
          <a:blipFill>
            <a:blip r:embed="rId2" cstate="print"/>
            <a:stretch>
              <a:fillRect/>
            </a:stretch>
          </a:blipFill>
        </p:spPr>
        <p:txBody>
          <a:bodyPr wrap="square" lIns="0" tIns="0" rIns="0" bIns="0" rtlCol="0">
            <a:noAutofit/>
          </a:bodyPr>
          <a:lstStyle/>
          <a:p>
            <a:endParaRPr/>
          </a:p>
        </p:txBody>
      </p:sp>
      <p:sp>
        <p:nvSpPr>
          <p:cNvPr id="6" name="Title 5"/>
          <p:cNvSpPr>
            <a:spLocks noGrp="1"/>
          </p:cNvSpPr>
          <p:nvPr>
            <p:ph type="title"/>
          </p:nvPr>
        </p:nvSpPr>
        <p:spPr>
          <a:xfrm>
            <a:off x="228600" y="364585"/>
            <a:ext cx="10927080" cy="861240"/>
          </a:xfrm>
        </p:spPr>
        <p:txBody>
          <a:bodyPr/>
          <a:lstStyle/>
          <a:p>
            <a:r>
              <a:rPr dirty="0"/>
              <a:t>Identifying a MA process (</a:t>
            </a:r>
            <a:r>
              <a:rPr dirty="0" err="1"/>
              <a:t>contd</a:t>
            </a:r>
            <a:r>
              <a:rPr lang="en-US" dirty="0"/>
              <a:t>…)</a:t>
            </a:r>
          </a:p>
        </p:txBody>
      </p:sp>
      <p:sp>
        <p:nvSpPr>
          <p:cNvPr id="7" name="Rectangle 6"/>
          <p:cNvSpPr/>
          <p:nvPr/>
        </p:nvSpPr>
        <p:spPr>
          <a:xfrm>
            <a:off x="4114800" y="6019800"/>
            <a:ext cx="3964227" cy="358240"/>
          </a:xfrm>
          <a:prstGeom prst="rect">
            <a:avLst/>
          </a:prstGeom>
        </p:spPr>
        <p:txBody>
          <a:bodyPr wrap="none">
            <a:spAutoFit/>
          </a:bodyPr>
          <a:lstStyle/>
          <a:p>
            <a:pPr marL="274269">
              <a:lnSpc>
                <a:spcPct val="95825"/>
              </a:lnSpc>
              <a:spcBef>
                <a:spcPts val="1430"/>
              </a:spcBef>
            </a:pPr>
            <a:r>
              <a:rPr lang="en-US" b="1" spc="-4" dirty="0">
                <a:cs typeface="Times New Roman"/>
              </a:rPr>
              <a:t>AC</a:t>
            </a:r>
            <a:r>
              <a:rPr lang="en-US" b="1" dirty="0">
                <a:cs typeface="Times New Roman"/>
              </a:rPr>
              <a:t>F</a:t>
            </a:r>
            <a:r>
              <a:rPr lang="en-US" b="1" spc="260" dirty="0">
                <a:cs typeface="Times New Roman"/>
              </a:rPr>
              <a:t> </a:t>
            </a:r>
            <a:r>
              <a:rPr lang="en-US" b="1" dirty="0">
                <a:cs typeface="Times New Roman"/>
              </a:rPr>
              <a:t>a</a:t>
            </a:r>
            <a:r>
              <a:rPr lang="en-US" b="1" spc="6" dirty="0">
                <a:cs typeface="Times New Roman"/>
              </a:rPr>
              <a:t>n</a:t>
            </a:r>
            <a:r>
              <a:rPr lang="en-US" b="1" dirty="0">
                <a:cs typeface="Times New Roman"/>
              </a:rPr>
              <a:t>d</a:t>
            </a:r>
            <a:r>
              <a:rPr lang="en-US" b="1" spc="11" dirty="0">
                <a:cs typeface="Times New Roman"/>
              </a:rPr>
              <a:t> </a:t>
            </a:r>
            <a:r>
              <a:rPr lang="en-US" b="1" spc="-4" dirty="0">
                <a:cs typeface="Times New Roman"/>
              </a:rPr>
              <a:t>PAC</a:t>
            </a:r>
            <a:r>
              <a:rPr lang="en-US" b="1" dirty="0">
                <a:cs typeface="Times New Roman"/>
              </a:rPr>
              <a:t>F</a:t>
            </a:r>
            <a:r>
              <a:rPr lang="en-US" b="1" spc="383" dirty="0">
                <a:cs typeface="Times New Roman"/>
              </a:rPr>
              <a:t> </a:t>
            </a:r>
            <a:r>
              <a:rPr lang="en-US" b="1" spc="5" dirty="0">
                <a:cs typeface="Times New Roman"/>
              </a:rPr>
              <a:t>f</a:t>
            </a:r>
            <a:r>
              <a:rPr lang="en-US" b="1" spc="-5" dirty="0">
                <a:cs typeface="Times New Roman"/>
              </a:rPr>
              <a:t>o</a:t>
            </a:r>
            <a:r>
              <a:rPr lang="en-US" b="1" dirty="0">
                <a:cs typeface="Times New Roman"/>
              </a:rPr>
              <a:t>r</a:t>
            </a:r>
            <a:r>
              <a:rPr lang="en-US" b="1" spc="29" dirty="0">
                <a:cs typeface="Times New Roman"/>
              </a:rPr>
              <a:t> </a:t>
            </a:r>
            <a:r>
              <a:rPr lang="en-US" b="1" dirty="0">
                <a:cs typeface="Times New Roman"/>
              </a:rPr>
              <a:t>an</a:t>
            </a:r>
            <a:r>
              <a:rPr lang="en-US" b="1" spc="315" dirty="0">
                <a:cs typeface="Times New Roman"/>
              </a:rPr>
              <a:t> </a:t>
            </a:r>
            <a:r>
              <a:rPr lang="en-US" b="1" dirty="0">
                <a:cs typeface="Times New Roman"/>
              </a:rPr>
              <a:t>M</a:t>
            </a:r>
            <a:r>
              <a:rPr lang="en-US" b="1" spc="-9" dirty="0">
                <a:cs typeface="Times New Roman"/>
              </a:rPr>
              <a:t>A</a:t>
            </a:r>
            <a:r>
              <a:rPr lang="en-US" b="1" dirty="0">
                <a:cs typeface="Times New Roman"/>
              </a:rPr>
              <a:t>(2)</a:t>
            </a:r>
            <a:r>
              <a:rPr lang="en-US" b="1" spc="198" dirty="0">
                <a:cs typeface="Times New Roman"/>
              </a:rPr>
              <a:t> </a:t>
            </a:r>
            <a:r>
              <a:rPr lang="en-US" b="1" spc="-4" dirty="0">
                <a:cs typeface="Times New Roman"/>
              </a:rPr>
              <a:t>p</a:t>
            </a:r>
            <a:r>
              <a:rPr lang="en-US" b="1" spc="4" dirty="0">
                <a:cs typeface="Times New Roman"/>
              </a:rPr>
              <a:t>r</a:t>
            </a:r>
            <a:r>
              <a:rPr lang="en-US" b="1" spc="-4" dirty="0">
                <a:cs typeface="Times New Roman"/>
              </a:rPr>
              <a:t>o</a:t>
            </a:r>
            <a:r>
              <a:rPr lang="en-US" b="1" dirty="0">
                <a:cs typeface="Times New Roman"/>
              </a:rPr>
              <a:t>c</a:t>
            </a:r>
            <a:r>
              <a:rPr lang="en-US" b="1" spc="19" dirty="0">
                <a:cs typeface="Times New Roman"/>
              </a:rPr>
              <a:t>e</a:t>
            </a:r>
            <a:r>
              <a:rPr lang="en-US" b="1" dirty="0">
                <a:cs typeface="Times New Roman"/>
              </a:rPr>
              <a:t>ss</a:t>
            </a:r>
          </a:p>
        </p:txBody>
      </p:sp>
      <p:sp>
        <p:nvSpPr>
          <p:cNvPr id="5"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7</a:t>
            </a:fld>
            <a:endParaRPr lang="en-US" dirty="0"/>
          </a:p>
        </p:txBody>
      </p:sp>
    </p:spTree>
    <p:extLst>
      <p:ext uri="{BB962C8B-B14F-4D97-AF65-F5344CB8AC3E}">
        <p14:creationId xmlns:p14="http://schemas.microsoft.com/office/powerpoint/2010/main" val="3823431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914400" y="1219200"/>
            <a:ext cx="9906000" cy="5105400"/>
          </a:xfrm>
          <a:prstGeom prst="rect">
            <a:avLst/>
          </a:prstGeom>
          <a:noFill/>
          <a:ln w="9525">
            <a:noFill/>
            <a:miter lim="800000"/>
            <a:headEnd/>
            <a:tailEnd/>
          </a:ln>
          <a:effectLst/>
        </p:spPr>
      </p:pic>
      <p:sp>
        <p:nvSpPr>
          <p:cNvPr id="5" name="Title 4"/>
          <p:cNvSpPr>
            <a:spLocks noGrp="1"/>
          </p:cNvSpPr>
          <p:nvPr>
            <p:ph type="title"/>
          </p:nvPr>
        </p:nvSpPr>
        <p:spPr>
          <a:xfrm>
            <a:off x="228600" y="357960"/>
            <a:ext cx="10927080" cy="861240"/>
          </a:xfrm>
        </p:spPr>
        <p:txBody>
          <a:bodyPr>
            <a:normAutofit/>
          </a:bodyPr>
          <a:lstStyle/>
          <a:p>
            <a:r>
              <a:rPr sz="4000" dirty="0"/>
              <a:t>General Theoretical ACF and PACF of ARIMA Models</a:t>
            </a:r>
            <a:endParaRPr lang="en-US" sz="4000" dirty="0"/>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8</a:t>
            </a:fld>
            <a:endParaRPr lang="en-US" dirty="0"/>
          </a:p>
        </p:txBody>
      </p:sp>
    </p:spTree>
    <p:extLst>
      <p:ext uri="{BB962C8B-B14F-4D97-AF65-F5344CB8AC3E}">
        <p14:creationId xmlns:p14="http://schemas.microsoft.com/office/powerpoint/2010/main" val="3226656982"/>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our Presentation Template" id="{050BBBBD-5BD2-45B7-ADA9-297845C3EA7E}" vid="{22140230-7CF7-4AB3-919D-97365A5E0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11225</TotalTime>
  <Words>2421</Words>
  <Application>Microsoft Office PowerPoint</Application>
  <PresentationFormat>Widescreen</PresentationFormat>
  <Paragraphs>234</Paragraphs>
  <Slides>34</Slides>
  <Notes>3</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DejaVu Serif</vt:lpstr>
      <vt:lpstr>Symbol</vt:lpstr>
      <vt:lpstr>Times New Roman</vt:lpstr>
      <vt:lpstr>Wingdings</vt:lpstr>
      <vt:lpstr>Retrospect</vt:lpstr>
      <vt:lpstr>Time Series</vt:lpstr>
      <vt:lpstr>Regression</vt:lpstr>
      <vt:lpstr>Some basic concepts</vt:lpstr>
      <vt:lpstr>acf, pacf, AR, MA</vt:lpstr>
      <vt:lpstr>Identifying an AR process</vt:lpstr>
      <vt:lpstr>ACF and PACF for an AR(2) process</vt:lpstr>
      <vt:lpstr>Identifying a MA process</vt:lpstr>
      <vt:lpstr>Identifying a MA process (contd…)</vt:lpstr>
      <vt:lpstr>General Theoretical ACF and PACF of ARIMA Models</vt:lpstr>
      <vt:lpstr>ARMA models</vt:lpstr>
      <vt:lpstr>How do we choose the best ARMA model?</vt:lpstr>
      <vt:lpstr>ARIMA Model</vt:lpstr>
      <vt:lpstr>PowerPoint Presentation</vt:lpstr>
      <vt:lpstr>Stationarity check and determination of d </vt:lpstr>
      <vt:lpstr>Determination of the values of p and q</vt:lpstr>
      <vt:lpstr>  Which ARIMA(p,d,q) model do I use?</vt:lpstr>
      <vt:lpstr>Seasonal ARIMA Model</vt:lpstr>
      <vt:lpstr>The  Box-Jenkins model building process</vt:lpstr>
      <vt:lpstr>Industry related examples</vt:lpstr>
      <vt:lpstr>Steps for ARIMA MODEL</vt:lpstr>
      <vt:lpstr>Energy Meter</vt:lpstr>
      <vt:lpstr>Types of energy meter </vt:lpstr>
      <vt:lpstr>Energy Meter</vt:lpstr>
      <vt:lpstr>Problem statement.</vt:lpstr>
      <vt:lpstr>R Script (Weekly forecast of a meter)</vt:lpstr>
      <vt:lpstr>R Script (Weekly forecast of a meter)</vt:lpstr>
      <vt:lpstr>Graphs (Weekly)</vt:lpstr>
      <vt:lpstr>R Script (Monthly forecast of a Meter)</vt:lpstr>
      <vt:lpstr>R Script (Monthly forecast of a Meter)</vt:lpstr>
      <vt:lpstr>Graph (Monthly)</vt:lpstr>
      <vt:lpstr>PowerPoint Presentation</vt:lpstr>
      <vt:lpstr>Design Thinking</vt:lpstr>
      <vt:lpstr>Question &amp;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Bhagyashri Zodge</cp:lastModifiedBy>
  <cp:revision>1064</cp:revision>
  <dcterms:created xsi:type="dcterms:W3CDTF">2012-03-13T16:05:56Z</dcterms:created>
  <dcterms:modified xsi:type="dcterms:W3CDTF">2016-12-12T12:16:03Z</dcterms:modified>
</cp:coreProperties>
</file>