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3" r:id="rId1"/>
  </p:sldMasterIdLst>
  <p:notesMasterIdLst>
    <p:notesMasterId r:id="rId14"/>
  </p:notesMasterIdLst>
  <p:sldIdLst>
    <p:sldId id="287" r:id="rId2"/>
    <p:sldId id="374" r:id="rId3"/>
    <p:sldId id="376" r:id="rId4"/>
    <p:sldId id="377" r:id="rId5"/>
    <p:sldId id="378" r:id="rId6"/>
    <p:sldId id="379" r:id="rId7"/>
    <p:sldId id="380" r:id="rId8"/>
    <p:sldId id="375" r:id="rId9"/>
    <p:sldId id="382" r:id="rId10"/>
    <p:sldId id="384" r:id="rId11"/>
    <p:sldId id="383" r:id="rId12"/>
    <p:sldId id="372" r:id="rId13"/>
  </p:sldIdLst>
  <p:sldSz cx="12192000" cy="6858000"/>
  <p:notesSz cx="6858000" cy="9144000"/>
  <p:defaultTextStyle>
    <a:defPPr>
      <a:defRPr lang="en-US"/>
    </a:defPPr>
    <a:lvl1pPr marL="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orient="horz" pos="672" userDrawn="1">
          <p15:clr>
            <a:srgbClr val="A4A3A4"/>
          </p15:clr>
        </p15:guide>
        <p15:guide id="3" orient="horz" pos="508" userDrawn="1">
          <p15:clr>
            <a:srgbClr val="A4A3A4"/>
          </p15:clr>
        </p15:guide>
        <p15:guide id="4" pos="414" userDrawn="1">
          <p15:clr>
            <a:srgbClr val="A4A3A4"/>
          </p15:clr>
        </p15:guide>
        <p15:guide id="5" pos="7316" userDrawn="1">
          <p15:clr>
            <a:srgbClr val="A4A3A4"/>
          </p15:clr>
        </p15:guide>
        <p15:guide id="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ESH DANDAWATE" initials="YD" lastIdx="1" clrIdx="0">
    <p:extLst>
      <p:ext uri="{19B8F6BF-5375-455C-9EA6-DF929625EA0E}">
        <p15:presenceInfo xmlns:p15="http://schemas.microsoft.com/office/powerpoint/2012/main" userId="YOGESH DANDAWATE" providerId="None"/>
      </p:ext>
    </p:extLst>
  </p:cmAuthor>
  <p:cmAuthor id="2" name="BHUPENDRA BHOIR" initials="BB" lastIdx="1" clrIdx="1">
    <p:extLst>
      <p:ext uri="{19B8F6BF-5375-455C-9EA6-DF929625EA0E}">
        <p15:presenceInfo xmlns:p15="http://schemas.microsoft.com/office/powerpoint/2012/main" userId="1af630fe5cc52d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595959"/>
    <a:srgbClr val="376092"/>
    <a:srgbClr val="350BE5"/>
    <a:srgbClr val="E8ECF4"/>
    <a:srgbClr val="E9EDF4"/>
    <a:srgbClr val="C25830"/>
    <a:srgbClr val="A6A6A6"/>
    <a:srgbClr val="BFBFB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286" autoAdjust="0"/>
  </p:normalViewPr>
  <p:slideViewPr>
    <p:cSldViewPr showGuides="1">
      <p:cViewPr varScale="1">
        <p:scale>
          <a:sx n="72" d="100"/>
          <a:sy n="72" d="100"/>
        </p:scale>
        <p:origin x="540" y="66"/>
      </p:cViewPr>
      <p:guideLst>
        <p:guide orient="horz" pos="4080"/>
        <p:guide orient="horz" pos="672"/>
        <p:guide orient="horz" pos="508"/>
        <p:guide pos="414"/>
        <p:guide pos="731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4B7-BB65-4CD5-AF2E-65720B007E4F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3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758952"/>
            <a:ext cx="109270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" y="4455620"/>
            <a:ext cx="10927081" cy="164038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1" baseline="0">
                <a:solidFill>
                  <a:schemeClr val="tx2"/>
                </a:solidFill>
                <a:latin typeface="+mj-lt"/>
              </a:defRPr>
            </a:lvl1pPr>
            <a:lvl2pPr marL="457211" indent="0" algn="ctr">
              <a:buNone/>
              <a:defRPr sz="2400"/>
            </a:lvl2pPr>
            <a:lvl3pPr marL="914423" indent="0" algn="ctr">
              <a:buNone/>
              <a:defRPr sz="2400"/>
            </a:lvl3pPr>
            <a:lvl4pPr marL="1371634" indent="0" algn="ctr">
              <a:buNone/>
              <a:defRPr sz="2000"/>
            </a:lvl4pPr>
            <a:lvl5pPr marL="1828846" indent="0" algn="ctr">
              <a:buNone/>
              <a:defRPr sz="2000"/>
            </a:lvl5pPr>
            <a:lvl6pPr marL="2286057" indent="0" algn="ctr">
              <a:buNone/>
              <a:defRPr sz="2000"/>
            </a:lvl6pPr>
            <a:lvl7pPr marL="2743269" indent="0" algn="ctr">
              <a:buNone/>
              <a:defRPr sz="2000"/>
            </a:lvl7pPr>
            <a:lvl8pPr marL="3200480" indent="0" algn="ctr">
              <a:buNone/>
              <a:defRPr sz="2000"/>
            </a:lvl8pPr>
            <a:lvl9pPr marL="3657691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960D-509A-45F2-8A73-1201ED4DB7FF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1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599" y="4325112"/>
            <a:ext cx="10854579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EABB-A538-45CD-8CB8-AC3822942752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2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925D-C9EC-4150-9FED-39D400D6BBAE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85" y="155588"/>
            <a:ext cx="11003280" cy="856395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5" y="1447800"/>
            <a:ext cx="11896761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D0E-B6EC-43BB-BA82-351808AC7F7C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8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50742"/>
            <a:ext cx="10927081" cy="417437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4453128"/>
            <a:ext cx="10927081" cy="171907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1" baseline="0">
                <a:solidFill>
                  <a:schemeClr val="tx2"/>
                </a:solidFill>
                <a:latin typeface="+mj-lt"/>
              </a:defRPr>
            </a:lvl1pPr>
            <a:lvl2pPr marL="4572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A5CE-042F-4038-8AD0-1F18E30F5C0D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599" y="4325112"/>
            <a:ext cx="10854579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4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150743"/>
            <a:ext cx="11003280" cy="861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399"/>
            <a:ext cx="5882639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856446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B664-6BDB-4082-BD39-595993B2BCEF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599" y="150742"/>
            <a:ext cx="10927081" cy="8612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143000"/>
            <a:ext cx="5806441" cy="70305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990" y="1974464"/>
            <a:ext cx="5803050" cy="41977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96"/>
            <a:ext cx="5810726" cy="70295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4464"/>
            <a:ext cx="5810726" cy="4197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27F9-9B3E-4079-9A3B-A5B5C320535E}" type="datetime1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1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B45E-D808-451B-BDF9-5416DB9CDCC6}" type="datetime1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9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DF9D-5EEF-44A0-A7D0-0E6437F5ED8E}" type="datetime1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7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11" indent="0">
              <a:buNone/>
              <a:defRPr sz="1200"/>
            </a:lvl2pPr>
            <a:lvl3pPr marL="914423" indent="0">
              <a:buNone/>
              <a:defRPr sz="1001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2FD30F-97F6-45CD-A6BD-7A50C6D358C9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42852"/>
                </a:solidFill>
              </a:rPr>
              <a:t>Copyright 2017@ Defour Analytics Pvt Ltd</a:t>
            </a:r>
            <a:endParaRPr lang="en-US">
              <a:solidFill>
                <a:srgbClr val="2428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088B27-51EA-43CF-84BE-213EAFDFD34D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>
              <a:solidFill>
                <a:srgbClr val="24285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1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11" indent="0">
              <a:buNone/>
              <a:defRPr sz="1200"/>
            </a:lvl2pPr>
            <a:lvl3pPr marL="914423" indent="0">
              <a:buNone/>
              <a:defRPr sz="1001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F31C-E5D5-4DD3-BA45-E91E5AD6B952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0743"/>
            <a:ext cx="10927080" cy="861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274018"/>
            <a:ext cx="11836401" cy="45933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599" y="643964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914423"/>
            <a:fld id="{AC8D401E-6E79-4646-86AB-E01CB6161F03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4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</a:defRPr>
            </a:lvl1pPr>
          </a:lstStyle>
          <a:p>
            <a:pPr defTabSz="914423"/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6621" y="6434524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914423"/>
            <a:fld id="{FA088B27-51EA-43CF-84BE-213EAFDFD34D}" type="slidenum">
              <a:rPr lang="en-US" smtClean="0"/>
              <a:pPr defTabSz="914423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43000"/>
            <a:ext cx="109838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23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2" indent="-91442" algn="l" defTabSz="914423" rtl="0" eaLnBrk="1" latinLnBrk="0" hangingPunct="1">
        <a:lnSpc>
          <a:spcPct val="90000"/>
        </a:lnSpc>
        <a:spcBef>
          <a:spcPts val="1200"/>
        </a:spcBef>
        <a:spcAft>
          <a:spcPts val="2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8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42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27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711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28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33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38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43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0070C0"/>
                </a:solidFill>
              </a:rPr>
              <a:t>Visual Basic for Applications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0176-7B9C-4BB4-A78B-19802B26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/>
                </a:solidFill>
              </a:rPr>
              <a:t>Use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E6EF4-7911-4FA7-8A63-E6C19AF5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34CE9-228A-4AFC-A819-A18C99C0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BAE640-8A58-405D-96F0-DB56DB84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142" y="4995961"/>
            <a:ext cx="3043504" cy="94763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Reporting automation.</a:t>
            </a:r>
          </a:p>
          <a:p>
            <a:endParaRPr lang="en-IN" b="1" dirty="0">
              <a:solidFill>
                <a:schemeClr val="accent3"/>
              </a:solidFill>
            </a:endParaRPr>
          </a:p>
        </p:txBody>
      </p:sp>
      <p:pic>
        <p:nvPicPr>
          <p:cNvPr id="1030" name="Picture 6" descr="Image result for Tender automation">
            <a:extLst>
              <a:ext uri="{FF2B5EF4-FFF2-40B4-BE49-F238E27FC236}">
                <a16:creationId xmlns:a16="http://schemas.microsoft.com/office/drawing/2014/main" id="{8A4A9029-6411-456A-BD1A-0FFD0DB67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30" y="1417649"/>
            <a:ext cx="25050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roject finance modelling">
            <a:extLst>
              <a:ext uri="{FF2B5EF4-FFF2-40B4-BE49-F238E27FC236}">
                <a16:creationId xmlns:a16="http://schemas.microsoft.com/office/drawing/2014/main" id="{DC7B2A96-A8AA-4084-914D-7BEBDCCD4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84213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udget automation.">
            <a:extLst>
              <a:ext uri="{FF2B5EF4-FFF2-40B4-BE49-F238E27FC236}">
                <a16:creationId xmlns:a16="http://schemas.microsoft.com/office/drawing/2014/main" id="{8DD0D173-443C-4ECD-91E1-CFAFD2A6F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7" y="2557561"/>
            <a:ext cx="1876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eporting automation.">
            <a:extLst>
              <a:ext uri="{FF2B5EF4-FFF2-40B4-BE49-F238E27FC236}">
                <a16:creationId xmlns:a16="http://schemas.microsoft.com/office/drawing/2014/main" id="{D6C77A5F-C487-4114-BD9D-20D1571FF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951" y="295933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C0D6F-40FC-49F4-A671-12535D5D4D0E}"/>
              </a:ext>
            </a:extLst>
          </p:cNvPr>
          <p:cNvSpPr txBox="1"/>
          <p:nvPr/>
        </p:nvSpPr>
        <p:spPr>
          <a:xfrm>
            <a:off x="609600" y="320601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Tender automation.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567FD-0195-444D-B389-548F4E42A507}"/>
              </a:ext>
            </a:extLst>
          </p:cNvPr>
          <p:cNvSpPr txBox="1"/>
          <p:nvPr/>
        </p:nvSpPr>
        <p:spPr>
          <a:xfrm>
            <a:off x="5867400" y="3236924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Project finance modelling.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ADA49-C5BA-4198-8FF7-B68D99E8A3B1}"/>
              </a:ext>
            </a:extLst>
          </p:cNvPr>
          <p:cNvSpPr txBox="1"/>
          <p:nvPr/>
        </p:nvSpPr>
        <p:spPr>
          <a:xfrm>
            <a:off x="3267075" y="508720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Budget automation.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A06DF-0B56-49B0-86EB-E9B2DBDCCEC8}"/>
              </a:ext>
            </a:extLst>
          </p:cNvPr>
          <p:cNvSpPr txBox="1"/>
          <p:nvPr/>
        </p:nvSpPr>
        <p:spPr>
          <a:xfrm>
            <a:off x="131885" y="1384213"/>
            <a:ext cx="47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(1)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3A7CF8-F6E6-4207-94B2-8C6D17D8B1F2}"/>
              </a:ext>
            </a:extLst>
          </p:cNvPr>
          <p:cNvSpPr/>
          <p:nvPr/>
        </p:nvSpPr>
        <p:spPr>
          <a:xfrm>
            <a:off x="5875053" y="1384213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(2)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A98345-9DE0-4560-BEBD-38C743781242}"/>
              </a:ext>
            </a:extLst>
          </p:cNvPr>
          <p:cNvSpPr/>
          <p:nvPr/>
        </p:nvSpPr>
        <p:spPr>
          <a:xfrm>
            <a:off x="2974056" y="3666590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(3)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439BD4-9B62-4DF3-83F9-C2AEE4E36C0B}"/>
              </a:ext>
            </a:extLst>
          </p:cNvPr>
          <p:cNvSpPr/>
          <p:nvPr/>
        </p:nvSpPr>
        <p:spPr>
          <a:xfrm>
            <a:off x="8416520" y="3698589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(4)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51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6B2C-454F-43E7-BE11-B21B4690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/>
                </a:solidFill>
              </a:rPr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DE8B9-0CF6-4EFA-9F61-18D953BD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8C172-F81E-43B7-9344-F2BFB4B6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61B8-4C93-4706-A60B-FC933BF70A25}"/>
              </a:ext>
            </a:extLst>
          </p:cNvPr>
          <p:cNvSpPr txBox="1"/>
          <p:nvPr/>
        </p:nvSpPr>
        <p:spPr>
          <a:xfrm>
            <a:off x="533400" y="167640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How to Record A Macro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How to Write a Macro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How to start VBA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How to customize developer tab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Prepare dialogue box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Colour cell with code</a:t>
            </a:r>
          </a:p>
        </p:txBody>
      </p:sp>
    </p:spTree>
    <p:extLst>
      <p:ext uri="{BB962C8B-B14F-4D97-AF65-F5344CB8AC3E}">
        <p14:creationId xmlns:p14="http://schemas.microsoft.com/office/powerpoint/2010/main" val="341912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35378" y="2590800"/>
            <a:ext cx="4924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70C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485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Introduction to VBA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6096000" cy="4419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 It is basically a programming language that is built into these products to simplify time-consuming or complicated tasks.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 VBA</a:t>
            </a:r>
            <a:r>
              <a:rPr lang="en-IN" dirty="0"/>
              <a:t> offers a lot of flexibility to the Microsoft products as It opens a lot of possibilities and is a powerful tool to use.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It can also be used to make sophisticated workbooks in Excel.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It helps to integrate user-defined functions into a spreadsheet or workbook.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It has a series of features that help to simplify complicated operations in Excel.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074" name="Picture 2" descr="Image result for vba logo">
            <a:extLst>
              <a:ext uri="{FF2B5EF4-FFF2-40B4-BE49-F238E27FC236}">
                <a16:creationId xmlns:a16="http://schemas.microsoft.com/office/drawing/2014/main" id="{0EDC13FD-F723-4BAB-BB40-DCC4F2DC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07406"/>
            <a:ext cx="5410200" cy="420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06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49C-F7A5-42FF-8C32-38C3B93E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/>
                </a:solidFill>
              </a:rPr>
              <a:t>What is VBA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1B19-EBFE-4C44-AEC8-C3DBD95E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10754166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An abbreviation for Visual Basic for Applications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Official name is “Visual Basic, Applications Edition.”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VBA is Microsoft’s common application programming (macro) language for Word, Excel, Access, etc.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Also being implemented in other Microsoft applications such as Visio </a:t>
            </a:r>
            <a:r>
              <a:rPr lang="en-IN" dirty="0" err="1"/>
              <a:t>ans</a:t>
            </a:r>
            <a:r>
              <a:rPr lang="en-IN" dirty="0"/>
              <a:t> is at least partially implemented in some other applications such as AutoCAD.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VBA and VB have a lot in common, but they are different. VB is a programming language that lets you create standalone executable programs.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5C0D2-A0DD-4D87-8557-64AFD0C6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1FEFE-1B3D-483A-9411-F731D6A1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2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9751-C4E5-4A68-8A3F-02CCCCF6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/>
                </a:solidFill>
              </a:rPr>
              <a:t>What can you do with VBA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4DE0-3ADE-4F5B-AF3A-F2E233330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915400" cy="4343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Write Macros to Automate Labour-Intensive and Repetitive Tasks.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Create User-defined functions to achieve Complicated functionality.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Create Standard windows Menu/ Tool Bars for Interface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Interact with other windows programs (like </a:t>
            </a:r>
            <a:r>
              <a:rPr lang="en-IN" dirty="0" err="1"/>
              <a:t>Matlab</a:t>
            </a:r>
            <a:r>
              <a:rPr lang="en-IN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I/O with External files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Database Operation……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A8595-806F-4BAE-9225-23B18C47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900CE-27B1-4D5C-AC62-7529211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0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768D-7828-4BD3-978F-5CA8E177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/>
                </a:solidFill>
              </a:rPr>
              <a:t>Object Based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3AFF-4A38-4E07-B805-0A2C75DD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19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C++ Java, etc. are OOP (Object Oriented Programming) Language.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VBA is an Object Based Programming Language.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What is Object?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9C82C-6126-4B36-BAFA-DDF2A454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2845D-CC54-4F2E-BD14-9D3B4B46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8DA8-7874-46A3-B107-6D7819C1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Object Based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3954-A335-4869-B6EA-3E7EF6FE6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10830366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Concepts – Containers or Collections</a:t>
            </a:r>
          </a:p>
          <a:p>
            <a:pPr marL="0" indent="0">
              <a:buNone/>
            </a:pPr>
            <a:endParaRPr lang="en-IN" sz="24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dirty="0"/>
              <a:t> A Group of Similar Objects share common properties, methods and Events.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dirty="0"/>
              <a:t> Such as workbook, worksheets, etc.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dirty="0"/>
              <a:t> Worksheets is a collection of all the worksheet objects in the specified or active workbook.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dirty="0"/>
              <a:t> Worksheets (1) refers to the 1</a:t>
            </a:r>
            <a:r>
              <a:rPr lang="en-IN" sz="2400" baseline="30000" dirty="0"/>
              <a:t>st</a:t>
            </a:r>
            <a:r>
              <a:rPr lang="en-IN" sz="2400" dirty="0"/>
              <a:t> worksheet of current active workbook.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dirty="0"/>
              <a:t> Worksheets (“test_1”) refers to the worksheet named “test_1.”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B779D-C632-42D4-A922-0968733A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D6664-9897-4024-8E6E-115925B0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9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3A43-FA66-4960-9E09-0684457A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/>
                </a:solidFill>
              </a:rPr>
              <a:t>Object Based Programming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B6D1-DABC-492B-90E1-079AEDBB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10134600" cy="426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Concepts – Referring to </a:t>
            </a:r>
          </a:p>
          <a:p>
            <a:pPr lvl="4">
              <a:buFont typeface="Wingdings" panose="05000000000000000000" pitchFamily="2" charset="2"/>
              <a:buChar char="Ø"/>
            </a:pPr>
            <a:endParaRPr lang="en-IN" sz="2400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en-IN" sz="2400" dirty="0"/>
              <a:t> Use brackets () to refer to member object worksheets (“test_1”)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sz="2400" dirty="0"/>
              <a:t> Use dot . To refer to child object or object’s properties and methods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IN" sz="2400" dirty="0"/>
              <a:t>Ex.</a:t>
            </a:r>
          </a:p>
          <a:p>
            <a:pPr marL="1271432" lvl="7" indent="0">
              <a:buNone/>
            </a:pPr>
            <a:r>
              <a:rPr lang="en-IN" sz="2400" dirty="0"/>
              <a:t>Worksheets(“test_1”).Range(“A1:B3”).</a:t>
            </a:r>
            <a:r>
              <a:rPr lang="en-IN" sz="2400" dirty="0" err="1"/>
              <a:t>Font.Bold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9B776-E48D-4A38-BE09-5B73CBEB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6CD2A-A720-4CCF-BA48-0B1FA6CD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2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2547-F1E4-465D-BACB-AA9F8202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/>
                </a:solidFill>
              </a:rPr>
              <a:t>How to record a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6CBD-B057-4719-9BB5-DC20FDAEC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6" y="2246810"/>
            <a:ext cx="3305993" cy="29781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Similar to audio/ video recorder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Record all the steps you conduct and write them in VBA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6572B-7071-4C67-B738-38E50A3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BF1FF-8787-40B1-9B84-2BA2F5AC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73E51-9B30-48BE-B896-90E622C8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60334"/>
            <a:ext cx="7725593" cy="31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9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490D-3B6E-4EBF-A452-564930B7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/>
                </a:solidFill>
              </a:rPr>
              <a:t>Assign Macro to An Event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FBA897-7F28-4D22-AC37-2A564BA56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263" y="1292160"/>
            <a:ext cx="8455474" cy="48874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CCD0E-63DA-4C60-AA02-E99AD14B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D5368-5A66-4617-9D1A-5DE97B20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882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our Presentation Template" id="{050BBBBD-5BD2-45B7-ADA9-297845C3EA7E}" vid="{22140230-7CF7-4AB3-919D-97365A5E0B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13750</TotalTime>
  <Words>598</Words>
  <Application>Microsoft Office PowerPoint</Application>
  <PresentationFormat>Widescreen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DejaVu Serif</vt:lpstr>
      <vt:lpstr>Wingdings</vt:lpstr>
      <vt:lpstr>Retrospect</vt:lpstr>
      <vt:lpstr>Visual Basic for Applications</vt:lpstr>
      <vt:lpstr>Introduction to VBA</vt:lpstr>
      <vt:lpstr>What is VBA</vt:lpstr>
      <vt:lpstr>What can you do with VBA</vt:lpstr>
      <vt:lpstr>Object Based Programming Language</vt:lpstr>
      <vt:lpstr>Object Based Programming Language</vt:lpstr>
      <vt:lpstr>Object Based Programming Language</vt:lpstr>
      <vt:lpstr>How to record a Macro</vt:lpstr>
      <vt:lpstr>Assign Macro to An Event</vt:lpstr>
      <vt:lpstr>Use Cases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BHUPENDRA BHOIR</cp:lastModifiedBy>
  <cp:revision>1213</cp:revision>
  <dcterms:created xsi:type="dcterms:W3CDTF">2012-03-13T16:05:56Z</dcterms:created>
  <dcterms:modified xsi:type="dcterms:W3CDTF">2020-03-06T07:41:53Z</dcterms:modified>
</cp:coreProperties>
</file>