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1"/>
  </p:sldMasterIdLst>
  <p:notesMasterIdLst>
    <p:notesMasterId r:id="rId12"/>
  </p:notesMasterIdLst>
  <p:sldIdLst>
    <p:sldId id="287" r:id="rId2"/>
    <p:sldId id="356" r:id="rId3"/>
    <p:sldId id="357" r:id="rId4"/>
    <p:sldId id="386" r:id="rId5"/>
    <p:sldId id="387" r:id="rId6"/>
    <p:sldId id="388" r:id="rId7"/>
    <p:sldId id="389" r:id="rId8"/>
    <p:sldId id="390" r:id="rId9"/>
    <p:sldId id="384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orient="horz" pos="508" userDrawn="1">
          <p15:clr>
            <a:srgbClr val="A4A3A4"/>
          </p15:clr>
        </p15:guide>
        <p15:guide id="4" pos="414" userDrawn="1">
          <p15:clr>
            <a:srgbClr val="A4A3A4"/>
          </p15:clr>
        </p15:guide>
        <p15:guide id="5" pos="7316" userDrawn="1">
          <p15:clr>
            <a:srgbClr val="A4A3A4"/>
          </p15:clr>
        </p15:guide>
        <p15:guide id="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DANDAWATE" initials="YD" lastIdx="1" clrIdx="0">
    <p:extLst>
      <p:ext uri="{19B8F6BF-5375-455C-9EA6-DF929625EA0E}">
        <p15:presenceInfo xmlns:p15="http://schemas.microsoft.com/office/powerpoint/2012/main" userId="YOGESH DANDAWATE" providerId="None"/>
      </p:ext>
    </p:extLst>
  </p:cmAuthor>
  <p:cmAuthor id="2" name="BHUPENDRA BHOIR" initials="BB" lastIdx="1" clrIdx="1">
    <p:extLst>
      <p:ext uri="{19B8F6BF-5375-455C-9EA6-DF929625EA0E}">
        <p15:presenceInfo xmlns:p15="http://schemas.microsoft.com/office/powerpoint/2012/main" userId="1af630fe5cc52d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95959"/>
    <a:srgbClr val="376092"/>
    <a:srgbClr val="350BE5"/>
    <a:srgbClr val="E8ECF4"/>
    <a:srgbClr val="E9EDF4"/>
    <a:srgbClr val="C25830"/>
    <a:srgbClr val="A6A6A6"/>
    <a:srgbClr val="BFBFB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286" autoAdjust="0"/>
  </p:normalViewPr>
  <p:slideViewPr>
    <p:cSldViewPr showGuides="1">
      <p:cViewPr varScale="1">
        <p:scale>
          <a:sx n="72" d="100"/>
          <a:sy n="72" d="100"/>
        </p:scale>
        <p:origin x="540" y="66"/>
      </p:cViewPr>
      <p:guideLst>
        <p:guide orient="horz" pos="4080"/>
        <p:guide orient="horz" pos="672"/>
        <p:guide orient="horz" pos="508"/>
        <p:guide pos="414"/>
        <p:guide pos="7316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4B7-BB65-4CD5-AF2E-65720B007E4F}" type="datetimeFigureOut">
              <a:rPr lang="en-US" smtClean="0"/>
              <a:pPr/>
              <a:t>3/10/2020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797-D0C9-4CC8-A782-47AF8FE251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797-D0C9-4CC8-A782-47AF8FE251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3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758952"/>
            <a:ext cx="109270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4455620"/>
            <a:ext cx="10927081" cy="164038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 algn="ctr">
              <a:buNone/>
              <a:defRPr sz="2400"/>
            </a:lvl2pPr>
            <a:lvl3pPr marL="914423" indent="0" algn="ctr">
              <a:buNone/>
              <a:defRPr sz="2400"/>
            </a:lvl3pPr>
            <a:lvl4pPr marL="1371634" indent="0" algn="ctr">
              <a:buNone/>
              <a:defRPr sz="2000"/>
            </a:lvl4pPr>
            <a:lvl5pPr marL="1828846" indent="0" algn="ctr">
              <a:buNone/>
              <a:defRPr sz="2000"/>
            </a:lvl5pPr>
            <a:lvl6pPr marL="2286057" indent="0" algn="ctr">
              <a:buNone/>
              <a:defRPr sz="2000"/>
            </a:lvl6pPr>
            <a:lvl7pPr marL="2743269" indent="0" algn="ctr">
              <a:buNone/>
              <a:defRPr sz="2000"/>
            </a:lvl7pPr>
            <a:lvl8pPr marL="3200480" indent="0" algn="ctr">
              <a:buNone/>
              <a:defRPr sz="2000"/>
            </a:lvl8pPr>
            <a:lvl9pPr marL="3657691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960D-509A-45F2-8A73-1201ED4DB7FF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1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EABB-A538-45CD-8CB8-AC3822942752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925D-C9EC-4150-9FED-39D400D6BBAE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85" y="155588"/>
            <a:ext cx="11003280" cy="856395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5" y="1447800"/>
            <a:ext cx="11896761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D0E-B6EC-43BB-BA82-351808AC7F7C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8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417437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4453128"/>
            <a:ext cx="10927081" cy="171907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2"/>
                </a:solidFill>
                <a:latin typeface="+mj-lt"/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A5CE-042F-4038-8AD0-1F18E30F5C0D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599" y="4325112"/>
            <a:ext cx="10854579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4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5882639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856446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B664-6BDB-4082-BD39-595993B2BCEF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599" y="150742"/>
            <a:ext cx="10927081" cy="8612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43000"/>
            <a:ext cx="5806441" cy="70305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990" y="1974464"/>
            <a:ext cx="5803050" cy="4197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96"/>
            <a:ext cx="5810726" cy="70295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4464"/>
            <a:ext cx="5810726" cy="4197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27F9-9B3E-4079-9A3B-A5B5C320535E}" type="datetime1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B45E-D808-451B-BDF9-5416DB9CDCC6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DF9D-5EEF-44A0-A7D0-0E6437F5ED8E}" type="datetime1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7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2FD30F-97F6-45CD-A6BD-7A50C6D358C9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1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42852"/>
                </a:solidFill>
              </a:rPr>
              <a:t>Copyright 2017@ Defour Analytics Pvt Ltd</a:t>
            </a:r>
            <a:endParaRPr lang="en-US">
              <a:solidFill>
                <a:srgbClr val="2428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088B27-51EA-43CF-84BE-213EAFDFD34D}" type="slidenum">
              <a:rPr lang="en-US" smtClean="0">
                <a:solidFill>
                  <a:srgbClr val="242852"/>
                </a:solidFill>
              </a:rPr>
              <a:pPr/>
              <a:t>‹#›</a:t>
            </a:fld>
            <a:endParaRPr lang="en-US">
              <a:solidFill>
                <a:srgbClr val="24285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6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11" indent="0">
              <a:buNone/>
              <a:defRPr sz="1200"/>
            </a:lvl2pPr>
            <a:lvl3pPr marL="914423" indent="0">
              <a:buNone/>
              <a:defRPr sz="1001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F31C-E5D5-4DD3-BA45-E91E5AD6B952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0743"/>
            <a:ext cx="10927080" cy="861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274018"/>
            <a:ext cx="11836401" cy="45933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599" y="643964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914423"/>
            <a:fld id="{AC8D401E-6E79-4646-86AB-E01CB6161F0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75000"/>
                  </a:schemeClr>
                </a:solidFill>
                <a:latin typeface="DejaVu Serif" panose="02060603050605020204" pitchFamily="18" charset="0"/>
                <a:ea typeface="DejaVu Serif" panose="02060603050605020204" pitchFamily="18" charset="0"/>
              </a:defRPr>
            </a:lvl1pPr>
          </a:lstStyle>
          <a:p>
            <a:pPr defTabSz="914423"/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914423"/>
            <a:fld id="{FA088B27-51EA-43CF-84BE-213EAFDFD34D}" type="slidenum">
              <a:rPr lang="en-US" smtClean="0"/>
              <a:pPr defTabSz="914423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1143000"/>
            <a:ext cx="109838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545" y="150742"/>
            <a:ext cx="727456" cy="8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23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2" indent="-91442" algn="l" defTabSz="914423" rtl="0" eaLnBrk="1" latinLnBrk="0" hangingPunct="1">
        <a:lnSpc>
          <a:spcPct val="9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8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42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27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11" indent="-182885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2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3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38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43" indent="-228606" algn="l" defTabSz="914423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70C0"/>
                </a:solidFill>
              </a:rPr>
              <a:t>Visual Basic for Applications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35378" y="2590800"/>
            <a:ext cx="492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8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94359"/>
            <a:ext cx="3200400" cy="1234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4800" b="1" kern="1200" spc="-50" dirty="0">
                <a:latin typeface="+mj-lt"/>
                <a:ea typeface="+mj-ea"/>
                <a:cs typeface="+mj-cs"/>
              </a:rPr>
              <a:t>Recap</a:t>
            </a:r>
          </a:p>
        </p:txBody>
      </p:sp>
      <p:pic>
        <p:nvPicPr>
          <p:cNvPr id="7" name="Picture 2" descr="Image result for recap">
            <a:extLst>
              <a:ext uri="{FF2B5EF4-FFF2-40B4-BE49-F238E27FC236}">
                <a16:creationId xmlns:a16="http://schemas.microsoft.com/office/drawing/2014/main" id="{32485B5F-1624-4914-8851-9124E25A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085" y="731520"/>
            <a:ext cx="5281272" cy="5257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/>
          <p:cNvSpPr txBox="1"/>
          <p:nvPr/>
        </p:nvSpPr>
        <p:spPr bwMode="auto">
          <a:xfrm>
            <a:off x="457201" y="2321169"/>
            <a:ext cx="3200400" cy="3984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Introduction to VBA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Benefits of VBA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What is Macro and its use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OOPs Introduction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Use cases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Introduction of Developer tool bar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Details of VBA in Excel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How to Record a Macro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How to write a Macro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0"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DejaVu Serif" panose="02060603050605020204" pitchFamily="18" charset="0"/>
                <a:ea typeface="DejaVu Serif" panose="02060603050605020204" pitchFamily="18" charset="0"/>
                <a:cs typeface="+mn-cs"/>
              </a:rPr>
              <a:t>www.defouranalytics.com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1020701"/>
            <a:ext cx="8506691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016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3" y="228600"/>
            <a:ext cx="10926763" cy="86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4400" b="1" dirty="0">
                <a:solidFill>
                  <a:schemeClr val="accent3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Agenda</a:t>
            </a:r>
            <a:endParaRPr lang="en-IN" sz="4400" b="1" dirty="0">
              <a:solidFill>
                <a:schemeClr val="accent3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93595" y="6459538"/>
            <a:ext cx="7983538" cy="365125"/>
          </a:xfrm>
        </p:spPr>
        <p:txBody>
          <a:bodyPr/>
          <a:lstStyle/>
          <a:p>
            <a:pPr marL="0" marR="0" lvl="0" indent="0" algn="ctr" defTabSz="9143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www.defouranalytics.com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345" y="1440873"/>
            <a:ext cx="8506691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10244" name="Picture 4" descr="Image result for Retailing in Online Malls e tai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51" y="1621313"/>
            <a:ext cx="6427497" cy="35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345" y="1295400"/>
            <a:ext cx="49040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Cell Referring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Copy, paste, paste-special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Dot operator (Font operations)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Borders, Color indexing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of Button to run a Macro </a:t>
            </a:r>
          </a:p>
        </p:txBody>
      </p:sp>
    </p:spTree>
    <p:extLst>
      <p:ext uri="{BB962C8B-B14F-4D97-AF65-F5344CB8AC3E}">
        <p14:creationId xmlns:p14="http://schemas.microsoft.com/office/powerpoint/2010/main" val="150933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A61A-4EA7-4775-878A-3D21A1E0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3"/>
                </a:solidFill>
              </a:rPr>
              <a:t>VBA Cell References – Referencing Files and Worksheets</a:t>
            </a:r>
            <a:endParaRPr lang="en-IN" sz="40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6FC3-AF31-4B8F-ADE0-71A9E41F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To know which data it needs to manipulate, you need to tell Excel where to find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Workbook (Excel File) &gt; Worksheet &gt; Range or Cell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 To highlight the data in the model, the proper method to use is “Select” or “Activate”.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b="1" dirty="0"/>
              <a:t> </a:t>
            </a:r>
            <a:r>
              <a:rPr lang="en-IN" sz="1800" b="1" dirty="0" err="1"/>
              <a:t>ActiveWorkbook.Sheets</a:t>
            </a:r>
            <a:r>
              <a:rPr lang="en-IN" sz="1800" b="1" dirty="0"/>
              <a:t>(“sheet3”).Range(“A42:D45”).Select</a:t>
            </a:r>
            <a:endParaRPr lang="en-IN" sz="1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b="1" dirty="0"/>
              <a:t> </a:t>
            </a:r>
            <a:r>
              <a:rPr lang="en-IN" sz="1800" b="1" dirty="0" err="1"/>
              <a:t>ActiveWorkbook.Sheets</a:t>
            </a:r>
            <a:r>
              <a:rPr lang="en-IN" sz="1800" b="1" dirty="0"/>
              <a:t>(“sheet3”).Range(“A42:D45”).Activate</a:t>
            </a: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Uses: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/>
              <a:t>To refer to a workbook: Workbooks(“NameOfFile.xls”).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/>
              <a:t> Use the specific name of the file, followed by the extension.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/>
              <a:t> To refer to the current workbook the macro is located in: </a:t>
            </a:r>
            <a:r>
              <a:rPr lang="en-IN" sz="1800" dirty="0" err="1"/>
              <a:t>ThisWorkbook</a:t>
            </a:r>
            <a:endParaRPr lang="en-IN" sz="1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/>
              <a:t> To refer to the active workbook: </a:t>
            </a:r>
            <a:r>
              <a:rPr lang="en-IN" sz="1800" dirty="0" err="1"/>
              <a:t>ActiveWorkbook</a:t>
            </a:r>
            <a:endParaRPr lang="en-IN" sz="18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/>
              <a:t> To refer to a worksheet: Worksheets(“Sheet1”) or Sheets(“Sheet1”)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/>
              <a:t> Use the name of the sheet.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800" dirty="0"/>
              <a:t> To refer to the active worksheet: </a:t>
            </a:r>
            <a:r>
              <a:rPr lang="en-IN" sz="1800" dirty="0" err="1"/>
              <a:t>ActiveWorksheet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A0B14-D20B-43CA-BBF9-B0B64BA6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4FA76-28F7-4A14-824C-303F99E0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B5E8-4031-4910-A32C-8A79AA1B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0743"/>
            <a:ext cx="11003280" cy="861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Copy, paste, paste-special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5BB0-7A31-4290-A021-F22CEFD9E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399"/>
            <a:ext cx="6172200" cy="4876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 To </a:t>
            </a:r>
            <a:r>
              <a:rPr lang="en-IN" dirty="0"/>
              <a:t>copy the data in the model, the method to use is “Copy”.</a:t>
            </a:r>
          </a:p>
          <a:p>
            <a:pPr marL="566942" lvl="3" indent="0">
              <a:buNone/>
            </a:pPr>
            <a:r>
              <a:rPr lang="en-IN" sz="2000" b="1" dirty="0" err="1"/>
              <a:t>ActiveWorkbook.Sheets</a:t>
            </a:r>
            <a:r>
              <a:rPr lang="en-IN" sz="2000" b="1" dirty="0"/>
              <a:t>(“sheet3”).Range(“A1”).Copy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Mostly use for looping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We can </a:t>
            </a:r>
            <a:r>
              <a:rPr lang="en-IN" b="1" dirty="0"/>
              <a:t>copy the data</a:t>
            </a:r>
            <a:r>
              <a:rPr lang="en-IN" dirty="0"/>
              <a:t>, Formats, </a:t>
            </a:r>
            <a:r>
              <a:rPr lang="en-IN" b="1" dirty="0"/>
              <a:t>Formulas</a:t>
            </a:r>
            <a:r>
              <a:rPr lang="en-IN" dirty="0"/>
              <a:t> or only data from particular </a:t>
            </a:r>
            <a:r>
              <a:rPr lang="en-IN" b="1" dirty="0"/>
              <a:t>range in Excel Workbook to another range</a:t>
            </a:r>
            <a:r>
              <a:rPr lang="en-IN" dirty="0"/>
              <a:t> or Sheet or Workbook.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cap="small" dirty="0"/>
              <a:t>Paste Special – Formats and Formulas</a:t>
            </a:r>
            <a:endParaRPr lang="en-IN" dirty="0"/>
          </a:p>
          <a:p>
            <a:pPr lvl="1"/>
            <a:r>
              <a:rPr lang="en-IN" sz="2000" cap="small" dirty="0"/>
              <a:t>Paste Formats</a:t>
            </a:r>
            <a:endParaRPr lang="en-IN" sz="2000" dirty="0"/>
          </a:p>
          <a:p>
            <a:pPr lvl="1"/>
            <a:r>
              <a:rPr lang="en-IN" sz="2000" cap="small" dirty="0"/>
              <a:t>Paste Formulas</a:t>
            </a:r>
            <a:endParaRPr lang="en-IN" sz="2000" dirty="0"/>
          </a:p>
          <a:p>
            <a:pPr lvl="1"/>
            <a:r>
              <a:rPr lang="en-IN" sz="2000" cap="small" dirty="0"/>
              <a:t>Paste Formulas and Number Formats</a:t>
            </a:r>
            <a:endParaRPr lang="en-IN" sz="2000" dirty="0"/>
          </a:p>
        </p:txBody>
      </p:sp>
      <p:pic>
        <p:nvPicPr>
          <p:cNvPr id="1026" name="Picture 2" descr="Image result for copy paste">
            <a:extLst>
              <a:ext uri="{FF2B5EF4-FFF2-40B4-BE49-F238E27FC236}">
                <a16:creationId xmlns:a16="http://schemas.microsoft.com/office/drawing/2014/main" id="{7AD9179B-6F89-4C0F-ADD3-F15E9DEF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7954" y="1649698"/>
            <a:ext cx="5551646" cy="35586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8F23-D5A6-41B6-97F0-0329CA29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4" y="6459787"/>
            <a:ext cx="4822804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DCFF-4F89-4E18-A55D-41FEB956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6621" y="6434524"/>
            <a:ext cx="1312025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A088B27-51EA-43CF-84BE-213EAFDFD34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3234-6F67-45F6-9E1B-DFDD769E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Dot operator (Font operations)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6C74-E70A-4C79-B35C-FAD446A4F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737" y="1524000"/>
            <a:ext cx="5503863" cy="4648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Excel VBA uses dot notation</a:t>
            </a:r>
            <a:r>
              <a:rPr lang="en-IN" dirty="0"/>
              <a:t> to separate the various things you can access and manipulate with the </a:t>
            </a:r>
            <a:r>
              <a:rPr lang="en-IN" b="1" dirty="0"/>
              <a:t>programming</a:t>
            </a:r>
            <a:r>
              <a:rPr lang="en-IN" dirty="0"/>
              <a:t> 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 </a:t>
            </a:r>
            <a:r>
              <a:rPr lang="en-IN" b="1" dirty="0"/>
              <a:t>Dot notation</a:t>
            </a:r>
            <a:r>
              <a:rPr lang="en-IN" dirty="0"/>
              <a:t> is hierarchical, and usually starts with an </a:t>
            </a:r>
            <a:r>
              <a:rPr lang="en-IN" b="1" dirty="0"/>
              <a:t>object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In </a:t>
            </a:r>
            <a:r>
              <a:rPr lang="en-IN" b="1" dirty="0"/>
              <a:t>Excel</a:t>
            </a:r>
            <a:r>
              <a:rPr lang="en-IN" dirty="0"/>
              <a:t>, an </a:t>
            </a:r>
            <a:r>
              <a:rPr lang="en-IN" b="1" dirty="0"/>
              <a:t>object</a:t>
            </a:r>
            <a:r>
              <a:rPr lang="en-IN" dirty="0"/>
              <a:t> is the thing you're trying to manipulate, such as a </a:t>
            </a:r>
            <a:r>
              <a:rPr lang="en-IN" b="1" dirty="0"/>
              <a:t>worksheet</a:t>
            </a:r>
            <a:r>
              <a:rPr lang="en-IN" dirty="0"/>
              <a:t>. After the </a:t>
            </a:r>
            <a:r>
              <a:rPr lang="en-IN" b="1" dirty="0"/>
              <a:t>object</a:t>
            </a:r>
            <a:r>
              <a:rPr lang="en-IN" dirty="0"/>
              <a:t>, you type a </a:t>
            </a:r>
            <a:r>
              <a:rPr lang="en-IN" b="1" dirty="0"/>
              <a:t>dot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B293-F5AC-4C53-B9F2-670C9561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B5CB-F0DD-4314-9364-F1FB5BB4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Image result for dot operator in VBA">
            <a:extLst>
              <a:ext uri="{FF2B5EF4-FFF2-40B4-BE49-F238E27FC236}">
                <a16:creationId xmlns:a16="http://schemas.microsoft.com/office/drawing/2014/main" id="{65E3CF1D-8D08-4998-91A0-424B1D1026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524000"/>
            <a:ext cx="519906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79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C3DD-532E-46F0-A049-C39532CD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Borders, Color indexing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7AA8-50A0-4F75-8036-D1F04F94F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We use borders in excel to highlight our data, in any dashboard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 Borders are a property in VBA which can be accessed by using the range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Uses: To make the reports looks appealing to the end user or readers.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 Formatting through VBA coding requires a considerable amount of VBA coding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VBA </a:t>
            </a:r>
            <a:r>
              <a:rPr lang="en-IN" dirty="0" err="1"/>
              <a:t>Color</a:t>
            </a:r>
            <a:r>
              <a:rPr lang="en-IN" dirty="0"/>
              <a:t> Index is a function by which we can change the </a:t>
            </a:r>
            <a:r>
              <a:rPr lang="en-IN" dirty="0" err="1"/>
              <a:t>color</a:t>
            </a:r>
            <a:r>
              <a:rPr lang="en-IN" dirty="0"/>
              <a:t> of the cell or text.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There are total 1 to 56 colour which can be use with colour indexing &amp; for coding but with name we can use std. 8 colours only.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115F-095F-41E4-87C0-3E8E78C4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E30F-83DB-4744-8F60-9F3B440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Image result for borders in VBA">
            <a:extLst>
              <a:ext uri="{FF2B5EF4-FFF2-40B4-BE49-F238E27FC236}">
                <a16:creationId xmlns:a16="http://schemas.microsoft.com/office/drawing/2014/main" id="{D1CD6158-7557-4808-BF22-4E7AD26422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592" y="1447800"/>
            <a:ext cx="4822804" cy="212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olor indexing in VBA">
            <a:extLst>
              <a:ext uri="{FF2B5EF4-FFF2-40B4-BE49-F238E27FC236}">
                <a16:creationId xmlns:a16="http://schemas.microsoft.com/office/drawing/2014/main" id="{80B44E06-3095-4D47-A8F1-283BDD4B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74" y="3613951"/>
            <a:ext cx="4906222" cy="269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1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774E-0DE2-480F-A32E-9483C32E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Use of Button to run a Macro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2C970-46B8-4095-86A9-DB5F28C1B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5425439" cy="4267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Use to set up to automate the printing of a worksheet, filtering data, or calculating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In general, a Form control button and an ActiveX control command button are similar in appearance and function.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However, they do have a few differences, which are explained in the given sections.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Both these buttons are also known as a push button.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AC16-010F-40DB-8240-A158143A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75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1CA9-5CD5-4474-9560-7D5F3E51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129083-A2D5-4770-983E-8AEB6B1D1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42097"/>
              </p:ext>
            </p:extLst>
          </p:nvPr>
        </p:nvGraphicFramePr>
        <p:xfrm>
          <a:off x="6553200" y="2445768"/>
          <a:ext cx="2438400" cy="350647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3623810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Button (Form control)</a:t>
                      </a:r>
                    </a:p>
                  </a:txBody>
                  <a:tcPr marL="95250" marR="9525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32611"/>
                  </a:ext>
                </a:extLst>
              </a:tr>
            </a:tbl>
          </a:graphicData>
        </a:graphic>
      </p:graphicFrame>
      <p:pic>
        <p:nvPicPr>
          <p:cNvPr id="1026" name="Picture 2" descr="Example of a Forms toolbar button control">
            <a:extLst>
              <a:ext uri="{FF2B5EF4-FFF2-40B4-BE49-F238E27FC236}">
                <a16:creationId xmlns:a16="http://schemas.microsoft.com/office/drawing/2014/main" id="{3419FD04-B3AA-4393-AF17-03A98697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64422"/>
            <a:ext cx="1422388" cy="14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BEF876-4464-4DA1-9E7F-8AB4E3223DC5}"/>
              </a:ext>
            </a:extLst>
          </p:cNvPr>
          <p:cNvSpPr/>
          <p:nvPr/>
        </p:nvSpPr>
        <p:spPr>
          <a:xfrm>
            <a:off x="9291099" y="2427083"/>
            <a:ext cx="2062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1E1E1E"/>
                </a:solidFill>
                <a:latin typeface="Segoe UI" panose="020B0502040204020203" pitchFamily="34" charset="0"/>
              </a:rPr>
              <a:t>Command button (ActiveX control)</a:t>
            </a:r>
            <a:endParaRPr lang="en-IN" dirty="0"/>
          </a:p>
        </p:txBody>
      </p:sp>
      <p:pic>
        <p:nvPicPr>
          <p:cNvPr id="1028" name="Picture 4" descr="Example of an ActiveX command button control">
            <a:extLst>
              <a:ext uri="{FF2B5EF4-FFF2-40B4-BE49-F238E27FC236}">
                <a16:creationId xmlns:a16="http://schemas.microsoft.com/office/drawing/2014/main" id="{42F52120-EF4F-4FA8-9CA3-B9266829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48" y="3073413"/>
            <a:ext cx="1422387" cy="14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7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6B2C-454F-43E7-BE11-B21B4690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3"/>
                </a:solidFill>
              </a:rPr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E8B9-0CF6-4EFA-9F61-18D953BD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42852">
                    <a:lumMod val="50000"/>
                  </a:srgbClr>
                </a:solidFill>
              </a:rPr>
              <a:t>Copyright 2017@ Defour Analytics Pvt Ltd</a:t>
            </a:r>
            <a:endParaRPr lang="en-US" dirty="0">
              <a:solidFill>
                <a:srgbClr val="242852">
                  <a:lumMod val="50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8C172-F81E-43B7-9344-F2BFB4B6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8B27-51EA-43CF-84BE-213EAFDFD34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61B8-4C93-4706-A60B-FC933BF70A25}"/>
              </a:ext>
            </a:extLst>
          </p:cNvPr>
          <p:cNvSpPr txBox="1"/>
          <p:nvPr/>
        </p:nvSpPr>
        <p:spPr>
          <a:xfrm>
            <a:off x="533400" y="1676400"/>
            <a:ext cx="8458200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Cell Referring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Copy, paste, paste-special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Dot operator (Font operations)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Borders, Color indexing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Use of Button to run a Macro</a:t>
            </a:r>
          </a:p>
        </p:txBody>
      </p:sp>
    </p:spTree>
    <p:extLst>
      <p:ext uri="{BB962C8B-B14F-4D97-AF65-F5344CB8AC3E}">
        <p14:creationId xmlns:p14="http://schemas.microsoft.com/office/powerpoint/2010/main" val="3348251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our Presentation Template" id="{050BBBBD-5BD2-45B7-ADA9-297845C3EA7E}" vid="{22140230-7CF7-4AB3-919D-97365A5E0B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700</Words>
  <Application>Microsoft Office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DejaVu Serif</vt:lpstr>
      <vt:lpstr>Segoe UI</vt:lpstr>
      <vt:lpstr>Wingdings</vt:lpstr>
      <vt:lpstr>Retrospect</vt:lpstr>
      <vt:lpstr>Visual Basic for Applications</vt:lpstr>
      <vt:lpstr>Recap</vt:lpstr>
      <vt:lpstr>Agenda</vt:lpstr>
      <vt:lpstr>VBA Cell References – Referencing Files and Worksheets</vt:lpstr>
      <vt:lpstr>Copy, paste, paste-special</vt:lpstr>
      <vt:lpstr>Dot operator (Font operations)</vt:lpstr>
      <vt:lpstr>Borders, Color indexing</vt:lpstr>
      <vt:lpstr>Use of Button to run a Macro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for Applications</dc:title>
  <dc:creator>BHUPENDRA BHOIR</dc:creator>
  <cp:lastModifiedBy>BHUPENDRA BHOIR</cp:lastModifiedBy>
  <cp:revision>7</cp:revision>
  <dcterms:created xsi:type="dcterms:W3CDTF">2020-03-09T17:27:13Z</dcterms:created>
  <dcterms:modified xsi:type="dcterms:W3CDTF">2020-03-10T15:43:55Z</dcterms:modified>
</cp:coreProperties>
</file>