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19"/>
  </p:notesMasterIdLst>
  <p:sldIdLst>
    <p:sldId id="287" r:id="rId2"/>
    <p:sldId id="356" r:id="rId3"/>
    <p:sldId id="357" r:id="rId4"/>
    <p:sldId id="386" r:id="rId5"/>
    <p:sldId id="387" r:id="rId6"/>
    <p:sldId id="388" r:id="rId7"/>
    <p:sldId id="389" r:id="rId8"/>
    <p:sldId id="390" r:id="rId9"/>
    <p:sldId id="391" r:id="rId10"/>
    <p:sldId id="392" r:id="rId11"/>
    <p:sldId id="396" r:id="rId12"/>
    <p:sldId id="393" r:id="rId13"/>
    <p:sldId id="397" r:id="rId14"/>
    <p:sldId id="394" r:id="rId15"/>
    <p:sldId id="395" r:id="rId16"/>
    <p:sldId id="384" r:id="rId17"/>
    <p:sldId id="372" r:id="rId18"/>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 DANDAWATE" initials="YD" lastIdx="1" clrIdx="0">
    <p:extLst>
      <p:ext uri="{19B8F6BF-5375-455C-9EA6-DF929625EA0E}">
        <p15:presenceInfo xmlns:p15="http://schemas.microsoft.com/office/powerpoint/2012/main" userId="YOGESH DANDAWATE" providerId="None"/>
      </p:ext>
    </p:extLst>
  </p:cmAuthor>
  <p:cmAuthor id="2" name="BHUPENDRA BHOIR" initials="BB" lastIdx="1" clrIdx="1">
    <p:extLst>
      <p:ext uri="{19B8F6BF-5375-455C-9EA6-DF929625EA0E}">
        <p15:presenceInfo xmlns:p15="http://schemas.microsoft.com/office/powerpoint/2012/main" userId="1af630fe5cc52d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595959"/>
    <a:srgbClr val="376092"/>
    <a:srgbClr val="350BE5"/>
    <a:srgbClr val="E8ECF4"/>
    <a:srgbClr val="E9EDF4"/>
    <a:srgbClr val="C25830"/>
    <a:srgbClr val="A6A6A6"/>
    <a:srgbClr val="BFBFBF"/>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286" autoAdjust="0"/>
  </p:normalViewPr>
  <p:slideViewPr>
    <p:cSldViewPr showGuides="1">
      <p:cViewPr varScale="1">
        <p:scale>
          <a:sx n="72" d="100"/>
          <a:sy n="72" d="100"/>
        </p:scale>
        <p:origin x="540" y="66"/>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3/17/2020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54960D-509A-45F2-8A73-1201ED4DB7FF}" type="datetime1">
              <a:rPr lang="en-US" smtClean="0"/>
              <a:t>3/17/2020</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EABB-A538-45CD-8CB8-AC3822942752}" type="datetime1">
              <a:rPr lang="en-US" smtClean="0"/>
              <a:t>3/17/2020</a:t>
            </a:fld>
            <a:endParaRPr lang="en-US"/>
          </a:p>
        </p:txBody>
      </p:sp>
      <p:sp>
        <p:nvSpPr>
          <p:cNvPr id="5" name="Footer Placeholder 4"/>
          <p:cNvSpPr>
            <a:spLocks noGrp="1"/>
          </p:cNvSpPr>
          <p:nvPr>
            <p:ph type="ftr" sz="quarter" idx="11"/>
          </p:nvPr>
        </p:nvSpPr>
        <p:spPr/>
        <p:txBody>
          <a:bodyPr/>
          <a:lstStyle/>
          <a:p>
            <a:r>
              <a:rPr lang="en-IN">
                <a:solidFill>
                  <a:srgbClr val="242852">
                    <a:lumMod val="75000"/>
                  </a:srgbClr>
                </a:solidFill>
              </a:rPr>
              <a:t>Copyright 2017@ Defour Analytics Pvt Ltd</a:t>
            </a:r>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5925D-C9EC-4150-9FED-39D400D6BBAE}" type="datetime1">
              <a:rPr lang="en-US" smtClean="0"/>
              <a:t>3/17/2020</a:t>
            </a:fld>
            <a:endParaRPr lang="en-US"/>
          </a:p>
        </p:txBody>
      </p:sp>
      <p:sp>
        <p:nvSpPr>
          <p:cNvPr id="5" name="Footer Placeholder 4"/>
          <p:cNvSpPr>
            <a:spLocks noGrp="1"/>
          </p:cNvSpPr>
          <p:nvPr>
            <p:ph type="ftr" sz="quarter" idx="11"/>
          </p:nvPr>
        </p:nvSpPr>
        <p:spPr/>
        <p:txBody>
          <a:bodyPr/>
          <a:lstStyle/>
          <a:p>
            <a:r>
              <a:rPr lang="en-IN">
                <a:solidFill>
                  <a:srgbClr val="242852">
                    <a:lumMod val="75000"/>
                  </a:srgbClr>
                </a:solidFill>
              </a:rPr>
              <a:t>Copyright 2017@ Defour Analytics Pvt Ltd</a:t>
            </a:r>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03AD0E-B6EC-43BB-BA82-351808AC7F7C}" type="datetime1">
              <a:rPr lang="en-US" smtClean="0"/>
              <a:t>3/17/2020</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5A5CE-042F-4038-8AD0-1F18E30F5C0D}" type="datetime1">
              <a:rPr lang="en-US" smtClean="0"/>
              <a:t>3/17/2020</a:t>
            </a:fld>
            <a:endParaRPr lang="en-US"/>
          </a:p>
        </p:txBody>
      </p:sp>
      <p:sp>
        <p:nvSpPr>
          <p:cNvPr id="5" name="Footer Placeholder 4"/>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FB664-6BDB-4082-BD39-595993B2BCEF}" type="datetime1">
              <a:rPr lang="en-US" smtClean="0"/>
              <a:t>3/17/2020</a:t>
            </a:fld>
            <a:endParaRPr lang="en-US"/>
          </a:p>
        </p:txBody>
      </p:sp>
      <p:sp>
        <p:nvSpPr>
          <p:cNvPr id="6" name="Footer Placeholder 5"/>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7227F9-9B3E-4079-9A3B-A5B5C320535E}" type="datetime1">
              <a:rPr lang="en-US" smtClean="0"/>
              <a:t>3/17/2020</a:t>
            </a:fld>
            <a:endParaRPr lang="en-US"/>
          </a:p>
        </p:txBody>
      </p:sp>
      <p:sp>
        <p:nvSpPr>
          <p:cNvPr id="8" name="Footer Placeholder 7"/>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7B45E-D808-451B-BDF9-5416DB9CDCC6}" type="datetime1">
              <a:rPr lang="en-US" smtClean="0"/>
              <a:t>3/17/2020</a:t>
            </a:fld>
            <a:endParaRPr lang="en-US"/>
          </a:p>
        </p:txBody>
      </p:sp>
      <p:sp>
        <p:nvSpPr>
          <p:cNvPr id="4" name="Footer Placeholder 3"/>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F3DF9D-5EEF-44A0-A7D0-0E6437F5ED8E}" type="datetime1">
              <a:rPr lang="en-US" smtClean="0"/>
              <a:t>3/17/2020</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622FD30F-97F6-45CD-A6BD-7A50C6D358C9}" type="datetime1">
              <a:rPr lang="en-US" smtClean="0"/>
              <a:t>3/17/2020</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r>
              <a:rPr lang="en-IN">
                <a:solidFill>
                  <a:srgbClr val="242852"/>
                </a:solidFill>
              </a:rPr>
              <a:t>Copyright 2017@ Defour Analytics Pvt Ltd</a:t>
            </a:r>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6F31C-E5D5-4DD3-BA45-E91E5AD6B952}" type="datetime1">
              <a:rPr lang="en-US" smtClean="0"/>
              <a:t>3/17/2020</a:t>
            </a:fld>
            <a:endParaRPr lang="en-US"/>
          </a:p>
        </p:txBody>
      </p:sp>
      <p:sp>
        <p:nvSpPr>
          <p:cNvPr id="6" name="Footer Placeholder 5"/>
          <p:cNvSpPr>
            <a:spLocks noGrp="1"/>
          </p:cNvSpPr>
          <p:nvPr>
            <p:ph type="ftr" sz="quarter" idx="11"/>
          </p:nvPr>
        </p:nvSpPr>
        <p:spPr/>
        <p:txBody>
          <a:bodyPr/>
          <a:lstStyle/>
          <a:p>
            <a:r>
              <a:rPr lang="en-IN">
                <a:solidFill>
                  <a:srgbClr val="242852">
                    <a:lumMod val="75000"/>
                  </a:srgbClr>
                </a:solidFill>
              </a:rPr>
              <a:t>Copyright 2017@ Defour Analytics Pvt Ltd</a:t>
            </a:r>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AC8D401E-6E79-4646-86AB-E01CB6161F03}" type="datetime1">
              <a:rPr lang="en-US" smtClean="0"/>
              <a:t>3/17/2020</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solidFill>
                  <a:srgbClr val="0070C0"/>
                </a:solidFill>
              </a:rPr>
              <a:t>Visual Basic for Applications</a:t>
            </a:r>
          </a:p>
        </p:txBody>
      </p:sp>
      <p:sp>
        <p:nvSpPr>
          <p:cNvPr id="3" name="Footer Placeholder 2"/>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p:cNvSpPr>
            <a:spLocks noGrp="1"/>
          </p:cNvSpPr>
          <p:nvPr>
            <p:ph type="sldNum" sz="quarter" idx="12"/>
          </p:nvPr>
        </p:nvSpPr>
        <p:spPr/>
        <p:txBody>
          <a:bodyPr/>
          <a:lstStyle/>
          <a:p>
            <a:fld id="{FA088B27-51EA-43CF-84BE-213EAFDFD34D}" type="slidenum">
              <a:rPr lang="en-US" smtClean="0"/>
              <a:pPr/>
              <a:t>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D40-5D8C-45CF-B06D-0D356B77BAE7}"/>
              </a:ext>
            </a:extLst>
          </p:cNvPr>
          <p:cNvSpPr>
            <a:spLocks noGrp="1"/>
          </p:cNvSpPr>
          <p:nvPr>
            <p:ph type="title"/>
          </p:nvPr>
        </p:nvSpPr>
        <p:spPr/>
        <p:txBody>
          <a:bodyPr/>
          <a:lstStyle/>
          <a:p>
            <a:r>
              <a:rPr lang="en-IN" b="1" dirty="0">
                <a:solidFill>
                  <a:schemeClr val="accent3"/>
                </a:solidFill>
              </a:rPr>
              <a:t>The most commonly used data types </a:t>
            </a:r>
          </a:p>
        </p:txBody>
      </p:sp>
      <p:sp>
        <p:nvSpPr>
          <p:cNvPr id="3" name="Content Placeholder 2">
            <a:extLst>
              <a:ext uri="{FF2B5EF4-FFF2-40B4-BE49-F238E27FC236}">
                <a16:creationId xmlns:a16="http://schemas.microsoft.com/office/drawing/2014/main" id="{A4B77EAA-8625-4CDF-98B6-2B4E59EAAA4E}"/>
              </a:ext>
            </a:extLst>
          </p:cNvPr>
          <p:cNvSpPr>
            <a:spLocks noGrp="1"/>
          </p:cNvSpPr>
          <p:nvPr>
            <p:ph sz="half" idx="1"/>
          </p:nvPr>
        </p:nvSpPr>
        <p:spPr>
          <a:xfrm>
            <a:off x="152400" y="1295399"/>
            <a:ext cx="6705600" cy="4876799"/>
          </a:xfrm>
        </p:spPr>
        <p:txBody>
          <a:bodyPr>
            <a:normAutofit/>
          </a:bodyPr>
          <a:lstStyle/>
          <a:p>
            <a:pPr lvl="0">
              <a:buFont typeface="Wingdings" panose="05000000000000000000" pitchFamily="2" charset="2"/>
              <a:buChar char="v"/>
            </a:pPr>
            <a:r>
              <a:rPr lang="en-IN" sz="2400" i="1" dirty="0"/>
              <a:t> Integer</a:t>
            </a:r>
            <a:r>
              <a:rPr lang="en-IN" sz="2400" dirty="0"/>
              <a:t>: small whole numbers, between -32,768 to 32,767. Use the </a:t>
            </a:r>
            <a:r>
              <a:rPr lang="en-IN" sz="2400" i="1" dirty="0"/>
              <a:t>Long</a:t>
            </a:r>
            <a:r>
              <a:rPr lang="en-IN" sz="2400" dirty="0"/>
              <a:t> data type for possible greater Integer values (also Excel dates are Long).</a:t>
            </a:r>
          </a:p>
          <a:p>
            <a:pPr lvl="0">
              <a:buFont typeface="Wingdings" panose="05000000000000000000" pitchFamily="2" charset="2"/>
              <a:buChar char="v"/>
            </a:pPr>
            <a:r>
              <a:rPr lang="en-IN" sz="2400" i="1" dirty="0"/>
              <a:t> Single</a:t>
            </a:r>
            <a:r>
              <a:rPr lang="en-IN" sz="2400" dirty="0"/>
              <a:t>: non-rounded numbers with some forty digit precision, use the </a:t>
            </a:r>
            <a:r>
              <a:rPr lang="en-IN" sz="2400" i="1" dirty="0"/>
              <a:t>Double</a:t>
            </a:r>
            <a:r>
              <a:rPr lang="en-IN" sz="2400" dirty="0"/>
              <a:t> type for more precision (more than 300 digits).</a:t>
            </a:r>
          </a:p>
          <a:p>
            <a:pPr lvl="0">
              <a:buFont typeface="Wingdings" panose="05000000000000000000" pitchFamily="2" charset="2"/>
              <a:buChar char="v"/>
            </a:pPr>
            <a:r>
              <a:rPr lang="en-IN" sz="2400" i="1" dirty="0"/>
              <a:t> Boolean</a:t>
            </a:r>
            <a:r>
              <a:rPr lang="en-IN" sz="2400" dirty="0"/>
              <a:t>: contains either TRUE or FALSE.</a:t>
            </a:r>
          </a:p>
          <a:p>
            <a:pPr lvl="0">
              <a:buFont typeface="Wingdings" panose="05000000000000000000" pitchFamily="2" charset="2"/>
              <a:buChar char="v"/>
            </a:pPr>
            <a:r>
              <a:rPr lang="en-IN" sz="2400" i="1" dirty="0"/>
              <a:t> String:</a:t>
            </a:r>
            <a:r>
              <a:rPr lang="en-IN" sz="2400" dirty="0"/>
              <a:t> text, all words and numbers are seen as text.</a:t>
            </a:r>
          </a:p>
          <a:p>
            <a:pPr lvl="0">
              <a:buFont typeface="Wingdings" panose="05000000000000000000" pitchFamily="2" charset="2"/>
              <a:buChar char="v"/>
            </a:pPr>
            <a:r>
              <a:rPr lang="en-IN" sz="2400" i="1" dirty="0"/>
              <a:t> Variant:</a:t>
            </a:r>
            <a:r>
              <a:rPr lang="en-IN" sz="2400" dirty="0"/>
              <a:t> the variant data type can hold any type of data. If you do not assign a data type when declaring a variable it will automatically become a Variant.</a:t>
            </a:r>
          </a:p>
        </p:txBody>
      </p:sp>
      <p:sp>
        <p:nvSpPr>
          <p:cNvPr id="5" name="Footer Placeholder 4">
            <a:extLst>
              <a:ext uri="{FF2B5EF4-FFF2-40B4-BE49-F238E27FC236}">
                <a16:creationId xmlns:a16="http://schemas.microsoft.com/office/drawing/2014/main" id="{8D06E566-5907-47BB-8A98-F49DA6E89CF4}"/>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7A59908B-E1F3-45BA-BE87-56ED0352D3B9}"/>
              </a:ext>
            </a:extLst>
          </p:cNvPr>
          <p:cNvSpPr>
            <a:spLocks noGrp="1"/>
          </p:cNvSpPr>
          <p:nvPr>
            <p:ph type="sldNum" sz="quarter" idx="12"/>
          </p:nvPr>
        </p:nvSpPr>
        <p:spPr/>
        <p:txBody>
          <a:bodyPr/>
          <a:lstStyle/>
          <a:p>
            <a:fld id="{FA088B27-51EA-43CF-84BE-213EAFDFD34D}" type="slidenum">
              <a:rPr lang="en-US" smtClean="0"/>
              <a:pPr/>
              <a:t>9</a:t>
            </a:fld>
            <a:endParaRPr lang="en-US"/>
          </a:p>
        </p:txBody>
      </p:sp>
      <p:pic>
        <p:nvPicPr>
          <p:cNvPr id="3076" name="Picture 4" descr="Image result for data types in vba">
            <a:extLst>
              <a:ext uri="{FF2B5EF4-FFF2-40B4-BE49-F238E27FC236}">
                <a16:creationId xmlns:a16="http://schemas.microsoft.com/office/drawing/2014/main" id="{3C39F168-ED05-4C40-A3E7-306E6D130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447801"/>
            <a:ext cx="521439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81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1DBD-F85E-49EE-86DF-3BB12984E37F}"/>
              </a:ext>
            </a:extLst>
          </p:cNvPr>
          <p:cNvSpPr>
            <a:spLocks noGrp="1"/>
          </p:cNvSpPr>
          <p:nvPr>
            <p:ph type="title"/>
          </p:nvPr>
        </p:nvSpPr>
        <p:spPr/>
        <p:txBody>
          <a:bodyPr/>
          <a:lstStyle/>
          <a:p>
            <a:r>
              <a:rPr lang="en-IN" b="1" dirty="0">
                <a:solidFill>
                  <a:schemeClr val="accent3"/>
                </a:solidFill>
              </a:rPr>
              <a:t>Data Types For Variable</a:t>
            </a:r>
          </a:p>
        </p:txBody>
      </p:sp>
      <p:sp>
        <p:nvSpPr>
          <p:cNvPr id="5" name="Footer Placeholder 4">
            <a:extLst>
              <a:ext uri="{FF2B5EF4-FFF2-40B4-BE49-F238E27FC236}">
                <a16:creationId xmlns:a16="http://schemas.microsoft.com/office/drawing/2014/main" id="{0C4B8467-59F2-4677-BD1A-F915A00ED107}"/>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E84165CC-F3A9-4BC7-AF3C-E006E8DE47A0}"/>
              </a:ext>
            </a:extLst>
          </p:cNvPr>
          <p:cNvSpPr>
            <a:spLocks noGrp="1"/>
          </p:cNvSpPr>
          <p:nvPr>
            <p:ph type="sldNum" sz="quarter" idx="12"/>
          </p:nvPr>
        </p:nvSpPr>
        <p:spPr/>
        <p:txBody>
          <a:bodyPr/>
          <a:lstStyle/>
          <a:p>
            <a:fld id="{FA088B27-51EA-43CF-84BE-213EAFDFD34D}" type="slidenum">
              <a:rPr lang="en-US" smtClean="0"/>
              <a:pPr/>
              <a:t>10</a:t>
            </a:fld>
            <a:endParaRPr lang="en-US"/>
          </a:p>
        </p:txBody>
      </p:sp>
      <p:pic>
        <p:nvPicPr>
          <p:cNvPr id="7" name="Picture 6">
            <a:extLst>
              <a:ext uri="{FF2B5EF4-FFF2-40B4-BE49-F238E27FC236}">
                <a16:creationId xmlns:a16="http://schemas.microsoft.com/office/drawing/2014/main" id="{E926F502-47EB-4DBD-A73F-D3B9B40C3FDD}"/>
              </a:ext>
            </a:extLst>
          </p:cNvPr>
          <p:cNvPicPr>
            <a:picLocks noChangeAspect="1"/>
          </p:cNvPicPr>
          <p:nvPr/>
        </p:nvPicPr>
        <p:blipFill>
          <a:blip r:embed="rId2"/>
          <a:stretch>
            <a:fillRect/>
          </a:stretch>
        </p:blipFill>
        <p:spPr>
          <a:xfrm>
            <a:off x="304800" y="1219200"/>
            <a:ext cx="10850880" cy="5029200"/>
          </a:xfrm>
          <a:prstGeom prst="rect">
            <a:avLst/>
          </a:prstGeom>
        </p:spPr>
      </p:pic>
    </p:spTree>
    <p:extLst>
      <p:ext uri="{BB962C8B-B14F-4D97-AF65-F5344CB8AC3E}">
        <p14:creationId xmlns:p14="http://schemas.microsoft.com/office/powerpoint/2010/main" val="36090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DDB3-4348-4D43-ABDB-A20674BB7335}"/>
              </a:ext>
            </a:extLst>
          </p:cNvPr>
          <p:cNvSpPr>
            <a:spLocks noGrp="1"/>
          </p:cNvSpPr>
          <p:nvPr>
            <p:ph type="title"/>
          </p:nvPr>
        </p:nvSpPr>
        <p:spPr/>
        <p:txBody>
          <a:bodyPr>
            <a:normAutofit/>
          </a:bodyPr>
          <a:lstStyle/>
          <a:p>
            <a:r>
              <a:rPr lang="en-IN" b="1" dirty="0">
                <a:solidFill>
                  <a:schemeClr val="accent3"/>
                </a:solidFill>
              </a:rPr>
              <a:t>Declaring a variable</a:t>
            </a:r>
            <a:endParaRPr lang="en-IN" dirty="0">
              <a:solidFill>
                <a:schemeClr val="accent3"/>
              </a:solidFill>
            </a:endParaRPr>
          </a:p>
        </p:txBody>
      </p:sp>
      <p:sp>
        <p:nvSpPr>
          <p:cNvPr id="3" name="Content Placeholder 2">
            <a:extLst>
              <a:ext uri="{FF2B5EF4-FFF2-40B4-BE49-F238E27FC236}">
                <a16:creationId xmlns:a16="http://schemas.microsoft.com/office/drawing/2014/main" id="{43714E06-4F9B-411D-8D2C-43054709269C}"/>
              </a:ext>
            </a:extLst>
          </p:cNvPr>
          <p:cNvSpPr>
            <a:spLocks noGrp="1"/>
          </p:cNvSpPr>
          <p:nvPr>
            <p:ph sz="half" idx="1"/>
          </p:nvPr>
        </p:nvSpPr>
        <p:spPr/>
        <p:txBody>
          <a:bodyPr>
            <a:normAutofit/>
          </a:bodyPr>
          <a:lstStyle/>
          <a:p>
            <a:pPr>
              <a:buFont typeface="Wingdings" panose="05000000000000000000" pitchFamily="2" charset="2"/>
              <a:buChar char="v"/>
            </a:pPr>
            <a:r>
              <a:rPr lang="en-IN" dirty="0"/>
              <a:t> Once we know the type of variable we want to create we can define the variable, called “declaring” in Visual Basic.</a:t>
            </a:r>
          </a:p>
          <a:p>
            <a:pPr>
              <a:buFont typeface="Wingdings" panose="05000000000000000000" pitchFamily="2" charset="2"/>
              <a:buChar char="v"/>
            </a:pPr>
            <a:r>
              <a:rPr lang="en-IN" dirty="0"/>
              <a:t> There are three statements that can be used to declare a variable:</a:t>
            </a:r>
          </a:p>
          <a:p>
            <a:pPr marL="457200" indent="-457200">
              <a:buFont typeface="+mj-lt"/>
              <a:buAutoNum type="arabicPeriod"/>
            </a:pPr>
            <a:r>
              <a:rPr lang="en-IN" dirty="0"/>
              <a:t>DIM</a:t>
            </a:r>
          </a:p>
          <a:p>
            <a:pPr marL="457200" indent="-457200">
              <a:buFont typeface="+mj-lt"/>
              <a:buAutoNum type="arabicPeriod"/>
            </a:pPr>
            <a:r>
              <a:rPr lang="en-IN" dirty="0"/>
              <a:t>PUBLIC</a:t>
            </a:r>
          </a:p>
          <a:p>
            <a:pPr marL="457200" indent="-457200">
              <a:buFont typeface="+mj-lt"/>
              <a:buAutoNum type="arabicPeriod"/>
            </a:pPr>
            <a:r>
              <a:rPr lang="en-IN" dirty="0"/>
              <a:t>PRIVATE</a:t>
            </a:r>
          </a:p>
          <a:p>
            <a:endParaRPr lang="en-IN" dirty="0"/>
          </a:p>
        </p:txBody>
      </p:sp>
      <p:sp>
        <p:nvSpPr>
          <p:cNvPr id="4" name="Content Placeholder 3">
            <a:extLst>
              <a:ext uri="{FF2B5EF4-FFF2-40B4-BE49-F238E27FC236}">
                <a16:creationId xmlns:a16="http://schemas.microsoft.com/office/drawing/2014/main" id="{0D1C70AE-79DA-4EAC-A27D-143BB86C6F48}"/>
              </a:ext>
            </a:extLst>
          </p:cNvPr>
          <p:cNvSpPr>
            <a:spLocks noGrp="1"/>
          </p:cNvSpPr>
          <p:nvPr>
            <p:ph sz="half" idx="2"/>
          </p:nvPr>
        </p:nvSpPr>
        <p:spPr>
          <a:xfrm>
            <a:off x="6172200" y="1308652"/>
            <a:ext cx="5856446" cy="4876799"/>
          </a:xfrm>
        </p:spPr>
        <p:txBody>
          <a:bodyPr>
            <a:normAutofit/>
          </a:bodyPr>
          <a:lstStyle/>
          <a:p>
            <a:pPr lvl="0">
              <a:buFont typeface="Wingdings" panose="05000000000000000000" pitchFamily="2" charset="2"/>
              <a:buChar char="v"/>
            </a:pPr>
            <a:r>
              <a:rPr lang="en-IN" i="1" dirty="0"/>
              <a:t> Dim:</a:t>
            </a:r>
            <a:r>
              <a:rPr lang="en-IN" dirty="0"/>
              <a:t> can be used to declare a variable in a </a:t>
            </a:r>
            <a:r>
              <a:rPr lang="en-IN" dirty="0" err="1"/>
              <a:t>subprocedure</a:t>
            </a:r>
            <a:r>
              <a:rPr lang="en-IN" dirty="0"/>
              <a:t> or at the module level. If used to declare a variable in the </a:t>
            </a:r>
            <a:r>
              <a:rPr lang="en-IN" dirty="0" err="1"/>
              <a:t>subprocedure</a:t>
            </a:r>
            <a:r>
              <a:rPr lang="en-IN" dirty="0"/>
              <a:t> then the variable can only be used within that </a:t>
            </a:r>
            <a:r>
              <a:rPr lang="en-IN" dirty="0" err="1"/>
              <a:t>subprocedure</a:t>
            </a:r>
            <a:r>
              <a:rPr lang="en-IN" dirty="0"/>
              <a:t>. If declared at the module level the variable can be used in any </a:t>
            </a:r>
            <a:r>
              <a:rPr lang="en-IN" dirty="0" err="1"/>
              <a:t>subprocedure</a:t>
            </a:r>
            <a:r>
              <a:rPr lang="en-IN" dirty="0"/>
              <a:t> in that module, but not by any </a:t>
            </a:r>
            <a:r>
              <a:rPr lang="en-IN" dirty="0" err="1"/>
              <a:t>subprocedures</a:t>
            </a:r>
            <a:r>
              <a:rPr lang="en-IN" dirty="0"/>
              <a:t> in other modules in the workbook.</a:t>
            </a:r>
          </a:p>
          <a:p>
            <a:pPr lvl="0">
              <a:buFont typeface="Wingdings" panose="05000000000000000000" pitchFamily="2" charset="2"/>
              <a:buChar char="v"/>
            </a:pPr>
            <a:r>
              <a:rPr lang="en-IN" i="1" dirty="0"/>
              <a:t> Public:</a:t>
            </a:r>
            <a:r>
              <a:rPr lang="en-IN" dirty="0"/>
              <a:t> is only used at the module level and makes the variable available to all procedures in all modules of the workbook.</a:t>
            </a:r>
          </a:p>
          <a:p>
            <a:pPr lvl="0">
              <a:buFont typeface="Wingdings" panose="05000000000000000000" pitchFamily="2" charset="2"/>
              <a:buChar char="v"/>
            </a:pPr>
            <a:r>
              <a:rPr lang="en-IN" i="1" dirty="0"/>
              <a:t> Private:</a:t>
            </a:r>
            <a:r>
              <a:rPr lang="en-IN" dirty="0"/>
              <a:t> is applied to declare variables at the module level that can only be used within that module. Therefore it is the same as using the Dim statement at module level (Dim is more commonly used in that case, though Private would arguably result in more transparent code).</a:t>
            </a:r>
          </a:p>
        </p:txBody>
      </p:sp>
      <p:sp>
        <p:nvSpPr>
          <p:cNvPr id="5" name="Footer Placeholder 4">
            <a:extLst>
              <a:ext uri="{FF2B5EF4-FFF2-40B4-BE49-F238E27FC236}">
                <a16:creationId xmlns:a16="http://schemas.microsoft.com/office/drawing/2014/main" id="{D201FDDA-06BA-434A-A70D-6D091A99DAD7}"/>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A69E2148-AA00-4CA3-807F-866C38AE2DAF}"/>
              </a:ext>
            </a:extLst>
          </p:cNvPr>
          <p:cNvSpPr>
            <a:spLocks noGrp="1"/>
          </p:cNvSpPr>
          <p:nvPr>
            <p:ph type="sldNum" sz="quarter" idx="12"/>
          </p:nvPr>
        </p:nvSpPr>
        <p:spPr/>
        <p:txBody>
          <a:bodyPr/>
          <a:lstStyle/>
          <a:p>
            <a:fld id="{FA088B27-51EA-43CF-84BE-213EAFDFD34D}" type="slidenum">
              <a:rPr lang="en-US" smtClean="0"/>
              <a:pPr/>
              <a:t>11</a:t>
            </a:fld>
            <a:endParaRPr lang="en-US"/>
          </a:p>
        </p:txBody>
      </p:sp>
    </p:spTree>
    <p:extLst>
      <p:ext uri="{BB962C8B-B14F-4D97-AF65-F5344CB8AC3E}">
        <p14:creationId xmlns:p14="http://schemas.microsoft.com/office/powerpoint/2010/main" val="31377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5DFA-957A-4043-A890-FD55D6DB8DFD}"/>
              </a:ext>
            </a:extLst>
          </p:cNvPr>
          <p:cNvSpPr>
            <a:spLocks noGrp="1"/>
          </p:cNvSpPr>
          <p:nvPr>
            <p:ph type="title"/>
          </p:nvPr>
        </p:nvSpPr>
        <p:spPr/>
        <p:txBody>
          <a:bodyPr/>
          <a:lstStyle/>
          <a:p>
            <a:endParaRPr lang="en-IN"/>
          </a:p>
        </p:txBody>
      </p:sp>
      <p:sp>
        <p:nvSpPr>
          <p:cNvPr id="5" name="Footer Placeholder 4">
            <a:extLst>
              <a:ext uri="{FF2B5EF4-FFF2-40B4-BE49-F238E27FC236}">
                <a16:creationId xmlns:a16="http://schemas.microsoft.com/office/drawing/2014/main" id="{6C6E2FFF-8C49-48DA-B2DA-B55BBFA0F713}"/>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E998B3F5-AC0A-4C93-A576-7C69F81CC262}"/>
              </a:ext>
            </a:extLst>
          </p:cNvPr>
          <p:cNvSpPr>
            <a:spLocks noGrp="1"/>
          </p:cNvSpPr>
          <p:nvPr>
            <p:ph type="sldNum" sz="quarter" idx="12"/>
          </p:nvPr>
        </p:nvSpPr>
        <p:spPr/>
        <p:txBody>
          <a:bodyPr/>
          <a:lstStyle/>
          <a:p>
            <a:fld id="{FA088B27-51EA-43CF-84BE-213EAFDFD34D}" type="slidenum">
              <a:rPr lang="en-US" smtClean="0"/>
              <a:pPr/>
              <a:t>12</a:t>
            </a:fld>
            <a:endParaRPr lang="en-US"/>
          </a:p>
        </p:txBody>
      </p:sp>
      <p:pic>
        <p:nvPicPr>
          <p:cNvPr id="7" name="Picture 6">
            <a:extLst>
              <a:ext uri="{FF2B5EF4-FFF2-40B4-BE49-F238E27FC236}">
                <a16:creationId xmlns:a16="http://schemas.microsoft.com/office/drawing/2014/main" id="{5AE24860-53E8-439E-828B-398975378B83}"/>
              </a:ext>
            </a:extLst>
          </p:cNvPr>
          <p:cNvPicPr>
            <a:picLocks noChangeAspect="1"/>
          </p:cNvPicPr>
          <p:nvPr/>
        </p:nvPicPr>
        <p:blipFill>
          <a:blip r:embed="rId2"/>
          <a:stretch>
            <a:fillRect/>
          </a:stretch>
        </p:blipFill>
        <p:spPr>
          <a:xfrm>
            <a:off x="152400" y="136454"/>
            <a:ext cx="10820400" cy="5948259"/>
          </a:xfrm>
          <a:prstGeom prst="rect">
            <a:avLst/>
          </a:prstGeom>
        </p:spPr>
      </p:pic>
    </p:spTree>
    <p:extLst>
      <p:ext uri="{BB962C8B-B14F-4D97-AF65-F5344CB8AC3E}">
        <p14:creationId xmlns:p14="http://schemas.microsoft.com/office/powerpoint/2010/main" val="192295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EDF2-423B-4B94-B214-4C54F963A83D}"/>
              </a:ext>
            </a:extLst>
          </p:cNvPr>
          <p:cNvSpPr>
            <a:spLocks noGrp="1"/>
          </p:cNvSpPr>
          <p:nvPr>
            <p:ph type="title"/>
          </p:nvPr>
        </p:nvSpPr>
        <p:spPr/>
        <p:txBody>
          <a:bodyPr>
            <a:normAutofit/>
          </a:bodyPr>
          <a:lstStyle/>
          <a:p>
            <a:r>
              <a:rPr lang="en-IN" b="1" dirty="0">
                <a:solidFill>
                  <a:schemeClr val="accent3"/>
                </a:solidFill>
              </a:rPr>
              <a:t>Naming Excel Ranges</a:t>
            </a:r>
            <a:endParaRPr lang="en-IN" dirty="0">
              <a:solidFill>
                <a:schemeClr val="accent3"/>
              </a:solidFill>
            </a:endParaRPr>
          </a:p>
        </p:txBody>
      </p:sp>
      <p:sp>
        <p:nvSpPr>
          <p:cNvPr id="5" name="Footer Placeholder 4">
            <a:extLst>
              <a:ext uri="{FF2B5EF4-FFF2-40B4-BE49-F238E27FC236}">
                <a16:creationId xmlns:a16="http://schemas.microsoft.com/office/drawing/2014/main" id="{318BBD80-B0C1-4D09-83D7-0307E94C3A0D}"/>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D8665031-F662-4D1B-8BDD-EFE2B085D1E5}"/>
              </a:ext>
            </a:extLst>
          </p:cNvPr>
          <p:cNvSpPr>
            <a:spLocks noGrp="1"/>
          </p:cNvSpPr>
          <p:nvPr>
            <p:ph type="sldNum" sz="quarter" idx="12"/>
          </p:nvPr>
        </p:nvSpPr>
        <p:spPr/>
        <p:txBody>
          <a:bodyPr/>
          <a:lstStyle/>
          <a:p>
            <a:fld id="{FA088B27-51EA-43CF-84BE-213EAFDFD34D}" type="slidenum">
              <a:rPr lang="en-US" smtClean="0"/>
              <a:pPr/>
              <a:t>13</a:t>
            </a:fld>
            <a:endParaRPr lang="en-US"/>
          </a:p>
        </p:txBody>
      </p:sp>
      <p:pic>
        <p:nvPicPr>
          <p:cNvPr id="7" name="Content Placeholder 6">
            <a:extLst>
              <a:ext uri="{FF2B5EF4-FFF2-40B4-BE49-F238E27FC236}">
                <a16:creationId xmlns:a16="http://schemas.microsoft.com/office/drawing/2014/main" id="{0F2D60E5-BC9A-455C-B74F-8C8942E9B740}"/>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5800" y="1470844"/>
            <a:ext cx="4648200" cy="3962400"/>
          </a:xfrm>
          <a:prstGeom prst="rect">
            <a:avLst/>
          </a:prstGeom>
          <a:noFill/>
          <a:ln>
            <a:noFill/>
          </a:ln>
        </p:spPr>
      </p:pic>
      <p:pic>
        <p:nvPicPr>
          <p:cNvPr id="8" name="Picture 7">
            <a:extLst>
              <a:ext uri="{FF2B5EF4-FFF2-40B4-BE49-F238E27FC236}">
                <a16:creationId xmlns:a16="http://schemas.microsoft.com/office/drawing/2014/main" id="{10844F9A-3C4F-4784-94EA-9242195DDC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67531"/>
            <a:ext cx="5387671" cy="4304846"/>
          </a:xfrm>
          <a:prstGeom prst="rect">
            <a:avLst/>
          </a:prstGeom>
          <a:noFill/>
          <a:ln>
            <a:noFill/>
          </a:ln>
        </p:spPr>
      </p:pic>
    </p:spTree>
    <p:extLst>
      <p:ext uri="{BB962C8B-B14F-4D97-AF65-F5344CB8AC3E}">
        <p14:creationId xmlns:p14="http://schemas.microsoft.com/office/powerpoint/2010/main" val="236623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6CFB-2B00-457F-B010-F842CE39626A}"/>
              </a:ext>
            </a:extLst>
          </p:cNvPr>
          <p:cNvSpPr>
            <a:spLocks noGrp="1"/>
          </p:cNvSpPr>
          <p:nvPr>
            <p:ph type="title"/>
          </p:nvPr>
        </p:nvSpPr>
        <p:spPr/>
        <p:txBody>
          <a:bodyPr/>
          <a:lstStyle/>
          <a:p>
            <a:r>
              <a:rPr lang="en-IN" b="1" dirty="0">
                <a:solidFill>
                  <a:schemeClr val="accent3"/>
                </a:solidFill>
              </a:rPr>
              <a:t>Use of Variable</a:t>
            </a:r>
          </a:p>
        </p:txBody>
      </p:sp>
      <p:sp>
        <p:nvSpPr>
          <p:cNvPr id="3" name="Content Placeholder 2">
            <a:extLst>
              <a:ext uri="{FF2B5EF4-FFF2-40B4-BE49-F238E27FC236}">
                <a16:creationId xmlns:a16="http://schemas.microsoft.com/office/drawing/2014/main" id="{DBD03AA5-486B-4B62-AA5E-3FBCD0940BF2}"/>
              </a:ext>
            </a:extLst>
          </p:cNvPr>
          <p:cNvSpPr>
            <a:spLocks noGrp="1"/>
          </p:cNvSpPr>
          <p:nvPr>
            <p:ph sz="half" idx="1"/>
          </p:nvPr>
        </p:nvSpPr>
        <p:spPr>
          <a:xfrm>
            <a:off x="457200" y="2057400"/>
            <a:ext cx="5577839" cy="4114798"/>
          </a:xfrm>
        </p:spPr>
        <p:txBody>
          <a:bodyPr>
            <a:normAutofit/>
          </a:bodyPr>
          <a:lstStyle/>
          <a:p>
            <a:pPr>
              <a:buFont typeface="Wingdings" panose="05000000000000000000" pitchFamily="2" charset="2"/>
              <a:buChar char="v"/>
            </a:pPr>
            <a:r>
              <a:rPr lang="en-IN" sz="2800" dirty="0"/>
              <a:t> Use less Memory Space</a:t>
            </a:r>
          </a:p>
          <a:p>
            <a:pPr>
              <a:buFont typeface="Wingdings" panose="05000000000000000000" pitchFamily="2" charset="2"/>
              <a:buChar char="v"/>
            </a:pPr>
            <a:r>
              <a:rPr lang="en-IN" sz="2800" dirty="0"/>
              <a:t> Easy to work with </a:t>
            </a:r>
          </a:p>
          <a:p>
            <a:pPr>
              <a:buFont typeface="Wingdings" panose="05000000000000000000" pitchFamily="2" charset="2"/>
              <a:buChar char="v"/>
            </a:pPr>
            <a:r>
              <a:rPr lang="en-IN" sz="2800" dirty="0"/>
              <a:t> Reduces your longer work</a:t>
            </a:r>
          </a:p>
          <a:p>
            <a:pPr>
              <a:buFont typeface="Wingdings" panose="05000000000000000000" pitchFamily="2" charset="2"/>
              <a:buChar char="v"/>
            </a:pPr>
            <a:r>
              <a:rPr lang="en-IN" sz="2800" dirty="0"/>
              <a:t> Time saving</a:t>
            </a:r>
          </a:p>
          <a:p>
            <a:pPr>
              <a:buFont typeface="Wingdings" panose="05000000000000000000" pitchFamily="2" charset="2"/>
              <a:buChar char="v"/>
            </a:pPr>
            <a:r>
              <a:rPr lang="en-IN" sz="2800" dirty="0"/>
              <a:t> Easily replaceable</a:t>
            </a:r>
          </a:p>
          <a:p>
            <a:pPr>
              <a:buFont typeface="Wingdings" panose="05000000000000000000" pitchFamily="2" charset="2"/>
              <a:buChar char="v"/>
            </a:pPr>
            <a:r>
              <a:rPr lang="en-IN" sz="2800" dirty="0"/>
              <a:t> Mostly use for faster output</a:t>
            </a:r>
          </a:p>
        </p:txBody>
      </p:sp>
      <p:sp>
        <p:nvSpPr>
          <p:cNvPr id="5" name="Footer Placeholder 4">
            <a:extLst>
              <a:ext uri="{FF2B5EF4-FFF2-40B4-BE49-F238E27FC236}">
                <a16:creationId xmlns:a16="http://schemas.microsoft.com/office/drawing/2014/main" id="{A65BCF9B-EC26-4161-A668-CB4F4B1C3974}"/>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4ADB428F-4B8E-4C92-9A59-9EC61FCCE7D3}"/>
              </a:ext>
            </a:extLst>
          </p:cNvPr>
          <p:cNvSpPr>
            <a:spLocks noGrp="1"/>
          </p:cNvSpPr>
          <p:nvPr>
            <p:ph type="sldNum" sz="quarter" idx="12"/>
          </p:nvPr>
        </p:nvSpPr>
        <p:spPr/>
        <p:txBody>
          <a:bodyPr/>
          <a:lstStyle/>
          <a:p>
            <a:fld id="{FA088B27-51EA-43CF-84BE-213EAFDFD34D}" type="slidenum">
              <a:rPr lang="en-US" smtClean="0"/>
              <a:pPr/>
              <a:t>14</a:t>
            </a:fld>
            <a:endParaRPr lang="en-US"/>
          </a:p>
        </p:txBody>
      </p:sp>
      <p:pic>
        <p:nvPicPr>
          <p:cNvPr id="4098" name="Picture 2" descr="Image result for variable">
            <a:extLst>
              <a:ext uri="{FF2B5EF4-FFF2-40B4-BE49-F238E27FC236}">
                <a16:creationId xmlns:a16="http://schemas.microsoft.com/office/drawing/2014/main" id="{6FDE8B8A-717A-4253-BE35-C157E804D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040" y="1226456"/>
            <a:ext cx="5337594" cy="4754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4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6B2C-454F-43E7-BE11-B21B46907E93}"/>
              </a:ext>
            </a:extLst>
          </p:cNvPr>
          <p:cNvSpPr>
            <a:spLocks noGrp="1"/>
          </p:cNvSpPr>
          <p:nvPr>
            <p:ph type="title"/>
          </p:nvPr>
        </p:nvSpPr>
        <p:spPr/>
        <p:txBody>
          <a:bodyPr/>
          <a:lstStyle/>
          <a:p>
            <a:r>
              <a:rPr lang="en-IN" b="1" dirty="0">
                <a:solidFill>
                  <a:schemeClr val="accent3"/>
                </a:solidFill>
              </a:rPr>
              <a:t>Demo</a:t>
            </a:r>
          </a:p>
        </p:txBody>
      </p:sp>
      <p:sp>
        <p:nvSpPr>
          <p:cNvPr id="4" name="Footer Placeholder 3">
            <a:extLst>
              <a:ext uri="{FF2B5EF4-FFF2-40B4-BE49-F238E27FC236}">
                <a16:creationId xmlns:a16="http://schemas.microsoft.com/office/drawing/2014/main" id="{121DE8B9-0CF6-4EFA-9F61-18D953BDCF16}"/>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C238C172-F81E-43B7-9344-F2BFB4B678DE}"/>
              </a:ext>
            </a:extLst>
          </p:cNvPr>
          <p:cNvSpPr>
            <a:spLocks noGrp="1"/>
          </p:cNvSpPr>
          <p:nvPr>
            <p:ph type="sldNum" sz="quarter" idx="12"/>
          </p:nvPr>
        </p:nvSpPr>
        <p:spPr/>
        <p:txBody>
          <a:bodyPr/>
          <a:lstStyle/>
          <a:p>
            <a:fld id="{FA088B27-51EA-43CF-84BE-213EAFDFD34D}" type="slidenum">
              <a:rPr lang="en-US" smtClean="0"/>
              <a:pPr/>
              <a:t>15</a:t>
            </a:fld>
            <a:endParaRPr lang="en-US"/>
          </a:p>
        </p:txBody>
      </p:sp>
      <p:sp>
        <p:nvSpPr>
          <p:cNvPr id="3" name="TextBox 2">
            <a:extLst>
              <a:ext uri="{FF2B5EF4-FFF2-40B4-BE49-F238E27FC236}">
                <a16:creationId xmlns:a16="http://schemas.microsoft.com/office/drawing/2014/main" id="{10F461B8-4C93-4706-A60B-FC933BF70A25}"/>
              </a:ext>
            </a:extLst>
          </p:cNvPr>
          <p:cNvSpPr txBox="1"/>
          <p:nvPr/>
        </p:nvSpPr>
        <p:spPr>
          <a:xfrm>
            <a:off x="533400" y="1676400"/>
            <a:ext cx="8458200" cy="56874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en-US" dirty="0"/>
          </a:p>
        </p:txBody>
      </p:sp>
    </p:spTree>
    <p:extLst>
      <p:ext uri="{BB962C8B-B14F-4D97-AF65-F5344CB8AC3E}">
        <p14:creationId xmlns:p14="http://schemas.microsoft.com/office/powerpoint/2010/main" val="334825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3" name="Slide Number Placeholder 2"/>
          <p:cNvSpPr>
            <a:spLocks noGrp="1"/>
          </p:cNvSpPr>
          <p:nvPr>
            <p:ph type="sldNum" sz="quarter" idx="12"/>
          </p:nvPr>
        </p:nvSpPr>
        <p:spPr/>
        <p:txBody>
          <a:bodyPr/>
          <a:lstStyle/>
          <a:p>
            <a:fld id="{FA088B27-51EA-43CF-84BE-213EAFDFD34D}" type="slidenum">
              <a:rPr lang="en-US" smtClean="0"/>
              <a:pPr/>
              <a:t>16</a:t>
            </a:fld>
            <a:endParaRPr lang="en-US"/>
          </a:p>
        </p:txBody>
      </p:sp>
      <p:sp>
        <p:nvSpPr>
          <p:cNvPr id="4" name="TextBox 3"/>
          <p:cNvSpPr txBox="1"/>
          <p:nvPr/>
        </p:nvSpPr>
        <p:spPr>
          <a:xfrm>
            <a:off x="3635378" y="2590800"/>
            <a:ext cx="4924416" cy="769441"/>
          </a:xfrm>
          <a:prstGeom prst="rect">
            <a:avLst/>
          </a:prstGeom>
          <a:noFill/>
        </p:spPr>
        <p:txBody>
          <a:bodyPr wrap="square" rtlCol="0">
            <a:spAutoFit/>
          </a:bodyPr>
          <a:lstStyle/>
          <a:p>
            <a:pPr algn="ctr"/>
            <a:r>
              <a:rPr lang="en-IN" sz="4400" b="1" dirty="0">
                <a:solidFill>
                  <a:srgbClr val="0070C0"/>
                </a:solidFill>
              </a:rPr>
              <a:t>Thank You!</a:t>
            </a:r>
          </a:p>
        </p:txBody>
      </p:sp>
    </p:spTree>
    <p:extLst>
      <p:ext uri="{BB962C8B-B14F-4D97-AF65-F5344CB8AC3E}">
        <p14:creationId xmlns:p14="http://schemas.microsoft.com/office/powerpoint/2010/main" val="23485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594359"/>
            <a:ext cx="3200400" cy="1234441"/>
          </a:xfrm>
          <a:prstGeom prst="rect">
            <a:avLst/>
          </a:prstGeom>
        </p:spPr>
        <p:txBody>
          <a:bodyPr vert="horz" lIns="91440" tIns="45720" rIns="91440" bIns="45720" rtlCol="0" anchor="b">
            <a:normAutofit/>
          </a:bodyPr>
          <a:lstStyle/>
          <a:p>
            <a:pPr>
              <a:defRPr/>
            </a:pPr>
            <a:r>
              <a:rPr lang="en-US" sz="4800" b="1" kern="1200" spc="-50" dirty="0">
                <a:latin typeface="+mj-lt"/>
                <a:ea typeface="+mj-ea"/>
                <a:cs typeface="+mj-cs"/>
              </a:rPr>
              <a:t>Recap</a:t>
            </a:r>
          </a:p>
        </p:txBody>
      </p:sp>
      <p:pic>
        <p:nvPicPr>
          <p:cNvPr id="7" name="Picture 2" descr="Image result for recap">
            <a:extLst>
              <a:ext uri="{FF2B5EF4-FFF2-40B4-BE49-F238E27FC236}">
                <a16:creationId xmlns:a16="http://schemas.microsoft.com/office/drawing/2014/main" id="{32485B5F-1624-4914-8851-9124E25A55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6085" y="731520"/>
            <a:ext cx="5281272" cy="5257800"/>
          </a:xfrm>
          <a:prstGeom prst="rect">
            <a:avLst/>
          </a:prstGeom>
          <a:solidFill>
            <a:srgbClr val="FFFFFF"/>
          </a:solidFill>
        </p:spPr>
      </p:pic>
      <p:sp>
        <p:nvSpPr>
          <p:cNvPr id="6" name="TextBox 5"/>
          <p:cNvSpPr txBox="1"/>
          <p:nvPr/>
        </p:nvSpPr>
        <p:spPr bwMode="auto">
          <a:xfrm>
            <a:off x="457201" y="2321169"/>
            <a:ext cx="3200400" cy="3984035"/>
          </a:xfrm>
          <a:prstGeom prst="rect">
            <a:avLst/>
          </a:prstGeom>
          <a:noFill/>
          <a:ln>
            <a:noFill/>
          </a:ln>
        </p:spPr>
        <p:txBody>
          <a:bodyPr vert="horz" wrap="square" lIns="91440" tIns="45720" rIns="91440" bIns="45720" numCol="1" rtlCol="0" anchor="t" anchorCtr="0" compatLnSpc="1">
            <a:prstTxWarp prst="textNoShape">
              <a:avLst/>
            </a:prstTxWarp>
            <a:normAutofit fontScale="85000" lnSpcReduction="20000"/>
          </a:bodyPr>
          <a:lstStyle/>
          <a:p>
            <a:pPr marL="342900" indent="-342900">
              <a:lnSpc>
                <a:spcPct val="200000"/>
              </a:lnSpc>
              <a:buFont typeface="Wingdings" panose="05000000000000000000" pitchFamily="2" charset="2"/>
              <a:buChar char="q"/>
            </a:pPr>
            <a:r>
              <a:rPr lang="en-US" sz="2400" dirty="0">
                <a:solidFill>
                  <a:schemeClr val="bg1"/>
                </a:solidFill>
              </a:rPr>
              <a:t>Cell Referring</a:t>
            </a:r>
          </a:p>
          <a:p>
            <a:pPr marL="342900" indent="-342900">
              <a:lnSpc>
                <a:spcPct val="200000"/>
              </a:lnSpc>
              <a:buFont typeface="Wingdings" panose="05000000000000000000" pitchFamily="2" charset="2"/>
              <a:buChar char="q"/>
            </a:pPr>
            <a:r>
              <a:rPr lang="en-US" sz="2400" dirty="0">
                <a:solidFill>
                  <a:schemeClr val="bg1"/>
                </a:solidFill>
              </a:rPr>
              <a:t>Copy, paste, paste-special</a:t>
            </a:r>
          </a:p>
          <a:p>
            <a:pPr marL="342900" indent="-342900">
              <a:lnSpc>
                <a:spcPct val="200000"/>
              </a:lnSpc>
              <a:buFont typeface="Wingdings" panose="05000000000000000000" pitchFamily="2" charset="2"/>
              <a:buChar char="q"/>
            </a:pPr>
            <a:r>
              <a:rPr lang="en-US" sz="2400" dirty="0">
                <a:solidFill>
                  <a:schemeClr val="bg1"/>
                </a:solidFill>
              </a:rPr>
              <a:t>Dot operator (Font operations)</a:t>
            </a:r>
          </a:p>
          <a:p>
            <a:pPr marL="342900" indent="-342900">
              <a:lnSpc>
                <a:spcPct val="200000"/>
              </a:lnSpc>
              <a:buFont typeface="Wingdings" panose="05000000000000000000" pitchFamily="2" charset="2"/>
              <a:buChar char="q"/>
            </a:pPr>
            <a:r>
              <a:rPr lang="en-US" sz="2400" dirty="0">
                <a:solidFill>
                  <a:schemeClr val="bg1"/>
                </a:solidFill>
              </a:rPr>
              <a:t>Borders, Color indexing</a:t>
            </a:r>
          </a:p>
          <a:p>
            <a:pPr marL="342900" indent="-342900">
              <a:lnSpc>
                <a:spcPct val="200000"/>
              </a:lnSpc>
              <a:buFont typeface="Wingdings" panose="05000000000000000000" pitchFamily="2" charset="2"/>
              <a:buChar char="q"/>
            </a:pPr>
            <a:r>
              <a:rPr lang="en-US" sz="2400" dirty="0">
                <a:solidFill>
                  <a:schemeClr val="bg1"/>
                </a:solidFill>
              </a:rPr>
              <a:t>Use of Button to run a Macro </a:t>
            </a:r>
          </a:p>
        </p:txBody>
      </p:sp>
      <p:sp>
        <p:nvSpPr>
          <p:cNvPr id="5" name="Footer Placeholder 3"/>
          <p:cNvSpPr>
            <a:spLocks noGrp="1"/>
          </p:cNvSpPr>
          <p:nvPr>
            <p:ph type="ftr" sz="quarter" idx="11"/>
          </p:nvPr>
        </p:nvSpPr>
        <p:spPr>
          <a:xfrm>
            <a:off x="4800600" y="6459538"/>
            <a:ext cx="4648200" cy="365125"/>
          </a:xfrm>
          <a:prstGeom prst="rect">
            <a:avLst/>
          </a:prstGeom>
        </p:spPr>
        <p:txBody>
          <a:bodyPr vert="horz" wrap="square" lIns="91440" tIns="45720" rIns="91440" bIns="45720" numCol="1" rtlCol="0" anchor="ctr" anchorCtr="0" compatLnSpc="1">
            <a:prstTxWarp prst="textNoShape">
              <a:avLst/>
            </a:prstTxWarp>
            <a:normAutofit/>
          </a:bodyPr>
          <a:lstStyle/>
          <a:p>
            <a:pPr marR="0" lvl="0" indent="0">
              <a:spcAft>
                <a:spcPts val="600"/>
              </a:spcAft>
              <a:buClrTx/>
              <a:buSzTx/>
              <a:buFontTx/>
              <a:buNone/>
              <a:tabLst/>
              <a:defRPr/>
            </a:pPr>
            <a:r>
              <a:rPr kumimoji="0" lang="en-US" b="0" i="0" u="none" strike="noStrike" kern="1200" cap="all" spc="0" normalizeH="0" baseline="0" noProof="0">
                <a:ln>
                  <a:noFill/>
                </a:ln>
                <a:effectLst/>
                <a:uLnTx/>
                <a:uFillTx/>
                <a:latin typeface="DejaVu Serif" panose="02060603050605020204" pitchFamily="18" charset="0"/>
                <a:ea typeface="DejaVu Serif" panose="02060603050605020204" pitchFamily="18" charset="0"/>
                <a:cs typeface="+mn-cs"/>
              </a:rPr>
              <a:t>www.defouranalytics.com</a:t>
            </a:r>
          </a:p>
        </p:txBody>
      </p:sp>
      <p:sp>
        <p:nvSpPr>
          <p:cNvPr id="3" name="TextBox 2"/>
          <p:cNvSpPr txBox="1"/>
          <p:nvPr/>
        </p:nvSpPr>
        <p:spPr>
          <a:xfrm>
            <a:off x="457201" y="1020701"/>
            <a:ext cx="8506691" cy="727571"/>
          </a:xfrm>
          <a:prstGeom prst="rect">
            <a:avLst/>
          </a:prstGeom>
          <a:noFill/>
        </p:spPr>
        <p:txBody>
          <a:bodyPr wrap="square" rtlCol="0">
            <a:spAutoFit/>
          </a:bodyPr>
          <a:lstStyle/>
          <a:p>
            <a:pPr marL="285750" indent="-285750">
              <a:lnSpc>
                <a:spcPct val="200000"/>
              </a:lnSpc>
              <a:buFont typeface="Arial" panose="020B0604020202020204" pitchFamily="34" charset="0"/>
              <a:buChar char="•"/>
            </a:pPr>
            <a:endParaRPr lang="en-IN" sz="2400" dirty="0"/>
          </a:p>
        </p:txBody>
      </p:sp>
    </p:spTree>
    <p:extLst>
      <p:ext uri="{BB962C8B-B14F-4D97-AF65-F5344CB8AC3E}">
        <p14:creationId xmlns:p14="http://schemas.microsoft.com/office/powerpoint/2010/main" val="283016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3" y="228600"/>
            <a:ext cx="10926763" cy="860425"/>
          </a:xfrm>
        </p:spPr>
        <p:txBody>
          <a:bodyPr>
            <a:normAutofit/>
          </a:bodyPr>
          <a:lstStyle/>
          <a:p>
            <a:pPr>
              <a:defRPr/>
            </a:pPr>
            <a:r>
              <a:rPr lang="en-US" altLang="en-US" sz="4400" b="1" dirty="0">
                <a:solidFill>
                  <a:schemeClr val="accent3"/>
                </a:solidFill>
                <a:ea typeface="Times New Roman" panose="02020603050405020304" pitchFamily="18" charset="0"/>
                <a:cs typeface="Calibri" panose="020F0502020204030204" pitchFamily="34" charset="0"/>
              </a:rPr>
              <a:t>Agenda</a:t>
            </a:r>
            <a:endParaRPr lang="en-IN" sz="4400" b="1" dirty="0">
              <a:solidFill>
                <a:schemeClr val="accent3"/>
              </a:solidFill>
            </a:endParaRPr>
          </a:p>
        </p:txBody>
      </p:sp>
      <p:sp>
        <p:nvSpPr>
          <p:cNvPr id="5" name="Footer Placeholder 3"/>
          <p:cNvSpPr>
            <a:spLocks noGrp="1"/>
          </p:cNvSpPr>
          <p:nvPr>
            <p:ph type="ftr" sz="quarter" idx="11"/>
          </p:nvPr>
        </p:nvSpPr>
        <p:spPr>
          <a:xfrm>
            <a:off x="2093595" y="6459538"/>
            <a:ext cx="7983538" cy="365125"/>
          </a:xfrm>
        </p:spPr>
        <p: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CCBF9">
                    <a:lumMod val="25000"/>
                  </a:srgbClr>
                </a:solidFill>
                <a:effectLst/>
                <a:uLnTx/>
                <a:uFillTx/>
                <a:latin typeface="Arial" panose="020B0604020202020204" pitchFamily="34" charset="0"/>
                <a:cs typeface="Arial" panose="020B0604020202020204" pitchFamily="34" charset="0"/>
              </a:rPr>
              <a:t>www.defouranalytics.com</a:t>
            </a:r>
          </a:p>
        </p:txBody>
      </p:sp>
      <p:sp>
        <p:nvSpPr>
          <p:cNvPr id="3" name="TextBox 2"/>
          <p:cNvSpPr txBox="1"/>
          <p:nvPr/>
        </p:nvSpPr>
        <p:spPr>
          <a:xfrm>
            <a:off x="417153" y="1089025"/>
            <a:ext cx="5221648" cy="4930581"/>
          </a:xfrm>
          <a:prstGeom prst="rect">
            <a:avLst/>
          </a:prstGeom>
          <a:noFill/>
        </p:spPr>
        <p:txBody>
          <a:bodyPr wrap="square" rtlCol="0">
            <a:spAutoFit/>
          </a:bodyPr>
          <a:lstStyle/>
          <a:p>
            <a:pPr>
              <a:lnSpc>
                <a:spcPct val="200000"/>
              </a:lnSpc>
            </a:pPr>
            <a:r>
              <a:rPr lang="en-IN" sz="2000" dirty="0"/>
              <a:t>1) VBA editing window</a:t>
            </a:r>
          </a:p>
          <a:p>
            <a:pPr>
              <a:lnSpc>
                <a:spcPct val="200000"/>
              </a:lnSpc>
            </a:pPr>
            <a:r>
              <a:rPr lang="en-IN" sz="2000" dirty="0"/>
              <a:t>2) Modules</a:t>
            </a:r>
          </a:p>
          <a:p>
            <a:pPr>
              <a:lnSpc>
                <a:spcPct val="200000"/>
              </a:lnSpc>
            </a:pPr>
            <a:r>
              <a:rPr lang="en-IN" sz="2000" dirty="0"/>
              <a:t>3) Option Explicit</a:t>
            </a:r>
          </a:p>
          <a:p>
            <a:pPr>
              <a:lnSpc>
                <a:spcPct val="200000"/>
              </a:lnSpc>
            </a:pPr>
            <a:r>
              <a:rPr lang="en-IN" sz="2000" dirty="0"/>
              <a:t>4) </a:t>
            </a:r>
            <a:r>
              <a:rPr lang="en-IN" sz="2000" dirty="0" err="1"/>
              <a:t>Subprocedure</a:t>
            </a:r>
            <a:endParaRPr lang="en-IN" sz="2000" dirty="0"/>
          </a:p>
          <a:p>
            <a:pPr>
              <a:lnSpc>
                <a:spcPct val="200000"/>
              </a:lnSpc>
            </a:pPr>
            <a:r>
              <a:rPr lang="en-IN" sz="2000" dirty="0"/>
              <a:t>5) Common errors when compiling or executing</a:t>
            </a:r>
          </a:p>
          <a:p>
            <a:pPr>
              <a:lnSpc>
                <a:spcPct val="200000"/>
              </a:lnSpc>
            </a:pPr>
            <a:r>
              <a:rPr lang="en-IN" sz="2000" dirty="0"/>
              <a:t>6) Variables</a:t>
            </a:r>
          </a:p>
          <a:p>
            <a:pPr>
              <a:lnSpc>
                <a:spcPct val="200000"/>
              </a:lnSpc>
            </a:pPr>
            <a:r>
              <a:rPr lang="en-IN" sz="2000" dirty="0"/>
              <a:t>7) Declaring a variable</a:t>
            </a:r>
          </a:p>
          <a:p>
            <a:pPr>
              <a:lnSpc>
                <a:spcPct val="200000"/>
              </a:lnSpc>
            </a:pPr>
            <a:r>
              <a:rPr lang="en-IN" sz="2000" dirty="0"/>
              <a:t>8) Naming Excel ranges</a:t>
            </a:r>
          </a:p>
        </p:txBody>
      </p:sp>
      <p:pic>
        <p:nvPicPr>
          <p:cNvPr id="10244" name="Picture 4" descr="Image result for Retailing in Online Malls e tai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21313"/>
            <a:ext cx="5907448" cy="358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3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61A-4EA7-4775-878A-3D21A1E0DFBD}"/>
              </a:ext>
            </a:extLst>
          </p:cNvPr>
          <p:cNvSpPr>
            <a:spLocks noGrp="1"/>
          </p:cNvSpPr>
          <p:nvPr>
            <p:ph type="title"/>
          </p:nvPr>
        </p:nvSpPr>
        <p:spPr/>
        <p:txBody>
          <a:bodyPr>
            <a:noAutofit/>
          </a:bodyPr>
          <a:lstStyle/>
          <a:p>
            <a:r>
              <a:rPr lang="en-IN" b="1" dirty="0">
                <a:solidFill>
                  <a:schemeClr val="accent3"/>
                </a:solidFill>
              </a:rPr>
              <a:t>VBA editing window</a:t>
            </a:r>
          </a:p>
        </p:txBody>
      </p:sp>
      <p:sp>
        <p:nvSpPr>
          <p:cNvPr id="3" name="Content Placeholder 2">
            <a:extLst>
              <a:ext uri="{FF2B5EF4-FFF2-40B4-BE49-F238E27FC236}">
                <a16:creationId xmlns:a16="http://schemas.microsoft.com/office/drawing/2014/main" id="{0A3D6FC3-AF31-4B8F-ADE0-71A9E41FF9CE}"/>
              </a:ext>
            </a:extLst>
          </p:cNvPr>
          <p:cNvSpPr>
            <a:spLocks noGrp="1"/>
          </p:cNvSpPr>
          <p:nvPr>
            <p:ph idx="1"/>
          </p:nvPr>
        </p:nvSpPr>
        <p:spPr>
          <a:xfrm>
            <a:off x="131885" y="1447800"/>
            <a:ext cx="4822805" cy="4495800"/>
          </a:xfrm>
        </p:spPr>
        <p:txBody>
          <a:bodyPr>
            <a:normAutofit/>
          </a:bodyPr>
          <a:lstStyle/>
          <a:p>
            <a:pPr>
              <a:buFont typeface="Wingdings" panose="05000000000000000000" pitchFamily="2" charset="2"/>
              <a:buChar char="v"/>
            </a:pPr>
            <a:r>
              <a:rPr lang="en-IN" sz="1800" dirty="0"/>
              <a:t> </a:t>
            </a:r>
            <a:r>
              <a:rPr lang="en-IN" dirty="0"/>
              <a:t>Open a new Excel workbook and access the VBA editing window by pressing Alt+F11 </a:t>
            </a:r>
          </a:p>
          <a:p>
            <a:pPr>
              <a:buFont typeface="Wingdings" panose="05000000000000000000" pitchFamily="2" charset="2"/>
              <a:buChar char="v"/>
            </a:pPr>
            <a:endParaRPr lang="en-IN" dirty="0"/>
          </a:p>
          <a:p>
            <a:pPr>
              <a:buFont typeface="Wingdings" panose="05000000000000000000" pitchFamily="2" charset="2"/>
              <a:buChar char="v"/>
            </a:pPr>
            <a:r>
              <a:rPr lang="en-IN" dirty="0"/>
              <a:t> Or by going to the “Developer” ribbon and choose “Visual Basic” ("Editor" on a Mac). </a:t>
            </a:r>
          </a:p>
          <a:p>
            <a:pPr>
              <a:buFont typeface="Wingdings" panose="05000000000000000000" pitchFamily="2" charset="2"/>
              <a:buChar char="v"/>
            </a:pPr>
            <a:endParaRPr lang="en-IN" dirty="0"/>
          </a:p>
          <a:p>
            <a:pPr>
              <a:buFont typeface="Wingdings" panose="05000000000000000000" pitchFamily="2" charset="2"/>
              <a:buChar char="v"/>
            </a:pPr>
            <a:r>
              <a:rPr lang="en-IN" dirty="0"/>
              <a:t> The VBA editing window shows empty as below.</a:t>
            </a:r>
          </a:p>
          <a:p>
            <a:pPr>
              <a:buFont typeface="Wingdings" panose="05000000000000000000" pitchFamily="2" charset="2"/>
              <a:buChar char="v"/>
            </a:pPr>
            <a:endParaRPr lang="en-IN" sz="1800" dirty="0"/>
          </a:p>
        </p:txBody>
      </p:sp>
      <p:sp>
        <p:nvSpPr>
          <p:cNvPr id="4" name="Footer Placeholder 3">
            <a:extLst>
              <a:ext uri="{FF2B5EF4-FFF2-40B4-BE49-F238E27FC236}">
                <a16:creationId xmlns:a16="http://schemas.microsoft.com/office/drawing/2014/main" id="{A40A0B14-D20B-43CA-BBF9-B0B64BA6AD0A}"/>
              </a:ext>
            </a:extLst>
          </p:cNvPr>
          <p:cNvSpPr>
            <a:spLocks noGrp="1"/>
          </p:cNvSpPr>
          <p:nvPr>
            <p:ph type="ftr" sz="quarter" idx="11"/>
          </p:nvPr>
        </p:nvSpPr>
        <p:spPr/>
        <p:txBody>
          <a:bodyPr/>
          <a:lstStyle/>
          <a:p>
            <a:r>
              <a:rPr lang="en-IN">
                <a:solidFill>
                  <a:srgbClr val="242852">
                    <a:lumMod val="50000"/>
                  </a:srgbClr>
                </a:solidFill>
              </a:rPr>
              <a:t>Copyright 2017@ Defour Analytics Pvt Ltd</a:t>
            </a:r>
            <a:endParaRPr lang="en-US" dirty="0">
              <a:solidFill>
                <a:srgbClr val="242852">
                  <a:lumMod val="50000"/>
                </a:srgbClr>
              </a:solidFill>
            </a:endParaRPr>
          </a:p>
        </p:txBody>
      </p:sp>
      <p:sp>
        <p:nvSpPr>
          <p:cNvPr id="5" name="Slide Number Placeholder 4">
            <a:extLst>
              <a:ext uri="{FF2B5EF4-FFF2-40B4-BE49-F238E27FC236}">
                <a16:creationId xmlns:a16="http://schemas.microsoft.com/office/drawing/2014/main" id="{9674FA76-28F7-4A14-824C-303F99E0D35E}"/>
              </a:ext>
            </a:extLst>
          </p:cNvPr>
          <p:cNvSpPr>
            <a:spLocks noGrp="1"/>
          </p:cNvSpPr>
          <p:nvPr>
            <p:ph type="sldNum" sz="quarter" idx="12"/>
          </p:nvPr>
        </p:nvSpPr>
        <p:spPr/>
        <p:txBody>
          <a:bodyPr/>
          <a:lstStyle/>
          <a:p>
            <a:fld id="{FA088B27-51EA-43CF-84BE-213EAFDFD34D}" type="slidenum">
              <a:rPr lang="en-US" smtClean="0"/>
              <a:pPr/>
              <a:t>3</a:t>
            </a:fld>
            <a:endParaRPr lang="en-US"/>
          </a:p>
        </p:txBody>
      </p:sp>
      <p:pic>
        <p:nvPicPr>
          <p:cNvPr id="6" name="Picture 5">
            <a:extLst>
              <a:ext uri="{FF2B5EF4-FFF2-40B4-BE49-F238E27FC236}">
                <a16:creationId xmlns:a16="http://schemas.microsoft.com/office/drawing/2014/main" id="{E2F979C8-7883-4B95-9665-4A0C6251D7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3654" y="1447800"/>
            <a:ext cx="6483545" cy="4648200"/>
          </a:xfrm>
          <a:prstGeom prst="rect">
            <a:avLst/>
          </a:prstGeom>
          <a:noFill/>
          <a:ln>
            <a:noFill/>
          </a:ln>
        </p:spPr>
      </p:pic>
    </p:spTree>
    <p:extLst>
      <p:ext uri="{BB962C8B-B14F-4D97-AF65-F5344CB8AC3E}">
        <p14:creationId xmlns:p14="http://schemas.microsoft.com/office/powerpoint/2010/main" val="89960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B5E8-4031-4910-A32C-8A79AA1B65B2}"/>
              </a:ext>
            </a:extLst>
          </p:cNvPr>
          <p:cNvSpPr>
            <a:spLocks noGrp="1"/>
          </p:cNvSpPr>
          <p:nvPr>
            <p:ph type="title"/>
          </p:nvPr>
        </p:nvSpPr>
        <p:spPr>
          <a:xfrm>
            <a:off x="152400" y="150743"/>
            <a:ext cx="11003280" cy="861240"/>
          </a:xfrm>
          <a:prstGeom prst="rect">
            <a:avLst/>
          </a:prstGeom>
        </p:spPr>
        <p:txBody>
          <a:bodyPr anchor="b">
            <a:normAutofit/>
          </a:bodyPr>
          <a:lstStyle/>
          <a:p>
            <a:r>
              <a:rPr lang="en-IN" dirty="0">
                <a:solidFill>
                  <a:schemeClr val="accent3"/>
                </a:solidFill>
              </a:rPr>
              <a:t>Modules</a:t>
            </a:r>
          </a:p>
        </p:txBody>
      </p:sp>
      <p:sp>
        <p:nvSpPr>
          <p:cNvPr id="3" name="Content Placeholder 2">
            <a:extLst>
              <a:ext uri="{FF2B5EF4-FFF2-40B4-BE49-F238E27FC236}">
                <a16:creationId xmlns:a16="http://schemas.microsoft.com/office/drawing/2014/main" id="{63EB5BB0-7A31-4290-A021-F22CEFD9EFF7}"/>
              </a:ext>
            </a:extLst>
          </p:cNvPr>
          <p:cNvSpPr>
            <a:spLocks noGrp="1"/>
          </p:cNvSpPr>
          <p:nvPr>
            <p:ph sz="half" idx="1"/>
          </p:nvPr>
        </p:nvSpPr>
        <p:spPr>
          <a:xfrm>
            <a:off x="152400" y="1295399"/>
            <a:ext cx="6172200" cy="4876799"/>
          </a:xfrm>
          <a:prstGeom prst="rect">
            <a:avLst/>
          </a:prstGeom>
        </p:spPr>
        <p:txBody>
          <a:bodyPr>
            <a:normAutofit/>
          </a:bodyPr>
          <a:lstStyle/>
          <a:p>
            <a:pPr>
              <a:buFont typeface="Wingdings" panose="05000000000000000000" pitchFamily="2" charset="2"/>
              <a:buChar char="v"/>
            </a:pPr>
            <a:r>
              <a:rPr lang="en-IN" dirty="0"/>
              <a:t> To start working on a new macro we first need to create a module. </a:t>
            </a:r>
          </a:p>
          <a:p>
            <a:pPr>
              <a:buFont typeface="Wingdings" panose="05000000000000000000" pitchFamily="2" charset="2"/>
              <a:buChar char="v"/>
            </a:pPr>
            <a:r>
              <a:rPr lang="en-IN" dirty="0"/>
              <a:t> A module is a sheet in which you can type the programming code.</a:t>
            </a:r>
          </a:p>
          <a:p>
            <a:pPr>
              <a:buFont typeface="Wingdings" panose="05000000000000000000" pitchFamily="2" charset="2"/>
              <a:buChar char="v"/>
            </a:pPr>
            <a:r>
              <a:rPr lang="en-IN" dirty="0"/>
              <a:t> Create a new module by clicking the “Insert” -&gt; “Module”. </a:t>
            </a:r>
          </a:p>
          <a:p>
            <a:pPr>
              <a:buFont typeface="Wingdings" panose="05000000000000000000" pitchFamily="2" charset="2"/>
              <a:buChar char="v"/>
            </a:pPr>
            <a:r>
              <a:rPr lang="en-IN" dirty="0"/>
              <a:t> A clean sheet now appears in the main window. </a:t>
            </a:r>
          </a:p>
          <a:p>
            <a:pPr>
              <a:buFont typeface="Wingdings" panose="05000000000000000000" pitchFamily="2" charset="2"/>
              <a:buChar char="v"/>
            </a:pPr>
            <a:r>
              <a:rPr lang="en-IN" dirty="0"/>
              <a:t> Depending on your settings it possibly states “Option Explicit” at the top.</a:t>
            </a:r>
          </a:p>
          <a:p>
            <a:pPr>
              <a:buFont typeface="Wingdings" panose="05000000000000000000" pitchFamily="2" charset="2"/>
              <a:buChar char="v"/>
            </a:pPr>
            <a:r>
              <a:rPr lang="en-IN" dirty="0"/>
              <a:t> To rename the module press F4 (F6 for Mac users) or go to "View -&gt; Properties Window".</a:t>
            </a:r>
          </a:p>
        </p:txBody>
      </p:sp>
      <p:sp>
        <p:nvSpPr>
          <p:cNvPr id="4" name="Footer Placeholder 3">
            <a:extLst>
              <a:ext uri="{FF2B5EF4-FFF2-40B4-BE49-F238E27FC236}">
                <a16:creationId xmlns:a16="http://schemas.microsoft.com/office/drawing/2014/main" id="{44CA8F23-D5A6-41B6-97F0-0329CA29736E}"/>
              </a:ext>
            </a:extLst>
          </p:cNvPr>
          <p:cNvSpPr>
            <a:spLocks noGrp="1"/>
          </p:cNvSpPr>
          <p:nvPr>
            <p:ph type="ftr" sz="quarter" idx="11"/>
          </p:nvPr>
        </p:nvSpPr>
        <p:spPr>
          <a:xfrm>
            <a:off x="3686184" y="6459787"/>
            <a:ext cx="4822804" cy="365125"/>
          </a:xfrm>
          <a:prstGeom prst="rect">
            <a:avLst/>
          </a:prstGeom>
        </p:spPr>
        <p:txBody>
          <a:bodyPr anchor="ctr">
            <a:normAutofit/>
          </a:bodyPr>
          <a:lstStyle/>
          <a:p>
            <a:pPr>
              <a:spcAft>
                <a:spcPts val="600"/>
              </a:spcAft>
            </a:pPr>
            <a:r>
              <a:rPr lang="en-IN">
                <a:solidFill>
                  <a:srgbClr val="242852">
                    <a:lumMod val="75000"/>
                  </a:srgbClr>
                </a:solidFill>
              </a:rPr>
              <a:t>Copyright 2017@ Defour Analytics Pvt Ltd</a:t>
            </a:r>
            <a:endParaRPr lang="en-US">
              <a:solidFill>
                <a:srgbClr val="242852">
                  <a:lumMod val="75000"/>
                </a:srgbClr>
              </a:solidFill>
            </a:endParaRPr>
          </a:p>
        </p:txBody>
      </p:sp>
      <p:sp>
        <p:nvSpPr>
          <p:cNvPr id="5" name="Slide Number Placeholder 4">
            <a:extLst>
              <a:ext uri="{FF2B5EF4-FFF2-40B4-BE49-F238E27FC236}">
                <a16:creationId xmlns:a16="http://schemas.microsoft.com/office/drawing/2014/main" id="{BFB1DCFF-4F89-4E18-A55D-41FEB956F0B6}"/>
              </a:ext>
            </a:extLst>
          </p:cNvPr>
          <p:cNvSpPr>
            <a:spLocks noGrp="1"/>
          </p:cNvSpPr>
          <p:nvPr>
            <p:ph type="sldNum" sz="quarter" idx="12"/>
          </p:nvPr>
        </p:nvSpPr>
        <p:spPr>
          <a:xfrm>
            <a:off x="10716621" y="6434524"/>
            <a:ext cx="1312025" cy="365125"/>
          </a:xfrm>
          <a:prstGeom prst="rect">
            <a:avLst/>
          </a:prstGeom>
        </p:spPr>
        <p:txBody>
          <a:bodyPr anchor="ctr">
            <a:normAutofit/>
          </a:bodyPr>
          <a:lstStyle/>
          <a:p>
            <a:pPr>
              <a:spcAft>
                <a:spcPts val="600"/>
              </a:spcAft>
            </a:pPr>
            <a:fld id="{FA088B27-51EA-43CF-84BE-213EAFDFD34D}" type="slidenum">
              <a:rPr lang="en-US" smtClean="0"/>
              <a:pPr>
                <a:spcAft>
                  <a:spcPts val="600"/>
                </a:spcAft>
              </a:pPr>
              <a:t>4</a:t>
            </a:fld>
            <a:endParaRPr lang="en-US"/>
          </a:p>
        </p:txBody>
      </p:sp>
      <p:pic>
        <p:nvPicPr>
          <p:cNvPr id="6" name="Picture 5">
            <a:extLst>
              <a:ext uri="{FF2B5EF4-FFF2-40B4-BE49-F238E27FC236}">
                <a16:creationId xmlns:a16="http://schemas.microsoft.com/office/drawing/2014/main" id="{ACA82730-4432-4330-B7A3-B65A424B0426}"/>
              </a:ext>
            </a:extLst>
          </p:cNvPr>
          <p:cNvPicPr>
            <a:picLocks noChangeAspect="1"/>
          </p:cNvPicPr>
          <p:nvPr/>
        </p:nvPicPr>
        <p:blipFill>
          <a:blip r:embed="rId2"/>
          <a:stretch>
            <a:fillRect/>
          </a:stretch>
        </p:blipFill>
        <p:spPr>
          <a:xfrm>
            <a:off x="6793230" y="1295399"/>
            <a:ext cx="4362450" cy="4152900"/>
          </a:xfrm>
          <a:prstGeom prst="rect">
            <a:avLst/>
          </a:prstGeom>
        </p:spPr>
      </p:pic>
      <p:cxnSp>
        <p:nvCxnSpPr>
          <p:cNvPr id="13" name="Straight Arrow Connector 12">
            <a:extLst>
              <a:ext uri="{FF2B5EF4-FFF2-40B4-BE49-F238E27FC236}">
                <a16:creationId xmlns:a16="http://schemas.microsoft.com/office/drawing/2014/main" id="{E2211B68-423D-490A-BE49-B7BFF70D2DE8}"/>
              </a:ext>
            </a:extLst>
          </p:cNvPr>
          <p:cNvCxnSpPr/>
          <p:nvPr/>
        </p:nvCxnSpPr>
        <p:spPr>
          <a:xfrm flipH="1">
            <a:off x="8001000" y="32004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797188-871B-47D6-BB02-B924F47FCBC7}"/>
              </a:ext>
            </a:extLst>
          </p:cNvPr>
          <p:cNvSpPr/>
          <p:nvPr/>
        </p:nvSpPr>
        <p:spPr>
          <a:xfrm>
            <a:off x="9601200" y="29718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Modules</a:t>
            </a:r>
          </a:p>
        </p:txBody>
      </p:sp>
    </p:spTree>
    <p:extLst>
      <p:ext uri="{BB962C8B-B14F-4D97-AF65-F5344CB8AC3E}">
        <p14:creationId xmlns:p14="http://schemas.microsoft.com/office/powerpoint/2010/main" val="268560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3234-6F67-45F6-9E1B-DFDD769E7261}"/>
              </a:ext>
            </a:extLst>
          </p:cNvPr>
          <p:cNvSpPr>
            <a:spLocks noGrp="1"/>
          </p:cNvSpPr>
          <p:nvPr>
            <p:ph type="title"/>
          </p:nvPr>
        </p:nvSpPr>
        <p:spPr/>
        <p:txBody>
          <a:bodyPr>
            <a:normAutofit/>
          </a:bodyPr>
          <a:lstStyle/>
          <a:p>
            <a:r>
              <a:rPr lang="en-IN" b="1" dirty="0">
                <a:solidFill>
                  <a:schemeClr val="accent3"/>
                </a:solidFill>
              </a:rPr>
              <a:t>Option Explicit</a:t>
            </a:r>
          </a:p>
        </p:txBody>
      </p:sp>
      <p:sp>
        <p:nvSpPr>
          <p:cNvPr id="3" name="Content Placeholder 2">
            <a:extLst>
              <a:ext uri="{FF2B5EF4-FFF2-40B4-BE49-F238E27FC236}">
                <a16:creationId xmlns:a16="http://schemas.microsoft.com/office/drawing/2014/main" id="{9DB96C74-E70A-4C79-B35C-FAD446A4F2F0}"/>
              </a:ext>
            </a:extLst>
          </p:cNvPr>
          <p:cNvSpPr>
            <a:spLocks noGrp="1"/>
          </p:cNvSpPr>
          <p:nvPr>
            <p:ph sz="half" idx="1"/>
          </p:nvPr>
        </p:nvSpPr>
        <p:spPr>
          <a:xfrm>
            <a:off x="439737" y="1524000"/>
            <a:ext cx="11003280" cy="4648198"/>
          </a:xfrm>
        </p:spPr>
        <p:txBody>
          <a:bodyPr>
            <a:normAutofit/>
          </a:bodyPr>
          <a:lstStyle/>
          <a:p>
            <a:pPr>
              <a:buFont typeface="Wingdings" panose="05000000000000000000" pitchFamily="2" charset="2"/>
              <a:buChar char="v"/>
            </a:pPr>
            <a:r>
              <a:rPr lang="en-IN" dirty="0"/>
              <a:t> “Option Explicit” is a module-level statement, which means it holds for all the programming you do in this module. Writing Option Explicit at the top of a module means you have to define (“declare”) all variables used in the module. This is good programming practice as it prevents possible mistakes in your macros.</a:t>
            </a:r>
          </a:p>
          <a:p>
            <a:pPr>
              <a:buFont typeface="Wingdings" panose="05000000000000000000" pitchFamily="2" charset="2"/>
              <a:buChar char="v"/>
            </a:pPr>
            <a:r>
              <a:rPr lang="en-IN" dirty="0"/>
              <a:t> If it isn’t there you can type it on the first line of the empty sheet. If typed correctly it turns blue. All reserved keywords recognised by the editor turn blue. Also the first letters of each reserved keyword should turn to capital letters. The term “reserved keyword” means that Option Explicit is something that has a predefined function in Excel VBA and can only be used for the predefined purpose. So in case you wanted to use a reserved keyword the colour and capitalising let you know you have spelled it correctly. If you didn’t want to use a reserved keyword it indicates you would need to use other words.</a:t>
            </a:r>
          </a:p>
          <a:p>
            <a:pPr>
              <a:buFont typeface="Wingdings" panose="05000000000000000000" pitchFamily="2" charset="2"/>
              <a:buChar char="v"/>
            </a:pPr>
            <a:r>
              <a:rPr lang="en-IN" dirty="0"/>
              <a:t> If you want Option Explicit automatically in your newly created modules, then go in the VBA editor to "Tools -&gt; Options -&gt; Editor" (on Mac: "Excel -&gt; Preferences... -&gt; Editor") and tick “Require variable declaration” (recommended).</a:t>
            </a:r>
          </a:p>
        </p:txBody>
      </p:sp>
      <p:sp>
        <p:nvSpPr>
          <p:cNvPr id="5" name="Footer Placeholder 4">
            <a:extLst>
              <a:ext uri="{FF2B5EF4-FFF2-40B4-BE49-F238E27FC236}">
                <a16:creationId xmlns:a16="http://schemas.microsoft.com/office/drawing/2014/main" id="{DF88B293-F5AC-4C53-B9F2-670C956128C2}"/>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DFAFB5CB-F0DD-4314-9364-F1FB5BB49150}"/>
              </a:ext>
            </a:extLst>
          </p:cNvPr>
          <p:cNvSpPr>
            <a:spLocks noGrp="1"/>
          </p:cNvSpPr>
          <p:nvPr>
            <p:ph type="sldNum" sz="quarter" idx="12"/>
          </p:nvPr>
        </p:nvSpPr>
        <p:spPr/>
        <p:txBody>
          <a:bodyPr/>
          <a:lstStyle/>
          <a:p>
            <a:fld id="{FA088B27-51EA-43CF-84BE-213EAFDFD34D}" type="slidenum">
              <a:rPr lang="en-US" smtClean="0"/>
              <a:pPr/>
              <a:t>5</a:t>
            </a:fld>
            <a:endParaRPr lang="en-US"/>
          </a:p>
        </p:txBody>
      </p:sp>
    </p:spTree>
    <p:extLst>
      <p:ext uri="{BB962C8B-B14F-4D97-AF65-F5344CB8AC3E}">
        <p14:creationId xmlns:p14="http://schemas.microsoft.com/office/powerpoint/2010/main" val="211179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C3DD-532E-46F0-A049-C39532CD4CDA}"/>
              </a:ext>
            </a:extLst>
          </p:cNvPr>
          <p:cNvSpPr>
            <a:spLocks noGrp="1"/>
          </p:cNvSpPr>
          <p:nvPr>
            <p:ph type="title"/>
          </p:nvPr>
        </p:nvSpPr>
        <p:spPr/>
        <p:txBody>
          <a:bodyPr>
            <a:normAutofit/>
          </a:bodyPr>
          <a:lstStyle/>
          <a:p>
            <a:r>
              <a:rPr lang="en-IN" b="1" dirty="0" err="1">
                <a:solidFill>
                  <a:schemeClr val="accent3"/>
                </a:solidFill>
              </a:rPr>
              <a:t>Subprocedure</a:t>
            </a:r>
            <a:endParaRPr lang="en-IN" dirty="0">
              <a:solidFill>
                <a:schemeClr val="accent3"/>
              </a:solidFill>
            </a:endParaRPr>
          </a:p>
        </p:txBody>
      </p:sp>
      <p:sp>
        <p:nvSpPr>
          <p:cNvPr id="3" name="Content Placeholder 2">
            <a:extLst>
              <a:ext uri="{FF2B5EF4-FFF2-40B4-BE49-F238E27FC236}">
                <a16:creationId xmlns:a16="http://schemas.microsoft.com/office/drawing/2014/main" id="{65467AA8-50A0-4F75-8036-D1F04F94FC97}"/>
              </a:ext>
            </a:extLst>
          </p:cNvPr>
          <p:cNvSpPr>
            <a:spLocks noGrp="1"/>
          </p:cNvSpPr>
          <p:nvPr>
            <p:ph sz="half" idx="1"/>
          </p:nvPr>
        </p:nvSpPr>
        <p:spPr>
          <a:xfrm>
            <a:off x="152400" y="1295399"/>
            <a:ext cx="6934200" cy="4876799"/>
          </a:xfrm>
        </p:spPr>
        <p:txBody>
          <a:bodyPr>
            <a:normAutofit/>
          </a:bodyPr>
          <a:lstStyle/>
          <a:p>
            <a:pPr>
              <a:buFont typeface="Wingdings" panose="05000000000000000000" pitchFamily="2" charset="2"/>
              <a:buChar char="v"/>
            </a:pPr>
            <a:r>
              <a:rPr lang="en-IN" dirty="0"/>
              <a:t> In the module you have to write the programming within different groups of code. </a:t>
            </a:r>
          </a:p>
          <a:p>
            <a:pPr>
              <a:buFont typeface="Wingdings" panose="05000000000000000000" pitchFamily="2" charset="2"/>
              <a:buChar char="v"/>
            </a:pPr>
            <a:r>
              <a:rPr lang="en-IN" dirty="0"/>
              <a:t> Generally the objective of a group of code is either to execute an action or to return a value.</a:t>
            </a:r>
          </a:p>
          <a:p>
            <a:pPr>
              <a:buFont typeface="Wingdings" panose="05000000000000000000" pitchFamily="2" charset="2"/>
              <a:buChar char="v"/>
            </a:pPr>
            <a:r>
              <a:rPr lang="en-IN" dirty="0"/>
              <a:t> The type of code that executes and action is a “</a:t>
            </a:r>
            <a:r>
              <a:rPr lang="en-IN" dirty="0" err="1"/>
              <a:t>Subprocedure</a:t>
            </a:r>
            <a:r>
              <a:rPr lang="en-IN" dirty="0"/>
              <a:t>”, while a “Function” returns a value (like the functions in the Excel worksheet).</a:t>
            </a:r>
          </a:p>
          <a:p>
            <a:pPr>
              <a:buFont typeface="Wingdings" panose="05000000000000000000" pitchFamily="2" charset="2"/>
              <a:buChar char="v"/>
            </a:pPr>
            <a:r>
              <a:rPr lang="en-IN" dirty="0"/>
              <a:t> When writing a macro the main basis will be the </a:t>
            </a:r>
            <a:r>
              <a:rPr lang="en-IN" dirty="0" err="1"/>
              <a:t>subprocedure</a:t>
            </a:r>
            <a:r>
              <a:rPr lang="en-IN" dirty="0"/>
              <a:t> which we will see first.</a:t>
            </a:r>
          </a:p>
          <a:p>
            <a:pPr>
              <a:buFont typeface="Wingdings" panose="05000000000000000000" pitchFamily="2" charset="2"/>
              <a:buChar char="v"/>
            </a:pPr>
            <a:r>
              <a:rPr lang="en-IN" dirty="0"/>
              <a:t>To start a new </a:t>
            </a:r>
            <a:r>
              <a:rPr lang="en-IN" dirty="0" err="1"/>
              <a:t>subprocedure</a:t>
            </a:r>
            <a:r>
              <a:rPr lang="en-IN" dirty="0"/>
              <a:t> type “sub” (anywhere below Option Explicit) followed by a space and the name of the </a:t>
            </a:r>
            <a:r>
              <a:rPr lang="en-IN" dirty="0" err="1"/>
              <a:t>subprocedure</a:t>
            </a:r>
            <a:r>
              <a:rPr lang="en-IN" dirty="0"/>
              <a:t>. In this case type “sub </a:t>
            </a:r>
            <a:r>
              <a:rPr lang="en-IN" dirty="0" err="1"/>
              <a:t>WrittenMacro</a:t>
            </a:r>
            <a:r>
              <a:rPr lang="en-IN" dirty="0"/>
              <a:t>” and hit enter. The result on your screen should be the as per given in fig.:</a:t>
            </a:r>
          </a:p>
        </p:txBody>
      </p:sp>
      <p:sp>
        <p:nvSpPr>
          <p:cNvPr id="5" name="Footer Placeholder 4">
            <a:extLst>
              <a:ext uri="{FF2B5EF4-FFF2-40B4-BE49-F238E27FC236}">
                <a16:creationId xmlns:a16="http://schemas.microsoft.com/office/drawing/2014/main" id="{681C115F-095F-41E4-87C0-3E8E78C41003}"/>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CC54E30F-83DB-4744-8F60-9F3B4407B41E}"/>
              </a:ext>
            </a:extLst>
          </p:cNvPr>
          <p:cNvSpPr>
            <a:spLocks noGrp="1"/>
          </p:cNvSpPr>
          <p:nvPr>
            <p:ph type="sldNum" sz="quarter" idx="12"/>
          </p:nvPr>
        </p:nvSpPr>
        <p:spPr/>
        <p:txBody>
          <a:bodyPr/>
          <a:lstStyle/>
          <a:p>
            <a:fld id="{FA088B27-51EA-43CF-84BE-213EAFDFD34D}" type="slidenum">
              <a:rPr lang="en-US" smtClean="0"/>
              <a:pPr/>
              <a:t>6</a:t>
            </a:fld>
            <a:endParaRPr lang="en-US"/>
          </a:p>
        </p:txBody>
      </p:sp>
      <p:sp>
        <p:nvSpPr>
          <p:cNvPr id="7" name="Rectangle 2">
            <a:extLst>
              <a:ext uri="{FF2B5EF4-FFF2-40B4-BE49-F238E27FC236}">
                <a16:creationId xmlns:a16="http://schemas.microsoft.com/office/drawing/2014/main" id="{5C348363-DF32-47C2-A08C-6A3C22F474E9}"/>
              </a:ext>
            </a:extLst>
          </p:cNvPr>
          <p:cNvSpPr>
            <a:spLocks noChangeArrowheads="1"/>
          </p:cNvSpPr>
          <p:nvPr/>
        </p:nvSpPr>
        <p:spPr bwMode="auto">
          <a:xfrm>
            <a:off x="7239000" y="2667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8">
            <a:extLst>
              <a:ext uri="{FF2B5EF4-FFF2-40B4-BE49-F238E27FC236}">
                <a16:creationId xmlns:a16="http://schemas.microsoft.com/office/drawing/2014/main" id="{01D0EB89-4B3D-4E5E-8152-04B6CC70C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143708"/>
            <a:ext cx="4547232" cy="257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51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774E-0DE2-480F-A32E-9483C32E5153}"/>
              </a:ext>
            </a:extLst>
          </p:cNvPr>
          <p:cNvSpPr>
            <a:spLocks noGrp="1"/>
          </p:cNvSpPr>
          <p:nvPr>
            <p:ph type="title"/>
          </p:nvPr>
        </p:nvSpPr>
        <p:spPr/>
        <p:txBody>
          <a:bodyPr/>
          <a:lstStyle/>
          <a:p>
            <a:r>
              <a:rPr lang="en-IN" b="1" dirty="0" err="1">
                <a:solidFill>
                  <a:schemeClr val="accent3"/>
                </a:solidFill>
              </a:rPr>
              <a:t>WrittenMacro</a:t>
            </a:r>
            <a:endParaRPr lang="en-IN" b="1" dirty="0">
              <a:solidFill>
                <a:schemeClr val="accent3"/>
              </a:solidFill>
            </a:endParaRPr>
          </a:p>
        </p:txBody>
      </p:sp>
      <p:sp>
        <p:nvSpPr>
          <p:cNvPr id="3" name="Content Placeholder 2">
            <a:extLst>
              <a:ext uri="{FF2B5EF4-FFF2-40B4-BE49-F238E27FC236}">
                <a16:creationId xmlns:a16="http://schemas.microsoft.com/office/drawing/2014/main" id="{FAD2C970-46B8-4095-86A9-DB5F28C1B178}"/>
              </a:ext>
            </a:extLst>
          </p:cNvPr>
          <p:cNvSpPr>
            <a:spLocks noGrp="1"/>
          </p:cNvSpPr>
          <p:nvPr>
            <p:ph sz="half" idx="1"/>
          </p:nvPr>
        </p:nvSpPr>
        <p:spPr>
          <a:xfrm>
            <a:off x="533400" y="1600200"/>
            <a:ext cx="5501639" cy="4571998"/>
          </a:xfrm>
        </p:spPr>
        <p:txBody>
          <a:bodyPr/>
          <a:lstStyle/>
          <a:p>
            <a:pPr>
              <a:buFont typeface="Wingdings" panose="05000000000000000000" pitchFamily="2" charset="2"/>
              <a:buChar char="v"/>
            </a:pPr>
            <a:r>
              <a:rPr lang="en-IN" dirty="0"/>
              <a:t>The VBA editor immediately created the “End Sub” line when you hit enter.</a:t>
            </a:r>
          </a:p>
          <a:p>
            <a:pPr>
              <a:buFont typeface="Wingdings" panose="05000000000000000000" pitchFamily="2" charset="2"/>
              <a:buChar char="v"/>
            </a:pPr>
            <a:r>
              <a:rPr lang="en-IN" dirty="0"/>
              <a:t> In case of </a:t>
            </a:r>
            <a:r>
              <a:rPr lang="en-IN" dirty="0" err="1"/>
              <a:t>WrittenMacro</a:t>
            </a:r>
            <a:r>
              <a:rPr lang="en-IN" dirty="0"/>
              <a:t> it </a:t>
            </a:r>
            <a:r>
              <a:rPr lang="en-IN" dirty="0" err="1"/>
              <a:t>deliminates</a:t>
            </a:r>
            <a:r>
              <a:rPr lang="en-IN" dirty="0"/>
              <a:t> the </a:t>
            </a:r>
            <a:r>
              <a:rPr lang="en-IN" dirty="0" err="1"/>
              <a:t>prgramming</a:t>
            </a:r>
            <a:r>
              <a:rPr lang="en-IN" dirty="0"/>
              <a:t> code you want to execute when running the </a:t>
            </a:r>
            <a:r>
              <a:rPr lang="en-IN" dirty="0" err="1"/>
              <a:t>WrittenMacro</a:t>
            </a:r>
            <a:r>
              <a:rPr lang="en-IN" dirty="0"/>
              <a:t> routine: anything written between the “Sub” and “End Sub” lines.</a:t>
            </a:r>
          </a:p>
          <a:p>
            <a:pPr>
              <a:buFont typeface="Wingdings" panose="05000000000000000000" pitchFamily="2" charset="2"/>
              <a:buChar char="v"/>
            </a:pPr>
            <a:r>
              <a:rPr lang="en-IN" dirty="0"/>
              <a:t> Imagine you would have several </a:t>
            </a:r>
            <a:r>
              <a:rPr lang="en-IN" dirty="0" err="1"/>
              <a:t>subprocedures</a:t>
            </a:r>
            <a:r>
              <a:rPr lang="en-IN" dirty="0"/>
              <a:t> then it enables you to execute only a specific part of your code.</a:t>
            </a:r>
          </a:p>
          <a:p>
            <a:pPr>
              <a:buFont typeface="Wingdings" panose="05000000000000000000" pitchFamily="2" charset="2"/>
              <a:buChar char="v"/>
            </a:pPr>
            <a:r>
              <a:rPr lang="en-IN" dirty="0"/>
              <a:t> In contrast to "End Sub" appearing automatically here, in subsequent chapters you will see that for most statements in Excel VBA you not only need to indicate where it starts but also where it ends.</a:t>
            </a:r>
          </a:p>
        </p:txBody>
      </p:sp>
      <p:sp>
        <p:nvSpPr>
          <p:cNvPr id="5" name="Footer Placeholder 4">
            <a:extLst>
              <a:ext uri="{FF2B5EF4-FFF2-40B4-BE49-F238E27FC236}">
                <a16:creationId xmlns:a16="http://schemas.microsoft.com/office/drawing/2014/main" id="{C169AC16-010F-40DB-8240-A158143A2099}"/>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01501CA9-5CD5-4474-9560-7D5F3E51803C}"/>
              </a:ext>
            </a:extLst>
          </p:cNvPr>
          <p:cNvSpPr>
            <a:spLocks noGrp="1"/>
          </p:cNvSpPr>
          <p:nvPr>
            <p:ph type="sldNum" sz="quarter" idx="12"/>
          </p:nvPr>
        </p:nvSpPr>
        <p:spPr/>
        <p:txBody>
          <a:bodyPr/>
          <a:lstStyle/>
          <a:p>
            <a:fld id="{FA088B27-51EA-43CF-84BE-213EAFDFD34D}" type="slidenum">
              <a:rPr lang="en-US" smtClean="0"/>
              <a:pPr/>
              <a:t>7</a:t>
            </a:fld>
            <a:endParaRPr lang="en-US"/>
          </a:p>
        </p:txBody>
      </p:sp>
      <p:pic>
        <p:nvPicPr>
          <p:cNvPr id="11" name="Picture 8">
            <a:extLst>
              <a:ext uri="{FF2B5EF4-FFF2-40B4-BE49-F238E27FC236}">
                <a16:creationId xmlns:a16="http://schemas.microsoft.com/office/drawing/2014/main" id="{C0D54CAC-45BE-48F7-979E-041D4926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143708"/>
            <a:ext cx="4547232" cy="257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7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2587-D0C4-40AB-A3CE-F1CD5E748808}"/>
              </a:ext>
            </a:extLst>
          </p:cNvPr>
          <p:cNvSpPr>
            <a:spLocks noGrp="1"/>
          </p:cNvSpPr>
          <p:nvPr>
            <p:ph type="title"/>
          </p:nvPr>
        </p:nvSpPr>
        <p:spPr/>
        <p:txBody>
          <a:bodyPr>
            <a:normAutofit/>
          </a:bodyPr>
          <a:lstStyle/>
          <a:p>
            <a:r>
              <a:rPr lang="en-IN" b="1" dirty="0">
                <a:solidFill>
                  <a:schemeClr val="accent3"/>
                </a:solidFill>
              </a:rPr>
              <a:t>Variables</a:t>
            </a:r>
            <a:endParaRPr lang="en-IN" dirty="0">
              <a:solidFill>
                <a:schemeClr val="accent3"/>
              </a:solidFill>
            </a:endParaRPr>
          </a:p>
        </p:txBody>
      </p:sp>
      <p:sp>
        <p:nvSpPr>
          <p:cNvPr id="3" name="Content Placeholder 2">
            <a:extLst>
              <a:ext uri="{FF2B5EF4-FFF2-40B4-BE49-F238E27FC236}">
                <a16:creationId xmlns:a16="http://schemas.microsoft.com/office/drawing/2014/main" id="{CE4F5967-A636-4B16-8ADA-A4912AF50DF8}"/>
              </a:ext>
            </a:extLst>
          </p:cNvPr>
          <p:cNvSpPr>
            <a:spLocks noGrp="1"/>
          </p:cNvSpPr>
          <p:nvPr>
            <p:ph sz="half" idx="1"/>
          </p:nvPr>
        </p:nvSpPr>
        <p:spPr>
          <a:xfrm>
            <a:off x="152400" y="1295399"/>
            <a:ext cx="11003280" cy="4876799"/>
          </a:xfrm>
        </p:spPr>
        <p:txBody>
          <a:bodyPr>
            <a:normAutofit/>
          </a:bodyPr>
          <a:lstStyle/>
          <a:p>
            <a:pPr>
              <a:buFont typeface="Wingdings" panose="05000000000000000000" pitchFamily="2" charset="2"/>
              <a:buChar char="v"/>
            </a:pPr>
            <a:r>
              <a:rPr lang="en-IN" sz="2800" dirty="0"/>
              <a:t> Variables are another vital element of programming in Excel VBA.</a:t>
            </a:r>
          </a:p>
          <a:p>
            <a:pPr>
              <a:buFont typeface="Wingdings" panose="05000000000000000000" pitchFamily="2" charset="2"/>
              <a:buChar char="v"/>
            </a:pPr>
            <a:r>
              <a:rPr lang="en-IN" sz="2800" dirty="0"/>
              <a:t> A variable is a named storage location that has one particular value.</a:t>
            </a:r>
          </a:p>
          <a:p>
            <a:pPr>
              <a:buFont typeface="Wingdings" panose="05000000000000000000" pitchFamily="2" charset="2"/>
              <a:buChar char="v"/>
            </a:pPr>
            <a:r>
              <a:rPr lang="en-IN" sz="2800" dirty="0"/>
              <a:t> You could think of it as a drawer that has a name on it.</a:t>
            </a:r>
          </a:p>
          <a:p>
            <a:pPr>
              <a:buFont typeface="Wingdings" panose="05000000000000000000" pitchFamily="2" charset="2"/>
              <a:buChar char="v"/>
            </a:pPr>
            <a:r>
              <a:rPr lang="en-IN" sz="2800" dirty="0"/>
              <a:t> For example, in my desk I have a drawer with “Greeting” on it. Inside the drawer is a note with one particular greeting, e.g. “Hello”, “Good morning”, “Good evening”, etc.</a:t>
            </a:r>
          </a:p>
          <a:p>
            <a:pPr>
              <a:buFont typeface="Wingdings" panose="05000000000000000000" pitchFamily="2" charset="2"/>
              <a:buChar char="v"/>
            </a:pPr>
            <a:r>
              <a:rPr lang="en-IN" sz="2800" dirty="0"/>
              <a:t> Variables are a very convenient way to transport data through a macro. The variable (the drawer) remains the same and can be reused endlessly while we can keep changing its contents.</a:t>
            </a:r>
          </a:p>
          <a:p>
            <a:pPr marL="0" indent="0">
              <a:buNone/>
            </a:pPr>
            <a:endParaRPr lang="en-IN" sz="2800" dirty="0"/>
          </a:p>
        </p:txBody>
      </p:sp>
      <p:sp>
        <p:nvSpPr>
          <p:cNvPr id="5" name="Footer Placeholder 4">
            <a:extLst>
              <a:ext uri="{FF2B5EF4-FFF2-40B4-BE49-F238E27FC236}">
                <a16:creationId xmlns:a16="http://schemas.microsoft.com/office/drawing/2014/main" id="{92883951-21A4-4037-B529-151B80E0D042}"/>
              </a:ext>
            </a:extLst>
          </p:cNvPr>
          <p:cNvSpPr>
            <a:spLocks noGrp="1"/>
          </p:cNvSpPr>
          <p:nvPr>
            <p:ph type="ftr" sz="quarter" idx="11"/>
          </p:nvPr>
        </p:nvSpPr>
        <p:spPr/>
        <p:txBody>
          <a:bodyPr/>
          <a:lstStyle/>
          <a:p>
            <a:r>
              <a:rPr lang="en-IN">
                <a:solidFill>
                  <a:srgbClr val="242852">
                    <a:lumMod val="75000"/>
                  </a:srgbClr>
                </a:solidFill>
              </a:rPr>
              <a:t>Copyright 2017@ Defour Analytics Pvt Ltd</a:t>
            </a:r>
            <a:endParaRPr lang="en-US" dirty="0">
              <a:solidFill>
                <a:srgbClr val="242852">
                  <a:lumMod val="75000"/>
                </a:srgbClr>
              </a:solidFill>
            </a:endParaRPr>
          </a:p>
        </p:txBody>
      </p:sp>
      <p:sp>
        <p:nvSpPr>
          <p:cNvPr id="6" name="Slide Number Placeholder 5">
            <a:extLst>
              <a:ext uri="{FF2B5EF4-FFF2-40B4-BE49-F238E27FC236}">
                <a16:creationId xmlns:a16="http://schemas.microsoft.com/office/drawing/2014/main" id="{8FD4AF05-81FA-4849-9736-47D0B838315D}"/>
              </a:ext>
            </a:extLst>
          </p:cNvPr>
          <p:cNvSpPr>
            <a:spLocks noGrp="1"/>
          </p:cNvSpPr>
          <p:nvPr>
            <p:ph type="sldNum" sz="quarter" idx="12"/>
          </p:nvPr>
        </p:nvSpPr>
        <p:spPr/>
        <p:txBody>
          <a:bodyPr/>
          <a:lstStyle/>
          <a:p>
            <a:fld id="{FA088B27-51EA-43CF-84BE-213EAFDFD34D}" type="slidenum">
              <a:rPr lang="en-US" smtClean="0"/>
              <a:pPr/>
              <a:t>8</a:t>
            </a:fld>
            <a:endParaRPr lang="en-US"/>
          </a:p>
        </p:txBody>
      </p:sp>
    </p:spTree>
    <p:extLst>
      <p:ext uri="{BB962C8B-B14F-4D97-AF65-F5344CB8AC3E}">
        <p14:creationId xmlns:p14="http://schemas.microsoft.com/office/powerpoint/2010/main" val="269140988"/>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1308</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DejaVu Serif</vt:lpstr>
      <vt:lpstr>Wingdings</vt:lpstr>
      <vt:lpstr>Retrospect</vt:lpstr>
      <vt:lpstr>Visual Basic for Applications</vt:lpstr>
      <vt:lpstr>Recap</vt:lpstr>
      <vt:lpstr>Agenda</vt:lpstr>
      <vt:lpstr>VBA editing window</vt:lpstr>
      <vt:lpstr>Modules</vt:lpstr>
      <vt:lpstr>Option Explicit</vt:lpstr>
      <vt:lpstr>Subprocedure</vt:lpstr>
      <vt:lpstr>WrittenMacro</vt:lpstr>
      <vt:lpstr>Variables</vt:lpstr>
      <vt:lpstr>The most commonly used data types </vt:lpstr>
      <vt:lpstr>Data Types For Variable</vt:lpstr>
      <vt:lpstr>Declaring a variable</vt:lpstr>
      <vt:lpstr>PowerPoint Presentation</vt:lpstr>
      <vt:lpstr>Naming Excel Ranges</vt:lpstr>
      <vt:lpstr>Use of Variable</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 for Applications</dc:title>
  <dc:creator>BHUPENDRA BHOIR</dc:creator>
  <cp:lastModifiedBy>BHUPENDRA BHOIR</cp:lastModifiedBy>
  <cp:revision>18</cp:revision>
  <dcterms:created xsi:type="dcterms:W3CDTF">2020-03-09T17:27:13Z</dcterms:created>
  <dcterms:modified xsi:type="dcterms:W3CDTF">2020-03-17T11:32:33Z</dcterms:modified>
</cp:coreProperties>
</file>