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handoutMasterIdLst>
    <p:handoutMasterId r:id="rId38"/>
  </p:handoutMasterIdLst>
  <p:sldIdLst>
    <p:sldId id="256" r:id="rId2"/>
    <p:sldId id="257" r:id="rId3"/>
    <p:sldId id="274" r:id="rId4"/>
    <p:sldId id="258" r:id="rId5"/>
    <p:sldId id="259" r:id="rId6"/>
    <p:sldId id="319" r:id="rId7"/>
    <p:sldId id="316" r:id="rId8"/>
    <p:sldId id="261" r:id="rId9"/>
    <p:sldId id="284" r:id="rId10"/>
    <p:sldId id="320" r:id="rId11"/>
    <p:sldId id="321" r:id="rId12"/>
    <p:sldId id="290" r:id="rId13"/>
    <p:sldId id="263" r:id="rId14"/>
    <p:sldId id="264" r:id="rId15"/>
    <p:sldId id="293" r:id="rId16"/>
    <p:sldId id="294" r:id="rId17"/>
    <p:sldId id="295" r:id="rId18"/>
    <p:sldId id="296" r:id="rId19"/>
    <p:sldId id="297" r:id="rId20"/>
    <p:sldId id="298" r:id="rId21"/>
    <p:sldId id="299" r:id="rId22"/>
    <p:sldId id="300" r:id="rId23"/>
    <p:sldId id="301" r:id="rId24"/>
    <p:sldId id="302" r:id="rId25"/>
    <p:sldId id="304" r:id="rId26"/>
    <p:sldId id="305" r:id="rId27"/>
    <p:sldId id="306" r:id="rId28"/>
    <p:sldId id="307" r:id="rId29"/>
    <p:sldId id="308" r:id="rId30"/>
    <p:sldId id="309" r:id="rId31"/>
    <p:sldId id="311" r:id="rId32"/>
    <p:sldId id="312" r:id="rId33"/>
    <p:sldId id="314" r:id="rId34"/>
    <p:sldId id="318" r:id="rId35"/>
    <p:sldId id="315"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p:scale>
          <a:sx n="90" d="100"/>
          <a:sy n="90" d="100"/>
        </p:scale>
        <p:origin x="-1234" y="-2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095EE0A4-ABF7-4BAD-BAA6-658A916A8BA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 xmlns:a16="http://schemas.microsoft.com/office/drawing/2014/main" id="{745D375C-EE4E-4695-8316-0FC0C9B3D63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FE1711D-FF73-4D21-AAC7-E0B9A02F6DC8}" type="datetime1">
              <a:rPr lang="en-US" smtClean="0"/>
              <a:t>3/4/2021</a:t>
            </a:fld>
            <a:endParaRPr lang="en-US"/>
          </a:p>
        </p:txBody>
      </p:sp>
      <p:sp>
        <p:nvSpPr>
          <p:cNvPr id="4" name="Footer Placeholder 3">
            <a:extLst>
              <a:ext uri="{FF2B5EF4-FFF2-40B4-BE49-F238E27FC236}">
                <a16:creationId xmlns="" xmlns:a16="http://schemas.microsoft.com/office/drawing/2014/main" id="{DF89CB90-1488-4170-BF2B-C3373D3C739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 xmlns:a16="http://schemas.microsoft.com/office/drawing/2014/main" id="{81E2CA8A-2C3C-4D75-A670-0E4839862F2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0EFE473-D318-484A-A031-FC0F2119A67C}" type="slidenum">
              <a:rPr lang="en-US" smtClean="0"/>
              <a:t>‹#›</a:t>
            </a:fld>
            <a:endParaRPr lang="en-US"/>
          </a:p>
        </p:txBody>
      </p:sp>
    </p:spTree>
    <p:extLst>
      <p:ext uri="{BB962C8B-B14F-4D97-AF65-F5344CB8AC3E}">
        <p14:creationId xmlns:p14="http://schemas.microsoft.com/office/powerpoint/2010/main" val="152172584"/>
      </p:ext>
    </p:extLst>
  </p:cSld>
  <p:clrMap bg1="lt1" tx1="dk1" bg2="lt2" tx2="dk2" accent1="accent1" accent2="accent2" accent3="accent3" accent4="accent4" accent5="accent5" accent6="accent6" hlink="hlink" folHlink="folHlink"/>
  <p:hf hd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99B231D-86FF-44B2-AE10-D1DBB54C7ECA}" type="datetime1">
              <a:rPr lang="en-US" smtClean="0"/>
              <a:t>3/4/2021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C1CB37B-9643-44B8-B550-2CBC283E5D58}" type="slidenum">
              <a:rPr lang="en-US" smtClean="0"/>
              <a:pPr/>
              <a:t>‹#›</a:t>
            </a:fld>
            <a:endParaRPr lang="en-US"/>
          </a:p>
        </p:txBody>
      </p:sp>
    </p:spTree>
    <p:extLst>
      <p:ext uri="{BB962C8B-B14F-4D97-AF65-F5344CB8AC3E}">
        <p14:creationId xmlns:p14="http://schemas.microsoft.com/office/powerpoint/2010/main" val="864827415"/>
      </p:ext>
    </p:extLst>
  </p:cSld>
  <p:clrMap bg1="lt1" tx1="dk1" bg2="lt2" tx2="dk2" accent1="accent1" accent2="accent2" accent3="accent3" accent4="accent4" accent5="accent5" accent6="accent6" hlink="hlink" folHlink="folHlink"/>
  <p:hf hd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43000" y="693738"/>
            <a:ext cx="4572000" cy="3429000"/>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685800" y="4343400"/>
            <a:ext cx="5486400" cy="276999"/>
          </a:xfrm>
        </p:spPr>
        <p:txBody>
          <a:bodyPr>
            <a:spAutoFit/>
          </a:bodyPr>
          <a:lstStyle/>
          <a:p>
            <a:endParaRPr lang="en-US"/>
          </a:p>
        </p:txBody>
      </p:sp>
      <p:sp>
        <p:nvSpPr>
          <p:cNvPr id="4" name="Date Placeholder 3">
            <a:extLst>
              <a:ext uri="{FF2B5EF4-FFF2-40B4-BE49-F238E27FC236}">
                <a16:creationId xmlns="" xmlns:a16="http://schemas.microsoft.com/office/drawing/2014/main" id="{7E8C07A0-975E-4DA0-839A-5C5A4A91319F}"/>
              </a:ext>
            </a:extLst>
          </p:cNvPr>
          <p:cNvSpPr>
            <a:spLocks noGrp="1"/>
          </p:cNvSpPr>
          <p:nvPr>
            <p:ph type="dt" idx="1"/>
          </p:nvPr>
        </p:nvSpPr>
        <p:spPr/>
        <p:txBody>
          <a:bodyPr/>
          <a:lstStyle/>
          <a:p>
            <a:fld id="{C0117808-8FC4-4B3E-8DAB-EA209A699736}" type="datetime1">
              <a:rPr lang="en-US" smtClean="0"/>
              <a:t>3/4/2021</a:t>
            </a:fld>
            <a:endParaRPr lang="en-US"/>
          </a:p>
        </p:txBody>
      </p:sp>
      <p:sp>
        <p:nvSpPr>
          <p:cNvPr id="5" name="Footer Placeholder 4">
            <a:extLst>
              <a:ext uri="{FF2B5EF4-FFF2-40B4-BE49-F238E27FC236}">
                <a16:creationId xmlns="" xmlns:a16="http://schemas.microsoft.com/office/drawing/2014/main" id="{555D7299-E70E-411A-89CF-6E4DD0B6A34D}"/>
              </a:ext>
            </a:extLst>
          </p:cNvPr>
          <p:cNvSpPr>
            <a:spLocks noGrp="1"/>
          </p:cNvSpPr>
          <p:nvPr>
            <p:ph type="ftr" sz="quarter" idx="4"/>
          </p:nvPr>
        </p:nvSpPr>
        <p:spPr/>
        <p:txBody>
          <a:bodyPr/>
          <a:lstStyle/>
          <a:p>
            <a:endParaRPr lang="en-US"/>
          </a:p>
        </p:txBody>
      </p:sp>
      <p:sp>
        <p:nvSpPr>
          <p:cNvPr id="6" name="Slide Number Placeholder 5">
            <a:extLst>
              <a:ext uri="{FF2B5EF4-FFF2-40B4-BE49-F238E27FC236}">
                <a16:creationId xmlns="" xmlns:a16="http://schemas.microsoft.com/office/drawing/2014/main" id="{F320A709-A445-4EF9-A2F3-7063E92DDDE4}"/>
              </a:ext>
            </a:extLst>
          </p:cNvPr>
          <p:cNvSpPr>
            <a:spLocks noGrp="1"/>
          </p:cNvSpPr>
          <p:nvPr>
            <p:ph type="sldNum" sz="quarter" idx="5"/>
          </p:nvPr>
        </p:nvSpPr>
        <p:spPr/>
        <p:txBody>
          <a:bodyPr/>
          <a:lstStyle/>
          <a:p>
            <a:fld id="{7C1CB37B-9643-44B8-B550-2CBC283E5D58}" type="slidenum">
              <a:rPr lang="en-US" smtClean="0"/>
              <a:pPr/>
              <a:t>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 xmlns:a16="http://schemas.microsoft.com/office/drawing/2014/main" id="{5303AA5C-3D69-433C-ABF3-35C157B703BE}"/>
              </a:ext>
            </a:extLst>
          </p:cNvPr>
          <p:cNvSpPr>
            <a:spLocks noGrp="1" noChangeArrowheads="1"/>
          </p:cNvSpPr>
          <p:nvPr>
            <p:ph type="sldNum"/>
          </p:nvPr>
        </p:nvSpPr>
        <p:spPr>
          <a:ln/>
        </p:spPr>
        <p:txBody>
          <a:bodyPr/>
          <a:lstStyle/>
          <a:p>
            <a:fld id="{148534D9-1FFC-4CAA-9CC6-76D88F3B8731}" type="slidenum">
              <a:rPr lang="en-US" altLang="en-US"/>
              <a:pPr/>
              <a:t>10</a:t>
            </a:fld>
            <a:endParaRPr lang="en-US" altLang="en-US"/>
          </a:p>
        </p:txBody>
      </p:sp>
      <p:sp>
        <p:nvSpPr>
          <p:cNvPr id="15361" name="Rectangle 1">
            <a:extLst>
              <a:ext uri="{FF2B5EF4-FFF2-40B4-BE49-F238E27FC236}">
                <a16:creationId xmlns="" xmlns:a16="http://schemas.microsoft.com/office/drawing/2014/main" id="{429FA2B4-30C9-49BE-AD6F-441F55453CB7}"/>
              </a:ext>
            </a:extLst>
          </p:cNvPr>
          <p:cNvSpPr txBox="1">
            <a:spLocks noGrp="1" noRot="1" noChangeAspect="1" noChangeArrowheads="1"/>
          </p:cNvSpPr>
          <p:nvPr>
            <p:ph type="sldImg"/>
          </p:nvPr>
        </p:nvSpPr>
        <p:spPr bwMode="auto">
          <a:xfrm>
            <a:off x="1371600" y="763588"/>
            <a:ext cx="50292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5362" name="Rectangle 2">
            <a:extLst>
              <a:ext uri="{FF2B5EF4-FFF2-40B4-BE49-F238E27FC236}">
                <a16:creationId xmlns="" xmlns:a16="http://schemas.microsoft.com/office/drawing/2014/main" id="{66C59704-03FD-4084-91A4-750E415CFC76}"/>
              </a:ext>
            </a:extLst>
          </p:cNvPr>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 xmlns:a16="http://schemas.microsoft.com/office/drawing/2014/main" id="{E2E290A7-C667-4E33-B5A5-8AE7CA9180A8}"/>
              </a:ext>
            </a:extLst>
          </p:cNvPr>
          <p:cNvSpPr>
            <a:spLocks noGrp="1" noChangeArrowheads="1"/>
          </p:cNvSpPr>
          <p:nvPr>
            <p:ph type="sldNum"/>
          </p:nvPr>
        </p:nvSpPr>
        <p:spPr>
          <a:ln/>
        </p:spPr>
        <p:txBody>
          <a:bodyPr/>
          <a:lstStyle/>
          <a:p>
            <a:fld id="{AE7DA237-8A6A-4D64-B4E4-9D92D92DCFD7}" type="slidenum">
              <a:rPr lang="en-US" altLang="en-US"/>
              <a:pPr/>
              <a:t>11</a:t>
            </a:fld>
            <a:endParaRPr lang="en-US" altLang="en-US"/>
          </a:p>
        </p:txBody>
      </p:sp>
      <p:sp>
        <p:nvSpPr>
          <p:cNvPr id="16385" name="Rectangle 1">
            <a:extLst>
              <a:ext uri="{FF2B5EF4-FFF2-40B4-BE49-F238E27FC236}">
                <a16:creationId xmlns="" xmlns:a16="http://schemas.microsoft.com/office/drawing/2014/main" id="{11EC2DEC-CCE6-4D69-A911-9C66A21F0087}"/>
              </a:ext>
            </a:extLst>
          </p:cNvPr>
          <p:cNvSpPr txBox="1">
            <a:spLocks noGrp="1" noRot="1" noChangeAspect="1" noChangeArrowheads="1"/>
          </p:cNvSpPr>
          <p:nvPr>
            <p:ph type="sldImg"/>
          </p:nvPr>
        </p:nvSpPr>
        <p:spPr bwMode="auto">
          <a:xfrm>
            <a:off x="1371600" y="763588"/>
            <a:ext cx="50292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6386" name="Rectangle 2">
            <a:extLst>
              <a:ext uri="{FF2B5EF4-FFF2-40B4-BE49-F238E27FC236}">
                <a16:creationId xmlns="" xmlns:a16="http://schemas.microsoft.com/office/drawing/2014/main" id="{0748DBDB-C01A-4B84-BFB4-C710FDFEAF89}"/>
              </a:ext>
            </a:extLst>
          </p:cNvPr>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43000" y="693738"/>
            <a:ext cx="4572000" cy="3429000"/>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US"/>
          </a:p>
        </p:txBody>
      </p:sp>
      <p:sp>
        <p:nvSpPr>
          <p:cNvPr id="4" name="Date Placeholder 3">
            <a:extLst>
              <a:ext uri="{FF2B5EF4-FFF2-40B4-BE49-F238E27FC236}">
                <a16:creationId xmlns="" xmlns:a16="http://schemas.microsoft.com/office/drawing/2014/main" id="{EA1F400E-83D6-4480-8DF4-82D047171205}"/>
              </a:ext>
            </a:extLst>
          </p:cNvPr>
          <p:cNvSpPr>
            <a:spLocks noGrp="1"/>
          </p:cNvSpPr>
          <p:nvPr>
            <p:ph type="dt" idx="1"/>
          </p:nvPr>
        </p:nvSpPr>
        <p:spPr/>
        <p:txBody>
          <a:bodyPr/>
          <a:lstStyle/>
          <a:p>
            <a:fld id="{368E4DF1-1EA2-479E-8B5F-FF02D066EFF5}" type="datetime1">
              <a:rPr lang="en-US" smtClean="0"/>
              <a:t>3/4/2021</a:t>
            </a:fld>
            <a:endParaRPr lang="en-US"/>
          </a:p>
        </p:txBody>
      </p:sp>
      <p:sp>
        <p:nvSpPr>
          <p:cNvPr id="5" name="Footer Placeholder 4">
            <a:extLst>
              <a:ext uri="{FF2B5EF4-FFF2-40B4-BE49-F238E27FC236}">
                <a16:creationId xmlns="" xmlns:a16="http://schemas.microsoft.com/office/drawing/2014/main" id="{1E2D5DDF-DF06-4AE6-B51F-C0707992F1AF}"/>
              </a:ext>
            </a:extLst>
          </p:cNvPr>
          <p:cNvSpPr>
            <a:spLocks noGrp="1"/>
          </p:cNvSpPr>
          <p:nvPr>
            <p:ph type="ftr" sz="quarter" idx="4"/>
          </p:nvPr>
        </p:nvSpPr>
        <p:spPr/>
        <p:txBody>
          <a:bodyPr/>
          <a:lstStyle/>
          <a:p>
            <a:endParaRPr lang="en-US"/>
          </a:p>
        </p:txBody>
      </p:sp>
      <p:sp>
        <p:nvSpPr>
          <p:cNvPr id="6" name="Slide Number Placeholder 5">
            <a:extLst>
              <a:ext uri="{FF2B5EF4-FFF2-40B4-BE49-F238E27FC236}">
                <a16:creationId xmlns="" xmlns:a16="http://schemas.microsoft.com/office/drawing/2014/main" id="{A54C26D2-E95B-4A64-AE64-003468A454DE}"/>
              </a:ext>
            </a:extLst>
          </p:cNvPr>
          <p:cNvSpPr>
            <a:spLocks noGrp="1"/>
          </p:cNvSpPr>
          <p:nvPr>
            <p:ph type="sldNum" sz="quarter" idx="5"/>
          </p:nvPr>
        </p:nvSpPr>
        <p:spPr/>
        <p:txBody>
          <a:bodyPr/>
          <a:lstStyle/>
          <a:p>
            <a:fld id="{7C1CB37B-9643-44B8-B550-2CBC283E5D58}" type="slidenum">
              <a:rPr lang="en-US" smtClean="0"/>
              <a:pPr/>
              <a:t>12</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 xmlns:a16="http://schemas.microsoft.com/office/drawing/2014/main" id="{DE2B0DB9-F676-401C-BC38-4AD9AA1837A1}"/>
              </a:ext>
            </a:extLst>
          </p:cNvPr>
          <p:cNvSpPr>
            <a:spLocks noGrp="1" noChangeArrowheads="1"/>
          </p:cNvSpPr>
          <p:nvPr>
            <p:ph type="sldNum"/>
          </p:nvPr>
        </p:nvSpPr>
        <p:spPr>
          <a:ln/>
        </p:spPr>
        <p:txBody>
          <a:bodyPr/>
          <a:lstStyle/>
          <a:p>
            <a:fld id="{B46A5BA4-AC19-487F-BCB7-F76FE20661C8}" type="slidenum">
              <a:rPr lang="en-US" altLang="en-US"/>
              <a:pPr/>
              <a:t>13</a:t>
            </a:fld>
            <a:endParaRPr lang="en-US" altLang="en-US"/>
          </a:p>
        </p:txBody>
      </p:sp>
      <p:sp>
        <p:nvSpPr>
          <p:cNvPr id="21505" name="Rectangle 1">
            <a:extLst>
              <a:ext uri="{FF2B5EF4-FFF2-40B4-BE49-F238E27FC236}">
                <a16:creationId xmlns="" xmlns:a16="http://schemas.microsoft.com/office/drawing/2014/main" id="{660DBB7B-6434-4930-9EE8-7A1D3C009096}"/>
              </a:ext>
            </a:extLst>
          </p:cNvPr>
          <p:cNvSpPr txBox="1">
            <a:spLocks noGrp="1" noRot="1" noChangeAspect="1" noChangeArrowheads="1"/>
          </p:cNvSpPr>
          <p:nvPr>
            <p:ph type="sldImg"/>
          </p:nvPr>
        </p:nvSpPr>
        <p:spPr bwMode="auto">
          <a:xfrm>
            <a:off x="1371600" y="763588"/>
            <a:ext cx="50292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1506" name="Rectangle 2">
            <a:extLst>
              <a:ext uri="{FF2B5EF4-FFF2-40B4-BE49-F238E27FC236}">
                <a16:creationId xmlns="" xmlns:a16="http://schemas.microsoft.com/office/drawing/2014/main" id="{2B6608DB-D50F-49F6-A8B0-A785D6FAA595}"/>
              </a:ext>
            </a:extLst>
          </p:cNvPr>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 xmlns:a16="http://schemas.microsoft.com/office/drawing/2014/main" id="{5B89C369-1516-46BC-89FB-41C34A4B1835}"/>
              </a:ext>
            </a:extLst>
          </p:cNvPr>
          <p:cNvSpPr>
            <a:spLocks noGrp="1" noChangeArrowheads="1"/>
          </p:cNvSpPr>
          <p:nvPr>
            <p:ph type="sldNum"/>
          </p:nvPr>
        </p:nvSpPr>
        <p:spPr>
          <a:ln/>
        </p:spPr>
        <p:txBody>
          <a:bodyPr/>
          <a:lstStyle/>
          <a:p>
            <a:fld id="{70359B6B-28E2-4C6E-82F6-F32860813E97}" type="slidenum">
              <a:rPr lang="en-US" altLang="en-US"/>
              <a:pPr/>
              <a:t>14</a:t>
            </a:fld>
            <a:endParaRPr lang="en-US" altLang="en-US"/>
          </a:p>
        </p:txBody>
      </p:sp>
      <p:sp>
        <p:nvSpPr>
          <p:cNvPr id="22529" name="Rectangle 1">
            <a:extLst>
              <a:ext uri="{FF2B5EF4-FFF2-40B4-BE49-F238E27FC236}">
                <a16:creationId xmlns="" xmlns:a16="http://schemas.microsoft.com/office/drawing/2014/main" id="{94DA3326-24EC-4C27-844C-9C3A5E50D8DC}"/>
              </a:ext>
            </a:extLst>
          </p:cNvPr>
          <p:cNvSpPr txBox="1">
            <a:spLocks noGrp="1" noRot="1" noChangeAspect="1" noChangeArrowheads="1"/>
          </p:cNvSpPr>
          <p:nvPr>
            <p:ph type="sldImg"/>
          </p:nvPr>
        </p:nvSpPr>
        <p:spPr bwMode="auto">
          <a:xfrm>
            <a:off x="1371600" y="763588"/>
            <a:ext cx="50292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2530" name="Rectangle 2">
            <a:extLst>
              <a:ext uri="{FF2B5EF4-FFF2-40B4-BE49-F238E27FC236}">
                <a16:creationId xmlns="" xmlns:a16="http://schemas.microsoft.com/office/drawing/2014/main" id="{50A19CA8-E5EF-4FDA-908C-6F94EBB75731}"/>
              </a:ext>
            </a:extLst>
          </p:cNvPr>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43000" y="693738"/>
            <a:ext cx="4572000" cy="3429000"/>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US"/>
          </a:p>
        </p:txBody>
      </p:sp>
      <p:sp>
        <p:nvSpPr>
          <p:cNvPr id="4" name="Date Placeholder 3">
            <a:extLst>
              <a:ext uri="{FF2B5EF4-FFF2-40B4-BE49-F238E27FC236}">
                <a16:creationId xmlns="" xmlns:a16="http://schemas.microsoft.com/office/drawing/2014/main" id="{5AF07B9C-484F-441E-8001-84368CFC9EE8}"/>
              </a:ext>
            </a:extLst>
          </p:cNvPr>
          <p:cNvSpPr>
            <a:spLocks noGrp="1"/>
          </p:cNvSpPr>
          <p:nvPr>
            <p:ph type="dt" idx="1"/>
          </p:nvPr>
        </p:nvSpPr>
        <p:spPr/>
        <p:txBody>
          <a:bodyPr/>
          <a:lstStyle/>
          <a:p>
            <a:fld id="{311AB310-CDE4-4CED-A3E2-92507D064E16}" type="datetime1">
              <a:rPr lang="en-US" smtClean="0"/>
              <a:t>3/4/2021</a:t>
            </a:fld>
            <a:endParaRPr lang="en-US"/>
          </a:p>
        </p:txBody>
      </p:sp>
      <p:sp>
        <p:nvSpPr>
          <p:cNvPr id="5" name="Footer Placeholder 4">
            <a:extLst>
              <a:ext uri="{FF2B5EF4-FFF2-40B4-BE49-F238E27FC236}">
                <a16:creationId xmlns="" xmlns:a16="http://schemas.microsoft.com/office/drawing/2014/main" id="{AA885C61-05FB-434F-B2A0-054D78665B80}"/>
              </a:ext>
            </a:extLst>
          </p:cNvPr>
          <p:cNvSpPr>
            <a:spLocks noGrp="1"/>
          </p:cNvSpPr>
          <p:nvPr>
            <p:ph type="ftr" sz="quarter" idx="4"/>
          </p:nvPr>
        </p:nvSpPr>
        <p:spPr/>
        <p:txBody>
          <a:bodyPr/>
          <a:lstStyle/>
          <a:p>
            <a:endParaRPr lang="en-US"/>
          </a:p>
        </p:txBody>
      </p:sp>
      <p:sp>
        <p:nvSpPr>
          <p:cNvPr id="6" name="Slide Number Placeholder 5">
            <a:extLst>
              <a:ext uri="{FF2B5EF4-FFF2-40B4-BE49-F238E27FC236}">
                <a16:creationId xmlns="" xmlns:a16="http://schemas.microsoft.com/office/drawing/2014/main" id="{03B4DE49-039F-4DE8-B2E7-5348D43E290E}"/>
              </a:ext>
            </a:extLst>
          </p:cNvPr>
          <p:cNvSpPr>
            <a:spLocks noGrp="1"/>
          </p:cNvSpPr>
          <p:nvPr>
            <p:ph type="sldNum" sz="quarter" idx="5"/>
          </p:nvPr>
        </p:nvSpPr>
        <p:spPr/>
        <p:txBody>
          <a:bodyPr/>
          <a:lstStyle/>
          <a:p>
            <a:fld id="{7C1CB37B-9643-44B8-B550-2CBC283E5D58}" type="slidenum">
              <a:rPr lang="en-US" smtClean="0"/>
              <a:pPr/>
              <a:t>15</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43000" y="693738"/>
            <a:ext cx="4572000" cy="3429000"/>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US"/>
          </a:p>
        </p:txBody>
      </p:sp>
      <p:sp>
        <p:nvSpPr>
          <p:cNvPr id="4" name="Date Placeholder 3">
            <a:extLst>
              <a:ext uri="{FF2B5EF4-FFF2-40B4-BE49-F238E27FC236}">
                <a16:creationId xmlns="" xmlns:a16="http://schemas.microsoft.com/office/drawing/2014/main" id="{0B2D2557-71F9-4571-B385-C01122A952B7}"/>
              </a:ext>
            </a:extLst>
          </p:cNvPr>
          <p:cNvSpPr>
            <a:spLocks noGrp="1"/>
          </p:cNvSpPr>
          <p:nvPr>
            <p:ph type="dt" idx="1"/>
          </p:nvPr>
        </p:nvSpPr>
        <p:spPr/>
        <p:txBody>
          <a:bodyPr/>
          <a:lstStyle/>
          <a:p>
            <a:fld id="{314B955C-2758-4F6B-A61E-B11C0EF60A70}" type="datetime1">
              <a:rPr lang="en-US" smtClean="0"/>
              <a:t>3/4/2021</a:t>
            </a:fld>
            <a:endParaRPr lang="en-US"/>
          </a:p>
        </p:txBody>
      </p:sp>
      <p:sp>
        <p:nvSpPr>
          <p:cNvPr id="5" name="Footer Placeholder 4">
            <a:extLst>
              <a:ext uri="{FF2B5EF4-FFF2-40B4-BE49-F238E27FC236}">
                <a16:creationId xmlns="" xmlns:a16="http://schemas.microsoft.com/office/drawing/2014/main" id="{C3A98E19-A709-44A0-B982-8F1EEB60C0C6}"/>
              </a:ext>
            </a:extLst>
          </p:cNvPr>
          <p:cNvSpPr>
            <a:spLocks noGrp="1"/>
          </p:cNvSpPr>
          <p:nvPr>
            <p:ph type="ftr" sz="quarter" idx="4"/>
          </p:nvPr>
        </p:nvSpPr>
        <p:spPr/>
        <p:txBody>
          <a:bodyPr/>
          <a:lstStyle/>
          <a:p>
            <a:endParaRPr lang="en-US"/>
          </a:p>
        </p:txBody>
      </p:sp>
      <p:sp>
        <p:nvSpPr>
          <p:cNvPr id="6" name="Slide Number Placeholder 5">
            <a:extLst>
              <a:ext uri="{FF2B5EF4-FFF2-40B4-BE49-F238E27FC236}">
                <a16:creationId xmlns="" xmlns:a16="http://schemas.microsoft.com/office/drawing/2014/main" id="{2280CE40-9574-4337-9624-829F7C6C0337}"/>
              </a:ext>
            </a:extLst>
          </p:cNvPr>
          <p:cNvSpPr>
            <a:spLocks noGrp="1"/>
          </p:cNvSpPr>
          <p:nvPr>
            <p:ph type="sldNum" sz="quarter" idx="5"/>
          </p:nvPr>
        </p:nvSpPr>
        <p:spPr/>
        <p:txBody>
          <a:bodyPr/>
          <a:lstStyle/>
          <a:p>
            <a:fld id="{7C1CB37B-9643-44B8-B550-2CBC283E5D58}" type="slidenum">
              <a:rPr lang="en-US" smtClean="0"/>
              <a:pPr/>
              <a:t>16</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r>
              <a:rPr lang="en-US" smtClean="0"/>
              <a:t>3/04/2021</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B43879-9311-4B19-95C2-978513F807A6}"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smtClean="0"/>
              <a:t>3/04/2021</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B43879-9311-4B19-95C2-978513F807A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smtClean="0"/>
              <a:t>3/04/2021</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B43879-9311-4B19-95C2-978513F807A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smtClean="0"/>
              <a:t>3/04/2021</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B43879-9311-4B19-95C2-978513F807A6}"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smtClean="0"/>
              <a:t>3/04/2021</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B43879-9311-4B19-95C2-978513F807A6}"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r>
              <a:rPr lang="en-US" smtClean="0"/>
              <a:t>3/04/2021</a:t>
            </a:r>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B43879-9311-4B19-95C2-978513F807A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r>
              <a:rPr lang="en-US" smtClean="0"/>
              <a:t>3/04/2021</a:t>
            </a:r>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B43879-9311-4B19-95C2-978513F807A6}"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r>
              <a:rPr lang="en-US" smtClean="0"/>
              <a:t>3/04/2021</a:t>
            </a:r>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B43879-9311-4B19-95C2-978513F807A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3/04/2021</a:t>
            </a:r>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B43879-9311-4B19-95C2-978513F807A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smtClean="0"/>
              <a:t>3/04/2021</a:t>
            </a:r>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B43879-9311-4B19-95C2-978513F807A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smtClean="0"/>
              <a:t>3/04/2021</a:t>
            </a:r>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B43879-9311-4B19-95C2-978513F807A6}"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smtClean="0"/>
              <a:t>3/04/2021</a:t>
            </a: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B43879-9311-4B19-95C2-978513F807A6}"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1143000"/>
          </a:xfrm>
        </p:spPr>
        <p:txBody>
          <a:bodyPr>
            <a:noAutofit/>
          </a:bodyPr>
          <a:lstStyle/>
          <a:p>
            <a:r>
              <a:rPr lang="en-US" sz="4800" b="1" dirty="0">
                <a:latin typeface="Times New Roman" panose="02020603050405020304" pitchFamily="18" charset="0"/>
                <a:cs typeface="Times New Roman" panose="02020603050405020304" pitchFamily="18" charset="0"/>
              </a:rPr>
              <a:t>Identifying Product Bundles from Sales Data using Market Basket </a:t>
            </a:r>
          </a:p>
        </p:txBody>
      </p:sp>
      <p:sp>
        <p:nvSpPr>
          <p:cNvPr id="3" name="Text Placeholder 2"/>
          <p:cNvSpPr>
            <a:spLocks noGrp="1"/>
          </p:cNvSpPr>
          <p:nvPr>
            <p:ph type="body" idx="1"/>
          </p:nvPr>
        </p:nvSpPr>
        <p:spPr>
          <a:xfrm>
            <a:off x="304800" y="2743200"/>
            <a:ext cx="4040188" cy="639762"/>
          </a:xfrm>
        </p:spPr>
        <p:txBody>
          <a:bodyPr>
            <a:normAutofit/>
          </a:bodyPr>
          <a:lstStyle/>
          <a:p>
            <a:r>
              <a:rPr lang="en-US" dirty="0">
                <a:latin typeface="Times New Roman" panose="02020603050405020304" pitchFamily="18" charset="0"/>
                <a:cs typeface="Times New Roman" panose="02020603050405020304" pitchFamily="18" charset="0"/>
              </a:rPr>
              <a:t>GROUP MEMEBERS:</a:t>
            </a:r>
          </a:p>
        </p:txBody>
      </p:sp>
      <p:sp>
        <p:nvSpPr>
          <p:cNvPr id="4" name="Content Placeholder 3"/>
          <p:cNvSpPr>
            <a:spLocks noGrp="1"/>
          </p:cNvSpPr>
          <p:nvPr>
            <p:ph sz="half" idx="2"/>
          </p:nvPr>
        </p:nvSpPr>
        <p:spPr>
          <a:xfrm>
            <a:off x="152400" y="3429000"/>
            <a:ext cx="4800600" cy="3113088"/>
          </a:xfrm>
        </p:spPr>
        <p:txBody>
          <a:bodyPr>
            <a:normAutofit/>
          </a:bodyPr>
          <a:lstStyle/>
          <a:p>
            <a:r>
              <a:rPr lang="en-US" sz="2300" dirty="0" err="1">
                <a:latin typeface="Times New Roman" panose="02020603050405020304" pitchFamily="18" charset="0"/>
                <a:cs typeface="Times New Roman" panose="02020603050405020304" pitchFamily="18" charset="0"/>
              </a:rPr>
              <a:t>Ashish</a:t>
            </a:r>
            <a:r>
              <a:rPr lang="en-US" sz="2300" dirty="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Neupane</a:t>
            </a:r>
            <a:r>
              <a:rPr lang="en-US" sz="2300" dirty="0" smtClean="0">
                <a:latin typeface="Times New Roman" panose="02020603050405020304" pitchFamily="18" charset="0"/>
                <a:cs typeface="Times New Roman" panose="02020603050405020304" pitchFamily="18" charset="0"/>
              </a:rPr>
              <a:t>(89856)</a:t>
            </a:r>
            <a:endParaRPr lang="en-US" sz="2300" dirty="0">
              <a:latin typeface="Times New Roman" panose="02020603050405020304" pitchFamily="18" charset="0"/>
              <a:cs typeface="Times New Roman" panose="02020603050405020304" pitchFamily="18" charset="0"/>
            </a:endParaRPr>
          </a:p>
          <a:p>
            <a:r>
              <a:rPr lang="en-US" sz="2300" dirty="0" err="1">
                <a:latin typeface="Times New Roman" panose="02020603050405020304" pitchFamily="18" charset="0"/>
                <a:cs typeface="Times New Roman" panose="02020603050405020304" pitchFamily="18" charset="0"/>
              </a:rPr>
              <a:t>Bibek</a:t>
            </a:r>
            <a:r>
              <a:rPr lang="en-US" sz="2300" dirty="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Dhakal</a:t>
            </a:r>
            <a:r>
              <a:rPr lang="en-US" sz="2300" dirty="0" smtClean="0">
                <a:latin typeface="Times New Roman" panose="02020603050405020304" pitchFamily="18" charset="0"/>
                <a:cs typeface="Times New Roman" panose="02020603050405020304" pitchFamily="18" charset="0"/>
              </a:rPr>
              <a:t>(89858)</a:t>
            </a:r>
            <a:endParaRPr lang="en-US" sz="2300" dirty="0">
              <a:latin typeface="Times New Roman" panose="02020603050405020304" pitchFamily="18" charset="0"/>
              <a:cs typeface="Times New Roman" panose="02020603050405020304" pitchFamily="18" charset="0"/>
            </a:endParaRPr>
          </a:p>
          <a:p>
            <a:r>
              <a:rPr lang="en-US" sz="2300" dirty="0" err="1">
                <a:latin typeface="Times New Roman" panose="02020603050405020304" pitchFamily="18" charset="0"/>
                <a:cs typeface="Times New Roman" panose="02020603050405020304" pitchFamily="18" charset="0"/>
              </a:rPr>
              <a:t>Bijay</a:t>
            </a:r>
            <a:r>
              <a:rPr lang="en-US" sz="2300" dirty="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Aryal</a:t>
            </a:r>
            <a:r>
              <a:rPr lang="en-US" sz="2300" dirty="0" smtClean="0">
                <a:latin typeface="Times New Roman" panose="02020603050405020304" pitchFamily="18" charset="0"/>
                <a:cs typeface="Times New Roman" panose="02020603050405020304" pitchFamily="18" charset="0"/>
              </a:rPr>
              <a:t>(89860)</a:t>
            </a:r>
            <a:endParaRPr lang="en-US" sz="2300" dirty="0">
              <a:latin typeface="Times New Roman" panose="02020603050405020304" pitchFamily="18" charset="0"/>
              <a:cs typeface="Times New Roman" panose="02020603050405020304" pitchFamily="18" charset="0"/>
            </a:endParaRPr>
          </a:p>
          <a:p>
            <a:r>
              <a:rPr lang="en-US" sz="2300" dirty="0" err="1">
                <a:latin typeface="Times New Roman" panose="02020603050405020304" pitchFamily="18" charset="0"/>
                <a:cs typeface="Times New Roman" panose="02020603050405020304" pitchFamily="18" charset="0"/>
              </a:rPr>
              <a:t>Nabin</a:t>
            </a:r>
            <a:r>
              <a:rPr lang="en-US" sz="2300" dirty="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Kandel</a:t>
            </a:r>
            <a:r>
              <a:rPr lang="en-US" sz="2300" dirty="0" smtClean="0">
                <a:latin typeface="Times New Roman" panose="02020603050405020304" pitchFamily="18" charset="0"/>
                <a:cs typeface="Times New Roman" panose="02020603050405020304" pitchFamily="18" charset="0"/>
              </a:rPr>
              <a:t>(89870)</a:t>
            </a:r>
            <a:endParaRPr lang="en-US" sz="2300" dirty="0">
              <a:latin typeface="Times New Roman" panose="02020603050405020304" pitchFamily="18" charset="0"/>
              <a:cs typeface="Times New Roman" panose="02020603050405020304" pitchFamily="18" charset="0"/>
            </a:endParaRPr>
          </a:p>
        </p:txBody>
      </p:sp>
      <p:sp>
        <p:nvSpPr>
          <p:cNvPr id="5" name="Text Placeholder 4"/>
          <p:cNvSpPr>
            <a:spLocks noGrp="1"/>
          </p:cNvSpPr>
          <p:nvPr>
            <p:ph type="body" sz="quarter" idx="3"/>
          </p:nvPr>
        </p:nvSpPr>
        <p:spPr>
          <a:xfrm>
            <a:off x="5102225" y="2743200"/>
            <a:ext cx="4041775" cy="639762"/>
          </a:xfrm>
        </p:spPr>
        <p:txBody>
          <a:bodyPr>
            <a:normAutofit fontScale="92500"/>
          </a:bodyPr>
          <a:lstStyle/>
          <a:p>
            <a:r>
              <a:rPr lang="en-US" dirty="0">
                <a:latin typeface="Times New Roman" panose="02020603050405020304" pitchFamily="18" charset="0"/>
                <a:cs typeface="Times New Roman" panose="02020603050405020304" pitchFamily="18" charset="0"/>
              </a:rPr>
              <a:t> PROJECT CO-ORDINATOR:</a:t>
            </a:r>
          </a:p>
        </p:txBody>
      </p:sp>
      <p:sp>
        <p:nvSpPr>
          <p:cNvPr id="6" name="Content Placeholder 5"/>
          <p:cNvSpPr>
            <a:spLocks noGrp="1"/>
          </p:cNvSpPr>
          <p:nvPr>
            <p:ph sz="quarter" idx="4"/>
          </p:nvPr>
        </p:nvSpPr>
        <p:spPr>
          <a:xfrm>
            <a:off x="5102225" y="3429000"/>
            <a:ext cx="4041775" cy="3951288"/>
          </a:xfrm>
        </p:spPr>
        <p:txBody>
          <a:bodyPr/>
          <a:lstStyle/>
          <a:p>
            <a:r>
              <a:rPr lang="en-US" dirty="0" err="1">
                <a:latin typeface="Times New Roman" panose="02020603050405020304" pitchFamily="18" charset="0"/>
                <a:cs typeface="Times New Roman" panose="02020603050405020304" pitchFamily="18" charset="0"/>
              </a:rPr>
              <a:t>Er</a:t>
            </a:r>
            <a:r>
              <a:rPr lang="en-US" dirty="0">
                <a:latin typeface="Times New Roman" panose="02020603050405020304" pitchFamily="18" charset="0"/>
                <a:cs typeface="Times New Roman" panose="02020603050405020304" pitchFamily="18" charset="0"/>
              </a:rPr>
              <a:t>. Narayan </a:t>
            </a:r>
            <a:r>
              <a:rPr lang="en-US" dirty="0" err="1">
                <a:latin typeface="Times New Roman" panose="02020603050405020304" pitchFamily="18" charset="0"/>
                <a:cs typeface="Times New Roman" panose="02020603050405020304" pitchFamily="18" charset="0"/>
              </a:rPr>
              <a:t>Adhikari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Chettri</a:t>
            </a: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pPr marL="0" indent="0">
              <a:buNone/>
            </a:pPr>
            <a:r>
              <a:rPr lang="en-US" b="1" dirty="0">
                <a:latin typeface="Times New Roman" panose="02020603050405020304" pitchFamily="18" charset="0"/>
                <a:cs typeface="Times New Roman" panose="02020603050405020304" pitchFamily="18" charset="0"/>
              </a:rPr>
              <a:t>SUPERVISOR:</a:t>
            </a:r>
          </a:p>
          <a:p>
            <a:r>
              <a:rPr lang="en-US" dirty="0" err="1">
                <a:latin typeface="Times New Roman" panose="02020603050405020304" pitchFamily="18" charset="0"/>
                <a:cs typeface="Times New Roman" panose="02020603050405020304" pitchFamily="18" charset="0"/>
              </a:rPr>
              <a:t>Er</a:t>
            </a:r>
            <a:r>
              <a:rPr lang="en-US" dirty="0">
                <a:latin typeface="Times New Roman" panose="02020603050405020304" pitchFamily="18" charset="0"/>
                <a:cs typeface="Times New Roman" panose="02020603050405020304" pitchFamily="18" charset="0"/>
              </a:rPr>
              <a:t>. Ramesh </a:t>
            </a:r>
            <a:r>
              <a:rPr lang="en-US" dirty="0" err="1">
                <a:latin typeface="Times New Roman" panose="02020603050405020304" pitchFamily="18" charset="0"/>
                <a:cs typeface="Times New Roman" panose="02020603050405020304" pitchFamily="18" charset="0"/>
              </a:rPr>
              <a:t>Tamang</a:t>
            </a:r>
            <a:endParaRPr lang="en-US" dirty="0">
              <a:latin typeface="Times New Roman" panose="02020603050405020304" pitchFamily="18" charset="0"/>
              <a:cs typeface="Times New Roman" panose="02020603050405020304" pitchFamily="18" charset="0"/>
            </a:endParaRPr>
          </a:p>
        </p:txBody>
      </p:sp>
      <p:sp>
        <p:nvSpPr>
          <p:cNvPr id="8" name="Slide Number Placeholder 7">
            <a:extLst>
              <a:ext uri="{FF2B5EF4-FFF2-40B4-BE49-F238E27FC236}">
                <a16:creationId xmlns="" xmlns:a16="http://schemas.microsoft.com/office/drawing/2014/main" id="{D487157D-B116-47F2-B300-7800FFD70D33}"/>
              </a:ext>
            </a:extLst>
          </p:cNvPr>
          <p:cNvSpPr>
            <a:spLocks noGrp="1"/>
          </p:cNvSpPr>
          <p:nvPr>
            <p:ph type="sldNum" sz="quarter" idx="12"/>
          </p:nvPr>
        </p:nvSpPr>
        <p:spPr/>
        <p:txBody>
          <a:bodyPr/>
          <a:lstStyle/>
          <a:p>
            <a:fld id="{B6B43879-9311-4B19-95C2-978513F807A6}" type="slidenum">
              <a:rPr lang="en-US" smtClean="0"/>
              <a:pPr/>
              <a:t>1</a:t>
            </a:fld>
            <a:endParaRPr lang="en-US"/>
          </a:p>
        </p:txBody>
      </p:sp>
      <p:sp>
        <p:nvSpPr>
          <p:cNvPr id="7" name="Date Placeholder 6"/>
          <p:cNvSpPr>
            <a:spLocks noGrp="1"/>
          </p:cNvSpPr>
          <p:nvPr>
            <p:ph type="dt" sz="half" idx="10"/>
          </p:nvPr>
        </p:nvSpPr>
        <p:spPr/>
        <p:txBody>
          <a:bodyPr/>
          <a:lstStyle/>
          <a:p>
            <a:r>
              <a:rPr lang="en-US" smtClean="0"/>
              <a:t>3/04/2021</a:t>
            </a:r>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Text Box 1">
            <a:extLst>
              <a:ext uri="{FF2B5EF4-FFF2-40B4-BE49-F238E27FC236}">
                <a16:creationId xmlns="" xmlns:a16="http://schemas.microsoft.com/office/drawing/2014/main" id="{E355A6B5-3E29-469A-A44B-BA98B0D0E311}"/>
              </a:ext>
            </a:extLst>
          </p:cNvPr>
          <p:cNvSpPr txBox="1">
            <a:spLocks noChangeArrowheads="1"/>
          </p:cNvSpPr>
          <p:nvPr/>
        </p:nvSpPr>
        <p:spPr bwMode="auto">
          <a:xfrm>
            <a:off x="456481" y="273960"/>
            <a:ext cx="8228160" cy="61747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19201" rIns="0" bIns="0"/>
          <a:lstStyle>
            <a:lvl1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panose="020B0604020202020204" pitchFamily="34" charset="0"/>
                <a:ea typeface="Microsoft YaHei" panose="020B0503020204020204" pitchFamily="34" charset="-122"/>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panose="020B0604020202020204" pitchFamily="34" charset="0"/>
                <a:ea typeface="Microsoft YaHei" panose="020B0503020204020204" pitchFamily="34" charset="-122"/>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panose="020B0604020202020204" pitchFamily="34" charset="0"/>
                <a:ea typeface="Microsoft YaHei" panose="020B0503020204020204" pitchFamily="34" charset="-122"/>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panose="020B0604020202020204" pitchFamily="34" charset="0"/>
                <a:ea typeface="Microsoft YaHei" panose="020B0503020204020204" pitchFamily="34" charset="-122"/>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panose="020B0604020202020204" pitchFamily="34" charset="0"/>
                <a:ea typeface="Microsoft YaHei" panose="020B0503020204020204" pitchFamily="34" charset="-122"/>
              </a:defRPr>
            </a:lvl9pPr>
          </a:lstStyle>
          <a:p>
            <a:r>
              <a:rPr lang="en-US" altLang="en-US" sz="4400" b="1" dirty="0" smtClean="0">
                <a:latin typeface="Times New Roman" panose="02020603050405020304" pitchFamily="18" charset="0"/>
                <a:cs typeface="Times New Roman" panose="02020603050405020304" pitchFamily="18" charset="0"/>
              </a:rPr>
              <a:t>5.2 DATASET </a:t>
            </a:r>
            <a:r>
              <a:rPr lang="en-US" altLang="en-US" sz="4400" b="1" dirty="0" smtClean="0">
                <a:latin typeface="Times New Roman" panose="02020603050405020304" pitchFamily="18" charset="0"/>
                <a:cs typeface="Times New Roman" panose="02020603050405020304" pitchFamily="18" charset="0"/>
              </a:rPr>
              <a:t>DESCRIPTION</a:t>
            </a:r>
            <a:endParaRPr lang="en-US" altLang="en-US" sz="4400" b="1" dirty="0">
              <a:latin typeface="Times New Roman" panose="02020603050405020304" pitchFamily="18" charset="0"/>
              <a:cs typeface="Times New Roman" panose="02020603050405020304" pitchFamily="18" charset="0"/>
            </a:endParaRPr>
          </a:p>
          <a:p>
            <a:endParaRPr lang="en-US" altLang="en-US" sz="1814" dirty="0">
              <a:latin typeface="Times New Roman" panose="02020603050405020304" pitchFamily="18" charset="0"/>
              <a:cs typeface="Times New Roman" panose="02020603050405020304" pitchFamily="18" charset="0"/>
            </a:endParaRPr>
          </a:p>
          <a:p>
            <a:pPr algn="just"/>
            <a:r>
              <a:rPr lang="en-US" altLang="en-US" sz="1814" dirty="0">
                <a:latin typeface="Times New Roman" panose="02020603050405020304" pitchFamily="18" charset="0"/>
                <a:cs typeface="Times New Roman" panose="02020603050405020304" pitchFamily="18" charset="0"/>
              </a:rPr>
              <a:t>The dataset contains sample of over 3 million grocery orders from more than 200,000 </a:t>
            </a:r>
            <a:r>
              <a:rPr lang="en-US" altLang="en-US" sz="1814" dirty="0" err="1">
                <a:latin typeface="Times New Roman" panose="02020603050405020304" pitchFamily="18" charset="0"/>
                <a:cs typeface="Times New Roman" panose="02020603050405020304" pitchFamily="18" charset="0"/>
              </a:rPr>
              <a:t>instacart</a:t>
            </a:r>
            <a:r>
              <a:rPr lang="en-US" altLang="en-US" sz="1814" dirty="0">
                <a:latin typeface="Times New Roman" panose="02020603050405020304" pitchFamily="18" charset="0"/>
                <a:cs typeface="Times New Roman" panose="02020603050405020304" pitchFamily="18" charset="0"/>
              </a:rPr>
              <a:t> </a:t>
            </a:r>
            <a:r>
              <a:rPr lang="en-US" altLang="en-US" sz="1814" dirty="0" smtClean="0">
                <a:latin typeface="Times New Roman" panose="02020603050405020304" pitchFamily="18" charset="0"/>
                <a:cs typeface="Times New Roman" panose="02020603050405020304" pitchFamily="18" charset="0"/>
              </a:rPr>
              <a:t>users</a:t>
            </a:r>
            <a:endParaRPr lang="en-US" altLang="en-US" sz="1814" dirty="0">
              <a:latin typeface="Times New Roman" panose="02020603050405020304" pitchFamily="18" charset="0"/>
              <a:cs typeface="Times New Roman" panose="02020603050405020304" pitchFamily="18" charset="0"/>
            </a:endParaRPr>
          </a:p>
          <a:p>
            <a:pPr algn="just">
              <a:lnSpc>
                <a:spcPct val="140000"/>
              </a:lnSpc>
            </a:pPr>
            <a:r>
              <a:rPr lang="en-US" altLang="en-US" sz="1814" dirty="0">
                <a:latin typeface="Times New Roman" panose="02020603050405020304" pitchFamily="18" charset="0"/>
                <a:cs typeface="Times New Roman" panose="02020603050405020304" pitchFamily="18" charset="0"/>
              </a:rPr>
              <a:t>There are basically 5 datasets provided:</a:t>
            </a:r>
          </a:p>
          <a:p>
            <a:pPr algn="just">
              <a:lnSpc>
                <a:spcPct val="140000"/>
              </a:lnSpc>
            </a:pPr>
            <a:r>
              <a:rPr lang="en-US" altLang="en-US" sz="1814" dirty="0">
                <a:latin typeface="Times New Roman" panose="02020603050405020304" pitchFamily="18" charset="0"/>
                <a:cs typeface="Times New Roman" panose="02020603050405020304" pitchFamily="18" charset="0"/>
              </a:rPr>
              <a:t>1.</a:t>
            </a:r>
            <a:r>
              <a:rPr lang="en-US" altLang="en-US" sz="1814" b="1" dirty="0">
                <a:latin typeface="Times New Roman" panose="02020603050405020304" pitchFamily="18" charset="0"/>
                <a:cs typeface="Times New Roman" panose="02020603050405020304" pitchFamily="18" charset="0"/>
              </a:rPr>
              <a:t>Orders.csv:</a:t>
            </a:r>
            <a:r>
              <a:rPr lang="en-US" altLang="en-US" sz="1814" dirty="0">
                <a:latin typeface="Times New Roman" panose="02020603050405020304" pitchFamily="18" charset="0"/>
                <a:cs typeface="Times New Roman" panose="02020603050405020304" pitchFamily="18" charset="0"/>
              </a:rPr>
              <a:t> this file contains all information about given order like: user who has made the order, when was the product purchased and days since prior order.</a:t>
            </a:r>
          </a:p>
          <a:p>
            <a:pPr algn="just">
              <a:lnSpc>
                <a:spcPct val="140000"/>
              </a:lnSpc>
            </a:pPr>
            <a:r>
              <a:rPr lang="en-US" altLang="en-US" sz="1814" dirty="0">
                <a:latin typeface="Times New Roman" panose="02020603050405020304" pitchFamily="18" charset="0"/>
                <a:cs typeface="Times New Roman" panose="02020603050405020304" pitchFamily="18" charset="0"/>
              </a:rPr>
              <a:t>2.</a:t>
            </a:r>
            <a:r>
              <a:rPr lang="en-US" altLang="en-US" sz="1814" b="1" dirty="0">
                <a:latin typeface="Times New Roman" panose="02020603050405020304" pitchFamily="18" charset="0"/>
                <a:cs typeface="Times New Roman" panose="02020603050405020304" pitchFamily="18" charset="0"/>
              </a:rPr>
              <a:t>Order_products.csv</a:t>
            </a:r>
            <a:r>
              <a:rPr lang="en-US" altLang="en-US" sz="1814" dirty="0">
                <a:latin typeface="Times New Roman" panose="02020603050405020304" pitchFamily="18" charset="0"/>
                <a:cs typeface="Times New Roman" panose="02020603050405020304" pitchFamily="18" charset="0"/>
              </a:rPr>
              <a:t>: this file has detailed information about the product that has been brought in the given order along with reordered status</a:t>
            </a:r>
          </a:p>
          <a:p>
            <a:pPr algn="just">
              <a:lnSpc>
                <a:spcPct val="140000"/>
              </a:lnSpc>
            </a:pPr>
            <a:r>
              <a:rPr lang="en-US" altLang="en-US" sz="1814" dirty="0">
                <a:latin typeface="Times New Roman" panose="02020603050405020304" pitchFamily="18" charset="0"/>
                <a:cs typeface="Times New Roman" panose="02020603050405020304" pitchFamily="18" charset="0"/>
              </a:rPr>
              <a:t>3.</a:t>
            </a:r>
            <a:r>
              <a:rPr lang="en-US" altLang="en-US" sz="1814" b="1" dirty="0">
                <a:latin typeface="Times New Roman" panose="02020603050405020304" pitchFamily="18" charset="0"/>
                <a:cs typeface="Times New Roman" panose="02020603050405020304" pitchFamily="18" charset="0"/>
              </a:rPr>
              <a:t>Products.csv:</a:t>
            </a:r>
            <a:r>
              <a:rPr lang="en-US" altLang="en-US" sz="1814" dirty="0">
                <a:latin typeface="Times New Roman" panose="02020603050405020304" pitchFamily="18" charset="0"/>
                <a:cs typeface="Times New Roman" panose="02020603050405020304" pitchFamily="18" charset="0"/>
              </a:rPr>
              <a:t> this file contains the name of products with their corresponding </a:t>
            </a:r>
            <a:r>
              <a:rPr lang="en-US" altLang="en-US" sz="1814" dirty="0" err="1">
                <a:latin typeface="Times New Roman" panose="02020603050405020304" pitchFamily="18" charset="0"/>
                <a:cs typeface="Times New Roman" panose="02020603050405020304" pitchFamily="18" charset="0"/>
              </a:rPr>
              <a:t>product_id</a:t>
            </a:r>
            <a:endParaRPr lang="en-US" altLang="en-US" sz="1814" dirty="0">
              <a:latin typeface="Times New Roman" panose="02020603050405020304" pitchFamily="18" charset="0"/>
              <a:cs typeface="Times New Roman" panose="02020603050405020304" pitchFamily="18" charset="0"/>
            </a:endParaRPr>
          </a:p>
          <a:p>
            <a:pPr algn="just">
              <a:lnSpc>
                <a:spcPct val="140000"/>
              </a:lnSpc>
            </a:pPr>
            <a:r>
              <a:rPr lang="en-US" altLang="en-US" sz="1814" dirty="0">
                <a:latin typeface="Times New Roman" panose="02020603050405020304" pitchFamily="18" charset="0"/>
                <a:cs typeface="Times New Roman" panose="02020603050405020304" pitchFamily="18" charset="0"/>
              </a:rPr>
              <a:t>4. </a:t>
            </a:r>
            <a:r>
              <a:rPr lang="en-US" altLang="en-US" sz="1814" b="1" dirty="0">
                <a:latin typeface="Times New Roman" panose="02020603050405020304" pitchFamily="18" charset="0"/>
                <a:cs typeface="Times New Roman" panose="02020603050405020304" pitchFamily="18" charset="0"/>
              </a:rPr>
              <a:t>Aisles.csv</a:t>
            </a:r>
            <a:r>
              <a:rPr lang="en-US" altLang="en-US" sz="1814" dirty="0">
                <a:latin typeface="Times New Roman" panose="02020603050405020304" pitchFamily="18" charset="0"/>
                <a:cs typeface="Times New Roman" panose="02020603050405020304" pitchFamily="18" charset="0"/>
              </a:rPr>
              <a:t>: this file contains the different aisles name (passage in department store) with </a:t>
            </a:r>
            <a:r>
              <a:rPr lang="en-US" altLang="en-US" sz="1814" dirty="0" err="1">
                <a:latin typeface="Times New Roman" panose="02020603050405020304" pitchFamily="18" charset="0"/>
                <a:cs typeface="Times New Roman" panose="02020603050405020304" pitchFamily="18" charset="0"/>
              </a:rPr>
              <a:t>aisle_id</a:t>
            </a:r>
            <a:endParaRPr lang="en-US" altLang="en-US" sz="1814" dirty="0">
              <a:latin typeface="Times New Roman" panose="02020603050405020304" pitchFamily="18" charset="0"/>
              <a:cs typeface="Times New Roman" panose="02020603050405020304" pitchFamily="18" charset="0"/>
            </a:endParaRPr>
          </a:p>
          <a:p>
            <a:pPr algn="just">
              <a:lnSpc>
                <a:spcPct val="140000"/>
              </a:lnSpc>
            </a:pPr>
            <a:r>
              <a:rPr lang="en-US" altLang="en-US" sz="1814" dirty="0">
                <a:latin typeface="Times New Roman" panose="02020603050405020304" pitchFamily="18" charset="0"/>
                <a:cs typeface="Times New Roman" panose="02020603050405020304" pitchFamily="18" charset="0"/>
              </a:rPr>
              <a:t>5.</a:t>
            </a:r>
            <a:r>
              <a:rPr lang="en-US" altLang="en-US" sz="1814" b="1" dirty="0">
                <a:latin typeface="Times New Roman" panose="02020603050405020304" pitchFamily="18" charset="0"/>
                <a:cs typeface="Times New Roman" panose="02020603050405020304" pitchFamily="18" charset="0"/>
              </a:rPr>
              <a:t>Departments.csv:</a:t>
            </a:r>
            <a:r>
              <a:rPr lang="en-US" altLang="en-US" sz="1814" dirty="0">
                <a:latin typeface="Times New Roman" panose="02020603050405020304" pitchFamily="18" charset="0"/>
                <a:cs typeface="Times New Roman" panose="02020603050405020304" pitchFamily="18" charset="0"/>
              </a:rPr>
              <a:t> this file contains the different department name (which contains aisle and products) along with the </a:t>
            </a:r>
            <a:r>
              <a:rPr lang="en-US" altLang="en-US" sz="1814" dirty="0" err="1">
                <a:latin typeface="Times New Roman" panose="02020603050405020304" pitchFamily="18" charset="0"/>
                <a:cs typeface="Times New Roman" panose="02020603050405020304" pitchFamily="18" charset="0"/>
              </a:rPr>
              <a:t>department_id</a:t>
            </a:r>
            <a:r>
              <a:rPr lang="en-US" altLang="en-US" sz="1814" dirty="0">
                <a:latin typeface="Times New Roman" panose="02020603050405020304" pitchFamily="18" charset="0"/>
                <a:cs typeface="Times New Roman" panose="02020603050405020304" pitchFamily="18" charset="0"/>
              </a:rPr>
              <a:t> </a:t>
            </a:r>
          </a:p>
          <a:p>
            <a:pPr algn="just">
              <a:lnSpc>
                <a:spcPct val="140000"/>
              </a:lnSpc>
            </a:pPr>
            <a:endParaRPr lang="en-US" altLang="en-US" sz="1814" dirty="0">
              <a:latin typeface="Times New Roman" panose="02020603050405020304" pitchFamily="18" charset="0"/>
              <a:cs typeface="Times New Roman" panose="02020603050405020304" pitchFamily="18" charset="0"/>
            </a:endParaRPr>
          </a:p>
        </p:txBody>
      </p:sp>
      <p:sp>
        <p:nvSpPr>
          <p:cNvPr id="2" name="Slide Number Placeholder 1"/>
          <p:cNvSpPr>
            <a:spLocks noGrp="1"/>
          </p:cNvSpPr>
          <p:nvPr>
            <p:ph type="sldNum" sz="quarter" idx="12"/>
          </p:nvPr>
        </p:nvSpPr>
        <p:spPr/>
        <p:txBody>
          <a:bodyPr/>
          <a:lstStyle/>
          <a:p>
            <a:fld id="{B6B43879-9311-4B19-95C2-978513F807A6}" type="slidenum">
              <a:rPr lang="en-US" smtClean="0"/>
              <a:pPr/>
              <a:t>10</a:t>
            </a:fld>
            <a:endParaRPr lang="en-US"/>
          </a:p>
        </p:txBody>
      </p:sp>
      <p:sp>
        <p:nvSpPr>
          <p:cNvPr id="3" name="Date Placeholder 2"/>
          <p:cNvSpPr>
            <a:spLocks noGrp="1"/>
          </p:cNvSpPr>
          <p:nvPr>
            <p:ph type="dt" sz="half" idx="10"/>
          </p:nvPr>
        </p:nvSpPr>
        <p:spPr/>
        <p:txBody>
          <a:bodyPr/>
          <a:lstStyle/>
          <a:p>
            <a:r>
              <a:rPr lang="en-US" smtClean="0"/>
              <a:t>3/04/2021</a:t>
            </a:r>
            <a:endParaRPr lang="en-US"/>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Text Box 1">
            <a:extLst>
              <a:ext uri="{FF2B5EF4-FFF2-40B4-BE49-F238E27FC236}">
                <a16:creationId xmlns="" xmlns:a16="http://schemas.microsoft.com/office/drawing/2014/main" id="{F860C378-7CB0-4C3F-93EE-9785B4D04B38}"/>
              </a:ext>
            </a:extLst>
          </p:cNvPr>
          <p:cNvSpPr txBox="1">
            <a:spLocks noChangeArrowheads="1"/>
          </p:cNvSpPr>
          <p:nvPr/>
        </p:nvSpPr>
        <p:spPr bwMode="auto">
          <a:xfrm>
            <a:off x="489601" y="273961"/>
            <a:ext cx="8228160" cy="58564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20801" rIns="0" bIns="0"/>
          <a:lstStyle>
            <a:lvl1pPr marL="215900" indent="-21590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panose="020B0604020202020204" pitchFamily="34" charset="0"/>
                <a:ea typeface="Microsoft YaHei" panose="020B0503020204020204" pitchFamily="34" charset="-122"/>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panose="020B0604020202020204" pitchFamily="34" charset="0"/>
                <a:ea typeface="Microsoft YaHei" panose="020B0503020204020204" pitchFamily="34" charset="-122"/>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panose="020B0604020202020204" pitchFamily="34" charset="0"/>
                <a:ea typeface="Microsoft YaHei" panose="020B0503020204020204" pitchFamily="34" charset="-122"/>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panose="020B0604020202020204" pitchFamily="34" charset="0"/>
                <a:ea typeface="Microsoft YaHei" panose="020B0503020204020204" pitchFamily="34" charset="-122"/>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panose="020B0604020202020204" pitchFamily="34" charset="0"/>
                <a:ea typeface="Microsoft YaHei" panose="020B0503020204020204" pitchFamily="34" charset="-122"/>
              </a:defRPr>
            </a:lvl9pPr>
          </a:lstStyle>
          <a:p>
            <a:pPr algn="just"/>
            <a:r>
              <a:rPr lang="en-US" altLang="en-US" sz="4400" b="1" dirty="0" smtClean="0">
                <a:latin typeface="Times New Roman" panose="02020603050405020304" pitchFamily="18" charset="0"/>
                <a:cs typeface="Times New Roman" panose="02020603050405020304" pitchFamily="18" charset="0"/>
              </a:rPr>
              <a:t>5.3 EXPLORATION</a:t>
            </a:r>
            <a:endParaRPr lang="en-US" altLang="en-US" sz="4400" b="1" dirty="0">
              <a:latin typeface="Times New Roman" panose="02020603050405020304" pitchFamily="18" charset="0"/>
              <a:cs typeface="Times New Roman" panose="02020603050405020304" pitchFamily="18" charset="0"/>
            </a:endParaRPr>
          </a:p>
          <a:p>
            <a:pPr algn="just"/>
            <a:endParaRPr lang="en-US" altLang="en-US" sz="2358" b="1" u="sng" dirty="0">
              <a:latin typeface="Times New Roman" panose="02020603050405020304" pitchFamily="18" charset="0"/>
              <a:cs typeface="Times New Roman" panose="02020603050405020304" pitchFamily="18" charset="0"/>
            </a:endParaRPr>
          </a:p>
          <a:p>
            <a:pPr algn="just"/>
            <a:r>
              <a:rPr lang="en-US" altLang="en-US" sz="2358" dirty="0">
                <a:latin typeface="Times New Roman" panose="02020603050405020304" pitchFamily="18" charset="0"/>
                <a:cs typeface="Times New Roman" panose="02020603050405020304" pitchFamily="18" charset="0"/>
              </a:rPr>
              <a:t>Exploring the </a:t>
            </a:r>
            <a:r>
              <a:rPr lang="en-US" altLang="en-US" sz="2358" dirty="0" smtClean="0">
                <a:latin typeface="Times New Roman" panose="02020603050405020304" pitchFamily="18" charset="0"/>
                <a:cs typeface="Times New Roman" panose="02020603050405020304" pitchFamily="18" charset="0"/>
              </a:rPr>
              <a:t>datasets(three major points):</a:t>
            </a:r>
            <a:endParaRPr lang="en-US" altLang="en-US" sz="2358" dirty="0">
              <a:latin typeface="Times New Roman" panose="02020603050405020304" pitchFamily="18" charset="0"/>
              <a:cs typeface="Times New Roman" panose="02020603050405020304" pitchFamily="18" charset="0"/>
            </a:endParaRPr>
          </a:p>
          <a:p>
            <a:pPr algn="just"/>
            <a:endParaRPr lang="en-US" altLang="en-US" sz="2358" dirty="0">
              <a:latin typeface="Times New Roman" panose="02020603050405020304" pitchFamily="18" charset="0"/>
              <a:cs typeface="Times New Roman" panose="02020603050405020304" pitchFamily="18" charset="0"/>
            </a:endParaRPr>
          </a:p>
          <a:p>
            <a:pPr algn="just">
              <a:buSzPct val="45000"/>
              <a:buFont typeface="Wingdings" panose="05000000000000000000" pitchFamily="2" charset="2"/>
              <a:buNone/>
            </a:pPr>
            <a:r>
              <a:rPr lang="en-US" altLang="en-US" sz="2358" dirty="0" smtClean="0">
                <a:latin typeface="Times New Roman" panose="02020603050405020304" pitchFamily="18" charset="0"/>
                <a:cs typeface="Times New Roman" panose="02020603050405020304" pitchFamily="18" charset="0"/>
              </a:rPr>
              <a:t>1.3,421,082 </a:t>
            </a:r>
            <a:r>
              <a:rPr lang="en-US" altLang="en-US" sz="2358" dirty="0">
                <a:latin typeface="Times New Roman" panose="02020603050405020304" pitchFamily="18" charset="0"/>
                <a:cs typeface="Times New Roman" panose="02020603050405020304" pitchFamily="18" charset="0"/>
              </a:rPr>
              <a:t>orders made by 206,209  </a:t>
            </a:r>
            <a:r>
              <a:rPr lang="en-US" altLang="en-US" sz="2358" dirty="0" err="1" smtClean="0">
                <a:latin typeface="Times New Roman" panose="02020603050405020304" pitchFamily="18" charset="0"/>
                <a:cs typeface="Times New Roman" panose="02020603050405020304" pitchFamily="18" charset="0"/>
              </a:rPr>
              <a:t>instacart</a:t>
            </a:r>
            <a:r>
              <a:rPr lang="en-US" altLang="en-US" sz="2358" dirty="0" smtClean="0">
                <a:latin typeface="Times New Roman" panose="02020603050405020304" pitchFamily="18" charset="0"/>
                <a:cs typeface="Times New Roman" panose="02020603050405020304" pitchFamily="18" charset="0"/>
              </a:rPr>
              <a:t> users</a:t>
            </a:r>
            <a:endParaRPr lang="en-US" altLang="en-US" sz="2358" dirty="0">
              <a:latin typeface="Times New Roman" panose="02020603050405020304" pitchFamily="18" charset="0"/>
              <a:cs typeface="Times New Roman" panose="02020603050405020304" pitchFamily="18" charset="0"/>
            </a:endParaRPr>
          </a:p>
          <a:p>
            <a:pPr algn="just">
              <a:buSzPct val="45000"/>
              <a:buFont typeface="Wingdings" panose="05000000000000000000" pitchFamily="2" charset="2"/>
              <a:buChar char=""/>
            </a:pPr>
            <a:endParaRPr lang="en-US" altLang="en-US" sz="2358" dirty="0">
              <a:latin typeface="Times New Roman" panose="02020603050405020304" pitchFamily="18" charset="0"/>
              <a:cs typeface="Times New Roman" panose="02020603050405020304" pitchFamily="18" charset="0"/>
            </a:endParaRPr>
          </a:p>
          <a:p>
            <a:pPr algn="just">
              <a:buClrTx/>
              <a:buSzTx/>
              <a:buFontTx/>
              <a:buNone/>
            </a:pPr>
            <a:r>
              <a:rPr lang="en-US" altLang="en-US" sz="2358" dirty="0">
                <a:latin typeface="Times New Roman" panose="02020603050405020304" pitchFamily="18" charset="0"/>
                <a:cs typeface="Times New Roman" panose="02020603050405020304" pitchFamily="18" charset="0"/>
              </a:rPr>
              <a:t>2.A single customer has made from 4 to 100 orders.</a:t>
            </a:r>
          </a:p>
          <a:p>
            <a:pPr algn="just">
              <a:buClrTx/>
              <a:buSzTx/>
              <a:buFontTx/>
              <a:buNone/>
            </a:pPr>
            <a:endParaRPr lang="en-US" altLang="en-US" sz="2358" dirty="0">
              <a:latin typeface="Times New Roman" panose="02020603050405020304" pitchFamily="18" charset="0"/>
              <a:cs typeface="Times New Roman" panose="02020603050405020304" pitchFamily="18" charset="0"/>
            </a:endParaRPr>
          </a:p>
          <a:p>
            <a:pPr algn="just">
              <a:buClrTx/>
              <a:buSzTx/>
              <a:buFontTx/>
              <a:buNone/>
            </a:pPr>
            <a:r>
              <a:rPr lang="en-US" altLang="en-US" sz="2358" dirty="0">
                <a:latin typeface="Times New Roman" panose="02020603050405020304" pitchFamily="18" charset="0"/>
                <a:cs typeface="Times New Roman" panose="02020603050405020304" pitchFamily="18" charset="0"/>
              </a:rPr>
              <a:t>3.Orders are high during Saturday and Sunday - 10am to 11 am has highest order done in a day followed by 12pm to 4pm - from 5pm no. of order seems to be </a:t>
            </a:r>
            <a:r>
              <a:rPr lang="en-US" altLang="en-US" sz="2358" dirty="0" smtClean="0">
                <a:latin typeface="Times New Roman" panose="02020603050405020304" pitchFamily="18" charset="0"/>
                <a:cs typeface="Times New Roman" panose="02020603050405020304" pitchFamily="18" charset="0"/>
              </a:rPr>
              <a:t>decreasing</a:t>
            </a:r>
            <a:endParaRPr lang="en-US" altLang="en-US" sz="2358" dirty="0">
              <a:latin typeface="Times New Roman" panose="02020603050405020304" pitchFamily="18" charset="0"/>
              <a:cs typeface="Times New Roman" panose="02020603050405020304" pitchFamily="18" charset="0"/>
            </a:endParaRPr>
          </a:p>
          <a:p>
            <a:pPr algn="just">
              <a:buClrTx/>
              <a:buSzTx/>
              <a:buFontTx/>
              <a:buNone/>
            </a:pPr>
            <a:endParaRPr lang="en-US" altLang="en-US" sz="2358" dirty="0">
              <a:latin typeface="Times New Roman" panose="02020603050405020304" pitchFamily="18" charset="0"/>
              <a:cs typeface="Times New Roman" panose="02020603050405020304" pitchFamily="18" charset="0"/>
            </a:endParaRPr>
          </a:p>
        </p:txBody>
      </p:sp>
      <p:sp>
        <p:nvSpPr>
          <p:cNvPr id="2" name="Slide Number Placeholder 1"/>
          <p:cNvSpPr>
            <a:spLocks noGrp="1"/>
          </p:cNvSpPr>
          <p:nvPr>
            <p:ph type="sldNum" sz="quarter" idx="12"/>
          </p:nvPr>
        </p:nvSpPr>
        <p:spPr/>
        <p:txBody>
          <a:bodyPr/>
          <a:lstStyle/>
          <a:p>
            <a:fld id="{B6B43879-9311-4B19-95C2-978513F807A6}" type="slidenum">
              <a:rPr lang="en-US" smtClean="0"/>
              <a:pPr/>
              <a:t>11</a:t>
            </a:fld>
            <a:endParaRPr lang="en-US"/>
          </a:p>
        </p:txBody>
      </p:sp>
      <p:sp>
        <p:nvSpPr>
          <p:cNvPr id="3" name="Date Placeholder 2"/>
          <p:cNvSpPr>
            <a:spLocks noGrp="1"/>
          </p:cNvSpPr>
          <p:nvPr>
            <p:ph type="dt" sz="half" idx="10"/>
          </p:nvPr>
        </p:nvSpPr>
        <p:spPr/>
        <p:txBody>
          <a:bodyPr/>
          <a:lstStyle/>
          <a:p>
            <a:r>
              <a:rPr lang="en-US" smtClean="0"/>
              <a:t>3/04/2021</a:t>
            </a:r>
            <a:endParaRPr lang="en-US"/>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txBox="1">
            <a:spLocks noGrp="1"/>
          </p:cNvSpPr>
          <p:nvPr>
            <p:ph type="subTitle" idx="4294967295"/>
          </p:nvPr>
        </p:nvSpPr>
        <p:spPr>
          <a:xfrm>
            <a:off x="457171" y="273352"/>
            <a:ext cx="8228763" cy="5857310"/>
          </a:xfrm>
        </p:spPr>
        <p:txBody>
          <a:bodyPr anchor="t"/>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algn="just">
              <a:lnSpc>
                <a:spcPct val="150000"/>
              </a:lnSpc>
            </a:pPr>
            <a:r>
              <a:rPr lang="en-US" sz="2000" dirty="0">
                <a:solidFill>
                  <a:srgbClr val="000000"/>
                </a:solidFill>
                <a:latin typeface="Times New Roman" pitchFamily="18" charset="0"/>
                <a:cs typeface="Times New Roman" pitchFamily="18" charset="0"/>
              </a:rPr>
              <a:t>Looking at the best sold product or top product that customers has made clearly mentioned that banana is best sold product. Around 18,726 bananas have been ordered by user. Looking at the top 10 best sold products:</a:t>
            </a:r>
          </a:p>
          <a:p>
            <a:pPr marL="0" indent="0" algn="just">
              <a:lnSpc>
                <a:spcPct val="150000"/>
              </a:lnSpc>
              <a:buNone/>
            </a:pPr>
            <a:endParaRPr lang="en-US" sz="1800" dirty="0">
              <a:solidFill>
                <a:srgbClr val="000000"/>
              </a:solidFill>
            </a:endParaRPr>
          </a:p>
        </p:txBody>
      </p:sp>
      <p:pic>
        <p:nvPicPr>
          <p:cNvPr id="3" name="Picture 2"/>
          <p:cNvPicPr>
            <a:picLocks noChangeAspect="1"/>
          </p:cNvPicPr>
          <p:nvPr/>
        </p:nvPicPr>
        <p:blipFill>
          <a:blip r:embed="rId3">
            <a:lum/>
            <a:alphaModFix/>
          </a:blip>
          <a:srcRect/>
          <a:stretch>
            <a:fillRect/>
          </a:stretch>
        </p:blipFill>
        <p:spPr>
          <a:xfrm>
            <a:off x="1493319" y="1981199"/>
            <a:ext cx="5805753" cy="3908441"/>
          </a:xfrm>
          <a:prstGeom prst="rect">
            <a:avLst/>
          </a:prstGeom>
          <a:noFill/>
          <a:ln>
            <a:noFill/>
          </a:ln>
        </p:spPr>
      </p:pic>
      <p:sp>
        <p:nvSpPr>
          <p:cNvPr id="5" name="Slide Number Placeholder 4">
            <a:extLst>
              <a:ext uri="{FF2B5EF4-FFF2-40B4-BE49-F238E27FC236}">
                <a16:creationId xmlns="" xmlns:a16="http://schemas.microsoft.com/office/drawing/2014/main" id="{E387DEAA-AEAA-4E00-A8E7-0A2EDA727822}"/>
              </a:ext>
            </a:extLst>
          </p:cNvPr>
          <p:cNvSpPr>
            <a:spLocks noGrp="1"/>
          </p:cNvSpPr>
          <p:nvPr>
            <p:ph type="sldNum" sz="quarter" idx="12"/>
          </p:nvPr>
        </p:nvSpPr>
        <p:spPr/>
        <p:txBody>
          <a:bodyPr/>
          <a:lstStyle/>
          <a:p>
            <a:fld id="{B6B43879-9311-4B19-95C2-978513F807A6}" type="slidenum">
              <a:rPr lang="en-US" smtClean="0"/>
              <a:pPr/>
              <a:t>12</a:t>
            </a:fld>
            <a:endParaRPr lang="en-US"/>
          </a:p>
        </p:txBody>
      </p:sp>
      <p:sp>
        <p:nvSpPr>
          <p:cNvPr id="4" name="Date Placeholder 3"/>
          <p:cNvSpPr>
            <a:spLocks noGrp="1"/>
          </p:cNvSpPr>
          <p:nvPr>
            <p:ph type="dt" sz="half" idx="10"/>
          </p:nvPr>
        </p:nvSpPr>
        <p:spPr/>
        <p:txBody>
          <a:bodyPr/>
          <a:lstStyle/>
          <a:p>
            <a:r>
              <a:rPr lang="en-US" smtClean="0"/>
              <a:t>3/04/2021</a:t>
            </a:r>
            <a:endParaRPr lang="en-US"/>
          </a:p>
        </p:txBody>
      </p:sp>
    </p:spTree>
    <p:extLst>
      <p:ext uri="{BB962C8B-B14F-4D97-AF65-F5344CB8AC3E}">
        <p14:creationId xmlns:p14="http://schemas.microsoft.com/office/powerpoint/2010/main" val="396213380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Text Box 1">
            <a:extLst>
              <a:ext uri="{FF2B5EF4-FFF2-40B4-BE49-F238E27FC236}">
                <a16:creationId xmlns="" xmlns:a16="http://schemas.microsoft.com/office/drawing/2014/main" id="{1B1C201A-1C19-4C18-B5EA-7A76CE68FF6F}"/>
              </a:ext>
            </a:extLst>
          </p:cNvPr>
          <p:cNvSpPr txBox="1">
            <a:spLocks noChangeArrowheads="1"/>
          </p:cNvSpPr>
          <p:nvPr/>
        </p:nvSpPr>
        <p:spPr bwMode="auto">
          <a:xfrm>
            <a:off x="457920" y="228600"/>
            <a:ext cx="8228160" cy="58564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19201" rIns="0" bIns="0"/>
          <a:lstStyle>
            <a:lvl1pPr marL="215900" indent="-21590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panose="020B0604020202020204" pitchFamily="34" charset="0"/>
                <a:ea typeface="Microsoft YaHei" panose="020B0503020204020204" pitchFamily="34" charset="-122"/>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panose="020B0604020202020204" pitchFamily="34" charset="0"/>
                <a:ea typeface="Microsoft YaHei" panose="020B0503020204020204" pitchFamily="34" charset="-122"/>
              </a:defRPr>
            </a:lvl2pPr>
            <a:lvl3pPr marL="647700" indent="-21590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panose="020B0604020202020204" pitchFamily="34" charset="0"/>
                <a:ea typeface="Microsoft YaHei" panose="020B0503020204020204" pitchFamily="34" charset="-122"/>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panose="020B0604020202020204" pitchFamily="34" charset="0"/>
                <a:ea typeface="Microsoft YaHei" panose="020B0503020204020204" pitchFamily="34" charset="-122"/>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panose="020B0604020202020204" pitchFamily="34" charset="0"/>
                <a:ea typeface="Microsoft YaHei" panose="020B0503020204020204" pitchFamily="34" charset="-122"/>
              </a:defRPr>
            </a:lvl9pPr>
          </a:lstStyle>
          <a:p>
            <a:r>
              <a:rPr lang="en-US" altLang="en-US" sz="4400" b="1" dirty="0" smtClean="0">
                <a:latin typeface="Times New Roman" panose="02020603050405020304" pitchFamily="18" charset="0"/>
                <a:cs typeface="Times New Roman" panose="02020603050405020304" pitchFamily="18" charset="0"/>
              </a:rPr>
              <a:t>5.4 FEATURE </a:t>
            </a:r>
            <a:r>
              <a:rPr lang="en-US" altLang="en-US" sz="4400" b="1" dirty="0" smtClean="0">
                <a:latin typeface="Times New Roman" panose="02020603050405020304" pitchFamily="18" charset="0"/>
                <a:cs typeface="Times New Roman" panose="02020603050405020304" pitchFamily="18" charset="0"/>
              </a:rPr>
              <a:t>EXTRACTION</a:t>
            </a:r>
            <a:endParaRPr lang="en-US" altLang="en-US" sz="4400" b="1" dirty="0">
              <a:latin typeface="Times New Roman" panose="02020603050405020304" pitchFamily="18" charset="0"/>
              <a:cs typeface="Times New Roman" panose="02020603050405020304" pitchFamily="18" charset="0"/>
            </a:endParaRPr>
          </a:p>
          <a:p>
            <a:pPr lvl="2" algn="just">
              <a:buSzPct val="45000"/>
              <a:buFont typeface="Wingdings" panose="05000000000000000000" pitchFamily="2" charset="2"/>
              <a:buNone/>
            </a:pPr>
            <a:endParaRPr lang="en-US" altLang="en-US" sz="2177" dirty="0">
              <a:latin typeface="Times New Roman" panose="02020603050405020304" pitchFamily="18" charset="0"/>
              <a:cs typeface="Times New Roman" panose="02020603050405020304" pitchFamily="18" charset="0"/>
            </a:endParaRPr>
          </a:p>
          <a:p>
            <a:pPr marL="342900" indent="-342900" algn="just">
              <a:buClrTx/>
              <a:buSzTx/>
              <a:buFont typeface="Arial" pitchFamily="34" charset="0"/>
              <a:buChar char="•"/>
            </a:pPr>
            <a:r>
              <a:rPr lang="en-US" altLang="en-US" sz="2400" dirty="0">
                <a:latin typeface="Times New Roman" panose="02020603050405020304" pitchFamily="18" charset="0"/>
                <a:cs typeface="Times New Roman" panose="02020603050405020304" pitchFamily="18" charset="0"/>
              </a:rPr>
              <a:t>Once the final working dataset is ready some of the features are directly extracted while other are done using word2vec analysis. </a:t>
            </a:r>
          </a:p>
          <a:p>
            <a:pPr marL="342900" indent="-342900" algn="just">
              <a:buClrTx/>
              <a:buSzTx/>
              <a:buFont typeface="Arial" pitchFamily="34" charset="0"/>
              <a:buChar char="•"/>
            </a:pPr>
            <a:endParaRPr lang="en-US" altLang="en-US" sz="2400" dirty="0">
              <a:latin typeface="Times New Roman" panose="02020603050405020304" pitchFamily="18" charset="0"/>
              <a:cs typeface="Times New Roman" panose="02020603050405020304" pitchFamily="18" charset="0"/>
            </a:endParaRPr>
          </a:p>
          <a:p>
            <a:pPr marL="342900" indent="-342900" algn="just">
              <a:buClrTx/>
              <a:buSzTx/>
              <a:buFont typeface="Arial" pitchFamily="34" charset="0"/>
              <a:buChar char="•"/>
            </a:pPr>
            <a:r>
              <a:rPr lang="en-US" altLang="en-US" sz="2400" dirty="0">
                <a:latin typeface="Times New Roman" panose="02020603050405020304" pitchFamily="18" charset="0"/>
                <a:cs typeface="Times New Roman" panose="02020603050405020304" pitchFamily="18" charset="0"/>
              </a:rPr>
              <a:t>Some of the features that are directly extracted includes:</a:t>
            </a:r>
          </a:p>
          <a:p>
            <a:pPr lvl="1" algn="just">
              <a:lnSpc>
                <a:spcPct val="140000"/>
              </a:lnSpc>
              <a:buSzPct val="45000"/>
              <a:buFont typeface="Wingdings" panose="05000000000000000000" pitchFamily="2" charset="2"/>
              <a:buChar char=""/>
            </a:pPr>
            <a:r>
              <a:rPr lang="en-US" altLang="en-US" sz="2200" dirty="0">
                <a:latin typeface="Times New Roman" panose="02020603050405020304" pitchFamily="18" charset="0"/>
                <a:cs typeface="Times New Roman" panose="02020603050405020304" pitchFamily="18" charset="0"/>
              </a:rPr>
              <a:t>Mean of order placed day of week</a:t>
            </a:r>
          </a:p>
          <a:p>
            <a:pPr lvl="1" algn="just">
              <a:lnSpc>
                <a:spcPct val="140000"/>
              </a:lnSpc>
              <a:buSzPct val="45000"/>
              <a:buFont typeface="Wingdings" panose="05000000000000000000" pitchFamily="2" charset="2"/>
              <a:buChar char=""/>
            </a:pPr>
            <a:r>
              <a:rPr lang="en-US" altLang="en-US" sz="2200" dirty="0">
                <a:latin typeface="Times New Roman" panose="02020603050405020304" pitchFamily="18" charset="0"/>
                <a:cs typeface="Times New Roman" panose="02020603050405020304" pitchFamily="18" charset="0"/>
              </a:rPr>
              <a:t>Mean of order placed hour of day</a:t>
            </a:r>
          </a:p>
          <a:p>
            <a:pPr lvl="1" algn="just">
              <a:lnSpc>
                <a:spcPct val="140000"/>
              </a:lnSpc>
              <a:buSzPct val="45000"/>
              <a:buFont typeface="Wingdings" panose="05000000000000000000" pitchFamily="2" charset="2"/>
              <a:buChar char=""/>
            </a:pPr>
            <a:r>
              <a:rPr lang="en-US" altLang="en-US" sz="2200" dirty="0">
                <a:latin typeface="Times New Roman" panose="02020603050405020304" pitchFamily="18" charset="0"/>
                <a:cs typeface="Times New Roman" panose="02020603050405020304" pitchFamily="18" charset="0"/>
              </a:rPr>
              <a:t>Mean of days since last order</a:t>
            </a:r>
          </a:p>
          <a:p>
            <a:pPr lvl="1" algn="just">
              <a:lnSpc>
                <a:spcPct val="140000"/>
              </a:lnSpc>
              <a:buSzPct val="45000"/>
              <a:buFont typeface="Wingdings" panose="05000000000000000000" pitchFamily="2" charset="2"/>
              <a:buChar char=""/>
            </a:pPr>
            <a:r>
              <a:rPr lang="en-US" altLang="en-US" sz="2200" dirty="0">
                <a:latin typeface="Times New Roman" panose="02020603050405020304" pitchFamily="18" charset="0"/>
                <a:cs typeface="Times New Roman" panose="02020603050405020304" pitchFamily="18" charset="0"/>
              </a:rPr>
              <a:t>Total number of orders made</a:t>
            </a:r>
          </a:p>
          <a:p>
            <a:pPr lvl="1" algn="just">
              <a:lnSpc>
                <a:spcPct val="140000"/>
              </a:lnSpc>
              <a:buSzPct val="45000"/>
              <a:buFont typeface="Wingdings" panose="05000000000000000000" pitchFamily="2" charset="2"/>
              <a:buChar char=""/>
            </a:pPr>
            <a:r>
              <a:rPr lang="en-US" altLang="en-US" sz="2200" dirty="0">
                <a:latin typeface="Times New Roman" panose="02020603050405020304" pitchFamily="18" charset="0"/>
                <a:cs typeface="Times New Roman" panose="02020603050405020304" pitchFamily="18" charset="0"/>
              </a:rPr>
              <a:t>Total number of products brought</a:t>
            </a:r>
          </a:p>
        </p:txBody>
      </p:sp>
      <p:sp>
        <p:nvSpPr>
          <p:cNvPr id="2" name="Slide Number Placeholder 1"/>
          <p:cNvSpPr>
            <a:spLocks noGrp="1"/>
          </p:cNvSpPr>
          <p:nvPr>
            <p:ph type="sldNum" sz="quarter" idx="12"/>
          </p:nvPr>
        </p:nvSpPr>
        <p:spPr/>
        <p:txBody>
          <a:bodyPr/>
          <a:lstStyle/>
          <a:p>
            <a:fld id="{B6B43879-9311-4B19-95C2-978513F807A6}" type="slidenum">
              <a:rPr lang="en-US" smtClean="0"/>
              <a:pPr/>
              <a:t>13</a:t>
            </a:fld>
            <a:endParaRPr lang="en-US"/>
          </a:p>
        </p:txBody>
      </p:sp>
      <p:sp>
        <p:nvSpPr>
          <p:cNvPr id="3" name="Date Placeholder 2"/>
          <p:cNvSpPr>
            <a:spLocks noGrp="1"/>
          </p:cNvSpPr>
          <p:nvPr>
            <p:ph type="dt" sz="half" idx="10"/>
          </p:nvPr>
        </p:nvSpPr>
        <p:spPr/>
        <p:txBody>
          <a:bodyPr/>
          <a:lstStyle/>
          <a:p>
            <a:r>
              <a:rPr lang="en-US" smtClean="0"/>
              <a:t>3/04/2021</a:t>
            </a:r>
            <a:endParaRPr lang="en-US"/>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Text Box 1">
            <a:extLst>
              <a:ext uri="{FF2B5EF4-FFF2-40B4-BE49-F238E27FC236}">
                <a16:creationId xmlns="" xmlns:a16="http://schemas.microsoft.com/office/drawing/2014/main" id="{EDEB2336-9873-4BEB-AF07-2A425627B43B}"/>
              </a:ext>
            </a:extLst>
          </p:cNvPr>
          <p:cNvSpPr txBox="1">
            <a:spLocks noChangeArrowheads="1"/>
          </p:cNvSpPr>
          <p:nvPr/>
        </p:nvSpPr>
        <p:spPr bwMode="auto">
          <a:xfrm>
            <a:off x="456481" y="273960"/>
            <a:ext cx="8228160" cy="6186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19201" rIns="0" bIns="0"/>
          <a:lstStyle>
            <a:lvl1pPr marL="215900" indent="-21590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panose="020B0604020202020204" pitchFamily="34" charset="0"/>
                <a:ea typeface="Microsoft YaHei" panose="020B0503020204020204" pitchFamily="34" charset="-122"/>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panose="020B0604020202020204" pitchFamily="34" charset="0"/>
                <a:ea typeface="Microsoft YaHei" panose="020B0503020204020204" pitchFamily="34" charset="-122"/>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panose="020B0604020202020204" pitchFamily="34" charset="0"/>
                <a:ea typeface="Microsoft YaHei" panose="020B0503020204020204" pitchFamily="34" charset="-122"/>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panose="020B0604020202020204" pitchFamily="34" charset="0"/>
                <a:ea typeface="Microsoft YaHei" panose="020B0503020204020204" pitchFamily="34" charset="-122"/>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panose="020B0604020202020204" pitchFamily="34" charset="0"/>
                <a:ea typeface="Microsoft YaHei" panose="020B0503020204020204" pitchFamily="34" charset="-122"/>
              </a:defRPr>
            </a:lvl9pPr>
          </a:lstStyle>
          <a:p>
            <a:pPr algn="just"/>
            <a:r>
              <a:rPr lang="en-US" altLang="en-US" sz="3200" b="1" dirty="0" smtClean="0">
                <a:latin typeface="Times New Roman" panose="02020603050405020304" pitchFamily="18" charset="0"/>
                <a:cs typeface="Times New Roman" panose="02020603050405020304" pitchFamily="18" charset="0"/>
              </a:rPr>
              <a:t>5.4.1 WORD2VEC </a:t>
            </a:r>
            <a:r>
              <a:rPr lang="en-US" altLang="en-US" sz="3200" b="1" dirty="0" smtClean="0">
                <a:latin typeface="Times New Roman" panose="02020603050405020304" pitchFamily="18" charset="0"/>
                <a:cs typeface="Times New Roman" panose="02020603050405020304" pitchFamily="18" charset="0"/>
              </a:rPr>
              <a:t>ANALYSIS: </a:t>
            </a:r>
            <a:r>
              <a:rPr lang="en-US" altLang="en-US" sz="2400" b="1" dirty="0">
                <a:latin typeface="Times New Roman" panose="02020603050405020304" pitchFamily="18" charset="0"/>
                <a:cs typeface="Times New Roman" panose="02020603050405020304" pitchFamily="18" charset="0"/>
              </a:rPr>
              <a:t>Save customer based on their buying habits</a:t>
            </a:r>
          </a:p>
          <a:p>
            <a:pPr algn="just"/>
            <a:endParaRPr lang="en-US" altLang="en-US" sz="2177" b="1" dirty="0">
              <a:latin typeface="Times New Roman" panose="02020603050405020304" pitchFamily="18" charset="0"/>
              <a:cs typeface="Times New Roman" panose="02020603050405020304" pitchFamily="18" charset="0"/>
            </a:endParaRPr>
          </a:p>
          <a:p>
            <a:pPr marL="342900" indent="-342900" algn="just">
              <a:buFont typeface="Arial" pitchFamily="34" charset="0"/>
              <a:buChar char="•"/>
            </a:pPr>
            <a:r>
              <a:rPr lang="en-US" altLang="en-US" sz="2400" dirty="0">
                <a:latin typeface="Times New Roman" panose="02020603050405020304" pitchFamily="18" charset="0"/>
                <a:cs typeface="Times New Roman" panose="02020603050405020304" pitchFamily="18" charset="0"/>
              </a:rPr>
              <a:t>Word embedding are text converted into numbers and there may be different numerical representations of same </a:t>
            </a:r>
            <a:r>
              <a:rPr lang="en-US" altLang="en-US" sz="2400" dirty="0" smtClean="0">
                <a:latin typeface="Times New Roman" panose="02020603050405020304" pitchFamily="18" charset="0"/>
                <a:cs typeface="Times New Roman" panose="02020603050405020304" pitchFamily="18" charset="0"/>
              </a:rPr>
              <a:t>text</a:t>
            </a:r>
            <a:endParaRPr lang="en-US" altLang="en-US" sz="2400" dirty="0">
              <a:latin typeface="Times New Roman" panose="02020603050405020304" pitchFamily="18" charset="0"/>
              <a:cs typeface="Times New Roman" panose="02020603050405020304" pitchFamily="18" charset="0"/>
            </a:endParaRPr>
          </a:p>
          <a:p>
            <a:pPr marL="342900" indent="-342900" algn="just">
              <a:buFont typeface="Arial" pitchFamily="34" charset="0"/>
              <a:buChar char="•"/>
            </a:pPr>
            <a:endParaRPr lang="en-US" altLang="en-US" sz="2400" dirty="0">
              <a:latin typeface="Times New Roman" panose="02020603050405020304" pitchFamily="18" charset="0"/>
              <a:cs typeface="Times New Roman" panose="02020603050405020304" pitchFamily="18" charset="0"/>
            </a:endParaRPr>
          </a:p>
          <a:p>
            <a:pPr marL="342900" indent="-342900" algn="just">
              <a:buFont typeface="Arial" pitchFamily="34" charset="0"/>
              <a:buChar char="•"/>
            </a:pPr>
            <a:r>
              <a:rPr lang="en-US" altLang="en-US" sz="2400" dirty="0">
                <a:latin typeface="Times New Roman" panose="02020603050405020304" pitchFamily="18" charset="0"/>
                <a:cs typeface="Times New Roman" panose="02020603050405020304" pitchFamily="18" charset="0"/>
              </a:rPr>
              <a:t>In word2vec analysis, we combine all the product name into one row per user and the customer buying habit includes:</a:t>
            </a:r>
          </a:p>
          <a:p>
            <a:pPr lvl="1" algn="just">
              <a:lnSpc>
                <a:spcPct val="140000"/>
              </a:lnSpc>
              <a:buSzPct val="45000"/>
              <a:buFont typeface="Wingdings" panose="05000000000000000000" pitchFamily="2" charset="2"/>
              <a:buChar char=""/>
            </a:pPr>
            <a:r>
              <a:rPr lang="en-US" altLang="en-US" sz="2400" dirty="0" smtClean="0">
                <a:latin typeface="Times New Roman" panose="02020603050405020304" pitchFamily="18" charset="0"/>
                <a:cs typeface="Times New Roman" panose="02020603050405020304" pitchFamily="18" charset="0"/>
              </a:rPr>
              <a:t> </a:t>
            </a:r>
            <a:r>
              <a:rPr lang="en-US" altLang="en-US" sz="2200" dirty="0" smtClean="0">
                <a:latin typeface="Times New Roman" panose="02020603050405020304" pitchFamily="18" charset="0"/>
                <a:cs typeface="Times New Roman" panose="02020603050405020304" pitchFamily="18" charset="0"/>
              </a:rPr>
              <a:t>Which </a:t>
            </a:r>
            <a:r>
              <a:rPr lang="en-US" altLang="en-US" sz="2200" dirty="0">
                <a:latin typeface="Times New Roman" panose="02020603050405020304" pitchFamily="18" charset="0"/>
                <a:cs typeface="Times New Roman" panose="02020603050405020304" pitchFamily="18" charset="0"/>
              </a:rPr>
              <a:t>day of week?</a:t>
            </a:r>
          </a:p>
          <a:p>
            <a:pPr lvl="1" algn="just">
              <a:lnSpc>
                <a:spcPct val="140000"/>
              </a:lnSpc>
              <a:buSzPct val="45000"/>
              <a:buFont typeface="Wingdings" panose="05000000000000000000" pitchFamily="2" charset="2"/>
              <a:buChar char=""/>
            </a:pPr>
            <a:r>
              <a:rPr lang="en-US" altLang="en-US" sz="2200" dirty="0" smtClean="0">
                <a:latin typeface="Times New Roman" panose="02020603050405020304" pitchFamily="18" charset="0"/>
                <a:cs typeface="Times New Roman" panose="02020603050405020304" pitchFamily="18" charset="0"/>
              </a:rPr>
              <a:t> Which </a:t>
            </a:r>
            <a:r>
              <a:rPr lang="en-US" altLang="en-US" sz="2200" dirty="0">
                <a:latin typeface="Times New Roman" panose="02020603050405020304" pitchFamily="18" charset="0"/>
                <a:cs typeface="Times New Roman" panose="02020603050405020304" pitchFamily="18" charset="0"/>
              </a:rPr>
              <a:t>hour?</a:t>
            </a:r>
          </a:p>
          <a:p>
            <a:pPr lvl="1" algn="just">
              <a:lnSpc>
                <a:spcPct val="140000"/>
              </a:lnSpc>
              <a:buSzPct val="45000"/>
              <a:buFont typeface="Wingdings" panose="05000000000000000000" pitchFamily="2" charset="2"/>
              <a:buChar char=""/>
            </a:pPr>
            <a:r>
              <a:rPr lang="en-US" altLang="en-US" sz="2200" dirty="0" smtClean="0">
                <a:latin typeface="Times New Roman" panose="02020603050405020304" pitchFamily="18" charset="0"/>
                <a:cs typeface="Times New Roman" panose="02020603050405020304" pitchFamily="18" charset="0"/>
              </a:rPr>
              <a:t> Days </a:t>
            </a:r>
            <a:r>
              <a:rPr lang="en-US" altLang="en-US" sz="2200" dirty="0">
                <a:latin typeface="Times New Roman" panose="02020603050405020304" pitchFamily="18" charset="0"/>
                <a:cs typeface="Times New Roman" panose="02020603050405020304" pitchFamily="18" charset="0"/>
              </a:rPr>
              <a:t>since last order</a:t>
            </a:r>
          </a:p>
          <a:p>
            <a:pPr lvl="1" algn="just">
              <a:lnSpc>
                <a:spcPct val="140000"/>
              </a:lnSpc>
              <a:buSzPct val="45000"/>
              <a:buFont typeface="Wingdings" panose="05000000000000000000" pitchFamily="2" charset="2"/>
              <a:buChar char=""/>
            </a:pPr>
            <a:r>
              <a:rPr lang="en-US" altLang="en-US" sz="2200" dirty="0" smtClean="0">
                <a:latin typeface="Times New Roman" panose="02020603050405020304" pitchFamily="18" charset="0"/>
                <a:cs typeface="Times New Roman" panose="02020603050405020304" pitchFamily="18" charset="0"/>
              </a:rPr>
              <a:t> Number </a:t>
            </a:r>
            <a:r>
              <a:rPr lang="en-US" altLang="en-US" sz="2200" dirty="0">
                <a:latin typeface="Times New Roman" panose="02020603050405020304" pitchFamily="18" charset="0"/>
                <a:cs typeface="Times New Roman" panose="02020603050405020304" pitchFamily="18" charset="0"/>
              </a:rPr>
              <a:t>of total orders</a:t>
            </a:r>
          </a:p>
          <a:p>
            <a:pPr algn="just">
              <a:buClrTx/>
              <a:buSzTx/>
              <a:buFontTx/>
              <a:buNone/>
            </a:pPr>
            <a:endParaRPr lang="en-US" altLang="en-US" sz="2177" dirty="0">
              <a:latin typeface="Times New Roman" panose="02020603050405020304" pitchFamily="18" charset="0"/>
              <a:cs typeface="Times New Roman" panose="02020603050405020304" pitchFamily="18" charset="0"/>
            </a:endParaRPr>
          </a:p>
        </p:txBody>
      </p:sp>
      <p:sp>
        <p:nvSpPr>
          <p:cNvPr id="2" name="Slide Number Placeholder 1"/>
          <p:cNvSpPr>
            <a:spLocks noGrp="1"/>
          </p:cNvSpPr>
          <p:nvPr>
            <p:ph type="sldNum" sz="quarter" idx="12"/>
          </p:nvPr>
        </p:nvSpPr>
        <p:spPr/>
        <p:txBody>
          <a:bodyPr/>
          <a:lstStyle/>
          <a:p>
            <a:fld id="{B6B43879-9311-4B19-95C2-978513F807A6}" type="slidenum">
              <a:rPr lang="en-US" smtClean="0"/>
              <a:pPr/>
              <a:t>14</a:t>
            </a:fld>
            <a:endParaRPr lang="en-US"/>
          </a:p>
        </p:txBody>
      </p:sp>
      <p:sp>
        <p:nvSpPr>
          <p:cNvPr id="3" name="Date Placeholder 2"/>
          <p:cNvSpPr>
            <a:spLocks noGrp="1"/>
          </p:cNvSpPr>
          <p:nvPr>
            <p:ph type="dt" sz="half" idx="10"/>
          </p:nvPr>
        </p:nvSpPr>
        <p:spPr/>
        <p:txBody>
          <a:bodyPr/>
          <a:lstStyle/>
          <a:p>
            <a:r>
              <a:rPr lang="en-US" smtClean="0"/>
              <a:t>3/04/2021</a:t>
            </a:r>
            <a:endParaRPr lang="en-US"/>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txBox="1">
            <a:spLocks noGrp="1"/>
          </p:cNvSpPr>
          <p:nvPr>
            <p:ph type="subTitle" idx="4294967295"/>
          </p:nvPr>
        </p:nvSpPr>
        <p:spPr>
          <a:xfrm>
            <a:off x="457200" y="166232"/>
            <a:ext cx="8228763" cy="6158368"/>
          </a:xfrm>
        </p:spPr>
        <p:txBody>
          <a:bodyPr anchor="t">
            <a:norm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indent="0" algn="ctr">
              <a:buNone/>
            </a:pPr>
            <a:r>
              <a:rPr lang="en-US" sz="2400" b="1" dirty="0" err="1" smtClean="0">
                <a:solidFill>
                  <a:srgbClr val="000000"/>
                </a:solidFill>
                <a:latin typeface="Times New Roman" panose="02020603050405020304" pitchFamily="18" charset="0"/>
                <a:cs typeface="Times New Roman" panose="02020603050405020304" pitchFamily="18" charset="0"/>
              </a:rPr>
              <a:t>Contd</a:t>
            </a:r>
            <a:r>
              <a:rPr lang="en-US" sz="2400" b="1" dirty="0" smtClean="0">
                <a:solidFill>
                  <a:srgbClr val="000000"/>
                </a:solidFill>
                <a:latin typeface="Times New Roman" panose="02020603050405020304" pitchFamily="18" charset="0"/>
                <a:cs typeface="Times New Roman" panose="02020603050405020304" pitchFamily="18" charset="0"/>
              </a:rPr>
              <a:t>…</a:t>
            </a:r>
            <a:endParaRPr lang="en-US" sz="2400" b="1" dirty="0" smtClean="0">
              <a:solidFill>
                <a:srgbClr val="000000"/>
              </a:solidFill>
              <a:latin typeface="Times New Roman" panose="02020603050405020304" pitchFamily="18" charset="0"/>
              <a:cs typeface="Times New Roman" panose="02020603050405020304" pitchFamily="18" charset="0"/>
            </a:endParaRPr>
          </a:p>
          <a:p>
            <a:pPr algn="just"/>
            <a:endParaRPr lang="en-US" sz="2400" dirty="0" smtClean="0">
              <a:solidFill>
                <a:srgbClr val="000000"/>
              </a:solidFill>
              <a:latin typeface="Times New Roman" panose="02020603050405020304" pitchFamily="18" charset="0"/>
              <a:cs typeface="Times New Roman" panose="02020603050405020304" pitchFamily="18" charset="0"/>
            </a:endParaRPr>
          </a:p>
          <a:p>
            <a:pPr algn="just"/>
            <a:r>
              <a:rPr lang="en-US" sz="2400" dirty="0" smtClean="0">
                <a:solidFill>
                  <a:srgbClr val="000000"/>
                </a:solidFill>
                <a:latin typeface="Times New Roman" panose="02020603050405020304" pitchFamily="18" charset="0"/>
                <a:cs typeface="Times New Roman" panose="02020603050405020304" pitchFamily="18" charset="0"/>
              </a:rPr>
              <a:t>Input </a:t>
            </a:r>
            <a:r>
              <a:rPr lang="en-US" sz="2400" dirty="0">
                <a:solidFill>
                  <a:srgbClr val="000000"/>
                </a:solidFill>
                <a:latin typeface="Times New Roman" panose="02020603050405020304" pitchFamily="18" charset="0"/>
                <a:cs typeface="Times New Roman" panose="02020603050405020304" pitchFamily="18" charset="0"/>
              </a:rPr>
              <a:t>data for word2vec is each row per user considering each row is a bag of words as</a:t>
            </a:r>
            <a:r>
              <a:rPr lang="en-US" sz="2400" dirty="0" smtClean="0">
                <a:solidFill>
                  <a:srgbClr val="000000"/>
                </a:solidFill>
                <a:latin typeface="Times New Roman" panose="02020603050405020304" pitchFamily="18" charset="0"/>
                <a:cs typeface="Times New Roman" panose="02020603050405020304" pitchFamily="18" charset="0"/>
              </a:rPr>
              <a:t>:</a:t>
            </a:r>
            <a:endParaRPr lang="en-US" sz="2400" dirty="0">
              <a:solidFill>
                <a:srgbClr val="000000"/>
              </a:solidFill>
              <a:latin typeface="Times New Roman" panose="02020603050405020304" pitchFamily="18" charset="0"/>
              <a:cs typeface="Times New Roman" panose="02020603050405020304" pitchFamily="18" charset="0"/>
            </a:endParaRPr>
          </a:p>
          <a:p>
            <a:pPr marL="0" indent="0" algn="just">
              <a:buNone/>
            </a:pPr>
            <a:endParaRPr lang="en-US" sz="2400" dirty="0">
              <a:solidFill>
                <a:srgbClr val="000000"/>
              </a:solidFill>
              <a:latin typeface="Times New Roman" panose="02020603050405020304" pitchFamily="18" charset="0"/>
              <a:cs typeface="Times New Roman" panose="02020603050405020304" pitchFamily="18" charset="0"/>
            </a:endParaRPr>
          </a:p>
          <a:p>
            <a:pPr marL="0" indent="0" algn="just">
              <a:buNone/>
            </a:pPr>
            <a:endParaRPr lang="en-US" sz="2400" dirty="0">
              <a:solidFill>
                <a:srgbClr val="000000"/>
              </a:solidFill>
              <a:latin typeface="Times New Roman" panose="02020603050405020304" pitchFamily="18" charset="0"/>
              <a:cs typeface="Times New Roman" panose="02020603050405020304" pitchFamily="18" charset="0"/>
            </a:endParaRPr>
          </a:p>
          <a:p>
            <a:pPr marL="0" indent="0" algn="just">
              <a:buNone/>
            </a:pPr>
            <a:endParaRPr lang="en-US" sz="2400" dirty="0">
              <a:solidFill>
                <a:srgbClr val="000000"/>
              </a:solidFill>
              <a:latin typeface="Times New Roman" panose="02020603050405020304" pitchFamily="18" charset="0"/>
              <a:cs typeface="Times New Roman" panose="02020603050405020304" pitchFamily="18" charset="0"/>
            </a:endParaRPr>
          </a:p>
          <a:p>
            <a:pPr marL="0" indent="0" algn="just">
              <a:buNone/>
            </a:pPr>
            <a:endParaRPr lang="en-US" sz="2400" dirty="0">
              <a:solidFill>
                <a:srgbClr val="000000"/>
              </a:solidFill>
              <a:latin typeface="Times New Roman" panose="02020603050405020304" pitchFamily="18" charset="0"/>
              <a:cs typeface="Times New Roman" panose="02020603050405020304" pitchFamily="18" charset="0"/>
            </a:endParaRPr>
          </a:p>
          <a:p>
            <a:pPr marL="0" indent="0" algn="just">
              <a:buNone/>
            </a:pPr>
            <a:endParaRPr lang="en-US" sz="2400" dirty="0">
              <a:solidFill>
                <a:srgbClr val="000000"/>
              </a:solidFill>
              <a:latin typeface="Times New Roman" panose="02020603050405020304" pitchFamily="18" charset="0"/>
              <a:cs typeface="Times New Roman" panose="02020603050405020304" pitchFamily="18" charset="0"/>
            </a:endParaRPr>
          </a:p>
          <a:p>
            <a:pPr marL="0" indent="0" algn="just">
              <a:buNone/>
            </a:pPr>
            <a:endParaRPr lang="en-US" sz="2400" dirty="0">
              <a:solidFill>
                <a:srgbClr val="000000"/>
              </a:solidFill>
              <a:latin typeface="Times New Roman" panose="02020603050405020304" pitchFamily="18" charset="0"/>
              <a:cs typeface="Times New Roman" panose="02020603050405020304" pitchFamily="18" charset="0"/>
            </a:endParaRPr>
          </a:p>
          <a:p>
            <a:pPr marL="0" indent="0" algn="just">
              <a:buNone/>
            </a:pPr>
            <a:endParaRPr lang="en-US" sz="2400" dirty="0">
              <a:solidFill>
                <a:srgbClr val="000000"/>
              </a:solidFill>
              <a:latin typeface="Times New Roman" panose="02020603050405020304" pitchFamily="18" charset="0"/>
              <a:cs typeface="Times New Roman" panose="02020603050405020304" pitchFamily="18" charset="0"/>
            </a:endParaRPr>
          </a:p>
          <a:p>
            <a:pPr marL="0" indent="0" algn="just">
              <a:buNone/>
            </a:pPr>
            <a:endParaRPr lang="en-US" sz="2400" dirty="0">
              <a:solidFill>
                <a:srgbClr val="000000"/>
              </a:solidFill>
              <a:latin typeface="Times New Roman" panose="02020603050405020304" pitchFamily="18" charset="0"/>
              <a:cs typeface="Times New Roman" panose="02020603050405020304" pitchFamily="18" charset="0"/>
            </a:endParaRPr>
          </a:p>
          <a:p>
            <a:pPr algn="just"/>
            <a:r>
              <a:rPr lang="en-US" sz="2400" dirty="0" smtClean="0">
                <a:solidFill>
                  <a:srgbClr val="000000"/>
                </a:solidFill>
                <a:latin typeface="Times New Roman" panose="02020603050405020304" pitchFamily="18" charset="0"/>
                <a:cs typeface="Times New Roman" panose="02020603050405020304" pitchFamily="18" charset="0"/>
              </a:rPr>
              <a:t>The word2vec model transforms each row into vector using average of all words available in that word.</a:t>
            </a:r>
          </a:p>
          <a:p>
            <a:pPr marL="0" indent="0">
              <a:lnSpc>
                <a:spcPct val="150000"/>
              </a:lnSpc>
              <a:buNone/>
            </a:pPr>
            <a:endParaRPr lang="en-US" sz="2400" i="1" dirty="0">
              <a:solidFill>
                <a:srgbClr val="000000"/>
              </a:solidFill>
              <a:latin typeface="Times New Roman" panose="02020603050405020304" pitchFamily="18" charset="0"/>
              <a:cs typeface="Times New Roman" panose="02020603050405020304" pitchFamily="18" charset="0"/>
            </a:endParaRPr>
          </a:p>
          <a:p>
            <a:pPr marL="0" indent="0" algn="ctr">
              <a:lnSpc>
                <a:spcPct val="150000"/>
              </a:lnSpc>
              <a:buNone/>
            </a:pPr>
            <a:endParaRPr lang="en-US" sz="2400" i="1" dirty="0">
              <a:solidFill>
                <a:srgbClr val="000000"/>
              </a:solidFill>
              <a:latin typeface="Times New Roman" panose="02020603050405020304" pitchFamily="18" charset="0"/>
              <a:cs typeface="Times New Roman" panose="02020603050405020304" pitchFamily="18" charset="0"/>
            </a:endParaRPr>
          </a:p>
          <a:p>
            <a:pPr marL="0" indent="0" algn="ctr">
              <a:lnSpc>
                <a:spcPct val="150000"/>
              </a:lnSpc>
              <a:buNone/>
            </a:pPr>
            <a:endParaRPr lang="en-US" sz="2400" i="1" dirty="0">
              <a:solidFill>
                <a:srgbClr val="000000"/>
              </a:solidFill>
              <a:latin typeface="Times New Roman" panose="02020603050405020304" pitchFamily="18" charset="0"/>
              <a:cs typeface="Times New Roman" panose="02020603050405020304" pitchFamily="18" charset="0"/>
            </a:endParaRPr>
          </a:p>
          <a:p>
            <a:pPr marL="0" indent="0">
              <a:lnSpc>
                <a:spcPct val="150000"/>
              </a:lnSpc>
              <a:buNone/>
            </a:pPr>
            <a:endParaRPr lang="en-US" sz="2400" i="1" dirty="0">
              <a:solidFill>
                <a:srgbClr val="000000"/>
              </a:solidFill>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3">
            <a:lum/>
            <a:alphaModFix/>
          </a:blip>
          <a:srcRect/>
          <a:stretch>
            <a:fillRect/>
          </a:stretch>
        </p:blipFill>
        <p:spPr>
          <a:xfrm>
            <a:off x="2805172" y="2209800"/>
            <a:ext cx="3658481" cy="1982406"/>
          </a:xfrm>
          <a:prstGeom prst="rect">
            <a:avLst/>
          </a:prstGeom>
          <a:noFill/>
          <a:ln>
            <a:noFill/>
          </a:ln>
        </p:spPr>
      </p:pic>
      <p:sp>
        <p:nvSpPr>
          <p:cNvPr id="4" name="TextBox 3"/>
          <p:cNvSpPr txBox="1"/>
          <p:nvPr/>
        </p:nvSpPr>
        <p:spPr>
          <a:xfrm>
            <a:off x="2687514" y="3992423"/>
            <a:ext cx="3893796" cy="767802"/>
          </a:xfrm>
          <a:prstGeom prst="rect">
            <a:avLst/>
          </a:prstGeom>
          <a:noFill/>
          <a:ln>
            <a:noFill/>
          </a:ln>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algn="ctr" hangingPunct="0">
              <a:lnSpc>
                <a:spcPct val="150000"/>
              </a:lnSpc>
              <a:buNone/>
              <a:defRPr sz="2400"/>
            </a:pPr>
            <a:r>
              <a:rPr lang="en-US" sz="1600" i="1" dirty="0">
                <a:solidFill>
                  <a:srgbClr val="000000"/>
                </a:solidFill>
                <a:latin typeface="Arial" pitchFamily="34"/>
                <a:ea typeface="Times New Roman" pitchFamily="18"/>
                <a:cs typeface="Arial" pitchFamily="2"/>
              </a:rPr>
              <a:t>Figure : Input data for word2vec analysis</a:t>
            </a:r>
          </a:p>
        </p:txBody>
      </p:sp>
      <p:sp>
        <p:nvSpPr>
          <p:cNvPr id="6" name="Slide Number Placeholder 5">
            <a:extLst>
              <a:ext uri="{FF2B5EF4-FFF2-40B4-BE49-F238E27FC236}">
                <a16:creationId xmlns="" xmlns:a16="http://schemas.microsoft.com/office/drawing/2014/main" id="{C00AFCEA-C5F6-458E-AEB0-E59AF3E0D1D7}"/>
              </a:ext>
            </a:extLst>
          </p:cNvPr>
          <p:cNvSpPr>
            <a:spLocks noGrp="1"/>
          </p:cNvSpPr>
          <p:nvPr>
            <p:ph type="sldNum" sz="quarter" idx="12"/>
          </p:nvPr>
        </p:nvSpPr>
        <p:spPr/>
        <p:txBody>
          <a:bodyPr/>
          <a:lstStyle/>
          <a:p>
            <a:fld id="{B6B43879-9311-4B19-95C2-978513F807A6}" type="slidenum">
              <a:rPr lang="en-US" smtClean="0"/>
              <a:pPr/>
              <a:t>15</a:t>
            </a:fld>
            <a:endParaRPr lang="en-US"/>
          </a:p>
        </p:txBody>
      </p:sp>
      <p:sp>
        <p:nvSpPr>
          <p:cNvPr id="5" name="Date Placeholder 4"/>
          <p:cNvSpPr>
            <a:spLocks noGrp="1"/>
          </p:cNvSpPr>
          <p:nvPr>
            <p:ph type="dt" sz="half" idx="10"/>
          </p:nvPr>
        </p:nvSpPr>
        <p:spPr/>
        <p:txBody>
          <a:bodyPr/>
          <a:lstStyle/>
          <a:p>
            <a:r>
              <a:rPr lang="en-US" smtClean="0"/>
              <a:t>3/04/2021</a:t>
            </a:r>
            <a:endParaRPr lang="en-US"/>
          </a:p>
        </p:txBody>
      </p:sp>
    </p:spTree>
    <p:extLst>
      <p:ext uri="{BB962C8B-B14F-4D97-AF65-F5344CB8AC3E}">
        <p14:creationId xmlns:p14="http://schemas.microsoft.com/office/powerpoint/2010/main" val="342392706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txBox="1">
            <a:spLocks noGrp="1"/>
          </p:cNvSpPr>
          <p:nvPr>
            <p:ph type="subTitle" idx="4294967295"/>
          </p:nvPr>
        </p:nvSpPr>
        <p:spPr>
          <a:xfrm>
            <a:off x="457171" y="273352"/>
            <a:ext cx="8228763" cy="5857310"/>
          </a:xfrm>
        </p:spPr>
        <p:txBody>
          <a:bodyPr anchor="t">
            <a:norm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indent="0" algn="ctr">
              <a:buNone/>
            </a:pPr>
            <a:r>
              <a:rPr lang="en-US" sz="4400" b="1" dirty="0" err="1" smtClean="0">
                <a:solidFill>
                  <a:srgbClr val="000000"/>
                </a:solidFill>
                <a:latin typeface="Times New Roman" panose="02020603050405020304" pitchFamily="18" charset="0"/>
                <a:cs typeface="Times New Roman" panose="02020603050405020304" pitchFamily="18" charset="0"/>
              </a:rPr>
              <a:t>Contd</a:t>
            </a:r>
            <a:r>
              <a:rPr lang="en-US" sz="4400" b="1" dirty="0" smtClean="0">
                <a:solidFill>
                  <a:srgbClr val="000000"/>
                </a:solidFill>
                <a:latin typeface="Times New Roman" panose="02020603050405020304" pitchFamily="18" charset="0"/>
                <a:cs typeface="Times New Roman" panose="02020603050405020304" pitchFamily="18" charset="0"/>
              </a:rPr>
              <a:t>…</a:t>
            </a:r>
            <a:endParaRPr lang="en-US" sz="4400" b="1" dirty="0" smtClean="0">
              <a:solidFill>
                <a:srgbClr val="000000"/>
              </a:solidFill>
              <a:latin typeface="Times New Roman" panose="02020603050405020304" pitchFamily="18" charset="0"/>
              <a:cs typeface="Times New Roman" panose="02020603050405020304" pitchFamily="18" charset="0"/>
            </a:endParaRPr>
          </a:p>
          <a:p>
            <a:pPr marL="0" indent="0">
              <a:buNone/>
            </a:pPr>
            <a:endParaRPr lang="en-US" sz="2200" dirty="0" smtClean="0">
              <a:solidFill>
                <a:srgbClr val="000000"/>
              </a:solidFill>
              <a:latin typeface="Times New Roman" panose="02020603050405020304" pitchFamily="18" charset="0"/>
              <a:cs typeface="Times New Roman" panose="02020603050405020304" pitchFamily="18" charset="0"/>
            </a:endParaRPr>
          </a:p>
          <a:p>
            <a:r>
              <a:rPr lang="en-US" sz="2400" dirty="0" smtClean="0">
                <a:solidFill>
                  <a:srgbClr val="000000"/>
                </a:solidFill>
                <a:latin typeface="Times New Roman" panose="02020603050405020304" pitchFamily="18" charset="0"/>
                <a:cs typeface="Times New Roman" panose="02020603050405020304" pitchFamily="18" charset="0"/>
              </a:rPr>
              <a:t>After </a:t>
            </a:r>
            <a:r>
              <a:rPr lang="en-US" sz="2400" dirty="0">
                <a:solidFill>
                  <a:srgbClr val="000000"/>
                </a:solidFill>
                <a:latin typeface="Times New Roman" panose="02020603050405020304" pitchFamily="18" charset="0"/>
                <a:cs typeface="Times New Roman" panose="02020603050405020304" pitchFamily="18" charset="0"/>
              </a:rPr>
              <a:t>learning a mapping from each row to vectors and saving the result as:</a:t>
            </a:r>
          </a:p>
          <a:p>
            <a:pPr algn="ctr"/>
            <a:endParaRPr lang="en-US" sz="2200" dirty="0">
              <a:solidFill>
                <a:srgbClr val="000000"/>
              </a:solidFill>
              <a:latin typeface="Times New Roman" panose="02020603050405020304" pitchFamily="18" charset="0"/>
              <a:cs typeface="Times New Roman" panose="02020603050405020304" pitchFamily="18" charset="0"/>
            </a:endParaRPr>
          </a:p>
          <a:p>
            <a:pPr algn="ctr"/>
            <a:endParaRPr lang="en-US" sz="2200" dirty="0">
              <a:solidFill>
                <a:srgbClr val="000000"/>
              </a:solidFill>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3">
            <a:lum/>
            <a:alphaModFix/>
          </a:blip>
          <a:srcRect/>
          <a:stretch>
            <a:fillRect/>
          </a:stretch>
        </p:blipFill>
        <p:spPr>
          <a:xfrm>
            <a:off x="2438400" y="2438400"/>
            <a:ext cx="3671741" cy="1140436"/>
          </a:xfrm>
          <a:prstGeom prst="rect">
            <a:avLst/>
          </a:prstGeom>
          <a:noFill/>
          <a:ln>
            <a:noFill/>
          </a:ln>
        </p:spPr>
      </p:pic>
      <p:pic>
        <p:nvPicPr>
          <p:cNvPr id="5" name="Picture 4"/>
          <p:cNvPicPr>
            <a:picLocks noChangeAspect="1"/>
          </p:cNvPicPr>
          <p:nvPr/>
        </p:nvPicPr>
        <p:blipFill>
          <a:blip r:embed="rId4">
            <a:lum/>
            <a:alphaModFix/>
          </a:blip>
          <a:srcRect/>
          <a:stretch>
            <a:fillRect/>
          </a:stretch>
        </p:blipFill>
        <p:spPr>
          <a:xfrm>
            <a:off x="841849" y="4147636"/>
            <a:ext cx="7369606" cy="1572182"/>
          </a:xfrm>
          <a:prstGeom prst="rect">
            <a:avLst/>
          </a:prstGeom>
          <a:noFill/>
          <a:ln>
            <a:noFill/>
          </a:ln>
        </p:spPr>
      </p:pic>
      <p:sp>
        <p:nvSpPr>
          <p:cNvPr id="6" name="Slide Number Placeholder 5">
            <a:extLst>
              <a:ext uri="{FF2B5EF4-FFF2-40B4-BE49-F238E27FC236}">
                <a16:creationId xmlns="" xmlns:a16="http://schemas.microsoft.com/office/drawing/2014/main" id="{62A2BE23-4243-47D7-B9EF-B2461A0E8DA5}"/>
              </a:ext>
            </a:extLst>
          </p:cNvPr>
          <p:cNvSpPr>
            <a:spLocks noGrp="1"/>
          </p:cNvSpPr>
          <p:nvPr>
            <p:ph type="sldNum" sz="quarter" idx="12"/>
          </p:nvPr>
        </p:nvSpPr>
        <p:spPr/>
        <p:txBody>
          <a:bodyPr/>
          <a:lstStyle/>
          <a:p>
            <a:fld id="{B6B43879-9311-4B19-95C2-978513F807A6}" type="slidenum">
              <a:rPr lang="en-US" smtClean="0"/>
              <a:pPr/>
              <a:t>16</a:t>
            </a:fld>
            <a:endParaRPr lang="en-US"/>
          </a:p>
        </p:txBody>
      </p:sp>
      <p:sp>
        <p:nvSpPr>
          <p:cNvPr id="4" name="Date Placeholder 3"/>
          <p:cNvSpPr>
            <a:spLocks noGrp="1"/>
          </p:cNvSpPr>
          <p:nvPr>
            <p:ph type="dt" sz="half" idx="10"/>
          </p:nvPr>
        </p:nvSpPr>
        <p:spPr/>
        <p:txBody>
          <a:bodyPr/>
          <a:lstStyle/>
          <a:p>
            <a:r>
              <a:rPr lang="en-US" smtClean="0"/>
              <a:t>3/04/2021</a:t>
            </a:r>
            <a:endParaRPr lang="en-US"/>
          </a:p>
        </p:txBody>
      </p:sp>
    </p:spTree>
    <p:extLst>
      <p:ext uri="{BB962C8B-B14F-4D97-AF65-F5344CB8AC3E}">
        <p14:creationId xmlns:p14="http://schemas.microsoft.com/office/powerpoint/2010/main" val="44918038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58AAC63-C92C-4E6E-B232-DB7E73AB7A7C}"/>
              </a:ext>
            </a:extLst>
          </p:cNvPr>
          <p:cNvSpPr>
            <a:spLocks noGrp="1"/>
          </p:cNvSpPr>
          <p:nvPr>
            <p:ph type="ctrTitle"/>
          </p:nvPr>
        </p:nvSpPr>
        <p:spPr>
          <a:xfrm>
            <a:off x="1143000" y="181330"/>
            <a:ext cx="7467600" cy="1585327"/>
          </a:xfrm>
        </p:spPr>
        <p:txBody>
          <a:bodyPr>
            <a:normAutofit fontScale="90000"/>
          </a:bodyPr>
          <a:lstStyle/>
          <a:p>
            <a:pPr algn="l"/>
            <a:r>
              <a:rPr lang="en-US" b="1" dirty="0" smtClean="0">
                <a:ln>
                  <a:noFill/>
                </a:ln>
                <a:solidFill>
                  <a:srgbClr val="000000"/>
                </a:solidFill>
                <a:latin typeface="Times New Roman" panose="02020603050405020304" pitchFamily="18" charset="0"/>
                <a:ea typeface="Calibri" panose="020F0502020204030204" pitchFamily="34" charset="0"/>
                <a:cs typeface="Times New Roman" panose="02020603050405020304" pitchFamily="18" charset="0"/>
              </a:rPr>
              <a:t>5.4.2 PCA(Principal </a:t>
            </a:r>
            <a:r>
              <a:rPr lang="en-US" b="1" dirty="0">
                <a:ln>
                  <a:noFill/>
                </a:ln>
                <a:solidFill>
                  <a:srgbClr val="000000"/>
                </a:solidFill>
                <a:latin typeface="Times New Roman" panose="02020603050405020304" pitchFamily="18" charset="0"/>
                <a:ea typeface="Calibri" panose="020F0502020204030204" pitchFamily="34" charset="0"/>
                <a:cs typeface="Times New Roman" panose="02020603050405020304" pitchFamily="18" charset="0"/>
              </a:rPr>
              <a:t>Component </a:t>
            </a:r>
            <a:r>
              <a:rPr lang="en-US" b="1" dirty="0" smtClean="0">
                <a:ln>
                  <a:noFill/>
                </a:ln>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Analysis</a:t>
            </a:r>
            <a:r>
              <a:rPr lang="en-US" b="1" dirty="0" smtClean="0">
                <a:ln>
                  <a:noFill/>
                </a:ln>
                <a:solidFill>
                  <a:srgbClr val="000000"/>
                </a:solidFill>
                <a:latin typeface="Times New Roman" panose="02020603050405020304" pitchFamily="18" charset="0"/>
                <a:ea typeface="Calibri" panose="020F0502020204030204" pitchFamily="34" charset="0"/>
                <a:cs typeface="Times New Roman" panose="02020603050405020304" pitchFamily="18" charset="0"/>
              </a:rPr>
              <a:t>)</a:t>
            </a:r>
            <a:r>
              <a:rPr lang="en-US" sz="1800" b="1" dirty="0">
                <a:ln>
                  <a:noFill/>
                </a:ln>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r>
            <a:br>
              <a:rPr lang="en-US" sz="1800" b="1" dirty="0">
                <a:ln>
                  <a:noFill/>
                </a:ln>
                <a:solidFill>
                  <a:srgbClr val="000000"/>
                </a:solidFill>
                <a:latin typeface="Times New Roman" panose="02020603050405020304" pitchFamily="18" charset="0"/>
                <a:ea typeface="Calibri" panose="020F0502020204030204" pitchFamily="34" charset="0"/>
                <a:cs typeface="Times New Roman" panose="02020603050405020304" pitchFamily="18" charset="0"/>
              </a:rPr>
            </a:br>
            <a:r>
              <a:rPr lang="en-US" sz="1800" dirty="0">
                <a:latin typeface="Times New Roman" panose="02020603050405020304" pitchFamily="18" charset="0"/>
                <a:ea typeface="Calibri" panose="020F0502020204030204" pitchFamily="34" charset="0"/>
                <a:cs typeface="Times New Roman" panose="02020603050405020304" pitchFamily="18" charset="0"/>
              </a:rPr>
              <a:t/>
            </a:r>
            <a:br>
              <a:rPr lang="en-US" sz="1800" dirty="0">
                <a:latin typeface="Times New Roman" panose="02020603050405020304" pitchFamily="18" charset="0"/>
                <a:ea typeface="Calibri" panose="020F0502020204030204" pitchFamily="34" charset="0"/>
                <a:cs typeface="Times New Roman" panose="02020603050405020304" pitchFamily="18" charset="0"/>
              </a:rPr>
            </a:br>
            <a:endParaRPr lang="en-US" sz="1600"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3" name="Subtitle 2">
                <a:extLst>
                  <a:ext uri="{FF2B5EF4-FFF2-40B4-BE49-F238E27FC236}">
                    <a16:creationId xmlns="" xmlns:a16="http://schemas.microsoft.com/office/drawing/2014/main" id="{9AC02BA2-1711-4370-86CF-23B28D39DBF2}"/>
                  </a:ext>
                </a:extLst>
              </p:cNvPr>
              <p:cNvSpPr>
                <a:spLocks noGrp="1"/>
              </p:cNvSpPr>
              <p:nvPr>
                <p:ph type="subTitle" idx="1"/>
              </p:nvPr>
            </p:nvSpPr>
            <p:spPr>
              <a:xfrm>
                <a:off x="1143000" y="1524000"/>
                <a:ext cx="7696200" cy="4495800"/>
              </a:xfrm>
            </p:spPr>
            <p:txBody>
              <a:bodyPr>
                <a:noAutofit/>
              </a:bodyPr>
              <a:lstStyle/>
              <a:p>
                <a:pPr algn="l"/>
                <a:r>
                  <a:rPr lang="en-US" sz="24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Step1: Standardization</a:t>
                </a:r>
              </a:p>
              <a:p>
                <a:pPr marL="285750" marR="0" indent="-285750" algn="just">
                  <a:lnSpc>
                    <a:spcPct val="150000"/>
                  </a:lnSpc>
                  <a:spcBef>
                    <a:spcPts val="0"/>
                  </a:spcBef>
                  <a:spcAft>
                    <a:spcPts val="0"/>
                  </a:spcAft>
                  <a:buFont typeface="Arial" panose="020B0604020202020204" pitchFamily="34" charset="0"/>
                  <a:buChar char="•"/>
                </a:pPr>
                <a:r>
                  <a:rPr lang="en-US"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W</a:t>
                </a:r>
                <a:r>
                  <a:rPr lang="en-US" sz="200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 standardize or normalize the range of continuous initial variables </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marR="0" indent="-285750" algn="just">
                  <a:lnSpc>
                    <a:spcPct val="150000"/>
                  </a:lnSpc>
                  <a:spcBef>
                    <a:spcPts val="0"/>
                  </a:spcBef>
                  <a:spcAft>
                    <a:spcPts val="0"/>
                  </a:spcAft>
                  <a:buFont typeface="Arial" panose="020B0604020202020204" pitchFamily="34" charset="0"/>
                  <a:buChar char="•"/>
                </a:pPr>
                <a:r>
                  <a:rPr lang="en-US" sz="200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Mathematically, </a:t>
                </a:r>
                <a14:m>
                  <m:oMath xmlns:m="http://schemas.openxmlformats.org/officeDocument/2006/math">
                    <m:r>
                      <a:rPr lang="en-US" sz="2000" i="1">
                        <a:ln>
                          <a:noFill/>
                        </a:ln>
                        <a:solidFill>
                          <a:srgbClr val="000000"/>
                        </a:solidFill>
                        <a:effectLst/>
                        <a:latin typeface="Cambria Math"/>
                        <a:ea typeface="Calibri" panose="020F0502020204030204" pitchFamily="34" charset="0"/>
                        <a:cs typeface="Times New Roman" panose="02020603050405020304" pitchFamily="18" charset="0"/>
                      </a:rPr>
                      <m:t>𝑍</m:t>
                    </m:r>
                    <m:r>
                      <a:rPr lang="en-US" sz="2000" i="1">
                        <a:ln>
                          <a:noFill/>
                        </a:ln>
                        <a:solidFill>
                          <a:srgbClr val="000000"/>
                        </a:solidFill>
                        <a:effectLst/>
                        <a:latin typeface="Cambria Math"/>
                        <a:ea typeface="Calibri" panose="020F0502020204030204" pitchFamily="34" charset="0"/>
                        <a:cs typeface="Times New Roman" panose="02020603050405020304" pitchFamily="18" charset="0"/>
                      </a:rPr>
                      <m:t>=(</m:t>
                    </m:r>
                    <m:r>
                      <a:rPr lang="en-US" sz="2000" i="1">
                        <a:ln>
                          <a:noFill/>
                        </a:ln>
                        <a:solidFill>
                          <a:srgbClr val="000000"/>
                        </a:solidFill>
                        <a:effectLst/>
                        <a:latin typeface="Cambria Math"/>
                        <a:ea typeface="Calibri" panose="020F0502020204030204" pitchFamily="34" charset="0"/>
                        <a:cs typeface="Times New Roman" panose="02020603050405020304" pitchFamily="18" charset="0"/>
                      </a:rPr>
                      <m:t>𝑣𝑎𝑙𝑢𝑒</m:t>
                    </m:r>
                    <m:r>
                      <a:rPr lang="en-US" sz="2000" i="1">
                        <a:ln>
                          <a:noFill/>
                        </a:ln>
                        <a:solidFill>
                          <a:srgbClr val="000000"/>
                        </a:solidFill>
                        <a:effectLst/>
                        <a:latin typeface="Cambria Math"/>
                        <a:ea typeface="Calibri" panose="020F0502020204030204" pitchFamily="34" charset="0"/>
                        <a:cs typeface="Times New Roman" panose="02020603050405020304" pitchFamily="18" charset="0"/>
                      </a:rPr>
                      <m:t>−</m:t>
                    </m:r>
                    <m:r>
                      <a:rPr lang="en-US" sz="2000" i="1">
                        <a:ln>
                          <a:noFill/>
                        </a:ln>
                        <a:solidFill>
                          <a:srgbClr val="000000"/>
                        </a:solidFill>
                        <a:effectLst/>
                        <a:latin typeface="Cambria Math"/>
                        <a:ea typeface="Calibri" panose="020F0502020204030204" pitchFamily="34" charset="0"/>
                        <a:cs typeface="Times New Roman" panose="02020603050405020304" pitchFamily="18" charset="0"/>
                      </a:rPr>
                      <m:t>𝑚𝑒𝑎𝑛</m:t>
                    </m:r>
                    <m:r>
                      <a:rPr lang="en-US" sz="2000" i="1">
                        <a:ln>
                          <a:noFill/>
                        </a:ln>
                        <a:solidFill>
                          <a:srgbClr val="000000"/>
                        </a:solidFill>
                        <a:effectLst/>
                        <a:latin typeface="Cambria Math"/>
                        <a:ea typeface="Calibri" panose="020F0502020204030204" pitchFamily="34" charset="0"/>
                        <a:cs typeface="Times New Roman" panose="02020603050405020304" pitchFamily="18" charset="0"/>
                      </a:rPr>
                      <m:t>)/</m:t>
                    </m:r>
                    <m:r>
                      <a:rPr lang="en-US" sz="2000" i="1">
                        <a:ln>
                          <a:noFill/>
                        </a:ln>
                        <a:solidFill>
                          <a:srgbClr val="000000"/>
                        </a:solidFill>
                        <a:effectLst/>
                        <a:latin typeface="Cambria Math"/>
                        <a:ea typeface="Calibri" panose="020F0502020204030204" pitchFamily="34" charset="0"/>
                        <a:cs typeface="Times New Roman" panose="02020603050405020304" pitchFamily="18" charset="0"/>
                      </a:rPr>
                      <m:t>𝑠𝑡𝑎𝑛𝑑𝑎𝑟𝑑</m:t>
                    </m:r>
                    <m:r>
                      <a:rPr lang="en-US" sz="2000" i="1">
                        <a:ln>
                          <a:noFill/>
                        </a:ln>
                        <a:solidFill>
                          <a:srgbClr val="000000"/>
                        </a:solidFill>
                        <a:effectLst/>
                        <a:latin typeface="Cambria Math"/>
                        <a:ea typeface="Calibri" panose="020F0502020204030204" pitchFamily="34" charset="0"/>
                        <a:cs typeface="Times New Roman" panose="02020603050405020304" pitchFamily="18" charset="0"/>
                      </a:rPr>
                      <m:t> </m:t>
                    </m:r>
                    <m:r>
                      <a:rPr lang="en-US" sz="2000" i="1">
                        <a:ln>
                          <a:noFill/>
                        </a:ln>
                        <a:solidFill>
                          <a:srgbClr val="000000"/>
                        </a:solidFill>
                        <a:effectLst/>
                        <a:latin typeface="Cambria Math"/>
                        <a:ea typeface="Calibri" panose="020F0502020204030204" pitchFamily="34" charset="0"/>
                        <a:cs typeface="Times New Roman" panose="02020603050405020304" pitchFamily="18" charset="0"/>
                      </a:rPr>
                      <m:t>𝑑𝑒𝑣𝑖𝑎𝑡𝑖𝑜𝑛</m:t>
                    </m:r>
                  </m:oMath>
                </a14:m>
                <a:endParaRPr lang="en-US"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285750" marR="0" indent="-285750" algn="just">
                  <a:lnSpc>
                    <a:spcPct val="150000"/>
                  </a:lnSpc>
                  <a:spcBef>
                    <a:spcPts val="0"/>
                  </a:spcBef>
                  <a:spcAft>
                    <a:spcPts val="0"/>
                  </a:spcAft>
                  <a:buFont typeface="Arial" panose="020B0604020202020204" pitchFamily="34" charset="0"/>
                  <a:buChar char="•"/>
                </a:pPr>
                <a:endParaRPr lang="en-US"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marR="0" algn="just">
                  <a:lnSpc>
                    <a:spcPct val="150000"/>
                  </a:lnSpc>
                  <a:spcBef>
                    <a:spcPts val="0"/>
                  </a:spcBef>
                  <a:spcAft>
                    <a:spcPts val="0"/>
                  </a:spcAft>
                </a:pPr>
                <a:r>
                  <a:rPr lang="en-US" sz="2400" b="1"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Step2: Calculation of covariance </a:t>
                </a:r>
                <a:r>
                  <a:rPr lang="en-US" sz="2400" b="1" dirty="0" smtClean="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matrix</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r>
                        <a:rPr lang="en-US" sz="2000" i="1">
                          <a:ln>
                            <a:noFill/>
                          </a:ln>
                          <a:solidFill>
                            <a:srgbClr val="000000"/>
                          </a:solidFill>
                          <a:effectLst/>
                          <a:latin typeface="Cambria Math"/>
                          <a:ea typeface="Calibri" panose="020F0502020204030204" pitchFamily="34" charset="0"/>
                          <a:cs typeface="Times New Roman" panose="02020603050405020304" pitchFamily="18" charset="0"/>
                        </a:rPr>
                        <m:t>𝑀𝑎𝑡𝑟𝑖𝑥</m:t>
                      </m:r>
                      <m:r>
                        <a:rPr lang="en-US" sz="2000" i="1">
                          <a:ln>
                            <a:noFill/>
                          </a:ln>
                          <a:solidFill>
                            <a:srgbClr val="000000"/>
                          </a:solidFill>
                          <a:effectLst/>
                          <a:latin typeface="Cambria Math"/>
                          <a:ea typeface="Calibri" panose="020F0502020204030204" pitchFamily="34" charset="0"/>
                          <a:cs typeface="Times New Roman" panose="02020603050405020304" pitchFamily="18" charset="0"/>
                        </a:rPr>
                        <m:t>(</m:t>
                      </m:r>
                      <m:r>
                        <a:rPr lang="en-US" sz="2000" i="1">
                          <a:ln>
                            <a:noFill/>
                          </a:ln>
                          <a:solidFill>
                            <a:srgbClr val="000000"/>
                          </a:solidFill>
                          <a:effectLst/>
                          <a:latin typeface="Cambria Math"/>
                          <a:ea typeface="Calibri" panose="020F0502020204030204" pitchFamily="34" charset="0"/>
                          <a:cs typeface="Times New Roman" panose="02020603050405020304" pitchFamily="18" charset="0"/>
                        </a:rPr>
                        <m:t>𝑐𝑜𝑛𝑣𝑎𝑟𝑖𝑎𝑛𝑐𝑒</m:t>
                      </m:r>
                      <m:r>
                        <a:rPr lang="en-US" sz="2000" i="1">
                          <a:ln>
                            <a:noFill/>
                          </a:ln>
                          <a:solidFill>
                            <a:srgbClr val="000000"/>
                          </a:solidFill>
                          <a:effectLst/>
                          <a:latin typeface="Cambria Math"/>
                          <a:ea typeface="Calibri" panose="020F0502020204030204" pitchFamily="34" charset="0"/>
                          <a:cs typeface="Times New Roman" panose="02020603050405020304" pitchFamily="18" charset="0"/>
                        </a:rPr>
                        <m:t>)=</m:t>
                      </m:r>
                      <m:d>
                        <m:dPr>
                          <m:begChr m:val="["/>
                          <m:endChr m:val="]"/>
                          <m:ctrlPr>
                            <a:rPr lang="en-US" sz="2000" i="1">
                              <a:ln>
                                <a:noFill/>
                              </a:ln>
                              <a:solidFill>
                                <a:srgbClr val="000000"/>
                              </a:solidFill>
                              <a:effectLst/>
                              <a:latin typeface="Cambria Math"/>
                              <a:cs typeface="Times New Roman" panose="02020603050405020304" pitchFamily="18" charset="0"/>
                            </a:rPr>
                          </m:ctrlPr>
                        </m:dPr>
                        <m:e>
                          <m:m>
                            <m:mPr>
                              <m:mcs>
                                <m:mc>
                                  <m:mcPr>
                                    <m:count m:val="2"/>
                                    <m:mcJc m:val="center"/>
                                  </m:mcPr>
                                </m:mc>
                              </m:mcs>
                              <m:ctrlPr>
                                <a:rPr lang="en-US" sz="2000" i="1">
                                  <a:ln>
                                    <a:noFill/>
                                  </a:ln>
                                  <a:solidFill>
                                    <a:srgbClr val="000000"/>
                                  </a:solidFill>
                                  <a:effectLst/>
                                  <a:latin typeface="Cambria Math"/>
                                  <a:cs typeface="Times New Roman" panose="02020603050405020304" pitchFamily="18" charset="0"/>
                                </a:rPr>
                              </m:ctrlPr>
                            </m:mPr>
                            <m:mr>
                              <m:e>
                                <m:r>
                                  <a:rPr lang="en-US" sz="2000" i="1">
                                    <a:ln>
                                      <a:noFill/>
                                    </a:ln>
                                    <a:solidFill>
                                      <a:srgbClr val="000000"/>
                                    </a:solidFill>
                                    <a:effectLst/>
                                    <a:latin typeface="Cambria Math"/>
                                    <a:ea typeface="Calibri" panose="020F0502020204030204" pitchFamily="34" charset="0"/>
                                    <a:cs typeface="Times New Roman" panose="02020603050405020304" pitchFamily="18" charset="0"/>
                                  </a:rPr>
                                  <m:t>𝑐𝑜𝑣</m:t>
                                </m:r>
                                <m:d>
                                  <m:dPr>
                                    <m:ctrlPr>
                                      <a:rPr lang="en-US" sz="2000" i="1">
                                        <a:ln>
                                          <a:noFill/>
                                        </a:ln>
                                        <a:solidFill>
                                          <a:srgbClr val="000000"/>
                                        </a:solidFill>
                                        <a:effectLst/>
                                        <a:latin typeface="Cambria Math"/>
                                        <a:cs typeface="Times New Roman" panose="02020603050405020304" pitchFamily="18" charset="0"/>
                                      </a:rPr>
                                    </m:ctrlPr>
                                  </m:dPr>
                                  <m:e>
                                    <m:r>
                                      <a:rPr lang="en-US" sz="2000" i="1">
                                        <a:ln>
                                          <a:noFill/>
                                        </a:ln>
                                        <a:solidFill>
                                          <a:srgbClr val="000000"/>
                                        </a:solidFill>
                                        <a:effectLst/>
                                        <a:latin typeface="Cambria Math"/>
                                        <a:ea typeface="Calibri" panose="020F0502020204030204" pitchFamily="34" charset="0"/>
                                        <a:cs typeface="Times New Roman" panose="02020603050405020304" pitchFamily="18" charset="0"/>
                                      </a:rPr>
                                      <m:t>𝑥</m:t>
                                    </m:r>
                                    <m:r>
                                      <a:rPr lang="en-US" sz="2000" i="1">
                                        <a:ln>
                                          <a:noFill/>
                                        </a:ln>
                                        <a:solidFill>
                                          <a:srgbClr val="000000"/>
                                        </a:solidFill>
                                        <a:effectLst/>
                                        <a:latin typeface="Cambria Math"/>
                                        <a:ea typeface="Calibri" panose="020F0502020204030204" pitchFamily="34" charset="0"/>
                                        <a:cs typeface="Times New Roman" panose="02020603050405020304" pitchFamily="18" charset="0"/>
                                      </a:rPr>
                                      <m:t>,</m:t>
                                    </m:r>
                                    <m:r>
                                      <a:rPr lang="en-US" sz="2000" i="1">
                                        <a:ln>
                                          <a:noFill/>
                                        </a:ln>
                                        <a:solidFill>
                                          <a:srgbClr val="000000"/>
                                        </a:solidFill>
                                        <a:effectLst/>
                                        <a:latin typeface="Cambria Math"/>
                                        <a:ea typeface="Calibri" panose="020F0502020204030204" pitchFamily="34" charset="0"/>
                                        <a:cs typeface="Times New Roman" panose="02020603050405020304" pitchFamily="18" charset="0"/>
                                      </a:rPr>
                                      <m:t>𝑥</m:t>
                                    </m:r>
                                  </m:e>
                                </m:d>
                              </m:e>
                              <m:e>
                                <m:r>
                                  <a:rPr lang="en-US" sz="2000" i="1">
                                    <a:ln>
                                      <a:noFill/>
                                    </a:ln>
                                    <a:solidFill>
                                      <a:srgbClr val="000000"/>
                                    </a:solidFill>
                                    <a:effectLst/>
                                    <a:latin typeface="Cambria Math"/>
                                    <a:ea typeface="Calibri" panose="020F0502020204030204" pitchFamily="34" charset="0"/>
                                    <a:cs typeface="Times New Roman" panose="02020603050405020304" pitchFamily="18" charset="0"/>
                                  </a:rPr>
                                  <m:t>𝑐𝑜𝑣</m:t>
                                </m:r>
                                <m:d>
                                  <m:dPr>
                                    <m:ctrlPr>
                                      <a:rPr lang="en-US" sz="2000" i="1">
                                        <a:ln>
                                          <a:noFill/>
                                        </a:ln>
                                        <a:solidFill>
                                          <a:srgbClr val="000000"/>
                                        </a:solidFill>
                                        <a:effectLst/>
                                        <a:latin typeface="Cambria Math"/>
                                        <a:cs typeface="Times New Roman" panose="02020603050405020304" pitchFamily="18" charset="0"/>
                                      </a:rPr>
                                    </m:ctrlPr>
                                  </m:dPr>
                                  <m:e>
                                    <m:r>
                                      <a:rPr lang="en-US" sz="2000" i="1">
                                        <a:ln>
                                          <a:noFill/>
                                        </a:ln>
                                        <a:solidFill>
                                          <a:srgbClr val="000000"/>
                                        </a:solidFill>
                                        <a:effectLst/>
                                        <a:latin typeface="Cambria Math"/>
                                        <a:ea typeface="Calibri" panose="020F0502020204030204" pitchFamily="34" charset="0"/>
                                        <a:cs typeface="Times New Roman" panose="02020603050405020304" pitchFamily="18" charset="0"/>
                                      </a:rPr>
                                      <m:t>𝑥</m:t>
                                    </m:r>
                                    <m:r>
                                      <a:rPr lang="en-US" sz="2000" i="1">
                                        <a:ln>
                                          <a:noFill/>
                                        </a:ln>
                                        <a:solidFill>
                                          <a:srgbClr val="000000"/>
                                        </a:solidFill>
                                        <a:effectLst/>
                                        <a:latin typeface="Cambria Math"/>
                                        <a:ea typeface="Calibri" panose="020F0502020204030204" pitchFamily="34" charset="0"/>
                                        <a:cs typeface="Times New Roman" panose="02020603050405020304" pitchFamily="18" charset="0"/>
                                      </a:rPr>
                                      <m:t>,</m:t>
                                    </m:r>
                                    <m:r>
                                      <a:rPr lang="en-US" sz="2000" i="1">
                                        <a:ln>
                                          <a:noFill/>
                                        </a:ln>
                                        <a:solidFill>
                                          <a:srgbClr val="000000"/>
                                        </a:solidFill>
                                        <a:effectLst/>
                                        <a:latin typeface="Cambria Math"/>
                                        <a:ea typeface="Calibri" panose="020F0502020204030204" pitchFamily="34" charset="0"/>
                                        <a:cs typeface="Times New Roman" panose="02020603050405020304" pitchFamily="18" charset="0"/>
                                      </a:rPr>
                                      <m:t>𝑦</m:t>
                                    </m:r>
                                  </m:e>
                                </m:d>
                              </m:e>
                            </m:mr>
                            <m:mr>
                              <m:e>
                                <m:r>
                                  <a:rPr lang="en-US" sz="2000" i="1">
                                    <a:ln>
                                      <a:noFill/>
                                    </a:ln>
                                    <a:solidFill>
                                      <a:srgbClr val="000000"/>
                                    </a:solidFill>
                                    <a:effectLst/>
                                    <a:latin typeface="Cambria Math"/>
                                    <a:ea typeface="Calibri" panose="020F0502020204030204" pitchFamily="34" charset="0"/>
                                    <a:cs typeface="Times New Roman" panose="02020603050405020304" pitchFamily="18" charset="0"/>
                                  </a:rPr>
                                  <m:t>  </m:t>
                                </m:r>
                                <m:r>
                                  <a:rPr lang="en-US" sz="2000" i="1">
                                    <a:ln>
                                      <a:noFill/>
                                    </a:ln>
                                    <a:solidFill>
                                      <a:srgbClr val="000000"/>
                                    </a:solidFill>
                                    <a:effectLst/>
                                    <a:latin typeface="Cambria Math"/>
                                    <a:ea typeface="Calibri" panose="020F0502020204030204" pitchFamily="34" charset="0"/>
                                    <a:cs typeface="Times New Roman" panose="02020603050405020304" pitchFamily="18" charset="0"/>
                                  </a:rPr>
                                  <m:t>𝑐𝑜𝑣</m:t>
                                </m:r>
                                <m:d>
                                  <m:dPr>
                                    <m:ctrlPr>
                                      <a:rPr lang="en-US" sz="2000" i="1">
                                        <a:ln>
                                          <a:noFill/>
                                        </a:ln>
                                        <a:solidFill>
                                          <a:srgbClr val="000000"/>
                                        </a:solidFill>
                                        <a:effectLst/>
                                        <a:latin typeface="Cambria Math"/>
                                        <a:cs typeface="Times New Roman" panose="02020603050405020304" pitchFamily="18" charset="0"/>
                                      </a:rPr>
                                    </m:ctrlPr>
                                  </m:dPr>
                                  <m:e>
                                    <m:r>
                                      <a:rPr lang="en-US" sz="2000" i="1">
                                        <a:ln>
                                          <a:noFill/>
                                        </a:ln>
                                        <a:solidFill>
                                          <a:srgbClr val="000000"/>
                                        </a:solidFill>
                                        <a:effectLst/>
                                        <a:latin typeface="Cambria Math"/>
                                        <a:ea typeface="Calibri" panose="020F0502020204030204" pitchFamily="34" charset="0"/>
                                        <a:cs typeface="Times New Roman" panose="02020603050405020304" pitchFamily="18" charset="0"/>
                                      </a:rPr>
                                      <m:t>𝑦</m:t>
                                    </m:r>
                                    <m:r>
                                      <a:rPr lang="en-US" sz="2000" i="1">
                                        <a:ln>
                                          <a:noFill/>
                                        </a:ln>
                                        <a:solidFill>
                                          <a:srgbClr val="000000"/>
                                        </a:solidFill>
                                        <a:effectLst/>
                                        <a:latin typeface="Cambria Math"/>
                                        <a:ea typeface="Calibri" panose="020F0502020204030204" pitchFamily="34" charset="0"/>
                                        <a:cs typeface="Times New Roman" panose="02020603050405020304" pitchFamily="18" charset="0"/>
                                      </a:rPr>
                                      <m:t>,</m:t>
                                    </m:r>
                                    <m:r>
                                      <a:rPr lang="en-US" sz="2000" i="1">
                                        <a:ln>
                                          <a:noFill/>
                                        </a:ln>
                                        <a:solidFill>
                                          <a:srgbClr val="000000"/>
                                        </a:solidFill>
                                        <a:effectLst/>
                                        <a:latin typeface="Cambria Math"/>
                                        <a:ea typeface="Calibri" panose="020F0502020204030204" pitchFamily="34" charset="0"/>
                                        <a:cs typeface="Times New Roman" panose="02020603050405020304" pitchFamily="18" charset="0"/>
                                      </a:rPr>
                                      <m:t>𝑥</m:t>
                                    </m:r>
                                  </m:e>
                                </m:d>
                              </m:e>
                              <m:e>
                                <m:r>
                                  <a:rPr lang="en-US" sz="2000" i="1">
                                    <a:ln>
                                      <a:noFill/>
                                    </a:ln>
                                    <a:solidFill>
                                      <a:srgbClr val="000000"/>
                                    </a:solidFill>
                                    <a:effectLst/>
                                    <a:latin typeface="Cambria Math"/>
                                    <a:ea typeface="Calibri" panose="020F0502020204030204" pitchFamily="34" charset="0"/>
                                    <a:cs typeface="Times New Roman" panose="02020603050405020304" pitchFamily="18" charset="0"/>
                                  </a:rPr>
                                  <m:t>𝑐𝑜𝑣</m:t>
                                </m:r>
                                <m:d>
                                  <m:dPr>
                                    <m:ctrlPr>
                                      <a:rPr lang="en-US" sz="2000" i="1">
                                        <a:ln>
                                          <a:noFill/>
                                        </a:ln>
                                        <a:solidFill>
                                          <a:srgbClr val="000000"/>
                                        </a:solidFill>
                                        <a:effectLst/>
                                        <a:latin typeface="Cambria Math"/>
                                        <a:cs typeface="Times New Roman" panose="02020603050405020304" pitchFamily="18" charset="0"/>
                                      </a:rPr>
                                    </m:ctrlPr>
                                  </m:dPr>
                                  <m:e>
                                    <m:r>
                                      <a:rPr lang="en-US" sz="2000" i="1">
                                        <a:ln>
                                          <a:noFill/>
                                        </a:ln>
                                        <a:solidFill>
                                          <a:srgbClr val="000000"/>
                                        </a:solidFill>
                                        <a:effectLst/>
                                        <a:latin typeface="Cambria Math"/>
                                        <a:ea typeface="Calibri" panose="020F0502020204030204" pitchFamily="34" charset="0"/>
                                        <a:cs typeface="Times New Roman" panose="02020603050405020304" pitchFamily="18" charset="0"/>
                                      </a:rPr>
                                      <m:t>𝑦</m:t>
                                    </m:r>
                                    <m:r>
                                      <a:rPr lang="en-US" sz="2000" i="1">
                                        <a:ln>
                                          <a:noFill/>
                                        </a:ln>
                                        <a:solidFill>
                                          <a:srgbClr val="000000"/>
                                        </a:solidFill>
                                        <a:effectLst/>
                                        <a:latin typeface="Cambria Math"/>
                                        <a:ea typeface="Calibri" panose="020F0502020204030204" pitchFamily="34" charset="0"/>
                                        <a:cs typeface="Times New Roman" panose="02020603050405020304" pitchFamily="18" charset="0"/>
                                      </a:rPr>
                                      <m:t>,</m:t>
                                    </m:r>
                                    <m:r>
                                      <a:rPr lang="en-US" sz="2000" i="1">
                                        <a:ln>
                                          <a:noFill/>
                                        </a:ln>
                                        <a:solidFill>
                                          <a:srgbClr val="000000"/>
                                        </a:solidFill>
                                        <a:effectLst/>
                                        <a:latin typeface="Cambria Math"/>
                                        <a:ea typeface="Calibri" panose="020F0502020204030204" pitchFamily="34" charset="0"/>
                                        <a:cs typeface="Times New Roman" panose="02020603050405020304" pitchFamily="18" charset="0"/>
                                      </a:rPr>
                                      <m:t>𝑦</m:t>
                                    </m:r>
                                  </m:e>
                                </m:d>
                              </m:e>
                            </m:mr>
                          </m:m>
                          <m:r>
                            <a:rPr lang="en-US" sz="2000" i="1">
                              <a:ln>
                                <a:noFill/>
                              </a:ln>
                              <a:solidFill>
                                <a:srgbClr val="000000"/>
                              </a:solidFill>
                              <a:effectLst/>
                              <a:latin typeface="Cambria Math"/>
                              <a:ea typeface="Calibri" panose="020F0502020204030204" pitchFamily="34" charset="0"/>
                              <a:cs typeface="Times New Roman" panose="02020603050405020304" pitchFamily="18" charset="0"/>
                            </a:rPr>
                            <m:t> </m:t>
                          </m:r>
                        </m:e>
                      </m:d>
                    </m:oMath>
                  </m:oMathPara>
                </a14:m>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fontAlgn="base">
                  <a:lnSpc>
                    <a:spcPct val="150000"/>
                  </a:lnSpc>
                  <a:spcBef>
                    <a:spcPts val="0"/>
                  </a:spcBef>
                  <a:spcAft>
                    <a:spcPts val="0"/>
                  </a:spcAft>
                  <a:buSzPts val="1000"/>
                  <a:buFont typeface="Symbol" panose="05050102010706020507" pitchFamily="18" charset="2"/>
                  <a:buChar char=""/>
                  <a:tabLst>
                    <a:tab pos="457200" algn="l"/>
                  </a:tabLst>
                </a:pPr>
                <a:r>
                  <a:rPr lang="en-US" sz="200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If positive then: correlated</a:t>
                </a:r>
                <a:endParaRPr lang="en-US"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fontAlgn="base">
                  <a:lnSpc>
                    <a:spcPct val="150000"/>
                  </a:lnSpc>
                  <a:spcBef>
                    <a:spcPts val="0"/>
                  </a:spcBef>
                  <a:spcAft>
                    <a:spcPts val="0"/>
                  </a:spcAft>
                  <a:buSzPts val="1000"/>
                  <a:buFont typeface="Symbol" panose="05050102010706020507" pitchFamily="18" charset="2"/>
                  <a:buChar char=""/>
                  <a:tabLst>
                    <a:tab pos="457200" algn="l"/>
                  </a:tabLst>
                </a:pPr>
                <a:r>
                  <a:rPr lang="en-US" sz="200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If negative then: inversely correlated</a:t>
                </a:r>
              </a:p>
              <a:p>
                <a:pPr marL="285750" marR="0" indent="-285750" algn="just">
                  <a:lnSpc>
                    <a:spcPct val="150000"/>
                  </a:lnSpc>
                  <a:spcBef>
                    <a:spcPts val="0"/>
                  </a:spcBef>
                  <a:spcAft>
                    <a:spcPts val="0"/>
                  </a:spcAft>
                  <a:buFont typeface="Arial" panose="020B0604020202020204" pitchFamily="34" charset="0"/>
                  <a:buChar char="•"/>
                </a:pPr>
                <a:endParaRPr lang="en-US" sz="240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indent="457200" algn="just">
                  <a:lnSpc>
                    <a:spcPct val="150000"/>
                  </a:lnSpc>
                  <a:spcBef>
                    <a:spcPts val="0"/>
                  </a:spcBef>
                  <a:spcAft>
                    <a:spcPts val="800"/>
                  </a:spcAft>
                </a:pP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sz="2400" dirty="0">
                  <a:effectLst/>
                  <a:latin typeface="Times New Roman" panose="02020603050405020304" pitchFamily="18" charset="0"/>
                  <a:cs typeface="Times New Roman" panose="02020603050405020304" pitchFamily="18" charset="0"/>
                </a:endParaRPr>
              </a:p>
            </p:txBody>
          </p:sp>
        </mc:Choice>
        <mc:Fallback>
          <p:sp>
            <p:nvSpPr>
              <p:cNvPr id="3" name="Subtitle 2">
                <a:extLst>
                  <a:ext uri="{FF2B5EF4-FFF2-40B4-BE49-F238E27FC236}">
                    <a16:creationId xmlns="" xmlns:a16="http://schemas.microsoft.com/office/drawing/2014/main" xmlns:a14="http://schemas.microsoft.com/office/drawing/2010/main" id="{9AC02BA2-1711-4370-86CF-23B28D39DBF2}"/>
                  </a:ext>
                </a:extLst>
              </p:cNvPr>
              <p:cNvSpPr>
                <a:spLocks noGrp="1" noRot="1" noChangeAspect="1" noMove="1" noResize="1" noEditPoints="1" noAdjustHandles="1" noChangeArrowheads="1" noChangeShapeType="1" noTextEdit="1"/>
              </p:cNvSpPr>
              <p:nvPr>
                <p:ph type="subTitle" idx="1"/>
              </p:nvPr>
            </p:nvSpPr>
            <p:spPr>
              <a:xfrm>
                <a:off x="1143000" y="1524000"/>
                <a:ext cx="7696200" cy="4495800"/>
              </a:xfrm>
              <a:blipFill rotWithShape="1">
                <a:blip r:embed="rId2"/>
                <a:stretch>
                  <a:fillRect l="-1268" t="-1084" b="-39566"/>
                </a:stretch>
              </a:blipFill>
            </p:spPr>
            <p:txBody>
              <a:bodyPr/>
              <a:lstStyle/>
              <a:p>
                <a:r>
                  <a:rPr lang="en-US">
                    <a:noFill/>
                  </a:rPr>
                  <a:t> </a:t>
                </a:r>
              </a:p>
            </p:txBody>
          </p:sp>
        </mc:Fallback>
      </mc:AlternateContent>
      <p:sp>
        <p:nvSpPr>
          <p:cNvPr id="5" name="Slide Number Placeholder 4">
            <a:extLst>
              <a:ext uri="{FF2B5EF4-FFF2-40B4-BE49-F238E27FC236}">
                <a16:creationId xmlns="" xmlns:a16="http://schemas.microsoft.com/office/drawing/2014/main" id="{D339B039-0F17-4D60-8355-A2B5B8A27A24}"/>
              </a:ext>
            </a:extLst>
          </p:cNvPr>
          <p:cNvSpPr>
            <a:spLocks noGrp="1"/>
          </p:cNvSpPr>
          <p:nvPr>
            <p:ph type="sldNum" sz="quarter" idx="12"/>
          </p:nvPr>
        </p:nvSpPr>
        <p:spPr/>
        <p:txBody>
          <a:bodyPr/>
          <a:lstStyle/>
          <a:p>
            <a:fld id="{B6B43879-9311-4B19-95C2-978513F807A6}" type="slidenum">
              <a:rPr lang="en-US" smtClean="0"/>
              <a:pPr/>
              <a:t>17</a:t>
            </a:fld>
            <a:endParaRPr lang="en-US"/>
          </a:p>
        </p:txBody>
      </p:sp>
      <p:sp>
        <p:nvSpPr>
          <p:cNvPr id="4" name="Date Placeholder 3"/>
          <p:cNvSpPr>
            <a:spLocks noGrp="1"/>
          </p:cNvSpPr>
          <p:nvPr>
            <p:ph type="dt" sz="half" idx="10"/>
          </p:nvPr>
        </p:nvSpPr>
        <p:spPr/>
        <p:txBody>
          <a:bodyPr/>
          <a:lstStyle/>
          <a:p>
            <a:r>
              <a:rPr lang="en-US" smtClean="0"/>
              <a:t>3/04/2021</a:t>
            </a:r>
            <a:endParaRPr lang="en-US"/>
          </a:p>
        </p:txBody>
      </p:sp>
    </p:spTree>
    <p:extLst>
      <p:ext uri="{BB962C8B-B14F-4D97-AF65-F5344CB8AC3E}">
        <p14:creationId xmlns:p14="http://schemas.microsoft.com/office/powerpoint/2010/main" val="143740754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a:extLst>
                  <a:ext uri="{FF2B5EF4-FFF2-40B4-BE49-F238E27FC236}">
                    <a16:creationId xmlns="" xmlns:a16="http://schemas.microsoft.com/office/drawing/2014/main" id="{80811D8E-71A8-4B00-A935-6F83C452C45D}"/>
                  </a:ext>
                </a:extLst>
              </p:cNvPr>
              <p:cNvSpPr>
                <a:spLocks noGrp="1"/>
              </p:cNvSpPr>
              <p:nvPr>
                <p:ph idx="1"/>
              </p:nvPr>
            </p:nvSpPr>
            <p:spPr>
              <a:xfrm>
                <a:off x="628650" y="304800"/>
                <a:ext cx="7886700" cy="5872163"/>
              </a:xfrm>
            </p:spPr>
            <p:txBody>
              <a:bodyPr>
                <a:noAutofit/>
              </a:bodyPr>
              <a:lstStyle/>
              <a:p>
                <a:pPr marL="0" marR="0" lvl="0" indent="0" fontAlgn="base">
                  <a:lnSpc>
                    <a:spcPct val="150000"/>
                  </a:lnSpc>
                  <a:spcBef>
                    <a:spcPts val="0"/>
                  </a:spcBef>
                  <a:spcAft>
                    <a:spcPts val="0"/>
                  </a:spcAft>
                  <a:buSzPts val="1000"/>
                  <a:buNone/>
                  <a:tabLst>
                    <a:tab pos="457200" algn="l"/>
                  </a:tabLst>
                </a:pPr>
                <a:r>
                  <a:rPr lang="en-US" sz="4400" b="1" dirty="0" smtClean="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4400" b="1" dirty="0" err="1" smtClean="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Contd</a:t>
                </a:r>
                <a:r>
                  <a:rPr lang="en-US" sz="4400" b="1" dirty="0" smtClean="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r>
                  <a:rPr lang="en-US"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p>
              <a:p>
                <a:pPr marL="0" indent="0">
                  <a:buNone/>
                </a:pPr>
                <a:r>
                  <a:rPr lang="en-US" sz="2400" b="1"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Step3: The Eigen vectors and corresponding Eigen values computation	</a:t>
                </a:r>
              </a:p>
              <a:p>
                <a14:m>
                  <m:oMath xmlns:m="http://schemas.openxmlformats.org/officeDocument/2006/math">
                    <m:r>
                      <a:rPr lang="en-US" sz="2200" i="1" smtClean="0">
                        <a:ln>
                          <a:noFill/>
                        </a:ln>
                        <a:solidFill>
                          <a:srgbClr val="000000"/>
                        </a:solidFill>
                        <a:effectLst/>
                        <a:latin typeface="Cambria Math"/>
                        <a:ea typeface="Times New Roman" panose="02020603050405020304" pitchFamily="18" charset="0"/>
                        <a:cs typeface="Times New Roman" panose="02020603050405020304" pitchFamily="18" charset="0"/>
                      </a:rPr>
                      <m:t>𝛾</m:t>
                    </m:r>
                  </m:oMath>
                </a14:m>
                <a:r>
                  <a:rPr lang="en-US" sz="220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is an Eigen value for a matrix A if it is a solution of the characteristic equation:</a:t>
                </a:r>
                <a:endParaRPr lang="en-US" sz="22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gn="just">
                  <a:lnSpc>
                    <a:spcPct val="150000"/>
                  </a:lnSpc>
                  <a:spcBef>
                    <a:spcPts val="0"/>
                  </a:spcBef>
                  <a:spcAft>
                    <a:spcPts val="0"/>
                  </a:spcAft>
                  <a:buNone/>
                </a:pPr>
                <a14:m>
                  <m:oMathPara xmlns:m="http://schemas.openxmlformats.org/officeDocument/2006/math">
                    <m:oMathParaPr>
                      <m:jc m:val="centerGroup"/>
                    </m:oMathParaPr>
                    <m:oMath xmlns:m="http://schemas.openxmlformats.org/officeDocument/2006/math">
                      <m:d>
                        <m:dPr>
                          <m:begChr m:val="|"/>
                          <m:endChr m:val="|"/>
                          <m:ctrlPr>
                            <a:rPr lang="en-US" sz="2200" i="1">
                              <a:ln>
                                <a:noFill/>
                              </a:ln>
                              <a:solidFill>
                                <a:srgbClr val="000000"/>
                              </a:solidFill>
                              <a:effectLst/>
                              <a:latin typeface="Cambria Math"/>
                              <a:ea typeface="Times New Roman" panose="02020603050405020304" pitchFamily="18" charset="0"/>
                              <a:cs typeface="Times New Roman" panose="02020603050405020304" pitchFamily="18" charset="0"/>
                            </a:rPr>
                          </m:ctrlPr>
                        </m:dPr>
                        <m:e>
                          <m:r>
                            <a:rPr lang="en-US" sz="2200" i="1">
                              <a:ln>
                                <a:noFill/>
                              </a:ln>
                              <a:solidFill>
                                <a:srgbClr val="000000"/>
                              </a:solidFill>
                              <a:effectLst/>
                              <a:latin typeface="Cambria Math"/>
                              <a:ea typeface="Times New Roman" panose="02020603050405020304" pitchFamily="18" charset="0"/>
                              <a:cs typeface="Times New Roman" panose="02020603050405020304" pitchFamily="18" charset="0"/>
                            </a:rPr>
                            <m:t>𝛾</m:t>
                          </m:r>
                          <m:r>
                            <a:rPr lang="en-US" sz="2200" i="1">
                              <a:ln>
                                <a:noFill/>
                              </a:ln>
                              <a:solidFill>
                                <a:srgbClr val="000000"/>
                              </a:solidFill>
                              <a:effectLst/>
                              <a:latin typeface="Cambria Math"/>
                              <a:ea typeface="Times New Roman" panose="02020603050405020304" pitchFamily="18" charset="0"/>
                              <a:cs typeface="Times New Roman" panose="02020603050405020304" pitchFamily="18" charset="0"/>
                            </a:rPr>
                            <m:t>∗</m:t>
                          </m:r>
                          <m:r>
                            <a:rPr lang="en-US" sz="2200" i="1">
                              <a:ln>
                                <a:noFill/>
                              </a:ln>
                              <a:solidFill>
                                <a:srgbClr val="000000"/>
                              </a:solidFill>
                              <a:effectLst/>
                              <a:latin typeface="Cambria Math"/>
                              <a:ea typeface="Times New Roman" panose="02020603050405020304" pitchFamily="18" charset="0"/>
                              <a:cs typeface="Times New Roman" panose="02020603050405020304" pitchFamily="18" charset="0"/>
                            </a:rPr>
                            <m:t>𝐼</m:t>
                          </m:r>
                          <m:r>
                            <a:rPr lang="en-US" sz="2200" i="1">
                              <a:ln>
                                <a:noFill/>
                              </a:ln>
                              <a:solidFill>
                                <a:srgbClr val="000000"/>
                              </a:solidFill>
                              <a:effectLst/>
                              <a:latin typeface="Cambria Math"/>
                              <a:ea typeface="Times New Roman" panose="02020603050405020304" pitchFamily="18" charset="0"/>
                              <a:cs typeface="Times New Roman" panose="02020603050405020304" pitchFamily="18" charset="0"/>
                            </a:rPr>
                            <m:t>−</m:t>
                          </m:r>
                          <m:r>
                            <a:rPr lang="en-US" sz="2200" i="1">
                              <a:ln>
                                <a:noFill/>
                              </a:ln>
                              <a:solidFill>
                                <a:srgbClr val="000000"/>
                              </a:solidFill>
                              <a:effectLst/>
                              <a:latin typeface="Cambria Math"/>
                              <a:ea typeface="Times New Roman" panose="02020603050405020304" pitchFamily="18" charset="0"/>
                              <a:cs typeface="Times New Roman" panose="02020603050405020304" pitchFamily="18" charset="0"/>
                            </a:rPr>
                            <m:t>𝐴</m:t>
                          </m:r>
                        </m:e>
                      </m:d>
                      <m:r>
                        <a:rPr lang="en-US" sz="2200" i="1">
                          <a:ln>
                            <a:noFill/>
                          </a:ln>
                          <a:solidFill>
                            <a:srgbClr val="000000"/>
                          </a:solidFill>
                          <a:effectLst/>
                          <a:latin typeface="Cambria Math"/>
                          <a:ea typeface="Times New Roman" panose="02020603050405020304" pitchFamily="18" charset="0"/>
                          <a:cs typeface="Times New Roman" panose="02020603050405020304" pitchFamily="18" charset="0"/>
                        </a:rPr>
                        <m:t>=0</m:t>
                      </m:r>
                    </m:oMath>
                  </m:oMathPara>
                </a14:m>
                <a:endParaRPr lang="en-US" sz="22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gn="just">
                  <a:lnSpc>
                    <a:spcPct val="150000"/>
                  </a:lnSpc>
                  <a:spcBef>
                    <a:spcPts val="0"/>
                  </a:spcBef>
                  <a:spcAft>
                    <a:spcPts val="0"/>
                  </a:spcAft>
                  <a:buNone/>
                </a:pPr>
                <a:r>
                  <a:rPr lang="en-US" sz="220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where </a:t>
                </a:r>
                <a14:m>
                  <m:oMath xmlns:m="http://schemas.openxmlformats.org/officeDocument/2006/math">
                    <m:r>
                      <a:rPr lang="en-US" sz="2200" i="1">
                        <a:ln>
                          <a:noFill/>
                        </a:ln>
                        <a:solidFill>
                          <a:srgbClr val="000000"/>
                        </a:solidFill>
                        <a:effectLst/>
                        <a:latin typeface="Cambria Math"/>
                        <a:ea typeface="Times New Roman" panose="02020603050405020304" pitchFamily="18" charset="0"/>
                        <a:cs typeface="Times New Roman" panose="02020603050405020304" pitchFamily="18" charset="0"/>
                      </a:rPr>
                      <m:t>𝐼</m:t>
                    </m:r>
                  </m:oMath>
                </a14:m>
                <a:r>
                  <a:rPr lang="en-US" sz="220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is an identity matrix of same dimension as A.</a:t>
                </a:r>
              </a:p>
              <a:p>
                <a:pPr marL="0" marR="0" indent="0" algn="just">
                  <a:lnSpc>
                    <a:spcPct val="150000"/>
                  </a:lnSpc>
                  <a:spcBef>
                    <a:spcPts val="0"/>
                  </a:spcBef>
                  <a:spcAft>
                    <a:spcPts val="0"/>
                  </a:spcAft>
                  <a:buNone/>
                </a:pPr>
                <a:endParaRPr lang="en-US" sz="220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50000"/>
                  </a:lnSpc>
                  <a:spcBef>
                    <a:spcPts val="0"/>
                  </a:spcBef>
                </a:pPr>
                <a:r>
                  <a:rPr lang="en-US" sz="220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For each Eigen value </a:t>
                </a:r>
                <a14:m>
                  <m:oMath xmlns:m="http://schemas.openxmlformats.org/officeDocument/2006/math">
                    <m:r>
                      <a:rPr lang="en-US" sz="2200" i="1">
                        <a:ln>
                          <a:noFill/>
                        </a:ln>
                        <a:solidFill>
                          <a:srgbClr val="000000"/>
                        </a:solidFill>
                        <a:effectLst/>
                        <a:latin typeface="Cambria Math"/>
                        <a:ea typeface="Times New Roman" panose="02020603050405020304" pitchFamily="18" charset="0"/>
                        <a:cs typeface="Times New Roman" panose="02020603050405020304" pitchFamily="18" charset="0"/>
                      </a:rPr>
                      <m:t>𝛾</m:t>
                    </m:r>
                  </m:oMath>
                </a14:m>
                <a:r>
                  <a:rPr lang="en-US" sz="220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p>
              <a:p>
                <a:pPr marL="0" marR="0" indent="0" algn="just">
                  <a:lnSpc>
                    <a:spcPct val="150000"/>
                  </a:lnSpc>
                  <a:spcBef>
                    <a:spcPts val="0"/>
                  </a:spcBef>
                  <a:spcAft>
                    <a:spcPts val="0"/>
                  </a:spcAft>
                  <a:buNone/>
                </a:pPr>
                <a:r>
                  <a:rPr lang="en-US" sz="220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 corresponding Eigen vector </a:t>
                </a:r>
                <a14:m>
                  <m:oMath xmlns:m="http://schemas.openxmlformats.org/officeDocument/2006/math">
                    <m:r>
                      <a:rPr lang="en-US" sz="2200" i="1">
                        <a:ln>
                          <a:noFill/>
                        </a:ln>
                        <a:solidFill>
                          <a:srgbClr val="000000"/>
                        </a:solidFill>
                        <a:effectLst/>
                        <a:latin typeface="Cambria Math"/>
                        <a:ea typeface="Times New Roman" panose="02020603050405020304" pitchFamily="18" charset="0"/>
                        <a:cs typeface="Times New Roman" panose="02020603050405020304" pitchFamily="18" charset="0"/>
                      </a:rPr>
                      <m:t>𝑣</m:t>
                    </m:r>
                  </m:oMath>
                </a14:m>
                <a:r>
                  <a:rPr lang="en-US" sz="220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can be found by solving:</a:t>
                </a:r>
                <a:endParaRPr lang="en-US" sz="22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gn="just">
                  <a:lnSpc>
                    <a:spcPct val="150000"/>
                  </a:lnSpc>
                  <a:spcBef>
                    <a:spcPts val="0"/>
                  </a:spcBef>
                  <a:spcAft>
                    <a:spcPts val="0"/>
                  </a:spcAft>
                  <a:buNone/>
                </a:pPr>
                <a:r>
                  <a:rPr lang="en-US" sz="220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r>
                      <a:rPr lang="en-US" sz="2200" i="1">
                        <a:ln>
                          <a:noFill/>
                        </a:ln>
                        <a:solidFill>
                          <a:srgbClr val="000000"/>
                        </a:solidFill>
                        <a:effectLst/>
                        <a:latin typeface="Cambria Math"/>
                        <a:ea typeface="Times New Roman" panose="02020603050405020304" pitchFamily="18" charset="0"/>
                        <a:cs typeface="Times New Roman" panose="02020603050405020304" pitchFamily="18" charset="0"/>
                      </a:rPr>
                      <m:t>(</m:t>
                    </m:r>
                    <m:r>
                      <a:rPr lang="en-US" sz="2200" i="1">
                        <a:ln>
                          <a:noFill/>
                        </a:ln>
                        <a:solidFill>
                          <a:srgbClr val="000000"/>
                        </a:solidFill>
                        <a:effectLst/>
                        <a:latin typeface="Cambria Math"/>
                        <a:ea typeface="Times New Roman" panose="02020603050405020304" pitchFamily="18" charset="0"/>
                        <a:cs typeface="Times New Roman" panose="02020603050405020304" pitchFamily="18" charset="0"/>
                      </a:rPr>
                      <m:t>𝛾</m:t>
                    </m:r>
                    <m:r>
                      <a:rPr lang="en-US" sz="2200" i="1">
                        <a:ln>
                          <a:noFill/>
                        </a:ln>
                        <a:solidFill>
                          <a:srgbClr val="000000"/>
                        </a:solidFill>
                        <a:effectLst/>
                        <a:latin typeface="Cambria Math"/>
                        <a:ea typeface="Times New Roman" panose="02020603050405020304" pitchFamily="18" charset="0"/>
                        <a:cs typeface="Times New Roman" panose="02020603050405020304" pitchFamily="18" charset="0"/>
                      </a:rPr>
                      <m:t>∗</m:t>
                    </m:r>
                    <m:r>
                      <a:rPr lang="en-US" sz="2200" i="1">
                        <a:ln>
                          <a:noFill/>
                        </a:ln>
                        <a:solidFill>
                          <a:srgbClr val="000000"/>
                        </a:solidFill>
                        <a:effectLst/>
                        <a:latin typeface="Cambria Math"/>
                        <a:ea typeface="Times New Roman" panose="02020603050405020304" pitchFamily="18" charset="0"/>
                        <a:cs typeface="Times New Roman" panose="02020603050405020304" pitchFamily="18" charset="0"/>
                      </a:rPr>
                      <m:t>𝐼</m:t>
                    </m:r>
                    <m:r>
                      <a:rPr lang="en-US" sz="2200" i="1">
                        <a:ln>
                          <a:noFill/>
                        </a:ln>
                        <a:solidFill>
                          <a:srgbClr val="000000"/>
                        </a:solidFill>
                        <a:effectLst/>
                        <a:latin typeface="Cambria Math"/>
                        <a:ea typeface="Times New Roman" panose="02020603050405020304" pitchFamily="18" charset="0"/>
                        <a:cs typeface="Times New Roman" panose="02020603050405020304" pitchFamily="18" charset="0"/>
                      </a:rPr>
                      <m:t>−</m:t>
                    </m:r>
                    <m:r>
                      <a:rPr lang="en-US" sz="2200" i="1">
                        <a:ln>
                          <a:noFill/>
                        </a:ln>
                        <a:solidFill>
                          <a:srgbClr val="000000"/>
                        </a:solidFill>
                        <a:effectLst/>
                        <a:latin typeface="Cambria Math"/>
                        <a:ea typeface="Times New Roman" panose="02020603050405020304" pitchFamily="18" charset="0"/>
                        <a:cs typeface="Times New Roman" panose="02020603050405020304" pitchFamily="18" charset="0"/>
                      </a:rPr>
                      <m:t>𝐴</m:t>
                    </m:r>
                    <m:r>
                      <a:rPr lang="en-US" sz="2200" i="1">
                        <a:ln>
                          <a:noFill/>
                        </a:ln>
                        <a:solidFill>
                          <a:srgbClr val="000000"/>
                        </a:solidFill>
                        <a:effectLst/>
                        <a:latin typeface="Cambria Math"/>
                        <a:ea typeface="Times New Roman" panose="02020603050405020304" pitchFamily="18" charset="0"/>
                        <a:cs typeface="Times New Roman" panose="02020603050405020304" pitchFamily="18" charset="0"/>
                      </a:rPr>
                      <m:t>)∗</m:t>
                    </m:r>
                    <m:r>
                      <a:rPr lang="en-US" sz="2200" i="1">
                        <a:ln>
                          <a:noFill/>
                        </a:ln>
                        <a:solidFill>
                          <a:srgbClr val="000000"/>
                        </a:solidFill>
                        <a:effectLst/>
                        <a:latin typeface="Cambria Math"/>
                        <a:ea typeface="Times New Roman" panose="02020603050405020304" pitchFamily="18" charset="0"/>
                        <a:cs typeface="Times New Roman" panose="02020603050405020304" pitchFamily="18" charset="0"/>
                      </a:rPr>
                      <m:t>𝑣</m:t>
                    </m:r>
                    <m:r>
                      <a:rPr lang="en-US" sz="2200" i="1">
                        <a:ln>
                          <a:noFill/>
                        </a:ln>
                        <a:solidFill>
                          <a:srgbClr val="000000"/>
                        </a:solidFill>
                        <a:effectLst/>
                        <a:latin typeface="Cambria Math"/>
                        <a:ea typeface="Times New Roman" panose="02020603050405020304" pitchFamily="18" charset="0"/>
                        <a:cs typeface="Times New Roman" panose="02020603050405020304" pitchFamily="18" charset="0"/>
                      </a:rPr>
                      <m:t>=0</m:t>
                    </m:r>
                  </m:oMath>
                </a14:m>
                <a:endParaRPr lang="en-US" sz="22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US" sz="240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buNone/>
                </a:pPr>
                <a:endParaRPr lang="en-US" sz="2400" b="1"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buNone/>
                </a:pP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US" sz="2400" dirty="0">
                  <a:effectLst/>
                  <a:latin typeface="Times New Roman" panose="02020603050405020304" pitchFamily="18" charset="0"/>
                  <a:cs typeface="Times New Roman" panose="02020603050405020304" pitchFamily="18" charset="0"/>
                </a:endParaRPr>
              </a:p>
            </p:txBody>
          </p:sp>
        </mc:Choice>
        <mc:Fallback>
          <p:sp>
            <p:nvSpPr>
              <p:cNvPr id="3" name="Content Placeholder 2">
                <a:extLst>
                  <a:ext uri="{FF2B5EF4-FFF2-40B4-BE49-F238E27FC236}">
                    <a16:creationId xmlns="" xmlns:a16="http://schemas.microsoft.com/office/drawing/2014/main" xmlns:a14="http://schemas.microsoft.com/office/drawing/2010/main" id="{80811D8E-71A8-4B00-A935-6F83C452C45D}"/>
                  </a:ext>
                </a:extLst>
              </p:cNvPr>
              <p:cNvSpPr>
                <a:spLocks noGrp="1" noRot="1" noChangeAspect="1" noMove="1" noResize="1" noEditPoints="1" noAdjustHandles="1" noChangeArrowheads="1" noChangeShapeType="1" noTextEdit="1"/>
              </p:cNvSpPr>
              <p:nvPr>
                <p:ph idx="1"/>
              </p:nvPr>
            </p:nvSpPr>
            <p:spPr>
              <a:xfrm>
                <a:off x="628650" y="304800"/>
                <a:ext cx="7886700" cy="5872163"/>
              </a:xfrm>
              <a:blipFill rotWithShape="1">
                <a:blip r:embed="rId2"/>
                <a:stretch>
                  <a:fillRect l="-3091" b="-28660"/>
                </a:stretch>
              </a:blipFill>
            </p:spPr>
            <p:txBody>
              <a:bodyPr/>
              <a:lstStyle/>
              <a:p>
                <a:r>
                  <a:rPr lang="en-US">
                    <a:noFill/>
                  </a:rPr>
                  <a:t> </a:t>
                </a:r>
              </a:p>
            </p:txBody>
          </p:sp>
        </mc:Fallback>
      </mc:AlternateContent>
      <p:sp>
        <p:nvSpPr>
          <p:cNvPr id="4" name="Slide Number Placeholder 3">
            <a:extLst>
              <a:ext uri="{FF2B5EF4-FFF2-40B4-BE49-F238E27FC236}">
                <a16:creationId xmlns="" xmlns:a16="http://schemas.microsoft.com/office/drawing/2014/main" id="{6828EC90-FA72-42C1-B029-637CC337828A}"/>
              </a:ext>
            </a:extLst>
          </p:cNvPr>
          <p:cNvSpPr>
            <a:spLocks noGrp="1"/>
          </p:cNvSpPr>
          <p:nvPr>
            <p:ph type="sldNum" sz="quarter" idx="12"/>
          </p:nvPr>
        </p:nvSpPr>
        <p:spPr/>
        <p:txBody>
          <a:bodyPr/>
          <a:lstStyle/>
          <a:p>
            <a:fld id="{B6B43879-9311-4B19-95C2-978513F807A6}" type="slidenum">
              <a:rPr lang="en-US" smtClean="0"/>
              <a:pPr/>
              <a:t>18</a:t>
            </a:fld>
            <a:endParaRPr lang="en-US"/>
          </a:p>
        </p:txBody>
      </p:sp>
      <p:sp>
        <p:nvSpPr>
          <p:cNvPr id="2" name="Date Placeholder 1"/>
          <p:cNvSpPr>
            <a:spLocks noGrp="1"/>
          </p:cNvSpPr>
          <p:nvPr>
            <p:ph type="dt" sz="half" idx="10"/>
          </p:nvPr>
        </p:nvSpPr>
        <p:spPr/>
        <p:txBody>
          <a:bodyPr/>
          <a:lstStyle/>
          <a:p>
            <a:r>
              <a:rPr lang="en-US" smtClean="0"/>
              <a:t>3/04/2021</a:t>
            </a:r>
            <a:endParaRPr lang="en-US"/>
          </a:p>
        </p:txBody>
      </p:sp>
    </p:spTree>
    <p:extLst>
      <p:ext uri="{BB962C8B-B14F-4D97-AF65-F5344CB8AC3E}">
        <p14:creationId xmlns:p14="http://schemas.microsoft.com/office/powerpoint/2010/main" val="24172521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a:extLst>
                  <a:ext uri="{FF2B5EF4-FFF2-40B4-BE49-F238E27FC236}">
                    <a16:creationId xmlns="" xmlns:a16="http://schemas.microsoft.com/office/drawing/2014/main" id="{F9C771E4-6916-4C75-96B5-368EC3503E98}"/>
                  </a:ext>
                </a:extLst>
              </p:cNvPr>
              <p:cNvSpPr>
                <a:spLocks noGrp="1"/>
              </p:cNvSpPr>
              <p:nvPr>
                <p:ph idx="1"/>
              </p:nvPr>
            </p:nvSpPr>
            <p:spPr>
              <a:xfrm>
                <a:off x="628650" y="452761"/>
                <a:ext cx="7886700" cy="5724202"/>
              </a:xfrm>
            </p:spPr>
            <p:txBody>
              <a:bodyPr/>
              <a:lstStyle/>
              <a:p>
                <a:pPr marL="0" indent="0">
                  <a:buNone/>
                </a:pPr>
                <a:r>
                  <a:rPr lang="en-US" sz="2400" b="1" dirty="0">
                    <a:ln>
                      <a:noFill/>
                    </a:ln>
                    <a:solidFill>
                      <a:srgbClr val="000000"/>
                    </a:solidFill>
                    <a:effectLst/>
                    <a:latin typeface="Times New Roman" pitchFamily="18" charset="0"/>
                    <a:ea typeface="Times New Roman" pitchFamily="18" charset="0"/>
                    <a:cs typeface="Times New Roman" pitchFamily="18" charset="0"/>
                  </a:rPr>
                  <a:t>Step4: Choosing components and forming a feature </a:t>
                </a:r>
                <a:r>
                  <a:rPr lang="en-US" sz="2400" b="1" dirty="0" smtClean="0">
                    <a:ln>
                      <a:noFill/>
                    </a:ln>
                    <a:solidFill>
                      <a:srgbClr val="000000"/>
                    </a:solidFill>
                    <a:effectLst/>
                    <a:latin typeface="Times New Roman" pitchFamily="18" charset="0"/>
                    <a:ea typeface="Times New Roman" pitchFamily="18" charset="0"/>
                    <a:cs typeface="Times New Roman" pitchFamily="18" charset="0"/>
                  </a:rPr>
                  <a:t>vector</a:t>
                </a:r>
                <a:endParaRPr lang="en-US" sz="2400" b="1" dirty="0">
                  <a:ln>
                    <a:noFill/>
                  </a:ln>
                  <a:solidFill>
                    <a:srgbClr val="000000"/>
                  </a:solidFill>
                  <a:effectLst/>
                  <a:latin typeface="Times New Roman" pitchFamily="18" charset="0"/>
                  <a:ea typeface="Times New Roman" pitchFamily="18" charset="0"/>
                  <a:cs typeface="Times New Roman" pitchFamily="18" charset="0"/>
                </a:endParaRPr>
              </a:p>
              <a:p>
                <a:pPr marL="0" marR="0" indent="0" algn="just">
                  <a:lnSpc>
                    <a:spcPct val="150000"/>
                  </a:lnSpc>
                  <a:spcBef>
                    <a:spcPts val="0"/>
                  </a:spcBef>
                  <a:spcAft>
                    <a:spcPts val="0"/>
                  </a:spcAft>
                  <a:buNone/>
                </a:pPr>
                <a:r>
                  <a:rPr lang="en-US" sz="2200" dirty="0">
                    <a:ln>
                      <a:noFill/>
                    </a:ln>
                    <a:solidFill>
                      <a:srgbClr val="000000"/>
                    </a:solidFill>
                    <a:effectLst/>
                    <a:latin typeface="Times New Roman" pitchFamily="18" charset="0"/>
                    <a:ea typeface="Times New Roman" pitchFamily="18" charset="0"/>
                    <a:cs typeface="Times New Roman" pitchFamily="18" charset="0"/>
                  </a:rPr>
                  <a:t>For 2-Dimension case:</a:t>
                </a:r>
              </a:p>
              <a:p>
                <a:pPr marL="0" marR="0" indent="0" algn="just">
                  <a:lnSpc>
                    <a:spcPct val="150000"/>
                  </a:lnSpc>
                  <a:spcBef>
                    <a:spcPts val="0"/>
                  </a:spcBef>
                  <a:spcAft>
                    <a:spcPts val="0"/>
                  </a:spcAft>
                  <a:buNone/>
                </a:pPr>
                <a14:m>
                  <m:oMathPara xmlns:m="http://schemas.openxmlformats.org/officeDocument/2006/math">
                    <m:oMathParaPr>
                      <m:jc m:val="centerGroup"/>
                    </m:oMathParaPr>
                    <m:oMath xmlns:m="http://schemas.openxmlformats.org/officeDocument/2006/math">
                      <m:r>
                        <a:rPr lang="en-US" sz="2200" i="1">
                          <a:ln>
                            <a:noFill/>
                          </a:ln>
                          <a:solidFill>
                            <a:srgbClr val="000000"/>
                          </a:solidFill>
                          <a:effectLst/>
                          <a:latin typeface="Cambria Math"/>
                          <a:ea typeface="Calibri" panose="020F0502020204030204" pitchFamily="34" charset="0"/>
                          <a:cs typeface="Times New Roman" panose="02020603050405020304" pitchFamily="18" charset="0"/>
                        </a:rPr>
                        <m:t>𝐹𝑒𝑎𝑡𝑢𝑟𝑒𝑣𝑒𝑐𝑡𝑜𝑟</m:t>
                      </m:r>
                      <m:r>
                        <a:rPr lang="en-US" sz="2200" i="1">
                          <a:ln>
                            <a:noFill/>
                          </a:ln>
                          <a:solidFill>
                            <a:srgbClr val="000000"/>
                          </a:solidFill>
                          <a:effectLst/>
                          <a:latin typeface="Cambria Math"/>
                          <a:ea typeface="Calibri" panose="020F0502020204030204" pitchFamily="34" charset="0"/>
                          <a:cs typeface="Times New Roman" panose="02020603050405020304" pitchFamily="18" charset="0"/>
                        </a:rPr>
                        <m:t> = (</m:t>
                      </m:r>
                      <m:r>
                        <a:rPr lang="en-US" sz="2200" i="1">
                          <a:ln>
                            <a:noFill/>
                          </a:ln>
                          <a:solidFill>
                            <a:srgbClr val="000000"/>
                          </a:solidFill>
                          <a:effectLst/>
                          <a:latin typeface="Cambria Math"/>
                          <a:ea typeface="Calibri" panose="020F0502020204030204" pitchFamily="34" charset="0"/>
                          <a:cs typeface="Times New Roman" panose="02020603050405020304" pitchFamily="18" charset="0"/>
                        </a:rPr>
                        <m:t>𝑒𝑖𝑔𝑒𝑛𝑣𝑒𝑐𝑡𝑜𝑟</m:t>
                      </m:r>
                      <m:r>
                        <a:rPr lang="en-US" sz="2200" i="1">
                          <a:ln>
                            <a:noFill/>
                          </a:ln>
                          <a:solidFill>
                            <a:srgbClr val="000000"/>
                          </a:solidFill>
                          <a:effectLst/>
                          <a:latin typeface="Cambria Math"/>
                          <a:ea typeface="Calibri" panose="020F0502020204030204" pitchFamily="34" charset="0"/>
                          <a:cs typeface="Times New Roman" panose="02020603050405020304" pitchFamily="18" charset="0"/>
                        </a:rPr>
                        <m:t>1, </m:t>
                      </m:r>
                      <m:r>
                        <a:rPr lang="en-US" sz="2200" i="1">
                          <a:ln>
                            <a:noFill/>
                          </a:ln>
                          <a:solidFill>
                            <a:srgbClr val="000000"/>
                          </a:solidFill>
                          <a:effectLst/>
                          <a:latin typeface="Cambria Math"/>
                          <a:ea typeface="Calibri" panose="020F0502020204030204" pitchFamily="34" charset="0"/>
                          <a:cs typeface="Times New Roman" panose="02020603050405020304" pitchFamily="18" charset="0"/>
                        </a:rPr>
                        <m:t>𝑒𝑖𝑔𝑒𝑛𝑣𝑒𝑐𝑡𝑜𝑟</m:t>
                      </m:r>
                      <m:r>
                        <a:rPr lang="en-US" sz="2200" i="1">
                          <a:ln>
                            <a:noFill/>
                          </a:ln>
                          <a:solidFill>
                            <a:srgbClr val="000000"/>
                          </a:solidFill>
                          <a:effectLst/>
                          <a:latin typeface="Cambria Math"/>
                          <a:ea typeface="Calibri" panose="020F0502020204030204" pitchFamily="34" charset="0"/>
                          <a:cs typeface="Times New Roman" panose="02020603050405020304" pitchFamily="18" charset="0"/>
                        </a:rPr>
                        <m:t>2)</m:t>
                      </m:r>
                    </m:oMath>
                  </m:oMathPara>
                </a14:m>
                <a:endParaRPr lang="en-US" sz="2200" dirty="0">
                  <a:effectLst/>
                  <a:latin typeface="Times New Roman" pitchFamily="18" charset="0"/>
                  <a:ea typeface="Calibri" panose="020F0502020204030204" pitchFamily="34" charset="0"/>
                  <a:cs typeface="Times New Roman" pitchFamily="18" charset="0"/>
                </a:endParaRPr>
              </a:p>
              <a:p>
                <a:pPr marL="0" marR="0" indent="0" algn="just">
                  <a:lnSpc>
                    <a:spcPct val="150000"/>
                  </a:lnSpc>
                  <a:spcBef>
                    <a:spcPts val="0"/>
                  </a:spcBef>
                  <a:spcAft>
                    <a:spcPts val="0"/>
                  </a:spcAft>
                  <a:buNone/>
                </a:pPr>
                <a:r>
                  <a:rPr lang="en-US" sz="2200" dirty="0">
                    <a:solidFill>
                      <a:srgbClr val="000000"/>
                    </a:solidFill>
                    <a:latin typeface="Times New Roman" pitchFamily="18" charset="0"/>
                    <a:ea typeface="Times New Roman" panose="02020603050405020304" pitchFamily="18" charset="0"/>
                    <a:cs typeface="Times New Roman" pitchFamily="18" charset="0"/>
                  </a:rPr>
                  <a:t>e</a:t>
                </a:r>
                <a:r>
                  <a:rPr lang="en-US" sz="2200" dirty="0">
                    <a:ln>
                      <a:noFill/>
                    </a:ln>
                    <a:solidFill>
                      <a:srgbClr val="000000"/>
                    </a:solidFill>
                    <a:effectLst/>
                    <a:latin typeface="Times New Roman" pitchFamily="18" charset="0"/>
                    <a:ea typeface="Times New Roman" panose="02020603050405020304" pitchFamily="18" charset="0"/>
                    <a:cs typeface="Times New Roman" pitchFamily="18" charset="0"/>
                  </a:rPr>
                  <a:t>igenvector1  signifies more information than eigenvector2</a:t>
                </a:r>
              </a:p>
              <a:p>
                <a:pPr marL="0" marR="0" indent="0" algn="just">
                  <a:lnSpc>
                    <a:spcPct val="150000"/>
                  </a:lnSpc>
                  <a:spcBef>
                    <a:spcPts val="0"/>
                  </a:spcBef>
                  <a:spcAft>
                    <a:spcPts val="0"/>
                  </a:spcAft>
                  <a:buNone/>
                </a:pPr>
                <a:endParaRPr lang="en-US" sz="2200" dirty="0">
                  <a:ln>
                    <a:noFill/>
                  </a:ln>
                  <a:solidFill>
                    <a:srgbClr val="000000"/>
                  </a:solidFill>
                  <a:effectLst/>
                  <a:latin typeface="Times New Roman" pitchFamily="18" charset="0"/>
                  <a:ea typeface="Times New Roman" panose="02020603050405020304" pitchFamily="18" charset="0"/>
                  <a:cs typeface="Times New Roman" pitchFamily="18" charset="0"/>
                </a:endParaRPr>
              </a:p>
              <a:p>
                <a:pPr marL="0" marR="0" indent="0" algn="just">
                  <a:lnSpc>
                    <a:spcPct val="150000"/>
                  </a:lnSpc>
                  <a:spcBef>
                    <a:spcPts val="0"/>
                  </a:spcBef>
                  <a:spcAft>
                    <a:spcPts val="0"/>
                  </a:spcAft>
                  <a:buNone/>
                </a:pPr>
                <a:r>
                  <a:rPr lang="en-US" sz="2400" dirty="0">
                    <a:ln>
                      <a:noFill/>
                    </a:ln>
                    <a:solidFill>
                      <a:srgbClr val="000000"/>
                    </a:solidFill>
                    <a:effectLst/>
                    <a:latin typeface="Times New Roman" pitchFamily="18" charset="0"/>
                    <a:ea typeface="Times New Roman" panose="02020603050405020304" pitchFamily="18" charset="0"/>
                    <a:cs typeface="Times New Roman" pitchFamily="18" charset="0"/>
                  </a:rPr>
                  <a:t> </a:t>
                </a:r>
                <a:r>
                  <a:rPr lang="en-US" sz="2400" b="1" dirty="0">
                    <a:ln>
                      <a:noFill/>
                    </a:ln>
                    <a:solidFill>
                      <a:srgbClr val="000000"/>
                    </a:solidFill>
                    <a:effectLst/>
                    <a:latin typeface="Times New Roman" pitchFamily="18" charset="0"/>
                    <a:ea typeface="Times New Roman" panose="02020603050405020304" pitchFamily="18" charset="0"/>
                    <a:cs typeface="Times New Roman" pitchFamily="18" charset="0"/>
                  </a:rPr>
                  <a:t>Step5: Forming principal </a:t>
                </a:r>
                <a:r>
                  <a:rPr lang="en-US" sz="2400" b="1" dirty="0" smtClean="0">
                    <a:ln>
                      <a:noFill/>
                    </a:ln>
                    <a:solidFill>
                      <a:srgbClr val="000000"/>
                    </a:solidFill>
                    <a:effectLst/>
                    <a:latin typeface="Times New Roman" pitchFamily="18" charset="0"/>
                    <a:ea typeface="Times New Roman" panose="02020603050405020304" pitchFamily="18" charset="0"/>
                    <a:cs typeface="Times New Roman" pitchFamily="18" charset="0"/>
                  </a:rPr>
                  <a:t>components</a:t>
                </a:r>
                <a:endParaRPr lang="en-US" sz="2400" b="1" dirty="0">
                  <a:ln>
                    <a:noFill/>
                  </a:ln>
                  <a:solidFill>
                    <a:srgbClr val="000000"/>
                  </a:solidFill>
                  <a:effectLst/>
                  <a:latin typeface="Times New Roman" pitchFamily="18" charset="0"/>
                  <a:ea typeface="Times New Roman" panose="02020603050405020304" pitchFamily="18" charset="0"/>
                  <a:cs typeface="Times New Roman" pitchFamily="18" charset="0"/>
                </a:endParaRPr>
              </a:p>
              <a:p>
                <a:pPr marL="0" marR="0" indent="0">
                  <a:lnSpc>
                    <a:spcPct val="150000"/>
                  </a:lnSpc>
                  <a:spcBef>
                    <a:spcPts val="0"/>
                  </a:spcBef>
                  <a:spcAft>
                    <a:spcPts val="0"/>
                  </a:spcAft>
                  <a:buNone/>
                </a:pPr>
                <a:r>
                  <a:rPr lang="en-US" sz="2200" dirty="0">
                    <a:ln>
                      <a:noFill/>
                    </a:ln>
                    <a:solidFill>
                      <a:srgbClr val="000000"/>
                    </a:solidFill>
                    <a:effectLst/>
                    <a:latin typeface="Times New Roman" pitchFamily="18" charset="0"/>
                    <a:ea typeface="Calibri" panose="020F0502020204030204" pitchFamily="34" charset="0"/>
                    <a:cs typeface="Times New Roman" pitchFamily="18" charset="0"/>
                  </a:rPr>
                  <a:t>	</a:t>
                </a:r>
                <a14:m>
                  <m:oMath xmlns:m="http://schemas.openxmlformats.org/officeDocument/2006/math">
                    <m:r>
                      <a:rPr lang="en-US" sz="2000" i="1">
                        <a:ln>
                          <a:noFill/>
                        </a:ln>
                        <a:solidFill>
                          <a:srgbClr val="000000"/>
                        </a:solidFill>
                        <a:effectLst/>
                        <a:latin typeface="Cambria Math"/>
                        <a:ea typeface="Calibri" panose="020F0502020204030204" pitchFamily="34" charset="0"/>
                        <a:cs typeface="Times New Roman" panose="02020603050405020304" pitchFamily="18" charset="0"/>
                      </a:rPr>
                      <m:t>𝑁𝑒𝑤𝐷𝑎𝑡</m:t>
                    </m:r>
                    <m:r>
                      <a:rPr lang="en-US" sz="2000" b="0" i="1" smtClean="0">
                        <a:ln>
                          <a:noFill/>
                        </a:ln>
                        <a:solidFill>
                          <a:srgbClr val="000000"/>
                        </a:solidFill>
                        <a:effectLst/>
                        <a:latin typeface="Cambria Math"/>
                        <a:ea typeface="Calibri" panose="020F0502020204030204" pitchFamily="34" charset="0"/>
                        <a:cs typeface="Times New Roman" panose="02020603050405020304" pitchFamily="18" charset="0"/>
                      </a:rPr>
                      <m:t>𝑎</m:t>
                    </m:r>
                  </m:oMath>
                </a14:m>
                <a:r>
                  <a:rPr lang="en-US" sz="2000" dirty="0">
                    <a:ln>
                      <a:noFill/>
                    </a:ln>
                    <a:solidFill>
                      <a:srgbClr val="000000"/>
                    </a:solidFill>
                    <a:effectLst/>
                    <a:latin typeface="Times New Roman" pitchFamily="18" charset="0"/>
                    <a:ea typeface="Calibri" panose="020F0502020204030204" pitchFamily="34" charset="0"/>
                    <a:cs typeface="Times New Roman" pitchFamily="18" charset="0"/>
                  </a:rPr>
                  <a:t>= </a:t>
                </a:r>
                <a14:m>
                  <m:oMath xmlns:m="http://schemas.openxmlformats.org/officeDocument/2006/math">
                    <m:sSup>
                      <m:sSupPr>
                        <m:ctrlPr>
                          <a:rPr lang="en-US" sz="2000" i="1">
                            <a:ln>
                              <a:noFill/>
                            </a:ln>
                            <a:solidFill>
                              <a:srgbClr val="000000"/>
                            </a:solidFill>
                            <a:effectLst/>
                            <a:latin typeface="Cambria Math"/>
                            <a:ea typeface="Calibri" panose="020F0502020204030204" pitchFamily="34" charset="0"/>
                            <a:cs typeface="Times New Roman" panose="02020603050405020304" pitchFamily="18" charset="0"/>
                          </a:rPr>
                        </m:ctrlPr>
                      </m:sSupPr>
                      <m:e>
                        <m:r>
                          <a:rPr lang="en-US" sz="2000" i="1">
                            <a:ln>
                              <a:noFill/>
                            </a:ln>
                            <a:solidFill>
                              <a:srgbClr val="000000"/>
                            </a:solidFill>
                            <a:effectLst/>
                            <a:latin typeface="Cambria Math"/>
                            <a:ea typeface="Calibri" panose="020F0502020204030204" pitchFamily="34" charset="0"/>
                            <a:cs typeface="Times New Roman" panose="02020603050405020304" pitchFamily="18" charset="0"/>
                          </a:rPr>
                          <m:t>𝐹𝑒𝑎𝑡𝑢𝑟𝑒𝑣𝑒𝑐𝑡𝑜𝑟</m:t>
                        </m:r>
                      </m:e>
                      <m:sup>
                        <m:r>
                          <a:rPr lang="en-US" sz="2000" i="1">
                            <a:ln>
                              <a:noFill/>
                            </a:ln>
                            <a:solidFill>
                              <a:srgbClr val="000000"/>
                            </a:solidFill>
                            <a:effectLst/>
                            <a:latin typeface="Cambria Math"/>
                            <a:ea typeface="Calibri" panose="020F0502020204030204" pitchFamily="34" charset="0"/>
                            <a:cs typeface="Times New Roman" panose="02020603050405020304" pitchFamily="18" charset="0"/>
                          </a:rPr>
                          <m:t>𝑇</m:t>
                        </m:r>
                      </m:sup>
                    </m:sSup>
                  </m:oMath>
                </a14:m>
                <a:r>
                  <a:rPr lang="en-US" sz="2000" dirty="0">
                    <a:ln>
                      <a:noFill/>
                    </a:ln>
                    <a:solidFill>
                      <a:srgbClr val="000000"/>
                    </a:solidFill>
                    <a:effectLst/>
                    <a:latin typeface="Times New Roman" pitchFamily="18" charset="0"/>
                    <a:ea typeface="DengXian" panose="020B0503020204020204" pitchFamily="2" charset="-122"/>
                    <a:cs typeface="Times New Roman" pitchFamily="18" charset="0"/>
                  </a:rPr>
                  <a:t> * </a:t>
                </a:r>
                <a14:m>
                  <m:oMath xmlns:m="http://schemas.openxmlformats.org/officeDocument/2006/math">
                    <m:sSup>
                      <m:sSupPr>
                        <m:ctrlPr>
                          <a:rPr lang="en-US" sz="2000" i="1">
                            <a:ln>
                              <a:noFill/>
                            </a:ln>
                            <a:solidFill>
                              <a:srgbClr val="000000"/>
                            </a:solidFill>
                            <a:effectLst/>
                            <a:latin typeface="Cambria Math"/>
                            <a:ea typeface="DengXian" panose="020B0503020204020204" pitchFamily="2" charset="-122"/>
                            <a:cs typeface="Times New Roman" panose="02020603050405020304" pitchFamily="18" charset="0"/>
                          </a:rPr>
                        </m:ctrlPr>
                      </m:sSupPr>
                      <m:e>
                        <m:r>
                          <a:rPr lang="en-US" sz="2000" i="1">
                            <a:ln>
                              <a:noFill/>
                            </a:ln>
                            <a:solidFill>
                              <a:srgbClr val="000000"/>
                            </a:solidFill>
                            <a:effectLst/>
                            <a:latin typeface="Cambria Math"/>
                            <a:ea typeface="DengXian" panose="020B0503020204020204" pitchFamily="2" charset="-122"/>
                            <a:cs typeface="Times New Roman" panose="02020603050405020304" pitchFamily="18" charset="0"/>
                          </a:rPr>
                          <m:t>𝑆𝑡𝑎𝑛𝑑𝑎𝑟𝑑𝑖𝑧𝑒𝑑𝑂𝑟𝑖𝑔𝑖𝑛𝑎𝑙𝐷𝑎𝑡𝑎</m:t>
                        </m:r>
                      </m:e>
                      <m:sup>
                        <m:r>
                          <a:rPr lang="en-US" sz="2000" i="1">
                            <a:ln>
                              <a:noFill/>
                            </a:ln>
                            <a:solidFill>
                              <a:srgbClr val="000000"/>
                            </a:solidFill>
                            <a:effectLst/>
                            <a:latin typeface="Cambria Math"/>
                            <a:ea typeface="DengXian" panose="020B0503020204020204" pitchFamily="2" charset="-122"/>
                            <a:cs typeface="Times New Roman" panose="02020603050405020304" pitchFamily="18" charset="0"/>
                          </a:rPr>
                          <m:t>𝑇</m:t>
                        </m:r>
                      </m:sup>
                    </m:sSup>
                  </m:oMath>
                </a14:m>
                <a:endParaRPr lang="en-US" sz="2000" dirty="0">
                  <a:effectLst/>
                  <a:latin typeface="Times New Roman" pitchFamily="18" charset="0"/>
                  <a:ea typeface="Calibri" panose="020F0502020204030204" pitchFamily="34" charset="0"/>
                  <a:cs typeface="Times New Roman" pitchFamily="18" charset="0"/>
                </a:endParaRPr>
              </a:p>
              <a:p>
                <a:pPr marL="0" indent="0" algn="just">
                  <a:lnSpc>
                    <a:spcPct val="150000"/>
                  </a:lnSpc>
                  <a:spcBef>
                    <a:spcPts val="0"/>
                  </a:spcBef>
                  <a:buNone/>
                </a:pPr>
                <a:r>
                  <a:rPr lang="en-US" sz="2200" dirty="0">
                    <a:ln>
                      <a:noFill/>
                    </a:ln>
                    <a:solidFill>
                      <a:srgbClr val="000000"/>
                    </a:solidFill>
                    <a:effectLst/>
                    <a:latin typeface="Times New Roman" pitchFamily="18" charset="0"/>
                    <a:ea typeface="Times New Roman" panose="02020603050405020304" pitchFamily="18" charset="0"/>
                    <a:cs typeface="Times New Roman" pitchFamily="18" charset="0"/>
                  </a:rPr>
                  <a:t>From above steps, we reduced large dataset into 2-Dimension as:</a:t>
                </a:r>
                <a:endParaRPr lang="en-US" sz="2200" dirty="0">
                  <a:effectLst/>
                  <a:latin typeface="Times New Roman" pitchFamily="18" charset="0"/>
                  <a:ea typeface="Calibri" panose="020F0502020204030204" pitchFamily="34" charset="0"/>
                  <a:cs typeface="Times New Roman" pitchFamily="18" charset="0"/>
                </a:endParaRPr>
              </a:p>
            </p:txBody>
          </p:sp>
        </mc:Choice>
        <mc:Fallback>
          <p:sp>
            <p:nvSpPr>
              <p:cNvPr id="3" name="Content Placeholder 2">
                <a:extLst>
                  <a:ext uri="{FF2B5EF4-FFF2-40B4-BE49-F238E27FC236}">
                    <a16:creationId xmlns="" xmlns:a16="http://schemas.microsoft.com/office/drawing/2014/main" xmlns:a14="http://schemas.microsoft.com/office/drawing/2010/main" id="{F9C771E4-6916-4C75-96B5-368EC3503E98}"/>
                  </a:ext>
                </a:extLst>
              </p:cNvPr>
              <p:cNvSpPr>
                <a:spLocks noGrp="1" noRot="1" noChangeAspect="1" noMove="1" noResize="1" noEditPoints="1" noAdjustHandles="1" noChangeArrowheads="1" noChangeShapeType="1" noTextEdit="1"/>
              </p:cNvSpPr>
              <p:nvPr>
                <p:ph idx="1"/>
              </p:nvPr>
            </p:nvSpPr>
            <p:spPr>
              <a:xfrm>
                <a:off x="628650" y="452761"/>
                <a:ext cx="7886700" cy="5724202"/>
              </a:xfrm>
              <a:blipFill rotWithShape="1">
                <a:blip r:embed="rId2"/>
                <a:stretch>
                  <a:fillRect l="-1159" t="-852" r="-464"/>
                </a:stretch>
              </a:blipFill>
            </p:spPr>
            <p:txBody>
              <a:bodyPr/>
              <a:lstStyle/>
              <a:p>
                <a:r>
                  <a:rPr lang="en-US">
                    <a:noFill/>
                  </a:rPr>
                  <a:t> </a:t>
                </a:r>
              </a:p>
            </p:txBody>
          </p:sp>
        </mc:Fallback>
      </mc:AlternateContent>
      <p:pic>
        <p:nvPicPr>
          <p:cNvPr id="10" name="Picture 9">
            <a:extLst>
              <a:ext uri="{FF2B5EF4-FFF2-40B4-BE49-F238E27FC236}">
                <a16:creationId xmlns="" xmlns:a16="http://schemas.microsoft.com/office/drawing/2014/main" id="{1E1F06C8-871F-48C6-A7B2-B040AFB9FECB}"/>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019800" y="4572000"/>
            <a:ext cx="2617470" cy="1737360"/>
          </a:xfrm>
          <a:prstGeom prst="rect">
            <a:avLst/>
          </a:prstGeom>
          <a:noFill/>
          <a:ln>
            <a:solidFill>
              <a:schemeClr val="tx1"/>
            </a:solidFill>
          </a:ln>
        </p:spPr>
      </p:pic>
      <p:sp>
        <p:nvSpPr>
          <p:cNvPr id="4" name="Slide Number Placeholder 3">
            <a:extLst>
              <a:ext uri="{FF2B5EF4-FFF2-40B4-BE49-F238E27FC236}">
                <a16:creationId xmlns="" xmlns:a16="http://schemas.microsoft.com/office/drawing/2014/main" id="{0D6FC90A-C15D-4DA9-995D-8621D8BBAE6D}"/>
              </a:ext>
            </a:extLst>
          </p:cNvPr>
          <p:cNvSpPr>
            <a:spLocks noGrp="1"/>
          </p:cNvSpPr>
          <p:nvPr>
            <p:ph type="sldNum" sz="quarter" idx="12"/>
          </p:nvPr>
        </p:nvSpPr>
        <p:spPr/>
        <p:txBody>
          <a:bodyPr/>
          <a:lstStyle/>
          <a:p>
            <a:fld id="{B6B43879-9311-4B19-95C2-978513F807A6}" type="slidenum">
              <a:rPr lang="en-US" smtClean="0"/>
              <a:pPr/>
              <a:t>19</a:t>
            </a:fld>
            <a:endParaRPr lang="en-US"/>
          </a:p>
        </p:txBody>
      </p:sp>
      <p:sp>
        <p:nvSpPr>
          <p:cNvPr id="2" name="Date Placeholder 1"/>
          <p:cNvSpPr>
            <a:spLocks noGrp="1"/>
          </p:cNvSpPr>
          <p:nvPr>
            <p:ph type="dt" sz="half" idx="10"/>
          </p:nvPr>
        </p:nvSpPr>
        <p:spPr/>
        <p:txBody>
          <a:bodyPr/>
          <a:lstStyle/>
          <a:p>
            <a:r>
              <a:rPr lang="en-US" smtClean="0"/>
              <a:t>3/04/2021</a:t>
            </a:r>
            <a:endParaRPr lang="en-US"/>
          </a:p>
        </p:txBody>
      </p:sp>
    </p:spTree>
    <p:extLst>
      <p:ext uri="{BB962C8B-B14F-4D97-AF65-F5344CB8AC3E}">
        <p14:creationId xmlns:p14="http://schemas.microsoft.com/office/powerpoint/2010/main" val="126234388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b="1" dirty="0" smtClean="0">
                <a:latin typeface="Times New Roman" panose="02020603050405020304" pitchFamily="18" charset="0"/>
                <a:cs typeface="Times New Roman" panose="02020603050405020304" pitchFamily="18" charset="0"/>
              </a:rPr>
              <a:t>1. BACKGROUND</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371600"/>
            <a:ext cx="8382000" cy="4800600"/>
          </a:xfrm>
        </p:spPr>
        <p:txBody>
          <a:bodyPr>
            <a:noAutofit/>
          </a:bodyPr>
          <a:lstStyle/>
          <a:p>
            <a:pPr algn="just"/>
            <a:r>
              <a:rPr lang="en-US" sz="2400" dirty="0">
                <a:latin typeface="Times New Roman" panose="02020603050405020304" pitchFamily="18" charset="0"/>
                <a:cs typeface="Times New Roman" panose="02020603050405020304" pitchFamily="18" charset="0"/>
              </a:rPr>
              <a:t>Price optimization is the concept of offering goods at different prices which varies according to customer’s demand</a:t>
            </a:r>
          </a:p>
          <a:p>
            <a:pPr algn="just"/>
            <a:endParaRPr lang="en-US" sz="2400" dirty="0" smtClean="0">
              <a:latin typeface="Times New Roman" panose="02020603050405020304" pitchFamily="18" charset="0"/>
              <a:cs typeface="Times New Roman" panose="02020603050405020304" pitchFamily="18" charset="0"/>
            </a:endParaRPr>
          </a:p>
          <a:p>
            <a:pPr algn="just"/>
            <a:r>
              <a:rPr lang="en-US" sz="2400" dirty="0" smtClean="0">
                <a:latin typeface="Times New Roman" panose="02020603050405020304" pitchFamily="18" charset="0"/>
                <a:cs typeface="Times New Roman" panose="02020603050405020304" pitchFamily="18" charset="0"/>
              </a:rPr>
              <a:t>Bundling </a:t>
            </a:r>
            <a:r>
              <a:rPr lang="en-US" sz="2400" dirty="0">
                <a:latin typeface="Times New Roman" panose="02020603050405020304" pitchFamily="18" charset="0"/>
                <a:cs typeface="Times New Roman" panose="02020603050405020304" pitchFamily="18" charset="0"/>
              </a:rPr>
              <a:t>is a promotion strategy in which sellers provide multiple products or events as a single package with an attractive price</a:t>
            </a:r>
          </a:p>
          <a:p>
            <a:pPr algn="just"/>
            <a:endParaRPr lang="en-US" sz="2400" dirty="0" smtClean="0">
              <a:latin typeface="Times New Roman" panose="02020603050405020304" pitchFamily="18" charset="0"/>
              <a:cs typeface="Times New Roman" panose="02020603050405020304" pitchFamily="18" charset="0"/>
            </a:endParaRPr>
          </a:p>
          <a:p>
            <a:pPr algn="just"/>
            <a:r>
              <a:rPr lang="en-US" sz="2400" dirty="0" smtClean="0">
                <a:latin typeface="Times New Roman" panose="02020603050405020304" pitchFamily="18" charset="0"/>
                <a:cs typeface="Times New Roman" panose="02020603050405020304" pitchFamily="18" charset="0"/>
              </a:rPr>
              <a:t>Consumer’s </a:t>
            </a:r>
            <a:r>
              <a:rPr lang="en-US" sz="2400" dirty="0">
                <a:latin typeface="Times New Roman" panose="02020603050405020304" pitchFamily="18" charset="0"/>
                <a:cs typeface="Times New Roman" panose="02020603050405020304" pitchFamily="18" charset="0"/>
              </a:rPr>
              <a:t>desire for buying related products at the same time, seller have to provide  combinations of products in order to facilitate the purchasing process</a:t>
            </a:r>
          </a:p>
        </p:txBody>
      </p:sp>
      <p:sp>
        <p:nvSpPr>
          <p:cNvPr id="5" name="Slide Number Placeholder 4">
            <a:extLst>
              <a:ext uri="{FF2B5EF4-FFF2-40B4-BE49-F238E27FC236}">
                <a16:creationId xmlns="" xmlns:a16="http://schemas.microsoft.com/office/drawing/2014/main" id="{6CFE928F-5D0F-4249-84B0-549EDBED3A87}"/>
              </a:ext>
            </a:extLst>
          </p:cNvPr>
          <p:cNvSpPr>
            <a:spLocks noGrp="1"/>
          </p:cNvSpPr>
          <p:nvPr>
            <p:ph type="sldNum" sz="quarter" idx="12"/>
          </p:nvPr>
        </p:nvSpPr>
        <p:spPr/>
        <p:txBody>
          <a:bodyPr/>
          <a:lstStyle/>
          <a:p>
            <a:fld id="{B6B43879-9311-4B19-95C2-978513F807A6}" type="slidenum">
              <a:rPr lang="en-US" smtClean="0"/>
              <a:pPr/>
              <a:t>2</a:t>
            </a:fld>
            <a:endParaRPr lang="en-US"/>
          </a:p>
        </p:txBody>
      </p:sp>
      <p:sp>
        <p:nvSpPr>
          <p:cNvPr id="4" name="Date Placeholder 3"/>
          <p:cNvSpPr>
            <a:spLocks noGrp="1"/>
          </p:cNvSpPr>
          <p:nvPr>
            <p:ph type="dt" sz="half" idx="10"/>
          </p:nvPr>
        </p:nvSpPr>
        <p:spPr/>
        <p:txBody>
          <a:bodyPr/>
          <a:lstStyle/>
          <a:p>
            <a:r>
              <a:rPr lang="en-US" smtClean="0"/>
              <a:t>3/04/2021</a:t>
            </a:r>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642140F-48DC-412A-AE00-32E5E97194F5}"/>
              </a:ext>
            </a:extLst>
          </p:cNvPr>
          <p:cNvSpPr>
            <a:spLocks noGrp="1"/>
          </p:cNvSpPr>
          <p:nvPr>
            <p:ph type="title"/>
          </p:nvPr>
        </p:nvSpPr>
        <p:spPr/>
        <p:txBody>
          <a:bodyPr>
            <a:normAutofit/>
          </a:bodyPr>
          <a:lstStyle/>
          <a:p>
            <a:r>
              <a:rPr lang="en-US" sz="4000" b="1" dirty="0" smtClean="0">
                <a:effectLst/>
                <a:latin typeface="Times New Roman" pitchFamily="18" charset="0"/>
                <a:ea typeface="Calibri" panose="020F0502020204030204" pitchFamily="34" charset="0"/>
                <a:cs typeface="Times New Roman" pitchFamily="18" charset="0"/>
              </a:rPr>
              <a:t>6. CLUSTERING: </a:t>
            </a:r>
            <a:r>
              <a:rPr lang="en-US" sz="2200" b="1" dirty="0">
                <a:effectLst/>
                <a:latin typeface="Times New Roman" pitchFamily="18" charset="0"/>
                <a:ea typeface="Calibri" panose="020F0502020204030204" pitchFamily="34" charset="0"/>
                <a:cs typeface="Times New Roman" pitchFamily="18" charset="0"/>
              </a:rPr>
              <a:t>Cluster user based on their buying habits and preference</a:t>
            </a:r>
            <a:endParaRPr lang="en-US" sz="2200" b="1" dirty="0">
              <a:latin typeface="Times New Roman" pitchFamily="18" charset="0"/>
              <a:cs typeface="Times New Roman" pitchFamily="18" charset="0"/>
            </a:endParaRPr>
          </a:p>
        </p:txBody>
      </p:sp>
      <p:sp>
        <p:nvSpPr>
          <p:cNvPr id="3" name="Content Placeholder 2">
            <a:extLst>
              <a:ext uri="{FF2B5EF4-FFF2-40B4-BE49-F238E27FC236}">
                <a16:creationId xmlns="" xmlns:a16="http://schemas.microsoft.com/office/drawing/2014/main" id="{86B287A7-75E5-465B-BAB5-2F6700C53CAF}"/>
              </a:ext>
            </a:extLst>
          </p:cNvPr>
          <p:cNvSpPr>
            <a:spLocks noGrp="1"/>
          </p:cNvSpPr>
          <p:nvPr>
            <p:ph idx="1"/>
          </p:nvPr>
        </p:nvSpPr>
        <p:spPr>
          <a:xfrm>
            <a:off x="609600" y="1371600"/>
            <a:ext cx="7886700" cy="4876800"/>
          </a:xfrm>
        </p:spPr>
        <p:txBody>
          <a:bodyPr>
            <a:noAutofit/>
          </a:bodyPr>
          <a:lstStyle/>
          <a:p>
            <a:pPr marL="0" marR="0" indent="0" algn="just">
              <a:lnSpc>
                <a:spcPct val="150000"/>
              </a:lnSpc>
              <a:spcBef>
                <a:spcPts val="0"/>
              </a:spcBef>
              <a:spcAft>
                <a:spcPts val="1000"/>
              </a:spcAft>
              <a:buNone/>
            </a:pPr>
            <a:r>
              <a:rPr lang="en-US" sz="2200" dirty="0">
                <a:ln>
                  <a:noFill/>
                </a:ln>
                <a:solidFill>
                  <a:srgbClr val="000000"/>
                </a:solidFill>
                <a:latin typeface="Times New Roman" pitchFamily="18" charset="0"/>
                <a:ea typeface="Times New Roman" pitchFamily="18" charset="0"/>
                <a:cs typeface="Times New Roman" pitchFamily="18" charset="0"/>
              </a:rPr>
              <a:t>After dimensionality reduction, next step is to cluster user which is done based on their buying habits and </a:t>
            </a:r>
            <a:r>
              <a:rPr lang="en-US" sz="2200" dirty="0" smtClean="0">
                <a:ln>
                  <a:noFill/>
                </a:ln>
                <a:solidFill>
                  <a:srgbClr val="000000"/>
                </a:solidFill>
                <a:latin typeface="Times New Roman" pitchFamily="18" charset="0"/>
                <a:ea typeface="Times New Roman" panose="02020603050405020304" pitchFamily="18" charset="0"/>
                <a:cs typeface="Times New Roman" pitchFamily="18" charset="0"/>
              </a:rPr>
              <a:t>preference</a:t>
            </a:r>
          </a:p>
        </p:txBody>
      </p:sp>
      <p:sp>
        <p:nvSpPr>
          <p:cNvPr id="5" name="Slide Number Placeholder 4">
            <a:extLst>
              <a:ext uri="{FF2B5EF4-FFF2-40B4-BE49-F238E27FC236}">
                <a16:creationId xmlns="" xmlns:a16="http://schemas.microsoft.com/office/drawing/2014/main" id="{8AE01560-BCFE-4810-A13E-E16CE9243E80}"/>
              </a:ext>
            </a:extLst>
          </p:cNvPr>
          <p:cNvSpPr>
            <a:spLocks noGrp="1"/>
          </p:cNvSpPr>
          <p:nvPr>
            <p:ph type="sldNum" sz="quarter" idx="12"/>
          </p:nvPr>
        </p:nvSpPr>
        <p:spPr/>
        <p:txBody>
          <a:bodyPr/>
          <a:lstStyle/>
          <a:p>
            <a:fld id="{B6B43879-9311-4B19-95C2-978513F807A6}" type="slidenum">
              <a:rPr lang="en-US" smtClean="0"/>
              <a:pPr/>
              <a:t>20</a:t>
            </a:fld>
            <a:endParaRPr lang="en-US"/>
          </a:p>
        </p:txBody>
      </p:sp>
      <p:graphicFrame>
        <p:nvGraphicFramePr>
          <p:cNvPr id="4" name="Table 3"/>
          <p:cNvGraphicFramePr>
            <a:graphicFrameLocks noGrp="1"/>
          </p:cNvGraphicFramePr>
          <p:nvPr>
            <p:extLst>
              <p:ext uri="{D42A27DB-BD31-4B8C-83A1-F6EECF244321}">
                <p14:modId xmlns:p14="http://schemas.microsoft.com/office/powerpoint/2010/main" val="62976776"/>
              </p:ext>
            </p:extLst>
          </p:nvPr>
        </p:nvGraphicFramePr>
        <p:xfrm>
          <a:off x="609600" y="2667000"/>
          <a:ext cx="8077200" cy="3063240"/>
        </p:xfrm>
        <a:graphic>
          <a:graphicData uri="http://schemas.openxmlformats.org/drawingml/2006/table">
            <a:tbl>
              <a:tblPr firstRow="1" bandRow="1">
                <a:tableStyleId>{5C22544A-7EE6-4342-B048-85BDC9FD1C3A}</a:tableStyleId>
              </a:tblPr>
              <a:tblGrid>
                <a:gridCol w="4027470"/>
                <a:gridCol w="4049730"/>
              </a:tblGrid>
              <a:tr h="370840">
                <a:tc>
                  <a:txBody>
                    <a:bodyPr/>
                    <a:lstStyle/>
                    <a:p>
                      <a:r>
                        <a:rPr lang="en-US" sz="1800" dirty="0" smtClean="0">
                          <a:ln>
                            <a:noFill/>
                          </a:ln>
                          <a:solidFill>
                            <a:srgbClr val="000000"/>
                          </a:solidFill>
                          <a:latin typeface="Times New Roman" pitchFamily="18" charset="0"/>
                          <a:ea typeface="Times New Roman" panose="02020603050405020304" pitchFamily="18" charset="0"/>
                          <a:cs typeface="Times New Roman" pitchFamily="18" charset="0"/>
                        </a:rPr>
                        <a:t>The customer buying habit includes</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ln>
                            <a:noFill/>
                          </a:ln>
                          <a:solidFill>
                            <a:srgbClr val="000000"/>
                          </a:solidFill>
                          <a:latin typeface="Times New Roman" pitchFamily="18" charset="0"/>
                          <a:ea typeface="Times New Roman" panose="02020603050405020304" pitchFamily="18" charset="0"/>
                          <a:cs typeface="Times New Roman" pitchFamily="18" charset="0"/>
                        </a:rPr>
                        <a:t>The preference includes:</a:t>
                      </a:r>
                      <a:endParaRPr lang="en-US" sz="1800" dirty="0" smtClean="0">
                        <a:latin typeface="Times New Roman" pitchFamily="18" charset="0"/>
                        <a:ea typeface="Calibri" panose="020F0502020204030204" pitchFamily="34" charset="0"/>
                        <a:cs typeface="Times New Roman" pitchFamily="18" charset="0"/>
                      </a:endParaRPr>
                    </a:p>
                    <a:p>
                      <a:endParaRPr lang="en-US" dirty="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smtClean="0">
                          <a:ln>
                            <a:noFill/>
                          </a:ln>
                          <a:solidFill>
                            <a:srgbClr val="000000"/>
                          </a:solidFill>
                          <a:latin typeface="Times New Roman" pitchFamily="18" charset="0"/>
                          <a:ea typeface="Times New Roman" panose="02020603050405020304" pitchFamily="18" charset="0"/>
                          <a:cs typeface="Times New Roman" pitchFamily="18" charset="0"/>
                        </a:rPr>
                        <a:t>Which day of week?</a:t>
                      </a:r>
                      <a:endParaRPr lang="en-US" sz="1800" dirty="0" smtClean="0">
                        <a:solidFill>
                          <a:srgbClr val="000000"/>
                        </a:solidFill>
                        <a:latin typeface="Times New Roman" pitchFamily="18" charset="0"/>
                        <a:ea typeface="Calibri" panose="020F0502020204030204" pitchFamily="34" charset="0"/>
                        <a:cs typeface="Times New Roman" pitchFamily="18" charset="0"/>
                      </a:endParaRP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smtClean="0">
                          <a:ln>
                            <a:noFill/>
                          </a:ln>
                          <a:solidFill>
                            <a:srgbClr val="000000"/>
                          </a:solidFill>
                          <a:latin typeface="Times New Roman" pitchFamily="18" charset="0"/>
                          <a:ea typeface="Times New Roman" panose="02020603050405020304" pitchFamily="18" charset="0"/>
                          <a:cs typeface="Times New Roman" pitchFamily="18" charset="0"/>
                        </a:rPr>
                        <a:t>Number of total products</a:t>
                      </a:r>
                      <a:endParaRPr lang="en-US" sz="1800" dirty="0" smtClean="0">
                        <a:solidFill>
                          <a:srgbClr val="000000"/>
                        </a:solidFill>
                        <a:latin typeface="Times New Roman" pitchFamily="18" charset="0"/>
                        <a:ea typeface="Calibri" panose="020F0502020204030204" pitchFamily="34" charset="0"/>
                        <a:cs typeface="Times New Roman" pitchFamily="18" charset="0"/>
                      </a:endParaRPr>
                    </a:p>
                    <a:p>
                      <a:endParaRPr lang="en-US" dirty="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smtClean="0">
                          <a:ln>
                            <a:noFill/>
                          </a:ln>
                          <a:solidFill>
                            <a:srgbClr val="000000"/>
                          </a:solidFill>
                          <a:latin typeface="Times New Roman" pitchFamily="18" charset="0"/>
                          <a:ea typeface="Times New Roman" panose="02020603050405020304" pitchFamily="18" charset="0"/>
                          <a:cs typeface="Times New Roman" pitchFamily="18" charset="0"/>
                        </a:rPr>
                        <a:t>Which hour?</a:t>
                      </a:r>
                      <a:endParaRPr lang="en-US" sz="1800" dirty="0" smtClean="0">
                        <a:solidFill>
                          <a:srgbClr val="000000"/>
                        </a:solidFill>
                        <a:latin typeface="Times New Roman" pitchFamily="18" charset="0"/>
                        <a:ea typeface="Calibri" panose="020F0502020204030204" pitchFamily="34" charset="0"/>
                        <a:cs typeface="Times New Roman" pitchFamily="18" charset="0"/>
                      </a:endParaRPr>
                    </a:p>
                  </a:txBody>
                  <a:tcPr/>
                </a:tc>
                <a:tc>
                  <a:txBody>
                    <a:bodyPr/>
                    <a:lstStyle/>
                    <a:p>
                      <a:pPr marL="0" marR="0" lvl="0" indent="0" algn="just" fontAlgn="base">
                        <a:lnSpc>
                          <a:spcPct val="150000"/>
                        </a:lnSpc>
                        <a:spcBef>
                          <a:spcPts val="0"/>
                        </a:spcBef>
                        <a:spcAft>
                          <a:spcPts val="0"/>
                        </a:spcAft>
                        <a:buSzPts val="1000"/>
                        <a:buFont typeface="Symbol" panose="05050102010706020507" pitchFamily="18" charset="2"/>
                        <a:buNone/>
                        <a:tabLst>
                          <a:tab pos="457200" algn="l"/>
                        </a:tabLst>
                      </a:pPr>
                      <a:r>
                        <a:rPr lang="en-US" sz="1800" smtClean="0">
                          <a:ln>
                            <a:noFill/>
                          </a:ln>
                          <a:solidFill>
                            <a:srgbClr val="000000"/>
                          </a:solidFill>
                          <a:latin typeface="Times New Roman" pitchFamily="18" charset="0"/>
                          <a:ea typeface="Times New Roman" panose="02020603050405020304" pitchFamily="18" charset="0"/>
                          <a:cs typeface="Times New Roman" pitchFamily="18" charset="0"/>
                        </a:rPr>
                        <a:t>Preferred vector </a:t>
                      </a:r>
                      <a:r>
                        <a:rPr lang="en-US" sz="1800" dirty="0" smtClean="0">
                          <a:ln>
                            <a:noFill/>
                          </a:ln>
                          <a:solidFill>
                            <a:srgbClr val="000000"/>
                          </a:solidFill>
                          <a:latin typeface="Times New Roman" pitchFamily="18" charset="0"/>
                          <a:ea typeface="Times New Roman" panose="02020603050405020304" pitchFamily="18" charset="0"/>
                          <a:cs typeface="Times New Roman" pitchFamily="18" charset="0"/>
                        </a:rPr>
                        <a:t>from word2vec analysis</a:t>
                      </a:r>
                      <a:endParaRPr lang="en-US" sz="1800" dirty="0" smtClean="0">
                        <a:solidFill>
                          <a:srgbClr val="000000"/>
                        </a:solidFill>
                        <a:latin typeface="Times New Roman" pitchFamily="18" charset="0"/>
                        <a:ea typeface="Calibri" panose="020F0502020204030204" pitchFamily="34" charset="0"/>
                        <a:cs typeface="Times New Roman" pitchFamily="18" charset="0"/>
                      </a:endParaRPr>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smtClean="0">
                          <a:ln>
                            <a:noFill/>
                          </a:ln>
                          <a:solidFill>
                            <a:srgbClr val="000000"/>
                          </a:solidFill>
                          <a:latin typeface="Times New Roman" pitchFamily="18" charset="0"/>
                          <a:ea typeface="Times New Roman" panose="02020603050405020304" pitchFamily="18" charset="0"/>
                          <a:cs typeface="Times New Roman" pitchFamily="18" charset="0"/>
                        </a:rPr>
                        <a:t>Days since last order</a:t>
                      </a:r>
                      <a:endParaRPr lang="en-US" sz="1800" dirty="0" smtClean="0">
                        <a:solidFill>
                          <a:srgbClr val="000000"/>
                        </a:solidFill>
                        <a:latin typeface="Times New Roman" pitchFamily="18" charset="0"/>
                        <a:ea typeface="Calibri" panose="020F0502020204030204" pitchFamily="34" charset="0"/>
                        <a:cs typeface="Times New Roman" pitchFamily="18" charset="0"/>
                      </a:endParaRPr>
                    </a:p>
                    <a:p>
                      <a:endParaRPr lang="en-US" dirty="0"/>
                    </a:p>
                  </a:txBody>
                  <a:tcPr/>
                </a:tc>
                <a:tc>
                  <a:txBody>
                    <a:bodyPr/>
                    <a:lstStyle/>
                    <a:p>
                      <a:endParaRPr lang="en-US"/>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smtClean="0">
                          <a:ln>
                            <a:noFill/>
                          </a:ln>
                          <a:solidFill>
                            <a:srgbClr val="000000"/>
                          </a:solidFill>
                          <a:latin typeface="Times New Roman" pitchFamily="18" charset="0"/>
                          <a:ea typeface="Times New Roman" panose="02020603050405020304" pitchFamily="18" charset="0"/>
                          <a:cs typeface="Times New Roman" pitchFamily="18" charset="0"/>
                        </a:rPr>
                        <a:t>Number of total orders</a:t>
                      </a:r>
                      <a:endParaRPr lang="en-US" sz="1800" dirty="0" smtClean="0">
                        <a:solidFill>
                          <a:srgbClr val="000000"/>
                        </a:solidFill>
                        <a:latin typeface="Times New Roman" pitchFamily="18" charset="0"/>
                        <a:ea typeface="Calibri" panose="020F0502020204030204" pitchFamily="34" charset="0"/>
                        <a:cs typeface="Times New Roman" pitchFamily="18" charset="0"/>
                      </a:endParaRPr>
                    </a:p>
                    <a:p>
                      <a:endParaRPr lang="en-US" dirty="0"/>
                    </a:p>
                  </a:txBody>
                  <a:tcPr/>
                </a:tc>
                <a:tc>
                  <a:txBody>
                    <a:bodyPr/>
                    <a:lstStyle/>
                    <a:p>
                      <a:endParaRPr lang="en-US" dirty="0"/>
                    </a:p>
                  </a:txBody>
                  <a:tcPr/>
                </a:tc>
              </a:tr>
            </a:tbl>
          </a:graphicData>
        </a:graphic>
      </p:graphicFrame>
      <p:sp>
        <p:nvSpPr>
          <p:cNvPr id="7" name="Date Placeholder 6"/>
          <p:cNvSpPr>
            <a:spLocks noGrp="1"/>
          </p:cNvSpPr>
          <p:nvPr>
            <p:ph type="dt" sz="half" idx="10"/>
          </p:nvPr>
        </p:nvSpPr>
        <p:spPr/>
        <p:txBody>
          <a:bodyPr/>
          <a:lstStyle/>
          <a:p>
            <a:r>
              <a:rPr lang="en-US" smtClean="0"/>
              <a:t>3/04/2021</a:t>
            </a:r>
            <a:endParaRPr lang="en-US"/>
          </a:p>
        </p:txBody>
      </p:sp>
    </p:spTree>
    <p:extLst>
      <p:ext uri="{BB962C8B-B14F-4D97-AF65-F5344CB8AC3E}">
        <p14:creationId xmlns:p14="http://schemas.microsoft.com/office/powerpoint/2010/main" val="337836755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EB666F0-479D-4389-83D3-49050BFA72FE}"/>
              </a:ext>
            </a:extLst>
          </p:cNvPr>
          <p:cNvSpPr>
            <a:spLocks noGrp="1"/>
          </p:cNvSpPr>
          <p:nvPr>
            <p:ph type="title"/>
          </p:nvPr>
        </p:nvSpPr>
        <p:spPr>
          <a:xfrm>
            <a:off x="457200" y="609600"/>
            <a:ext cx="8229600" cy="990600"/>
          </a:xfrm>
        </p:spPr>
        <p:txBody>
          <a:bodyPr>
            <a:normAutofit fontScale="90000"/>
          </a:bodyPr>
          <a:lstStyle/>
          <a:p>
            <a:pPr marL="0" marR="0" algn="l">
              <a:lnSpc>
                <a:spcPct val="150000"/>
              </a:lnSpc>
              <a:spcBef>
                <a:spcPts val="200"/>
              </a:spcBef>
              <a:spcAft>
                <a:spcPts val="0"/>
              </a:spcAft>
            </a:pPr>
            <a:r>
              <a:rPr lang="en-US" sz="2400" b="1" dirty="0" smtClean="0">
                <a:latin typeface="Times New Roman" pitchFamily="18" charset="0"/>
                <a:ea typeface="DengXian Light" panose="02010600030101010101" pitchFamily="2" charset="-122"/>
                <a:cs typeface="Times New Roman" pitchFamily="18" charset="0"/>
              </a:rPr>
              <a:t> </a:t>
            </a:r>
            <a:r>
              <a:rPr lang="en-US" b="1" dirty="0" smtClean="0">
                <a:latin typeface="Times New Roman" pitchFamily="18" charset="0"/>
                <a:ea typeface="DengXian Light" panose="02010600030101010101" pitchFamily="2" charset="-122"/>
                <a:cs typeface="Times New Roman" pitchFamily="18" charset="0"/>
              </a:rPr>
              <a:t>6.1 </a:t>
            </a:r>
            <a:r>
              <a:rPr lang="en-US" sz="4900" b="1" dirty="0" smtClean="0">
                <a:latin typeface="Times New Roman" pitchFamily="18" charset="0"/>
                <a:ea typeface="DengXian Light" panose="02010600030101010101" pitchFamily="2" charset="-122"/>
                <a:cs typeface="Times New Roman" pitchFamily="18" charset="0"/>
              </a:rPr>
              <a:t>k-mean clustering</a:t>
            </a:r>
            <a:r>
              <a:rPr lang="en-US" sz="1800" b="1" dirty="0">
                <a:latin typeface="Times New Roman" pitchFamily="18" charset="0"/>
                <a:ea typeface="DengXian Light" panose="02010600030101010101" pitchFamily="2" charset="-122"/>
                <a:cs typeface="Times New Roman" pitchFamily="18" charset="0"/>
              </a:rPr>
              <a:t/>
            </a:r>
            <a:br>
              <a:rPr lang="en-US" sz="1800" b="1" dirty="0">
                <a:latin typeface="Times New Roman" pitchFamily="18" charset="0"/>
                <a:ea typeface="DengXian Light" panose="02010600030101010101" pitchFamily="2" charset="-122"/>
                <a:cs typeface="Times New Roman" pitchFamily="18" charset="0"/>
              </a:rPr>
            </a:br>
            <a:endParaRPr lang="en-US" dirty="0">
              <a:latin typeface="Times New Roman" pitchFamily="18" charset="0"/>
              <a:cs typeface="Times New Roman" pitchFamily="18" charset="0"/>
            </a:endParaRPr>
          </a:p>
        </p:txBody>
      </p:sp>
      <p:sp>
        <p:nvSpPr>
          <p:cNvPr id="3" name="Content Placeholder 2">
            <a:extLst>
              <a:ext uri="{FF2B5EF4-FFF2-40B4-BE49-F238E27FC236}">
                <a16:creationId xmlns="" xmlns:a16="http://schemas.microsoft.com/office/drawing/2014/main" id="{DE22EB00-C826-4004-9077-6C86C3DDB464}"/>
              </a:ext>
            </a:extLst>
          </p:cNvPr>
          <p:cNvSpPr>
            <a:spLocks noGrp="1"/>
          </p:cNvSpPr>
          <p:nvPr>
            <p:ph idx="1"/>
          </p:nvPr>
        </p:nvSpPr>
        <p:spPr>
          <a:xfrm>
            <a:off x="609600" y="1219200"/>
            <a:ext cx="7886700" cy="4792046"/>
          </a:xfrm>
        </p:spPr>
        <p:txBody>
          <a:bodyPr>
            <a:noAutofit/>
          </a:bodyPr>
          <a:lstStyle/>
          <a:p>
            <a:pPr marL="0" marR="0" algn="just">
              <a:lnSpc>
                <a:spcPct val="150000"/>
              </a:lnSpc>
              <a:spcBef>
                <a:spcPts val="0"/>
              </a:spcBef>
              <a:spcAft>
                <a:spcPts val="0"/>
              </a:spcAft>
            </a:pPr>
            <a:r>
              <a:rPr lang="en-US" sz="2000" b="1" kern="150" dirty="0">
                <a:ln>
                  <a:noFill/>
                </a:ln>
                <a:solidFill>
                  <a:srgbClr val="000000"/>
                </a:solidFill>
                <a:latin typeface="Times New Roman" pitchFamily="18" charset="0"/>
                <a:ea typeface="SimSun" panose="02010600030101010101" pitchFamily="2" charset="-122"/>
                <a:cs typeface="Times New Roman" pitchFamily="18" charset="0"/>
              </a:rPr>
              <a:t>Algorithm: </a:t>
            </a:r>
            <a:endParaRPr lang="en-US" sz="2000" kern="150" dirty="0">
              <a:latin typeface="Times New Roman" pitchFamily="18" charset="0"/>
              <a:ea typeface="SimSun" panose="02010600030101010101" pitchFamily="2" charset="-122"/>
              <a:cs typeface="Times New Roman" pitchFamily="18" charset="0"/>
            </a:endParaRPr>
          </a:p>
          <a:p>
            <a:pPr marL="0" marR="0" algn="just">
              <a:lnSpc>
                <a:spcPct val="150000"/>
              </a:lnSpc>
              <a:spcBef>
                <a:spcPts val="0"/>
              </a:spcBef>
              <a:spcAft>
                <a:spcPts val="0"/>
              </a:spcAft>
            </a:pPr>
            <a:r>
              <a:rPr lang="en-US" sz="2000" kern="150" dirty="0">
                <a:ln>
                  <a:noFill/>
                </a:ln>
                <a:solidFill>
                  <a:srgbClr val="000000"/>
                </a:solidFill>
                <a:latin typeface="Times New Roman" pitchFamily="18" charset="0"/>
                <a:ea typeface="SimSun" panose="02010600030101010101" pitchFamily="2" charset="-122"/>
                <a:cs typeface="Times New Roman" pitchFamily="18" charset="0"/>
              </a:rPr>
              <a:t>BEGIN </a:t>
            </a:r>
            <a:endParaRPr lang="en-US" sz="2000" kern="150" dirty="0">
              <a:latin typeface="Times New Roman" pitchFamily="18" charset="0"/>
              <a:ea typeface="SimSun" panose="02010600030101010101" pitchFamily="2" charset="-122"/>
              <a:cs typeface="Times New Roman" pitchFamily="18" charset="0"/>
            </a:endParaRPr>
          </a:p>
          <a:p>
            <a:pPr marL="0" marR="0" algn="just">
              <a:lnSpc>
                <a:spcPct val="150000"/>
              </a:lnSpc>
              <a:spcBef>
                <a:spcPts val="0"/>
              </a:spcBef>
              <a:spcAft>
                <a:spcPts val="1000"/>
              </a:spcAft>
            </a:pPr>
            <a:r>
              <a:rPr lang="en-US" sz="2000" dirty="0">
                <a:ln>
                  <a:noFill/>
                </a:ln>
                <a:solidFill>
                  <a:srgbClr val="000000"/>
                </a:solidFill>
                <a:latin typeface="Times New Roman" pitchFamily="18" charset="0"/>
                <a:ea typeface="Times New Roman" panose="02020603050405020304" pitchFamily="18" charset="0"/>
                <a:cs typeface="Times New Roman" pitchFamily="18" charset="0"/>
              </a:rPr>
              <a:t>Find the optimal number of cluster K using the elbow method and get the cluster centers m = {m1, m2,….. k</a:t>
            </a:r>
            <a:r>
              <a:rPr lang="en-US" sz="2000" dirty="0" smtClean="0">
                <a:ln>
                  <a:noFill/>
                </a:ln>
                <a:solidFill>
                  <a:srgbClr val="000000"/>
                </a:solidFill>
                <a:latin typeface="Times New Roman" pitchFamily="18" charset="0"/>
                <a:ea typeface="Times New Roman" panose="02020603050405020304" pitchFamily="18" charset="0"/>
                <a:cs typeface="Times New Roman" pitchFamily="18" charset="0"/>
              </a:rPr>
              <a:t>}</a:t>
            </a:r>
            <a:endParaRPr lang="en-US" sz="2000" dirty="0">
              <a:latin typeface="Times New Roman" pitchFamily="18" charset="0"/>
              <a:ea typeface="Calibri" panose="020F0502020204030204" pitchFamily="34" charset="0"/>
              <a:cs typeface="Times New Roman" pitchFamily="18" charset="0"/>
            </a:endParaRPr>
          </a:p>
          <a:p>
            <a:pPr marL="457200" marR="0" algn="just">
              <a:lnSpc>
                <a:spcPct val="150000"/>
              </a:lnSpc>
              <a:spcBef>
                <a:spcPts val="0"/>
              </a:spcBef>
              <a:spcAft>
                <a:spcPts val="0"/>
              </a:spcAft>
            </a:pPr>
            <a:r>
              <a:rPr lang="en-US" sz="2000" kern="150" dirty="0">
                <a:ln>
                  <a:noFill/>
                </a:ln>
                <a:solidFill>
                  <a:srgbClr val="000000"/>
                </a:solidFill>
                <a:latin typeface="Times New Roman" pitchFamily="18" charset="0"/>
                <a:ea typeface="SimSun" panose="02010600030101010101" pitchFamily="2" charset="-122"/>
                <a:cs typeface="Times New Roman" pitchFamily="18" charset="0"/>
              </a:rPr>
              <a:t>Repeat </a:t>
            </a:r>
            <a:endParaRPr lang="en-US" sz="2000" kern="150" dirty="0">
              <a:latin typeface="Times New Roman" pitchFamily="18" charset="0"/>
              <a:ea typeface="SimSun" panose="02010600030101010101" pitchFamily="2" charset="-122"/>
              <a:cs typeface="Times New Roman" pitchFamily="18" charset="0"/>
            </a:endParaRPr>
          </a:p>
          <a:p>
            <a:pPr marL="457200" marR="0" indent="457200" algn="just">
              <a:lnSpc>
                <a:spcPct val="150000"/>
              </a:lnSpc>
              <a:spcBef>
                <a:spcPts val="0"/>
              </a:spcBef>
              <a:spcAft>
                <a:spcPts val="0"/>
              </a:spcAft>
            </a:pPr>
            <a:r>
              <a:rPr lang="en-US" sz="2000" kern="150" dirty="0">
                <a:ln>
                  <a:noFill/>
                </a:ln>
                <a:solidFill>
                  <a:srgbClr val="000000"/>
                </a:solidFill>
                <a:latin typeface="Times New Roman" pitchFamily="18" charset="0"/>
                <a:ea typeface="SimSun" panose="02010600030101010101" pitchFamily="2" charset="-122"/>
                <a:cs typeface="Times New Roman" pitchFamily="18" charset="0"/>
              </a:rPr>
              <a:t>For each object 𝑝 ∈ 𝐷 </a:t>
            </a:r>
            <a:endParaRPr lang="en-US" sz="2000" kern="150" dirty="0">
              <a:latin typeface="Times New Roman" pitchFamily="18" charset="0"/>
              <a:ea typeface="SimSun" panose="02010600030101010101" pitchFamily="2" charset="-122"/>
              <a:cs typeface="Times New Roman" pitchFamily="18" charset="0"/>
            </a:endParaRPr>
          </a:p>
          <a:p>
            <a:pPr marL="914400" marR="0" indent="457200" algn="just">
              <a:lnSpc>
                <a:spcPct val="150000"/>
              </a:lnSpc>
              <a:spcBef>
                <a:spcPts val="0"/>
              </a:spcBef>
              <a:spcAft>
                <a:spcPts val="0"/>
              </a:spcAft>
            </a:pPr>
            <a:r>
              <a:rPr lang="en-US" sz="2000" kern="150" dirty="0">
                <a:ln>
                  <a:noFill/>
                </a:ln>
                <a:solidFill>
                  <a:srgbClr val="000000"/>
                </a:solidFill>
                <a:latin typeface="Times New Roman" pitchFamily="18" charset="0"/>
                <a:ea typeface="SimSun" panose="02010600030101010101" pitchFamily="2" charset="-122"/>
                <a:cs typeface="Times New Roman" pitchFamily="18" charset="0"/>
              </a:rPr>
              <a:t>set p to the cluster 𝐺𝑖 ← </a:t>
            </a:r>
            <a:r>
              <a:rPr lang="en-US" sz="2000" kern="150" dirty="0" err="1">
                <a:ln>
                  <a:noFill/>
                </a:ln>
                <a:solidFill>
                  <a:srgbClr val="000000"/>
                </a:solidFill>
                <a:latin typeface="Times New Roman" pitchFamily="18" charset="0"/>
                <a:ea typeface="SimSun" panose="02010600030101010101" pitchFamily="2" charset="-122"/>
                <a:cs typeface="Times New Roman" pitchFamily="18" charset="0"/>
              </a:rPr>
              <a:t>arg</a:t>
            </a:r>
            <a:r>
              <a:rPr lang="en-US" sz="2000" kern="150" dirty="0">
                <a:ln>
                  <a:noFill/>
                </a:ln>
                <a:solidFill>
                  <a:srgbClr val="000000"/>
                </a:solidFill>
                <a:latin typeface="Times New Roman" pitchFamily="18" charset="0"/>
                <a:ea typeface="SimSun" panose="02010600030101010101" pitchFamily="2" charset="-122"/>
                <a:cs typeface="Times New Roman" pitchFamily="18" charset="0"/>
              </a:rPr>
              <a:t> 𝑚𝑖𝑛 𝑖 |𝑝 − 𝑚𝑖 | ^2</a:t>
            </a:r>
            <a:endParaRPr lang="en-US" sz="2000" kern="150" dirty="0">
              <a:latin typeface="Times New Roman" pitchFamily="18" charset="0"/>
              <a:ea typeface="SimSun" panose="02010600030101010101" pitchFamily="2" charset="-122"/>
              <a:cs typeface="Times New Roman" pitchFamily="18" charset="0"/>
            </a:endParaRPr>
          </a:p>
          <a:p>
            <a:pPr marL="914400" marR="0" algn="just">
              <a:lnSpc>
                <a:spcPct val="150000"/>
              </a:lnSpc>
              <a:spcBef>
                <a:spcPts val="0"/>
              </a:spcBef>
              <a:spcAft>
                <a:spcPts val="0"/>
              </a:spcAft>
            </a:pPr>
            <a:r>
              <a:rPr lang="en-US" sz="2000" kern="150" dirty="0">
                <a:ln>
                  <a:noFill/>
                </a:ln>
                <a:solidFill>
                  <a:srgbClr val="000000"/>
                </a:solidFill>
                <a:latin typeface="Times New Roman" pitchFamily="18" charset="0"/>
                <a:ea typeface="SimSun" panose="02010600030101010101" pitchFamily="2" charset="-122"/>
                <a:cs typeface="Times New Roman" pitchFamily="18" charset="0"/>
              </a:rPr>
              <a:t> For each cluster 𝐺𝑖 ∈ 𝐺 </a:t>
            </a:r>
            <a:endParaRPr lang="en-US" sz="2000" kern="150" dirty="0">
              <a:latin typeface="Times New Roman" pitchFamily="18" charset="0"/>
              <a:ea typeface="SimSun" panose="02010600030101010101" pitchFamily="2" charset="-122"/>
              <a:cs typeface="Times New Roman" pitchFamily="18" charset="0"/>
            </a:endParaRPr>
          </a:p>
          <a:p>
            <a:pPr marL="914400" marR="0" indent="457200" algn="just">
              <a:lnSpc>
                <a:spcPct val="150000"/>
              </a:lnSpc>
              <a:spcBef>
                <a:spcPts val="0"/>
              </a:spcBef>
              <a:spcAft>
                <a:spcPts val="0"/>
              </a:spcAft>
            </a:pPr>
            <a:r>
              <a:rPr lang="en-US" sz="2000" kern="150" dirty="0">
                <a:ln>
                  <a:noFill/>
                </a:ln>
                <a:solidFill>
                  <a:srgbClr val="000000"/>
                </a:solidFill>
                <a:latin typeface="Times New Roman" pitchFamily="18" charset="0"/>
                <a:ea typeface="SimSun" panose="02010600030101010101" pitchFamily="2" charset="-122"/>
                <a:cs typeface="Times New Roman" pitchFamily="18" charset="0"/>
              </a:rPr>
              <a:t>𝑚𝑖 ← the mean value of all objects belongs to 𝐺𝑖 </a:t>
            </a:r>
            <a:endParaRPr lang="en-US" sz="2000" kern="150" dirty="0">
              <a:latin typeface="Times New Roman" pitchFamily="18" charset="0"/>
              <a:ea typeface="SimSun" panose="02010600030101010101" pitchFamily="2" charset="-122"/>
              <a:cs typeface="Times New Roman" pitchFamily="18" charset="0"/>
            </a:endParaRPr>
          </a:p>
          <a:p>
            <a:pPr marL="457200" marR="0" indent="457200" algn="just">
              <a:lnSpc>
                <a:spcPct val="150000"/>
              </a:lnSpc>
              <a:spcBef>
                <a:spcPts val="0"/>
              </a:spcBef>
              <a:spcAft>
                <a:spcPts val="0"/>
              </a:spcAft>
            </a:pPr>
            <a:r>
              <a:rPr lang="en-US" sz="2000" kern="150" dirty="0">
                <a:ln>
                  <a:noFill/>
                </a:ln>
                <a:solidFill>
                  <a:srgbClr val="000000"/>
                </a:solidFill>
                <a:latin typeface="Times New Roman" pitchFamily="18" charset="0"/>
                <a:ea typeface="SimSun" panose="02010600030101010101" pitchFamily="2" charset="-122"/>
                <a:cs typeface="Times New Roman" pitchFamily="18" charset="0"/>
              </a:rPr>
              <a:t>until no changes; </a:t>
            </a:r>
            <a:endParaRPr lang="en-US" sz="2000" kern="150" dirty="0">
              <a:latin typeface="Times New Roman" pitchFamily="18" charset="0"/>
              <a:ea typeface="SimSun" panose="02010600030101010101" pitchFamily="2" charset="-122"/>
              <a:cs typeface="Times New Roman" pitchFamily="18" charset="0"/>
            </a:endParaRPr>
          </a:p>
          <a:p>
            <a:pPr marL="0" marR="0" algn="just">
              <a:lnSpc>
                <a:spcPct val="150000"/>
              </a:lnSpc>
              <a:spcBef>
                <a:spcPts val="0"/>
              </a:spcBef>
              <a:spcAft>
                <a:spcPts val="0"/>
              </a:spcAft>
            </a:pPr>
            <a:r>
              <a:rPr lang="en-US" sz="2000" kern="150" dirty="0">
                <a:ln>
                  <a:noFill/>
                </a:ln>
                <a:solidFill>
                  <a:srgbClr val="000000"/>
                </a:solidFill>
                <a:latin typeface="Times New Roman" pitchFamily="18" charset="0"/>
                <a:ea typeface="SimSun" panose="02010600030101010101" pitchFamily="2" charset="-122"/>
                <a:cs typeface="Times New Roman" pitchFamily="18" charset="0"/>
              </a:rPr>
              <a:t>END</a:t>
            </a:r>
            <a:endParaRPr lang="en-US" sz="2000" kern="150" dirty="0">
              <a:latin typeface="Times New Roman" pitchFamily="18" charset="0"/>
              <a:ea typeface="SimSun" panose="02010600030101010101" pitchFamily="2" charset="-122"/>
              <a:cs typeface="Times New Roman" pitchFamily="18" charset="0"/>
            </a:endParaRPr>
          </a:p>
          <a:p>
            <a:endParaRPr lang="en-US" sz="2000" dirty="0">
              <a:latin typeface="Times New Roman" pitchFamily="18" charset="0"/>
              <a:cs typeface="Times New Roman" pitchFamily="18" charset="0"/>
            </a:endParaRPr>
          </a:p>
        </p:txBody>
      </p:sp>
      <p:sp>
        <p:nvSpPr>
          <p:cNvPr id="5" name="Slide Number Placeholder 4">
            <a:extLst>
              <a:ext uri="{FF2B5EF4-FFF2-40B4-BE49-F238E27FC236}">
                <a16:creationId xmlns="" xmlns:a16="http://schemas.microsoft.com/office/drawing/2014/main" id="{E645E01D-94C9-4E0E-B4AA-1D60F7F214CA}"/>
              </a:ext>
            </a:extLst>
          </p:cNvPr>
          <p:cNvSpPr>
            <a:spLocks noGrp="1"/>
          </p:cNvSpPr>
          <p:nvPr>
            <p:ph type="sldNum" sz="quarter" idx="12"/>
          </p:nvPr>
        </p:nvSpPr>
        <p:spPr/>
        <p:txBody>
          <a:bodyPr/>
          <a:lstStyle/>
          <a:p>
            <a:fld id="{B6B43879-9311-4B19-95C2-978513F807A6}" type="slidenum">
              <a:rPr lang="en-US" smtClean="0"/>
              <a:pPr/>
              <a:t>21</a:t>
            </a:fld>
            <a:endParaRPr lang="en-US"/>
          </a:p>
        </p:txBody>
      </p:sp>
      <p:sp>
        <p:nvSpPr>
          <p:cNvPr id="4" name="Date Placeholder 3"/>
          <p:cNvSpPr>
            <a:spLocks noGrp="1"/>
          </p:cNvSpPr>
          <p:nvPr>
            <p:ph type="dt" sz="half" idx="10"/>
          </p:nvPr>
        </p:nvSpPr>
        <p:spPr/>
        <p:txBody>
          <a:bodyPr/>
          <a:lstStyle/>
          <a:p>
            <a:r>
              <a:rPr lang="en-US" smtClean="0"/>
              <a:t>3/04/2021</a:t>
            </a:r>
            <a:endParaRPr lang="en-US"/>
          </a:p>
        </p:txBody>
      </p:sp>
    </p:spTree>
    <p:extLst>
      <p:ext uri="{BB962C8B-B14F-4D97-AF65-F5344CB8AC3E}">
        <p14:creationId xmlns:p14="http://schemas.microsoft.com/office/powerpoint/2010/main" val="231216529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1A407A0-82BE-4A0C-8B4D-3CDDE291FC6C}"/>
              </a:ext>
            </a:extLst>
          </p:cNvPr>
          <p:cNvSpPr>
            <a:spLocks noGrp="1"/>
          </p:cNvSpPr>
          <p:nvPr>
            <p:ph type="title"/>
          </p:nvPr>
        </p:nvSpPr>
        <p:spPr>
          <a:xfrm>
            <a:off x="628650" y="365126"/>
            <a:ext cx="7886700" cy="815605"/>
          </a:xfrm>
        </p:spPr>
        <p:txBody>
          <a:bodyPr>
            <a:normAutofit/>
          </a:bodyPr>
          <a:lstStyle/>
          <a:p>
            <a:pPr algn="l"/>
            <a:r>
              <a:rPr lang="en-US" sz="3600" b="1" dirty="0" smtClean="0">
                <a:latin typeface="Times New Roman" pitchFamily="18" charset="0"/>
                <a:cs typeface="Times New Roman" pitchFamily="18" charset="0"/>
              </a:rPr>
              <a:t>6.2 Before </a:t>
            </a:r>
            <a:r>
              <a:rPr lang="en-US" sz="3600" b="1" dirty="0">
                <a:latin typeface="Times New Roman" pitchFamily="18" charset="0"/>
                <a:cs typeface="Times New Roman" pitchFamily="18" charset="0"/>
              </a:rPr>
              <a:t>applying k-means clustering</a:t>
            </a:r>
          </a:p>
        </p:txBody>
      </p:sp>
      <p:sp>
        <p:nvSpPr>
          <p:cNvPr id="3" name="Content Placeholder 2">
            <a:extLst>
              <a:ext uri="{FF2B5EF4-FFF2-40B4-BE49-F238E27FC236}">
                <a16:creationId xmlns="" xmlns:a16="http://schemas.microsoft.com/office/drawing/2014/main" id="{E8E58F7C-AED5-4386-8E2C-44FBE3EA5224}"/>
              </a:ext>
            </a:extLst>
          </p:cNvPr>
          <p:cNvSpPr>
            <a:spLocks noGrp="1"/>
          </p:cNvSpPr>
          <p:nvPr>
            <p:ph idx="1"/>
          </p:nvPr>
        </p:nvSpPr>
        <p:spPr>
          <a:xfrm>
            <a:off x="628650" y="1065321"/>
            <a:ext cx="7886700" cy="4385569"/>
          </a:xfrm>
        </p:spPr>
        <p:txBody>
          <a:bodyPr/>
          <a:lstStyle/>
          <a:p>
            <a:pPr marL="0" marR="0" indent="0" algn="just">
              <a:lnSpc>
                <a:spcPct val="150000"/>
              </a:lnSpc>
              <a:spcBef>
                <a:spcPts val="0"/>
              </a:spcBef>
              <a:buNone/>
            </a:pPr>
            <a:r>
              <a:rPr lang="en-US"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a:t>
            </a:r>
            <a:r>
              <a:rPr lang="en-US" sz="2400" dirty="0">
                <a:ln>
                  <a:noFill/>
                </a:ln>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he optimal number of clusters is found by calculating the within set sum of squared error (WSSSE). </a:t>
            </a:r>
            <a:r>
              <a:rPr lang="en-US" sz="2400" dirty="0" smtClean="0">
                <a:ln>
                  <a:noFill/>
                </a:ln>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It </a:t>
            </a:r>
            <a:r>
              <a:rPr lang="en-US" sz="2400" dirty="0">
                <a:ln>
                  <a:noFill/>
                </a:ln>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works as:</a:t>
            </a:r>
            <a:endParaRPr lang="en-US" sz="2400" dirty="0">
              <a:latin typeface="Times New Roman" panose="02020603050405020304" pitchFamily="18" charset="0"/>
              <a:ea typeface="Calibri" panose="020F0502020204030204" pitchFamily="34" charset="0"/>
              <a:cs typeface="Times New Roman" panose="02020603050405020304" pitchFamily="18" charset="0"/>
            </a:endParaRPr>
          </a:p>
          <a:p>
            <a:pPr marL="0" indent="0" algn="just" fontAlgn="base">
              <a:lnSpc>
                <a:spcPct val="150000"/>
              </a:lnSpc>
              <a:spcBef>
                <a:spcPts val="0"/>
              </a:spcBef>
              <a:buSzPts val="1000"/>
              <a:buNone/>
              <a:tabLst>
                <a:tab pos="457200" algn="l"/>
              </a:tabLst>
            </a:pPr>
            <a:r>
              <a:rPr lang="en-US" sz="1800" dirty="0">
                <a:ln>
                  <a:noFill/>
                </a:ln>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Step1: Error is calculated which is distance from each point of dataset to it is centroid </a:t>
            </a:r>
            <a:endParaRPr lang="en-US" sz="18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pPr marL="0" indent="0" algn="just" fontAlgn="base">
              <a:lnSpc>
                <a:spcPct val="150000"/>
              </a:lnSpc>
              <a:spcBef>
                <a:spcPts val="0"/>
              </a:spcBef>
              <a:buSzPts val="1000"/>
              <a:buNone/>
              <a:tabLst>
                <a:tab pos="457200" algn="l"/>
              </a:tabLst>
            </a:pPr>
            <a:r>
              <a:rPr lang="en-US" sz="1800" dirty="0">
                <a:ln>
                  <a:noFill/>
                </a:ln>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Step2: Square of that error is taken and finally summed up for entire dataset</a:t>
            </a:r>
            <a:endParaRPr lang="en-US" sz="18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r>
              <a:rPr lang="en-US" sz="1800" dirty="0">
                <a:ln>
                  <a:noFill/>
                </a:ln>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Step3: Plot the curve of WSSSE according to number of clusters</a:t>
            </a:r>
          </a:p>
          <a:p>
            <a:pPr lvl="6"/>
            <a:endParaRPr lang="en-US"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 xmlns:a16="http://schemas.microsoft.com/office/drawing/2014/main" id="{6344FEA2-951A-4757-A0F4-F61979A003D0}"/>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438400" y="3835400"/>
            <a:ext cx="4510689" cy="2438400"/>
          </a:xfrm>
          <a:prstGeom prst="rect">
            <a:avLst/>
          </a:prstGeom>
          <a:noFill/>
          <a:ln>
            <a:solidFill>
              <a:schemeClr val="tx1"/>
            </a:solidFill>
          </a:ln>
        </p:spPr>
      </p:pic>
      <p:sp>
        <p:nvSpPr>
          <p:cNvPr id="6" name="Slide Number Placeholder 5">
            <a:extLst>
              <a:ext uri="{FF2B5EF4-FFF2-40B4-BE49-F238E27FC236}">
                <a16:creationId xmlns="" xmlns:a16="http://schemas.microsoft.com/office/drawing/2014/main" id="{AEC54692-5415-4CEB-B6A6-730C09EAC39A}"/>
              </a:ext>
            </a:extLst>
          </p:cNvPr>
          <p:cNvSpPr>
            <a:spLocks noGrp="1"/>
          </p:cNvSpPr>
          <p:nvPr>
            <p:ph type="sldNum" sz="quarter" idx="12"/>
          </p:nvPr>
        </p:nvSpPr>
        <p:spPr/>
        <p:txBody>
          <a:bodyPr/>
          <a:lstStyle/>
          <a:p>
            <a:fld id="{B6B43879-9311-4B19-95C2-978513F807A6}" type="slidenum">
              <a:rPr lang="en-US" smtClean="0"/>
              <a:pPr/>
              <a:t>22</a:t>
            </a:fld>
            <a:endParaRPr lang="en-US"/>
          </a:p>
        </p:txBody>
      </p:sp>
      <p:sp>
        <p:nvSpPr>
          <p:cNvPr id="5" name="Date Placeholder 4"/>
          <p:cNvSpPr>
            <a:spLocks noGrp="1"/>
          </p:cNvSpPr>
          <p:nvPr>
            <p:ph type="dt" sz="half" idx="10"/>
          </p:nvPr>
        </p:nvSpPr>
        <p:spPr/>
        <p:txBody>
          <a:bodyPr/>
          <a:lstStyle/>
          <a:p>
            <a:r>
              <a:rPr lang="en-US" smtClean="0"/>
              <a:t>3/04/2021</a:t>
            </a:r>
            <a:endParaRPr lang="en-US"/>
          </a:p>
        </p:txBody>
      </p:sp>
    </p:spTree>
    <p:extLst>
      <p:ext uri="{BB962C8B-B14F-4D97-AF65-F5344CB8AC3E}">
        <p14:creationId xmlns:p14="http://schemas.microsoft.com/office/powerpoint/2010/main" val="303483518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DDE54D0D-F350-46A1-9630-62BA20CAF737}"/>
              </a:ext>
            </a:extLst>
          </p:cNvPr>
          <p:cNvSpPr>
            <a:spLocks noGrp="1"/>
          </p:cNvSpPr>
          <p:nvPr>
            <p:ph idx="1"/>
          </p:nvPr>
        </p:nvSpPr>
        <p:spPr>
          <a:xfrm>
            <a:off x="555498" y="374905"/>
            <a:ext cx="7959852" cy="5802059"/>
          </a:xfrm>
        </p:spPr>
        <p:txBody>
          <a:bodyPr>
            <a:normAutofit/>
          </a:bodyPr>
          <a:lstStyle/>
          <a:p>
            <a:r>
              <a:rPr lang="en-US" sz="22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a:t>
            </a:r>
            <a:r>
              <a:rPr lang="en-US" sz="2200" dirty="0">
                <a:ln>
                  <a:noFill/>
                </a:ln>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he optimal number of clusters for each user is calculated then the centers for each user is also calculated and visualizing the centers, it looks like this:</a:t>
            </a:r>
          </a:p>
          <a:p>
            <a:endParaRPr lang="en-US" sz="2200" dirty="0">
              <a:latin typeface="Times New Roman" panose="02020603050405020304" pitchFamily="18" charset="0"/>
              <a:ea typeface="Calibri" panose="020F0502020204030204" pitchFamily="34"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 xmlns:a16="http://schemas.microsoft.com/office/drawing/2014/main" id="{5C5C5D2B-A090-4A2D-813A-F720FD532F19}"/>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362200" y="1524000"/>
            <a:ext cx="3606927" cy="4351020"/>
          </a:xfrm>
          <a:prstGeom prst="rect">
            <a:avLst/>
          </a:prstGeom>
          <a:noFill/>
          <a:ln>
            <a:solidFill>
              <a:schemeClr val="tx1"/>
            </a:solidFill>
          </a:ln>
        </p:spPr>
      </p:pic>
      <p:sp>
        <p:nvSpPr>
          <p:cNvPr id="4" name="Slide Number Placeholder 3">
            <a:extLst>
              <a:ext uri="{FF2B5EF4-FFF2-40B4-BE49-F238E27FC236}">
                <a16:creationId xmlns="" xmlns:a16="http://schemas.microsoft.com/office/drawing/2014/main" id="{C49BD6F4-49A5-4BC2-8B6B-5A7BE0D2DA53}"/>
              </a:ext>
            </a:extLst>
          </p:cNvPr>
          <p:cNvSpPr>
            <a:spLocks noGrp="1"/>
          </p:cNvSpPr>
          <p:nvPr>
            <p:ph type="sldNum" sz="quarter" idx="12"/>
          </p:nvPr>
        </p:nvSpPr>
        <p:spPr/>
        <p:txBody>
          <a:bodyPr/>
          <a:lstStyle/>
          <a:p>
            <a:fld id="{B6B43879-9311-4B19-95C2-978513F807A6}" type="slidenum">
              <a:rPr lang="en-US" smtClean="0"/>
              <a:pPr/>
              <a:t>23</a:t>
            </a:fld>
            <a:endParaRPr lang="en-US"/>
          </a:p>
        </p:txBody>
      </p:sp>
      <p:sp>
        <p:nvSpPr>
          <p:cNvPr id="2" name="Date Placeholder 1"/>
          <p:cNvSpPr>
            <a:spLocks noGrp="1"/>
          </p:cNvSpPr>
          <p:nvPr>
            <p:ph type="dt" sz="half" idx="10"/>
          </p:nvPr>
        </p:nvSpPr>
        <p:spPr/>
        <p:txBody>
          <a:bodyPr/>
          <a:lstStyle/>
          <a:p>
            <a:r>
              <a:rPr lang="en-US" smtClean="0"/>
              <a:t>3/04/2021</a:t>
            </a:r>
            <a:endParaRPr lang="en-US"/>
          </a:p>
        </p:txBody>
      </p:sp>
    </p:spTree>
    <p:extLst>
      <p:ext uri="{BB962C8B-B14F-4D97-AF65-F5344CB8AC3E}">
        <p14:creationId xmlns:p14="http://schemas.microsoft.com/office/powerpoint/2010/main" val="96628362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66C94438-2509-4EB6-BB19-E822A77B535A}"/>
              </a:ext>
            </a:extLst>
          </p:cNvPr>
          <p:cNvSpPr>
            <a:spLocks noGrp="1"/>
          </p:cNvSpPr>
          <p:nvPr>
            <p:ph idx="1"/>
          </p:nvPr>
        </p:nvSpPr>
        <p:spPr>
          <a:xfrm>
            <a:off x="628650" y="338329"/>
            <a:ext cx="7886700" cy="5838635"/>
          </a:xfrm>
        </p:spPr>
        <p:txBody>
          <a:bodyPr>
            <a:normAutofit/>
          </a:bodyPr>
          <a:lstStyle/>
          <a:p>
            <a:r>
              <a:rPr lang="en-US" sz="2000" dirty="0">
                <a:solidFill>
                  <a:srgbClr val="000000"/>
                </a:solidFill>
                <a:latin typeface="Times New Roman" pitchFamily="18" charset="0"/>
                <a:ea typeface="Times New Roman" pitchFamily="18" charset="0"/>
                <a:cs typeface="Times New Roman" pitchFamily="18" charset="0"/>
              </a:rPr>
              <a:t>T</a:t>
            </a:r>
            <a:r>
              <a:rPr lang="en-US" sz="2000" dirty="0" smtClean="0">
                <a:ln>
                  <a:noFill/>
                </a:ln>
                <a:solidFill>
                  <a:srgbClr val="000000"/>
                </a:solidFill>
                <a:latin typeface="Times New Roman" pitchFamily="18" charset="0"/>
                <a:ea typeface="Times New Roman" pitchFamily="18" charset="0"/>
                <a:cs typeface="Times New Roman" pitchFamily="18" charset="0"/>
              </a:rPr>
              <a:t>he </a:t>
            </a:r>
            <a:r>
              <a:rPr lang="en-US" sz="2000" dirty="0">
                <a:ln>
                  <a:noFill/>
                </a:ln>
                <a:solidFill>
                  <a:srgbClr val="000000"/>
                </a:solidFill>
                <a:latin typeface="Times New Roman" pitchFamily="18" charset="0"/>
                <a:ea typeface="Times New Roman" pitchFamily="18" charset="0"/>
                <a:cs typeface="Times New Roman" pitchFamily="18" charset="0"/>
              </a:rPr>
              <a:t>result below shows the top common products in all </a:t>
            </a:r>
            <a:r>
              <a:rPr lang="en-US" sz="2000" dirty="0" smtClean="0">
                <a:ln>
                  <a:noFill/>
                </a:ln>
                <a:solidFill>
                  <a:srgbClr val="000000"/>
                </a:solidFill>
                <a:latin typeface="Times New Roman" pitchFamily="18" charset="0"/>
                <a:ea typeface="Times New Roman" panose="02020603050405020304" pitchFamily="18" charset="0"/>
                <a:cs typeface="Times New Roman" pitchFamily="18" charset="0"/>
              </a:rPr>
              <a:t>cluster</a:t>
            </a:r>
          </a:p>
          <a:p>
            <a:r>
              <a:rPr lang="en-US" sz="2000" dirty="0" smtClean="0">
                <a:ln>
                  <a:noFill/>
                </a:ln>
                <a:solidFill>
                  <a:srgbClr val="000000"/>
                </a:solidFill>
                <a:latin typeface="Times New Roman" pitchFamily="18" charset="0"/>
                <a:ea typeface="Times New Roman" panose="02020603050405020304" pitchFamily="18" charset="0"/>
                <a:cs typeface="Times New Roman" pitchFamily="18" charset="0"/>
              </a:rPr>
              <a:t> </a:t>
            </a:r>
            <a:r>
              <a:rPr lang="en-US" sz="2000" dirty="0">
                <a:ln>
                  <a:noFill/>
                </a:ln>
                <a:solidFill>
                  <a:srgbClr val="000000"/>
                </a:solidFill>
                <a:latin typeface="Times New Roman" pitchFamily="18" charset="0"/>
                <a:ea typeface="Times New Roman" pitchFamily="18" charset="0"/>
                <a:cs typeface="Times New Roman" pitchFamily="18" charset="0"/>
              </a:rPr>
              <a:t>Looking individually in all clusters, it was also found that banana, bag of organic banana, organic strawberries, organic </a:t>
            </a:r>
            <a:r>
              <a:rPr lang="en-US" sz="2000" dirty="0" err="1">
                <a:ln>
                  <a:noFill/>
                </a:ln>
                <a:solidFill>
                  <a:srgbClr val="000000"/>
                </a:solidFill>
                <a:latin typeface="Times New Roman" pitchFamily="18" charset="0"/>
                <a:ea typeface="Times New Roman" pitchFamily="18" charset="0"/>
                <a:cs typeface="Times New Roman" pitchFamily="18" charset="0"/>
              </a:rPr>
              <a:t>hass</a:t>
            </a:r>
            <a:r>
              <a:rPr lang="en-US" sz="2000" dirty="0">
                <a:ln>
                  <a:noFill/>
                </a:ln>
                <a:solidFill>
                  <a:srgbClr val="000000"/>
                </a:solidFill>
                <a:latin typeface="Times New Roman" pitchFamily="18" charset="0"/>
                <a:ea typeface="Times New Roman" pitchFamily="18" charset="0"/>
                <a:cs typeface="Times New Roman" pitchFamily="18" charset="0"/>
              </a:rPr>
              <a:t> avocado, Limes are top products in each cluster. In this way the most selling products is </a:t>
            </a:r>
            <a:r>
              <a:rPr lang="en-US" sz="2000" dirty="0" smtClean="0">
                <a:ln>
                  <a:noFill/>
                </a:ln>
                <a:solidFill>
                  <a:srgbClr val="000000"/>
                </a:solidFill>
                <a:latin typeface="Times New Roman" pitchFamily="18" charset="0"/>
                <a:ea typeface="Times New Roman" pitchFamily="18" charset="0"/>
                <a:cs typeface="Times New Roman" pitchFamily="18" charset="0"/>
              </a:rPr>
              <a:t>found</a:t>
            </a:r>
            <a:endParaRPr lang="en-US" sz="2000" dirty="0">
              <a:latin typeface="Times New Roman" pitchFamily="18" charset="0"/>
              <a:ea typeface="Calibri" panose="020F0502020204030204" pitchFamily="34" charset="0"/>
              <a:cs typeface="Times New Roman" pitchFamily="18" charset="0"/>
            </a:endParaRPr>
          </a:p>
        </p:txBody>
      </p:sp>
      <p:sp>
        <p:nvSpPr>
          <p:cNvPr id="5" name="Slide Number Placeholder 4">
            <a:extLst>
              <a:ext uri="{FF2B5EF4-FFF2-40B4-BE49-F238E27FC236}">
                <a16:creationId xmlns="" xmlns:a16="http://schemas.microsoft.com/office/drawing/2014/main" id="{34F70FD7-279E-47EF-9A12-A7607F1C1EF7}"/>
              </a:ext>
            </a:extLst>
          </p:cNvPr>
          <p:cNvSpPr>
            <a:spLocks noGrp="1"/>
          </p:cNvSpPr>
          <p:nvPr>
            <p:ph type="sldNum" sz="quarter" idx="12"/>
          </p:nvPr>
        </p:nvSpPr>
        <p:spPr/>
        <p:txBody>
          <a:bodyPr/>
          <a:lstStyle/>
          <a:p>
            <a:fld id="{B6B43879-9311-4B19-95C2-978513F807A6}" type="slidenum">
              <a:rPr lang="en-US" smtClean="0"/>
              <a:pPr/>
              <a:t>24</a:t>
            </a:fld>
            <a:endParaRPr lang="en-US"/>
          </a:p>
        </p:txBody>
      </p:sp>
      <p:pic>
        <p:nvPicPr>
          <p:cNvPr id="7" name="Picture 6">
            <a:extLst>
              <a:ext uri="{FF2B5EF4-FFF2-40B4-BE49-F238E27FC236}">
                <a16:creationId xmlns="" xmlns:a16="http://schemas.microsoft.com/office/drawing/2014/main" id="{3D864EF2-7AA6-40C6-9955-5A9C93D89BC9}"/>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1000" y="1913467"/>
            <a:ext cx="7772400" cy="4343400"/>
          </a:xfrm>
          <a:prstGeom prst="rect">
            <a:avLst/>
          </a:prstGeom>
          <a:noFill/>
          <a:ln>
            <a:noFill/>
          </a:ln>
        </p:spPr>
      </p:pic>
      <p:sp>
        <p:nvSpPr>
          <p:cNvPr id="2" name="Date Placeholder 1"/>
          <p:cNvSpPr>
            <a:spLocks noGrp="1"/>
          </p:cNvSpPr>
          <p:nvPr>
            <p:ph type="dt" sz="half" idx="10"/>
          </p:nvPr>
        </p:nvSpPr>
        <p:spPr/>
        <p:txBody>
          <a:bodyPr/>
          <a:lstStyle/>
          <a:p>
            <a:r>
              <a:rPr lang="en-US" smtClean="0"/>
              <a:t>3/04/2021</a:t>
            </a:r>
            <a:endParaRPr lang="en-US"/>
          </a:p>
        </p:txBody>
      </p:sp>
    </p:spTree>
    <p:extLst>
      <p:ext uri="{BB962C8B-B14F-4D97-AF65-F5344CB8AC3E}">
        <p14:creationId xmlns:p14="http://schemas.microsoft.com/office/powerpoint/2010/main" val="49486351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305800" cy="5592763"/>
          </a:xfrm>
        </p:spPr>
        <p:txBody>
          <a:bodyPr/>
          <a:lstStyle/>
          <a:p>
            <a:pPr marL="0" indent="0">
              <a:buNone/>
            </a:pPr>
            <a:r>
              <a:rPr lang="en-US" sz="3800" b="1" dirty="0" smtClean="0">
                <a:latin typeface="Times New Roman" pitchFamily="18" charset="0"/>
                <a:cs typeface="Times New Roman" pitchFamily="18" charset="0"/>
              </a:rPr>
              <a:t>7. MARKET BASKET USING BIGRAM FREQUENCY</a:t>
            </a:r>
            <a:endParaRPr lang="en-US" sz="3800" b="1" dirty="0">
              <a:latin typeface="Times New Roman" pitchFamily="18" charset="0"/>
              <a:cs typeface="Times New Roman" pitchFamily="18" charset="0"/>
            </a:endParaRPr>
          </a:p>
          <a:p>
            <a:pPr marL="0" indent="0">
              <a:buNone/>
            </a:pPr>
            <a:endParaRPr lang="en-US" b="1" dirty="0">
              <a:latin typeface="Times New Roman" pitchFamily="18" charset="0"/>
              <a:cs typeface="Times New Roman" pitchFamily="18" charset="0"/>
            </a:endParaRPr>
          </a:p>
          <a:p>
            <a:pPr marL="0" indent="0">
              <a:buNone/>
            </a:pPr>
            <a:r>
              <a:rPr lang="en-US" sz="2400" b="1" dirty="0">
                <a:latin typeface="Times New Roman" pitchFamily="18" charset="0"/>
                <a:cs typeface="Times New Roman" pitchFamily="18" charset="0"/>
              </a:rPr>
              <a:t>Objectives: </a:t>
            </a:r>
          </a:p>
          <a:p>
            <a:r>
              <a:rPr lang="en-US" sz="2200" dirty="0">
                <a:latin typeface="Times New Roman" pitchFamily="18" charset="0"/>
                <a:cs typeface="Times New Roman" pitchFamily="18" charset="0"/>
              </a:rPr>
              <a:t>Find out which products are frequently bought together and to generate rules</a:t>
            </a:r>
          </a:p>
          <a:p>
            <a:endParaRPr lang="en-US" sz="2200" dirty="0">
              <a:latin typeface="Times New Roman" pitchFamily="18" charset="0"/>
              <a:cs typeface="Times New Roman" pitchFamily="18" charset="0"/>
            </a:endParaRPr>
          </a:p>
          <a:p>
            <a:r>
              <a:rPr lang="en-US" sz="2200" dirty="0">
                <a:latin typeface="Times New Roman" pitchFamily="18" charset="0"/>
                <a:cs typeface="Times New Roman" pitchFamily="18" charset="0"/>
              </a:rPr>
              <a:t>Bigram is a sequence of two adjacent elements from a string of tokens</a:t>
            </a:r>
          </a:p>
          <a:p>
            <a:endParaRPr lang="en-US" sz="2200" dirty="0">
              <a:latin typeface="Times New Roman" pitchFamily="18" charset="0"/>
              <a:cs typeface="Times New Roman" pitchFamily="18" charset="0"/>
            </a:endParaRPr>
          </a:p>
          <a:p>
            <a:r>
              <a:rPr lang="en-US" sz="2200" dirty="0">
                <a:latin typeface="Times New Roman" pitchFamily="18" charset="0"/>
                <a:cs typeface="Times New Roman" pitchFamily="18" charset="0"/>
              </a:rPr>
              <a:t>Includes two steps:</a:t>
            </a:r>
          </a:p>
        </p:txBody>
      </p:sp>
      <p:sp>
        <p:nvSpPr>
          <p:cNvPr id="4" name="Slide Number Placeholder 3">
            <a:extLst>
              <a:ext uri="{FF2B5EF4-FFF2-40B4-BE49-F238E27FC236}">
                <a16:creationId xmlns="" xmlns:a16="http://schemas.microsoft.com/office/drawing/2014/main" id="{90A751BB-41A9-44A9-B9F2-9EBCFEA86386}"/>
              </a:ext>
            </a:extLst>
          </p:cNvPr>
          <p:cNvSpPr>
            <a:spLocks noGrp="1"/>
          </p:cNvSpPr>
          <p:nvPr>
            <p:ph type="sldNum" sz="quarter" idx="12"/>
          </p:nvPr>
        </p:nvSpPr>
        <p:spPr/>
        <p:txBody>
          <a:bodyPr/>
          <a:lstStyle/>
          <a:p>
            <a:fld id="{B6B43879-9311-4B19-95C2-978513F807A6}" type="slidenum">
              <a:rPr lang="en-US" smtClean="0"/>
              <a:pPr/>
              <a:t>25</a:t>
            </a:fld>
            <a:endParaRPr lang="en-US"/>
          </a:p>
        </p:txBody>
      </p:sp>
      <p:sp>
        <p:nvSpPr>
          <p:cNvPr id="2" name="Date Placeholder 1"/>
          <p:cNvSpPr>
            <a:spLocks noGrp="1"/>
          </p:cNvSpPr>
          <p:nvPr>
            <p:ph type="dt" sz="half" idx="10"/>
          </p:nvPr>
        </p:nvSpPr>
        <p:spPr/>
        <p:txBody>
          <a:bodyPr/>
          <a:lstStyle/>
          <a:p>
            <a:r>
              <a:rPr lang="en-US" smtClean="0"/>
              <a:t>3/04/2021</a:t>
            </a:r>
            <a:endParaRPr lang="en-US"/>
          </a:p>
        </p:txBody>
      </p:sp>
    </p:spTree>
    <p:extLst>
      <p:ext uri="{BB962C8B-B14F-4D97-AF65-F5344CB8AC3E}">
        <p14:creationId xmlns:p14="http://schemas.microsoft.com/office/powerpoint/2010/main" val="35867626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US" sz="3600" b="1" dirty="0">
                <a:latin typeface="Times New Roman" pitchFamily="18" charset="0"/>
                <a:cs typeface="Times New Roman" pitchFamily="18" charset="0"/>
              </a:rPr>
              <a:t>Step1: Extract bigram and calculate bigram frequency</a:t>
            </a:r>
          </a:p>
        </p:txBody>
      </p:sp>
      <p:sp>
        <p:nvSpPr>
          <p:cNvPr id="3" name="Content Placeholder 2"/>
          <p:cNvSpPr>
            <a:spLocks noGrp="1"/>
          </p:cNvSpPr>
          <p:nvPr>
            <p:ph idx="1"/>
          </p:nvPr>
        </p:nvSpPr>
        <p:spPr/>
        <p:txBody>
          <a:bodyPr/>
          <a:lstStyle/>
          <a:p>
            <a:r>
              <a:rPr lang="en-US" sz="2400" dirty="0">
                <a:latin typeface="Times New Roman" pitchFamily="18" charset="0"/>
                <a:cs typeface="Times New Roman" pitchFamily="18" charset="0"/>
              </a:rPr>
              <a:t>Bigram is extracted based on order id of each cluster </a:t>
            </a:r>
            <a:r>
              <a:rPr lang="en-US" sz="2400" dirty="0" err="1">
                <a:latin typeface="Times New Roman" pitchFamily="18" charset="0"/>
                <a:cs typeface="Times New Roman" pitchFamily="18" charset="0"/>
              </a:rPr>
              <a:t>i.e</a:t>
            </a:r>
            <a:r>
              <a:rPr lang="en-US" sz="2400" dirty="0">
                <a:latin typeface="Times New Roman" pitchFamily="18" charset="0"/>
                <a:cs typeface="Times New Roman" pitchFamily="18" charset="0"/>
              </a:rPr>
              <a:t> in same order of each cluster which products are bought together</a:t>
            </a:r>
          </a:p>
          <a:p>
            <a:pPr marL="0" indent="0">
              <a:buNone/>
            </a:pPr>
            <a:endParaRPr lang="en-US"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Format after extraction:</a:t>
            </a:r>
          </a:p>
          <a:p>
            <a:pPr marL="457200" lvl="1" indent="0">
              <a:buNone/>
            </a:pPr>
            <a:r>
              <a:rPr lang="en-US" sz="2400" dirty="0">
                <a:latin typeface="Times New Roman" pitchFamily="18" charset="0"/>
                <a:cs typeface="Times New Roman" pitchFamily="18" charset="0"/>
              </a:rPr>
              <a:t>(</a:t>
            </a:r>
          </a:p>
          <a:p>
            <a:pPr marL="457200" lvl="1" indent="0">
              <a:buNone/>
            </a:pPr>
            <a:r>
              <a:rPr lang="en-US" sz="2400" dirty="0">
                <a:latin typeface="Times New Roman" pitchFamily="18" charset="0"/>
                <a:cs typeface="Times New Roman" pitchFamily="18" charset="0"/>
              </a:rPr>
              <a:t>	order ID:[products bought in that order id of 		      each cluster]</a:t>
            </a:r>
          </a:p>
          <a:p>
            <a:pPr marL="457200" lvl="1" indent="0">
              <a:buNone/>
            </a:pPr>
            <a:r>
              <a:rPr lang="en-US" sz="2400" dirty="0">
                <a:latin typeface="Times New Roman" pitchFamily="18" charset="0"/>
                <a:cs typeface="Times New Roman" pitchFamily="18" charset="0"/>
              </a:rPr>
              <a:t>)</a:t>
            </a:r>
          </a:p>
          <a:p>
            <a:endParaRPr lang="en-US" dirty="0"/>
          </a:p>
        </p:txBody>
      </p:sp>
      <p:sp>
        <p:nvSpPr>
          <p:cNvPr id="5" name="Slide Number Placeholder 4">
            <a:extLst>
              <a:ext uri="{FF2B5EF4-FFF2-40B4-BE49-F238E27FC236}">
                <a16:creationId xmlns="" xmlns:a16="http://schemas.microsoft.com/office/drawing/2014/main" id="{00597D87-B2F4-4A2B-8FF5-FACC111E6AFD}"/>
              </a:ext>
            </a:extLst>
          </p:cNvPr>
          <p:cNvSpPr>
            <a:spLocks noGrp="1"/>
          </p:cNvSpPr>
          <p:nvPr>
            <p:ph type="sldNum" sz="quarter" idx="12"/>
          </p:nvPr>
        </p:nvSpPr>
        <p:spPr/>
        <p:txBody>
          <a:bodyPr/>
          <a:lstStyle/>
          <a:p>
            <a:fld id="{B6B43879-9311-4B19-95C2-978513F807A6}" type="slidenum">
              <a:rPr lang="en-US" smtClean="0"/>
              <a:pPr/>
              <a:t>26</a:t>
            </a:fld>
            <a:endParaRPr lang="en-US"/>
          </a:p>
        </p:txBody>
      </p:sp>
      <p:sp>
        <p:nvSpPr>
          <p:cNvPr id="4" name="Date Placeholder 3"/>
          <p:cNvSpPr>
            <a:spLocks noGrp="1"/>
          </p:cNvSpPr>
          <p:nvPr>
            <p:ph type="dt" sz="half" idx="10"/>
          </p:nvPr>
        </p:nvSpPr>
        <p:spPr/>
        <p:txBody>
          <a:bodyPr/>
          <a:lstStyle/>
          <a:p>
            <a:r>
              <a:rPr lang="en-US" smtClean="0"/>
              <a:t>3/04/2021</a:t>
            </a:r>
            <a:endParaRPr lang="en-US"/>
          </a:p>
        </p:txBody>
      </p:sp>
    </p:spTree>
    <p:extLst>
      <p:ext uri="{BB962C8B-B14F-4D97-AF65-F5344CB8AC3E}">
        <p14:creationId xmlns:p14="http://schemas.microsoft.com/office/powerpoint/2010/main" val="54269846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err="1">
                <a:latin typeface="Times New Roman" pitchFamily="18" charset="0"/>
                <a:cs typeface="Times New Roman" pitchFamily="18" charset="0"/>
              </a:rPr>
              <a:t>Contd</a:t>
            </a:r>
            <a:r>
              <a:rPr lang="en-US" sz="3600" b="1" dirty="0">
                <a:latin typeface="Times New Roman" pitchFamily="18" charset="0"/>
                <a:cs typeface="Times New Roman" pitchFamily="18" charset="0"/>
              </a:rPr>
              <a:t>…</a:t>
            </a:r>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2512438"/>
            <a:ext cx="8229600" cy="2701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7" name="Straight Arrow Connector 6"/>
          <p:cNvCxnSpPr/>
          <p:nvPr/>
        </p:nvCxnSpPr>
        <p:spPr>
          <a:xfrm flipV="1">
            <a:off x="2438400" y="3505200"/>
            <a:ext cx="990600" cy="1905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 name="Slide Number Placeholder 3">
            <a:extLst>
              <a:ext uri="{FF2B5EF4-FFF2-40B4-BE49-F238E27FC236}">
                <a16:creationId xmlns="" xmlns:a16="http://schemas.microsoft.com/office/drawing/2014/main" id="{8CC576A1-FD32-4675-A6D9-2109EECCA6B2}"/>
              </a:ext>
            </a:extLst>
          </p:cNvPr>
          <p:cNvSpPr>
            <a:spLocks noGrp="1"/>
          </p:cNvSpPr>
          <p:nvPr>
            <p:ph type="sldNum" sz="quarter" idx="12"/>
          </p:nvPr>
        </p:nvSpPr>
        <p:spPr/>
        <p:txBody>
          <a:bodyPr/>
          <a:lstStyle/>
          <a:p>
            <a:fld id="{B6B43879-9311-4B19-95C2-978513F807A6}" type="slidenum">
              <a:rPr lang="en-US" smtClean="0"/>
              <a:pPr/>
              <a:t>27</a:t>
            </a:fld>
            <a:endParaRPr lang="en-US"/>
          </a:p>
        </p:txBody>
      </p:sp>
      <p:sp>
        <p:nvSpPr>
          <p:cNvPr id="3" name="Date Placeholder 2"/>
          <p:cNvSpPr>
            <a:spLocks noGrp="1"/>
          </p:cNvSpPr>
          <p:nvPr>
            <p:ph type="dt" sz="half" idx="10"/>
          </p:nvPr>
        </p:nvSpPr>
        <p:spPr/>
        <p:txBody>
          <a:bodyPr/>
          <a:lstStyle/>
          <a:p>
            <a:r>
              <a:rPr lang="en-US" smtClean="0"/>
              <a:t>3/04/2021</a:t>
            </a:r>
            <a:endParaRPr lang="en-US"/>
          </a:p>
        </p:txBody>
      </p:sp>
    </p:spTree>
    <p:extLst>
      <p:ext uri="{BB962C8B-B14F-4D97-AF65-F5344CB8AC3E}">
        <p14:creationId xmlns:p14="http://schemas.microsoft.com/office/powerpoint/2010/main" val="201987087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err="1">
                <a:latin typeface="Times New Roman" pitchFamily="18" charset="0"/>
                <a:cs typeface="Times New Roman" pitchFamily="18" charset="0"/>
              </a:rPr>
              <a:t>Contd</a:t>
            </a:r>
            <a:r>
              <a:rPr lang="en-US" sz="3600" b="1" dirty="0">
                <a:latin typeface="Times New Roman" pitchFamily="18" charset="0"/>
                <a:cs typeface="Times New Roman" pitchFamily="18" charset="0"/>
              </a:rPr>
              <a:t>…</a:t>
            </a:r>
          </a:p>
        </p:txBody>
      </p:sp>
      <p:sp>
        <p:nvSpPr>
          <p:cNvPr id="3" name="Content Placeholder 2"/>
          <p:cNvSpPr>
            <a:spLocks noGrp="1"/>
          </p:cNvSpPr>
          <p:nvPr>
            <p:ph idx="1"/>
          </p:nvPr>
        </p:nvSpPr>
        <p:spPr/>
        <p:txBody>
          <a:bodyPr>
            <a:normAutofit/>
          </a:bodyPr>
          <a:lstStyle/>
          <a:p>
            <a:r>
              <a:rPr lang="en-US" sz="2400" dirty="0">
                <a:latin typeface="Times New Roman" pitchFamily="18" charset="0"/>
                <a:cs typeface="Times New Roman" pitchFamily="18" charset="0"/>
              </a:rPr>
              <a:t>Once the bigram is extracted, the bigram frequency is calculated which is obtained by adding the same products bought together</a:t>
            </a:r>
          </a:p>
          <a:p>
            <a:endParaRPr lang="en-US"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Looking at the popular bundles:</a:t>
            </a:r>
          </a:p>
          <a:p>
            <a:endParaRPr lang="en-US" sz="24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4419600"/>
            <a:ext cx="6324600" cy="1914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Slide Number Placeholder 4">
            <a:extLst>
              <a:ext uri="{FF2B5EF4-FFF2-40B4-BE49-F238E27FC236}">
                <a16:creationId xmlns="" xmlns:a16="http://schemas.microsoft.com/office/drawing/2014/main" id="{DEA24D72-F3E8-4B0B-BC24-98D11850D251}"/>
              </a:ext>
            </a:extLst>
          </p:cNvPr>
          <p:cNvSpPr>
            <a:spLocks noGrp="1"/>
          </p:cNvSpPr>
          <p:nvPr>
            <p:ph type="sldNum" sz="quarter" idx="12"/>
          </p:nvPr>
        </p:nvSpPr>
        <p:spPr/>
        <p:txBody>
          <a:bodyPr/>
          <a:lstStyle/>
          <a:p>
            <a:fld id="{B6B43879-9311-4B19-95C2-978513F807A6}" type="slidenum">
              <a:rPr lang="en-US" smtClean="0"/>
              <a:pPr/>
              <a:t>28</a:t>
            </a:fld>
            <a:endParaRPr lang="en-US"/>
          </a:p>
        </p:txBody>
      </p:sp>
      <p:sp>
        <p:nvSpPr>
          <p:cNvPr id="4" name="Date Placeholder 3"/>
          <p:cNvSpPr>
            <a:spLocks noGrp="1"/>
          </p:cNvSpPr>
          <p:nvPr>
            <p:ph type="dt" sz="half" idx="10"/>
          </p:nvPr>
        </p:nvSpPr>
        <p:spPr/>
        <p:txBody>
          <a:bodyPr/>
          <a:lstStyle/>
          <a:p>
            <a:r>
              <a:rPr lang="en-US" smtClean="0"/>
              <a:t>3/04/2021</a:t>
            </a:r>
            <a:endParaRPr lang="en-US"/>
          </a:p>
        </p:txBody>
      </p:sp>
    </p:spTree>
    <p:extLst>
      <p:ext uri="{BB962C8B-B14F-4D97-AF65-F5344CB8AC3E}">
        <p14:creationId xmlns:p14="http://schemas.microsoft.com/office/powerpoint/2010/main" val="245363344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US" sz="3600" b="1" dirty="0">
                <a:latin typeface="Times New Roman" pitchFamily="18" charset="0"/>
                <a:cs typeface="Times New Roman" pitchFamily="18" charset="0"/>
              </a:rPr>
              <a:t>Step2: Save bigrams and bigram frequency to JSON file as rules</a:t>
            </a:r>
          </a:p>
        </p:txBody>
      </p:sp>
      <p:sp>
        <p:nvSpPr>
          <p:cNvPr id="3" name="Content Placeholder 2"/>
          <p:cNvSpPr>
            <a:spLocks noGrp="1"/>
          </p:cNvSpPr>
          <p:nvPr>
            <p:ph idx="1"/>
          </p:nvPr>
        </p:nvSpPr>
        <p:spPr>
          <a:xfrm>
            <a:off x="228600" y="1600200"/>
            <a:ext cx="8839200" cy="4525963"/>
          </a:xfrm>
        </p:spPr>
        <p:txBody>
          <a:bodyPr>
            <a:normAutofit fontScale="92500" lnSpcReduction="20000"/>
          </a:bodyPr>
          <a:lstStyle/>
          <a:p>
            <a:r>
              <a:rPr lang="en-US" dirty="0">
                <a:latin typeface="Times New Roman" pitchFamily="18" charset="0"/>
                <a:cs typeface="Times New Roman" pitchFamily="18" charset="0"/>
              </a:rPr>
              <a:t>Bigram is stored in nested dictionary where</a:t>
            </a:r>
          </a:p>
          <a:p>
            <a:pPr lvl="1"/>
            <a:r>
              <a:rPr lang="en-US" sz="2600" dirty="0">
                <a:latin typeface="Times New Roman" pitchFamily="18" charset="0"/>
                <a:cs typeface="Times New Roman" pitchFamily="18" charset="0"/>
              </a:rPr>
              <a:t>First layer key is first word in a bigram</a:t>
            </a:r>
          </a:p>
          <a:p>
            <a:pPr lvl="1"/>
            <a:r>
              <a:rPr lang="en-US" sz="2600" dirty="0">
                <a:latin typeface="Times New Roman" pitchFamily="18" charset="0"/>
                <a:cs typeface="Times New Roman" pitchFamily="18" charset="0"/>
              </a:rPr>
              <a:t>Second layer key is second word in a bigram</a:t>
            </a:r>
          </a:p>
          <a:p>
            <a:pPr lvl="1"/>
            <a:r>
              <a:rPr lang="en-US" sz="2600" dirty="0">
                <a:latin typeface="Times New Roman" pitchFamily="18" charset="0"/>
                <a:cs typeface="Times New Roman" pitchFamily="18" charset="0"/>
              </a:rPr>
              <a:t>Second layer value is the frequency</a:t>
            </a:r>
          </a:p>
          <a:p>
            <a:pPr marL="457200" lvl="1" indent="0">
              <a:buNone/>
            </a:pPr>
            <a:endParaRPr lang="en-US" sz="2600" dirty="0">
              <a:latin typeface="Times New Roman" pitchFamily="18" charset="0"/>
              <a:cs typeface="Times New Roman" pitchFamily="18" charset="0"/>
            </a:endParaRPr>
          </a:p>
          <a:p>
            <a:r>
              <a:rPr lang="en-US" dirty="0">
                <a:latin typeface="Times New Roman" pitchFamily="18" charset="0"/>
                <a:cs typeface="Times New Roman" pitchFamily="18" charset="0"/>
              </a:rPr>
              <a:t>This dictionary is converted to JSON file as rule in the format:</a:t>
            </a:r>
          </a:p>
          <a:p>
            <a:pPr marL="457200" lvl="1" indent="0">
              <a:buNone/>
            </a:pPr>
            <a:r>
              <a:rPr lang="en-US" dirty="0">
                <a:latin typeface="Times New Roman" pitchFamily="18" charset="0"/>
                <a:cs typeface="Times New Roman" pitchFamily="18" charset="0"/>
              </a:rPr>
              <a:t>	</a:t>
            </a:r>
            <a:r>
              <a:rPr lang="en-US" sz="2400" dirty="0">
                <a:latin typeface="Times New Roman" pitchFamily="18" charset="0"/>
                <a:cs typeface="Times New Roman" pitchFamily="18" charset="0"/>
              </a:rPr>
              <a:t>{</a:t>
            </a:r>
          </a:p>
          <a:p>
            <a:pPr marL="457200" lvl="1" indent="0">
              <a:buNone/>
            </a:pPr>
            <a:r>
              <a:rPr lang="en-US" sz="2400" dirty="0">
                <a:latin typeface="Times New Roman" pitchFamily="18" charset="0"/>
                <a:cs typeface="Times New Roman" pitchFamily="18" charset="0"/>
              </a:rPr>
              <a:t>	     Product Name: {</a:t>
            </a:r>
          </a:p>
          <a:p>
            <a:pPr marL="457200" lvl="1" indent="0">
              <a:buNone/>
            </a:pPr>
            <a:r>
              <a:rPr lang="en-US" sz="2400" dirty="0">
                <a:latin typeface="Times New Roman" pitchFamily="18" charset="0"/>
                <a:cs typeface="Times New Roman" pitchFamily="18" charset="0"/>
              </a:rPr>
              <a:t>			          [{Recommended product list: frequency}]</a:t>
            </a:r>
          </a:p>
          <a:p>
            <a:pPr marL="457200" lvl="1" indent="0">
              <a:buNone/>
            </a:pPr>
            <a:r>
              <a:rPr lang="en-US" sz="2400" dirty="0">
                <a:latin typeface="Times New Roman" pitchFamily="18" charset="0"/>
                <a:cs typeface="Times New Roman" pitchFamily="18" charset="0"/>
              </a:rPr>
              <a:t>			    }</a:t>
            </a:r>
          </a:p>
          <a:p>
            <a:pPr marL="457200" lvl="1" indent="0">
              <a:buNone/>
            </a:pPr>
            <a:r>
              <a:rPr lang="en-US" sz="2400" dirty="0">
                <a:latin typeface="Times New Roman" pitchFamily="18" charset="0"/>
                <a:cs typeface="Times New Roman" pitchFamily="18" charset="0"/>
              </a:rPr>
              <a:t>	}</a:t>
            </a:r>
          </a:p>
        </p:txBody>
      </p:sp>
      <p:sp>
        <p:nvSpPr>
          <p:cNvPr id="5" name="Slide Number Placeholder 4">
            <a:extLst>
              <a:ext uri="{FF2B5EF4-FFF2-40B4-BE49-F238E27FC236}">
                <a16:creationId xmlns="" xmlns:a16="http://schemas.microsoft.com/office/drawing/2014/main" id="{BA1A413D-F1B7-4E8C-A3F1-EA87B1A37955}"/>
              </a:ext>
            </a:extLst>
          </p:cNvPr>
          <p:cNvSpPr>
            <a:spLocks noGrp="1"/>
          </p:cNvSpPr>
          <p:nvPr>
            <p:ph type="sldNum" sz="quarter" idx="12"/>
          </p:nvPr>
        </p:nvSpPr>
        <p:spPr/>
        <p:txBody>
          <a:bodyPr/>
          <a:lstStyle/>
          <a:p>
            <a:fld id="{B6B43879-9311-4B19-95C2-978513F807A6}" type="slidenum">
              <a:rPr lang="en-US" smtClean="0"/>
              <a:pPr/>
              <a:t>29</a:t>
            </a:fld>
            <a:endParaRPr lang="en-US"/>
          </a:p>
        </p:txBody>
      </p:sp>
      <p:sp>
        <p:nvSpPr>
          <p:cNvPr id="4" name="Date Placeholder 3"/>
          <p:cNvSpPr>
            <a:spLocks noGrp="1"/>
          </p:cNvSpPr>
          <p:nvPr>
            <p:ph type="dt" sz="half" idx="10"/>
          </p:nvPr>
        </p:nvSpPr>
        <p:spPr/>
        <p:txBody>
          <a:bodyPr/>
          <a:lstStyle/>
          <a:p>
            <a:r>
              <a:rPr lang="en-US" smtClean="0"/>
              <a:t>3/04/2021</a:t>
            </a:r>
            <a:endParaRPr lang="en-US"/>
          </a:p>
        </p:txBody>
      </p:sp>
    </p:spTree>
    <p:extLst>
      <p:ext uri="{BB962C8B-B14F-4D97-AF65-F5344CB8AC3E}">
        <p14:creationId xmlns:p14="http://schemas.microsoft.com/office/powerpoint/2010/main" val="87817157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smtClean="0">
                <a:latin typeface="Times New Roman" panose="02020603050405020304" pitchFamily="18" charset="0"/>
                <a:cs typeface="Times New Roman" panose="02020603050405020304" pitchFamily="18" charset="0"/>
              </a:rPr>
              <a:t>			contd</a:t>
            </a:r>
            <a:r>
              <a:rPr lang="en-US" b="1" dirty="0">
                <a:latin typeface="Times New Roman" panose="02020603050405020304" pitchFamily="18" charset="0"/>
                <a:cs typeface="Times New Roman" panose="02020603050405020304" pitchFamily="18" charset="0"/>
              </a:rPr>
              <a:t>.…</a:t>
            </a:r>
          </a:p>
        </p:txBody>
      </p:sp>
      <p:sp>
        <p:nvSpPr>
          <p:cNvPr id="3" name="Content Placeholder 2"/>
          <p:cNvSpPr>
            <a:spLocks noGrp="1"/>
          </p:cNvSpPr>
          <p:nvPr>
            <p:ph idx="1"/>
          </p:nvPr>
        </p:nvSpPr>
        <p:spPr/>
        <p:txBody>
          <a:bodyPr/>
          <a:lstStyle/>
          <a:p>
            <a:pPr marL="0" indent="0">
              <a:buNone/>
            </a:pPr>
            <a:r>
              <a:rPr lang="en-US" sz="2800" b="1" dirty="0">
                <a:latin typeface="Times New Roman" panose="02020603050405020304" pitchFamily="18" charset="0"/>
                <a:cs typeface="Times New Roman" panose="02020603050405020304" pitchFamily="18" charset="0"/>
              </a:rPr>
              <a:t>Advantages of  bundling the product</a:t>
            </a:r>
          </a:p>
          <a:p>
            <a:pPr lvl="1">
              <a:buFont typeface="Arial" pitchFamily="34" charset="0"/>
              <a:buChar char="•"/>
            </a:pPr>
            <a:r>
              <a:rPr lang="en-US" sz="2400" dirty="0">
                <a:latin typeface="Times New Roman" panose="02020603050405020304" pitchFamily="18" charset="0"/>
                <a:cs typeface="Times New Roman" panose="02020603050405020304" pitchFamily="18" charset="0"/>
              </a:rPr>
              <a:t>Increase sales for the seller by keeping similar </a:t>
            </a:r>
            <a:r>
              <a:rPr lang="en-US" sz="2400" dirty="0" smtClean="0">
                <a:latin typeface="Times New Roman" panose="02020603050405020304" pitchFamily="18" charset="0"/>
                <a:cs typeface="Times New Roman" panose="02020603050405020304" pitchFamily="18" charset="0"/>
              </a:rPr>
              <a:t>products </a:t>
            </a:r>
            <a:r>
              <a:rPr lang="en-US" sz="2400" dirty="0">
                <a:latin typeface="Times New Roman" panose="02020603050405020304" pitchFamily="18" charset="0"/>
                <a:cs typeface="Times New Roman" panose="02020603050405020304" pitchFamily="18" charset="0"/>
              </a:rPr>
              <a:t>nearby</a:t>
            </a:r>
          </a:p>
          <a:p>
            <a:pPr lvl="1">
              <a:buNone/>
            </a:pPr>
            <a:endParaRPr lang="en-US" sz="2400" dirty="0">
              <a:latin typeface="Times New Roman" panose="02020603050405020304" pitchFamily="18" charset="0"/>
              <a:cs typeface="Times New Roman" panose="02020603050405020304" pitchFamily="18" charset="0"/>
            </a:endParaRPr>
          </a:p>
          <a:p>
            <a:pPr lvl="1">
              <a:buFont typeface="Arial" pitchFamily="34" charset="0"/>
              <a:buChar char="•"/>
            </a:pPr>
            <a:r>
              <a:rPr lang="en-US" sz="2400" dirty="0">
                <a:latin typeface="Times New Roman" panose="02020603050405020304" pitchFamily="18" charset="0"/>
                <a:cs typeface="Times New Roman" panose="02020603050405020304" pitchFamily="18" charset="0"/>
              </a:rPr>
              <a:t>Allow to clear the deadstock by offering combo  offer</a:t>
            </a:r>
          </a:p>
          <a:p>
            <a:pPr lvl="1">
              <a:buFont typeface="Arial" pitchFamily="34" charset="0"/>
              <a:buChar char="•"/>
            </a:pPr>
            <a:endParaRPr lang="en-US" dirty="0">
              <a:latin typeface="Times New Roman" panose="02020603050405020304" pitchFamily="18" charset="0"/>
              <a:cs typeface="Times New Roman" panose="02020603050405020304" pitchFamily="18" charset="0"/>
            </a:endParaRPr>
          </a:p>
          <a:p>
            <a:pPr lvl="1">
              <a:buFont typeface="Arial" pitchFamily="34" charset="0"/>
              <a:buChar char="•"/>
            </a:pPr>
            <a:endParaRPr lang="en-US"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 xmlns:a16="http://schemas.microsoft.com/office/drawing/2014/main" id="{8D169D08-17B7-4109-8E70-988A22963369}"/>
              </a:ext>
            </a:extLst>
          </p:cNvPr>
          <p:cNvSpPr>
            <a:spLocks noGrp="1"/>
          </p:cNvSpPr>
          <p:nvPr>
            <p:ph type="sldNum" sz="quarter" idx="12"/>
          </p:nvPr>
        </p:nvSpPr>
        <p:spPr/>
        <p:txBody>
          <a:bodyPr/>
          <a:lstStyle/>
          <a:p>
            <a:fld id="{B6B43879-9311-4B19-95C2-978513F807A6}" type="slidenum">
              <a:rPr lang="en-US" smtClean="0"/>
              <a:pPr/>
              <a:t>3</a:t>
            </a:fld>
            <a:endParaRPr lang="en-US"/>
          </a:p>
        </p:txBody>
      </p:sp>
      <p:sp>
        <p:nvSpPr>
          <p:cNvPr id="4" name="Date Placeholder 3"/>
          <p:cNvSpPr>
            <a:spLocks noGrp="1"/>
          </p:cNvSpPr>
          <p:nvPr>
            <p:ph type="dt" sz="half" idx="10"/>
          </p:nvPr>
        </p:nvSpPr>
        <p:spPr/>
        <p:txBody>
          <a:bodyPr/>
          <a:lstStyle/>
          <a:p>
            <a:r>
              <a:rPr lang="en-US" smtClean="0"/>
              <a:t>3/04/2021</a:t>
            </a:r>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err="1">
                <a:latin typeface="Times New Roman" pitchFamily="18" charset="0"/>
                <a:cs typeface="Times New Roman" pitchFamily="18" charset="0"/>
              </a:rPr>
              <a:t>Contd</a:t>
            </a:r>
            <a:r>
              <a:rPr lang="en-US" sz="3600" b="1" dirty="0">
                <a:latin typeface="Times New Roman" pitchFamily="18" charset="0"/>
                <a:cs typeface="Times New Roman" pitchFamily="18" charset="0"/>
              </a:rPr>
              <a:t>…</a:t>
            </a:r>
          </a:p>
        </p:txBody>
      </p:sp>
      <p:sp>
        <p:nvSpPr>
          <p:cNvPr id="3" name="Content Placeholder 2"/>
          <p:cNvSpPr>
            <a:spLocks noGrp="1"/>
          </p:cNvSpPr>
          <p:nvPr>
            <p:ph idx="1"/>
          </p:nvPr>
        </p:nvSpPr>
        <p:spPr/>
        <p:txBody>
          <a:bodyPr/>
          <a:lstStyle/>
          <a:p>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650" y="1219200"/>
            <a:ext cx="8648700" cy="51815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Slide Number Placeholder 4">
            <a:extLst>
              <a:ext uri="{FF2B5EF4-FFF2-40B4-BE49-F238E27FC236}">
                <a16:creationId xmlns="" xmlns:a16="http://schemas.microsoft.com/office/drawing/2014/main" id="{F23457F4-37FF-4B94-A74B-46FF14B463F6}"/>
              </a:ext>
            </a:extLst>
          </p:cNvPr>
          <p:cNvSpPr>
            <a:spLocks noGrp="1"/>
          </p:cNvSpPr>
          <p:nvPr>
            <p:ph type="sldNum" sz="quarter" idx="12"/>
          </p:nvPr>
        </p:nvSpPr>
        <p:spPr/>
        <p:txBody>
          <a:bodyPr/>
          <a:lstStyle/>
          <a:p>
            <a:fld id="{B6B43879-9311-4B19-95C2-978513F807A6}" type="slidenum">
              <a:rPr lang="en-US" smtClean="0"/>
              <a:pPr/>
              <a:t>30</a:t>
            </a:fld>
            <a:endParaRPr lang="en-US"/>
          </a:p>
        </p:txBody>
      </p:sp>
      <p:sp>
        <p:nvSpPr>
          <p:cNvPr id="4" name="Date Placeholder 3"/>
          <p:cNvSpPr>
            <a:spLocks noGrp="1"/>
          </p:cNvSpPr>
          <p:nvPr>
            <p:ph type="dt" sz="half" idx="10"/>
          </p:nvPr>
        </p:nvSpPr>
        <p:spPr/>
        <p:txBody>
          <a:bodyPr/>
          <a:lstStyle/>
          <a:p>
            <a:r>
              <a:rPr lang="en-US" smtClean="0"/>
              <a:t>3/04/2021</a:t>
            </a:r>
            <a:endParaRPr lang="en-US"/>
          </a:p>
        </p:txBody>
      </p:sp>
    </p:spTree>
    <p:extLst>
      <p:ext uri="{BB962C8B-B14F-4D97-AF65-F5344CB8AC3E}">
        <p14:creationId xmlns:p14="http://schemas.microsoft.com/office/powerpoint/2010/main" val="81759159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fontScale="92500" lnSpcReduction="20000"/>
          </a:bodyPr>
          <a:lstStyle/>
          <a:p>
            <a:pPr marL="0" indent="0">
              <a:buNone/>
            </a:pPr>
            <a:r>
              <a:rPr lang="en-US" sz="4800" b="1" dirty="0" smtClean="0">
                <a:latin typeface="Times New Roman" pitchFamily="18" charset="0"/>
                <a:cs typeface="Times New Roman" pitchFamily="18" charset="0"/>
              </a:rPr>
              <a:t> </a:t>
            </a:r>
            <a:r>
              <a:rPr lang="en-US" sz="4800" b="1" dirty="0" smtClean="0">
                <a:latin typeface="Times New Roman" pitchFamily="18" charset="0"/>
                <a:cs typeface="Times New Roman" pitchFamily="18" charset="0"/>
              </a:rPr>
              <a:t>RECOMMENDATION ALGORITHM</a:t>
            </a:r>
            <a:endParaRPr lang="en-US" sz="4800" b="1" dirty="0">
              <a:latin typeface="Times New Roman" pitchFamily="18" charset="0"/>
              <a:cs typeface="Times New Roman" pitchFamily="18" charset="0"/>
            </a:endParaRPr>
          </a:p>
          <a:p>
            <a:r>
              <a:rPr lang="en-US" sz="2600" dirty="0">
                <a:latin typeface="Times New Roman" pitchFamily="18" charset="0"/>
                <a:cs typeface="Times New Roman" pitchFamily="18" charset="0"/>
              </a:rPr>
              <a:t>When customer add one product to cart, this algorithm will offer a list of recommended products to be bought </a:t>
            </a:r>
            <a:r>
              <a:rPr lang="en-US" sz="2600" dirty="0" smtClean="0">
                <a:latin typeface="Times New Roman" pitchFamily="18" charset="0"/>
                <a:cs typeface="Times New Roman" pitchFamily="18" charset="0"/>
              </a:rPr>
              <a:t>together</a:t>
            </a:r>
            <a:endParaRPr lang="en-US" sz="2600" dirty="0">
              <a:latin typeface="Times New Roman" pitchFamily="18" charset="0"/>
              <a:cs typeface="Times New Roman" pitchFamily="18" charset="0"/>
            </a:endParaRPr>
          </a:p>
          <a:p>
            <a:endParaRPr lang="en-US" sz="2600" dirty="0">
              <a:latin typeface="Times New Roman" pitchFamily="18" charset="0"/>
              <a:cs typeface="Times New Roman" pitchFamily="18" charset="0"/>
            </a:endParaRPr>
          </a:p>
          <a:p>
            <a:r>
              <a:rPr lang="en-US" sz="2600" dirty="0">
                <a:latin typeface="Times New Roman" pitchFamily="18" charset="0"/>
                <a:cs typeface="Times New Roman" pitchFamily="18" charset="0"/>
              </a:rPr>
              <a:t>Uses frequencies above to generate recommendations for each </a:t>
            </a:r>
            <a:r>
              <a:rPr lang="en-US" sz="2600" dirty="0" smtClean="0">
                <a:latin typeface="Times New Roman" pitchFamily="18" charset="0"/>
                <a:cs typeface="Times New Roman" pitchFamily="18" charset="0"/>
              </a:rPr>
              <a:t>product</a:t>
            </a:r>
            <a:endParaRPr lang="en-US" sz="2600" dirty="0">
              <a:latin typeface="Times New Roman" pitchFamily="18" charset="0"/>
              <a:cs typeface="Times New Roman" pitchFamily="18" charset="0"/>
            </a:endParaRPr>
          </a:p>
          <a:p>
            <a:endParaRPr lang="en-US" sz="2600" dirty="0">
              <a:latin typeface="Times New Roman" pitchFamily="18" charset="0"/>
              <a:cs typeface="Times New Roman" pitchFamily="18" charset="0"/>
            </a:endParaRPr>
          </a:p>
          <a:p>
            <a:r>
              <a:rPr lang="en-US" sz="2600" b="1" dirty="0">
                <a:latin typeface="Times New Roman" pitchFamily="18" charset="0"/>
                <a:cs typeface="Times New Roman" pitchFamily="18" charset="0"/>
              </a:rPr>
              <a:t>Step1: Sort bi-gram frequencies</a:t>
            </a:r>
          </a:p>
          <a:p>
            <a:pPr marL="457200" lvl="1" indent="0">
              <a:buNone/>
            </a:pPr>
            <a:r>
              <a:rPr lang="en-US" sz="2200" dirty="0">
                <a:latin typeface="Times New Roman" pitchFamily="18" charset="0"/>
                <a:cs typeface="Times New Roman" pitchFamily="18" charset="0"/>
              </a:rPr>
              <a:t>For example if we have {‘apple’:{‘strawberry’:5,’avocado’:5,’banana’:7,’milk’:1}}. It will be sorted as:</a:t>
            </a:r>
          </a:p>
          <a:p>
            <a:pPr marL="914400" lvl="2" indent="0">
              <a:buNone/>
            </a:pPr>
            <a:r>
              <a:rPr lang="en-US" sz="2200" dirty="0">
                <a:latin typeface="Times New Roman" pitchFamily="18" charset="0"/>
                <a:cs typeface="Times New Roman" pitchFamily="18" charset="0"/>
              </a:rPr>
              <a:t>‘apple’ + ’banana’: 7</a:t>
            </a:r>
          </a:p>
          <a:p>
            <a:pPr marL="914400" lvl="2" indent="0">
              <a:buNone/>
            </a:pPr>
            <a:r>
              <a:rPr lang="en-US" sz="2200" dirty="0">
                <a:latin typeface="Times New Roman" pitchFamily="18" charset="0"/>
                <a:cs typeface="Times New Roman" pitchFamily="18" charset="0"/>
              </a:rPr>
              <a:t>‘apple’ + ’avocado’: 5</a:t>
            </a:r>
          </a:p>
          <a:p>
            <a:pPr marL="914400" lvl="2" indent="0">
              <a:buNone/>
            </a:pPr>
            <a:r>
              <a:rPr lang="en-US" sz="2200" dirty="0">
                <a:latin typeface="Times New Roman" pitchFamily="18" charset="0"/>
                <a:cs typeface="Times New Roman" pitchFamily="18" charset="0"/>
              </a:rPr>
              <a:t>‘apple’ + ‘strawberry’: 5</a:t>
            </a:r>
          </a:p>
          <a:p>
            <a:pPr marL="914400" lvl="2" indent="0">
              <a:buNone/>
            </a:pPr>
            <a:r>
              <a:rPr lang="en-US" sz="2200" dirty="0">
                <a:latin typeface="Times New Roman" pitchFamily="18" charset="0"/>
                <a:cs typeface="Times New Roman" pitchFamily="18" charset="0"/>
              </a:rPr>
              <a:t>‘apple’ + ‘milk’ : 1</a:t>
            </a:r>
          </a:p>
        </p:txBody>
      </p:sp>
      <p:sp>
        <p:nvSpPr>
          <p:cNvPr id="4" name="Slide Number Placeholder 3">
            <a:extLst>
              <a:ext uri="{FF2B5EF4-FFF2-40B4-BE49-F238E27FC236}">
                <a16:creationId xmlns="" xmlns:a16="http://schemas.microsoft.com/office/drawing/2014/main" id="{BC6295AA-28EA-4724-B862-DCF2378D5CD2}"/>
              </a:ext>
            </a:extLst>
          </p:cNvPr>
          <p:cNvSpPr>
            <a:spLocks noGrp="1"/>
          </p:cNvSpPr>
          <p:nvPr>
            <p:ph type="sldNum" sz="quarter" idx="12"/>
          </p:nvPr>
        </p:nvSpPr>
        <p:spPr/>
        <p:txBody>
          <a:bodyPr/>
          <a:lstStyle/>
          <a:p>
            <a:fld id="{B6B43879-9311-4B19-95C2-978513F807A6}" type="slidenum">
              <a:rPr lang="en-US" smtClean="0"/>
              <a:pPr/>
              <a:t>31</a:t>
            </a:fld>
            <a:endParaRPr lang="en-US"/>
          </a:p>
        </p:txBody>
      </p:sp>
      <p:sp>
        <p:nvSpPr>
          <p:cNvPr id="2" name="Date Placeholder 1"/>
          <p:cNvSpPr>
            <a:spLocks noGrp="1"/>
          </p:cNvSpPr>
          <p:nvPr>
            <p:ph type="dt" sz="half" idx="10"/>
          </p:nvPr>
        </p:nvSpPr>
        <p:spPr/>
        <p:txBody>
          <a:bodyPr/>
          <a:lstStyle/>
          <a:p>
            <a:r>
              <a:rPr lang="en-US" smtClean="0"/>
              <a:t>3/04/2021</a:t>
            </a:r>
            <a:endParaRPr lang="en-US"/>
          </a:p>
        </p:txBody>
      </p:sp>
    </p:spTree>
    <p:extLst>
      <p:ext uri="{BB962C8B-B14F-4D97-AF65-F5344CB8AC3E}">
        <p14:creationId xmlns:p14="http://schemas.microsoft.com/office/powerpoint/2010/main" val="71594813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err="1">
                <a:latin typeface="Times New Roman" pitchFamily="18" charset="0"/>
                <a:cs typeface="Times New Roman" pitchFamily="18" charset="0"/>
              </a:rPr>
              <a:t>Contd</a:t>
            </a:r>
            <a:r>
              <a:rPr lang="en-US" sz="3600" b="1" dirty="0">
                <a:latin typeface="Times New Roman" pitchFamily="18" charset="0"/>
                <a:cs typeface="Times New Roman" pitchFamily="18" charset="0"/>
              </a:rPr>
              <a:t>…</a:t>
            </a:r>
          </a:p>
        </p:txBody>
      </p:sp>
      <p:sp>
        <p:nvSpPr>
          <p:cNvPr id="3" name="Content Placeholder 2"/>
          <p:cNvSpPr>
            <a:spLocks noGrp="1"/>
          </p:cNvSpPr>
          <p:nvPr>
            <p:ph idx="1"/>
          </p:nvPr>
        </p:nvSpPr>
        <p:spPr/>
        <p:txBody>
          <a:bodyPr/>
          <a:lstStyle/>
          <a:p>
            <a:r>
              <a:rPr lang="en-US" sz="2800" b="1" dirty="0">
                <a:latin typeface="Times New Roman" pitchFamily="18" charset="0"/>
                <a:cs typeface="Times New Roman" pitchFamily="18" charset="0"/>
              </a:rPr>
              <a:t>Step2: Specify number of recommendation K</a:t>
            </a:r>
          </a:p>
          <a:p>
            <a:pPr lvl="1"/>
            <a:r>
              <a:rPr lang="en-US" sz="2400" dirty="0">
                <a:latin typeface="Times New Roman" pitchFamily="18" charset="0"/>
                <a:cs typeface="Times New Roman" pitchFamily="18" charset="0"/>
              </a:rPr>
              <a:t>if k = 3: banana, avocado, strawberry</a:t>
            </a:r>
          </a:p>
          <a:p>
            <a:pPr lvl="1"/>
            <a:r>
              <a:rPr lang="en-US" sz="2400" dirty="0">
                <a:latin typeface="Times New Roman" pitchFamily="18" charset="0"/>
                <a:cs typeface="Times New Roman" pitchFamily="18" charset="0"/>
              </a:rPr>
              <a:t>If k = 2: banana + randomly pick one </a:t>
            </a:r>
            <a:r>
              <a:rPr lang="en-US" sz="2400" dirty="0" smtClean="0">
                <a:latin typeface="Times New Roman" pitchFamily="18" charset="0"/>
                <a:cs typeface="Times New Roman" pitchFamily="18" charset="0"/>
              </a:rPr>
              <a:t>in    {</a:t>
            </a:r>
            <a:r>
              <a:rPr lang="en-US" sz="2400" dirty="0" err="1" smtClean="0">
                <a:latin typeface="Times New Roman" pitchFamily="18" charset="0"/>
                <a:cs typeface="Times New Roman" pitchFamily="18" charset="0"/>
              </a:rPr>
              <a:t>avocado,strawberry</a:t>
            </a:r>
            <a:r>
              <a:rPr lang="en-US" sz="2400" dirty="0">
                <a:latin typeface="Times New Roman" pitchFamily="18" charset="0"/>
                <a:cs typeface="Times New Roman" pitchFamily="18" charset="0"/>
              </a:rPr>
              <a:t>}</a:t>
            </a:r>
          </a:p>
          <a:p>
            <a:pPr lvl="1"/>
            <a:r>
              <a:rPr lang="en-US" sz="2400" dirty="0">
                <a:latin typeface="Times New Roman" pitchFamily="18" charset="0"/>
                <a:cs typeface="Times New Roman" pitchFamily="18" charset="0"/>
              </a:rPr>
              <a:t>If k &gt; 4: all four + new recommendation of ‘banana’</a:t>
            </a:r>
          </a:p>
          <a:p>
            <a:pPr lvl="1"/>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1225" y="4495800"/>
            <a:ext cx="7321550"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Slide Number Placeholder 4">
            <a:extLst>
              <a:ext uri="{FF2B5EF4-FFF2-40B4-BE49-F238E27FC236}">
                <a16:creationId xmlns="" xmlns:a16="http://schemas.microsoft.com/office/drawing/2014/main" id="{C61641EF-2840-49CD-A576-8EF120EE6B05}"/>
              </a:ext>
            </a:extLst>
          </p:cNvPr>
          <p:cNvSpPr>
            <a:spLocks noGrp="1"/>
          </p:cNvSpPr>
          <p:nvPr>
            <p:ph type="sldNum" sz="quarter" idx="12"/>
          </p:nvPr>
        </p:nvSpPr>
        <p:spPr/>
        <p:txBody>
          <a:bodyPr/>
          <a:lstStyle/>
          <a:p>
            <a:fld id="{B6B43879-9311-4B19-95C2-978513F807A6}" type="slidenum">
              <a:rPr lang="en-US" smtClean="0"/>
              <a:pPr/>
              <a:t>32</a:t>
            </a:fld>
            <a:endParaRPr lang="en-US"/>
          </a:p>
        </p:txBody>
      </p:sp>
      <p:sp>
        <p:nvSpPr>
          <p:cNvPr id="4" name="Date Placeholder 3"/>
          <p:cNvSpPr>
            <a:spLocks noGrp="1"/>
          </p:cNvSpPr>
          <p:nvPr>
            <p:ph type="dt" sz="half" idx="10"/>
          </p:nvPr>
        </p:nvSpPr>
        <p:spPr/>
        <p:txBody>
          <a:bodyPr/>
          <a:lstStyle/>
          <a:p>
            <a:r>
              <a:rPr lang="en-US" smtClean="0"/>
              <a:t>3/04/2021</a:t>
            </a:r>
            <a:endParaRPr lang="en-US"/>
          </a:p>
        </p:txBody>
      </p:sp>
    </p:spTree>
    <p:extLst>
      <p:ext uri="{BB962C8B-B14F-4D97-AF65-F5344CB8AC3E}">
        <p14:creationId xmlns:p14="http://schemas.microsoft.com/office/powerpoint/2010/main" val="316204771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itchFamily="18" charset="0"/>
                <a:cs typeface="Times New Roman" pitchFamily="18" charset="0"/>
              </a:rPr>
              <a:t>RESULT AND CONCLUSION</a:t>
            </a:r>
            <a:endParaRPr lang="en-US" dirty="0"/>
          </a:p>
        </p:txBody>
      </p:sp>
      <p:sp>
        <p:nvSpPr>
          <p:cNvPr id="3" name="Content Placeholder 2"/>
          <p:cNvSpPr>
            <a:spLocks noGrp="1"/>
          </p:cNvSpPr>
          <p:nvPr>
            <p:ph idx="1"/>
          </p:nvPr>
        </p:nvSpPr>
        <p:spPr/>
        <p:txBody>
          <a:bodyPr>
            <a:normAutofit/>
          </a:bodyPr>
          <a:lstStyle/>
          <a:p>
            <a:r>
              <a:rPr lang="en-US" sz="2400" dirty="0">
                <a:latin typeface="Times New Roman" pitchFamily="18" charset="0"/>
                <a:cs typeface="Times New Roman" pitchFamily="18" charset="0"/>
              </a:rPr>
              <a:t>Recommending customers with favorite </a:t>
            </a:r>
            <a:r>
              <a:rPr lang="en-US" sz="2400" dirty="0" smtClean="0">
                <a:latin typeface="Times New Roman" pitchFamily="18" charset="0"/>
                <a:cs typeface="Times New Roman" pitchFamily="18" charset="0"/>
              </a:rPr>
              <a:t>products </a:t>
            </a:r>
            <a:endParaRPr lang="en-US" sz="2400" dirty="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 Recommending the bundles of products to </a:t>
            </a:r>
            <a:r>
              <a:rPr lang="en-US" sz="2400" dirty="0" smtClean="0">
                <a:latin typeface="Times New Roman" pitchFamily="18" charset="0"/>
                <a:cs typeface="Times New Roman" pitchFamily="18" charset="0"/>
              </a:rPr>
              <a:t>customers</a:t>
            </a:r>
            <a:endParaRPr lang="en-US" sz="2400" dirty="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 Predicting which product will the customer </a:t>
            </a:r>
            <a:r>
              <a:rPr lang="en-US" sz="2400" dirty="0" smtClean="0">
                <a:latin typeface="Times New Roman" pitchFamily="18" charset="0"/>
                <a:cs typeface="Times New Roman" pitchFamily="18" charset="0"/>
              </a:rPr>
              <a:t>buy </a:t>
            </a:r>
            <a:endParaRPr lang="en-US" sz="2400" dirty="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 Helping E-commerce website on increasing </a:t>
            </a:r>
            <a:r>
              <a:rPr lang="en-US" sz="2400" dirty="0" smtClean="0">
                <a:latin typeface="Times New Roman" pitchFamily="18" charset="0"/>
                <a:cs typeface="Times New Roman" pitchFamily="18" charset="0"/>
              </a:rPr>
              <a:t>sales</a:t>
            </a:r>
            <a:endParaRPr lang="en-US" sz="2400" dirty="0">
              <a:latin typeface="Times New Roman" pitchFamily="18" charset="0"/>
              <a:cs typeface="Times New Roman" pitchFamily="18" charset="0"/>
            </a:endParaRPr>
          </a:p>
        </p:txBody>
      </p:sp>
      <p:sp>
        <p:nvSpPr>
          <p:cNvPr id="5" name="Slide Number Placeholder 4">
            <a:extLst>
              <a:ext uri="{FF2B5EF4-FFF2-40B4-BE49-F238E27FC236}">
                <a16:creationId xmlns="" xmlns:a16="http://schemas.microsoft.com/office/drawing/2014/main" id="{3829DD97-D271-4D3D-9ECD-29690AFC1A9E}"/>
              </a:ext>
            </a:extLst>
          </p:cNvPr>
          <p:cNvSpPr>
            <a:spLocks noGrp="1"/>
          </p:cNvSpPr>
          <p:nvPr>
            <p:ph type="sldNum" sz="quarter" idx="12"/>
          </p:nvPr>
        </p:nvSpPr>
        <p:spPr/>
        <p:txBody>
          <a:bodyPr/>
          <a:lstStyle/>
          <a:p>
            <a:fld id="{B6B43879-9311-4B19-95C2-978513F807A6}" type="slidenum">
              <a:rPr lang="en-US" smtClean="0"/>
              <a:pPr/>
              <a:t>33</a:t>
            </a:fld>
            <a:endParaRPr lang="en-US"/>
          </a:p>
        </p:txBody>
      </p:sp>
      <p:sp>
        <p:nvSpPr>
          <p:cNvPr id="4" name="Date Placeholder 3"/>
          <p:cNvSpPr>
            <a:spLocks noGrp="1"/>
          </p:cNvSpPr>
          <p:nvPr>
            <p:ph type="dt" sz="half" idx="10"/>
          </p:nvPr>
        </p:nvSpPr>
        <p:spPr/>
        <p:txBody>
          <a:bodyPr/>
          <a:lstStyle/>
          <a:p>
            <a:r>
              <a:rPr lang="en-US" smtClean="0"/>
              <a:t>3/04/2021</a:t>
            </a:r>
            <a:endParaRPr lang="en-US"/>
          </a:p>
        </p:txBody>
      </p:sp>
    </p:spTree>
    <p:extLst>
      <p:ext uri="{BB962C8B-B14F-4D97-AF65-F5344CB8AC3E}">
        <p14:creationId xmlns:p14="http://schemas.microsoft.com/office/powerpoint/2010/main" val="31333823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324AC4D-892E-4B62-94CA-65ED31F78C96}"/>
              </a:ext>
            </a:extLst>
          </p:cNvPr>
          <p:cNvSpPr>
            <a:spLocks noGrp="1"/>
          </p:cNvSpPr>
          <p:nvPr>
            <p:ph type="title"/>
          </p:nvPr>
        </p:nvSpPr>
        <p:spPr>
          <a:xfrm>
            <a:off x="457200" y="152400"/>
            <a:ext cx="8229600" cy="1143000"/>
          </a:xfrm>
        </p:spPr>
        <p:txBody>
          <a:bodyPr>
            <a:noAutofit/>
          </a:bodyPr>
          <a:lstStyle/>
          <a:p>
            <a:r>
              <a:rPr lang="en-US" b="1" dirty="0">
                <a:effectLst/>
                <a:latin typeface="Times New Roman" panose="02020603050405020304" pitchFamily="18" charset="0"/>
                <a:ea typeface="DengXian Light" panose="02010600030101010101" pitchFamily="2" charset="-122"/>
                <a:cs typeface="Mangal" panose="02040503050203030202" pitchFamily="18" charset="0"/>
              </a:rPr>
              <a:t/>
            </a:r>
            <a:br>
              <a:rPr lang="en-US" b="1" dirty="0">
                <a:effectLst/>
                <a:latin typeface="Times New Roman" panose="02020603050405020304" pitchFamily="18" charset="0"/>
                <a:ea typeface="DengXian Light" panose="02010600030101010101" pitchFamily="2" charset="-122"/>
                <a:cs typeface="Mangal" panose="02040503050203030202" pitchFamily="18" charset="0"/>
              </a:rPr>
            </a:br>
            <a:r>
              <a:rPr lang="en-US" b="1" dirty="0">
                <a:effectLst/>
                <a:latin typeface="Times New Roman" panose="02020603050405020304" pitchFamily="18" charset="0"/>
                <a:ea typeface="DengXian Light" panose="02010600030101010101" pitchFamily="2" charset="-122"/>
                <a:cs typeface="Mangal" panose="02040503050203030202" pitchFamily="18" charset="0"/>
              </a:rPr>
              <a:t/>
            </a:r>
            <a:br>
              <a:rPr lang="en-US" b="1" dirty="0">
                <a:effectLst/>
                <a:latin typeface="Times New Roman" panose="02020603050405020304" pitchFamily="18" charset="0"/>
                <a:ea typeface="DengXian Light" panose="02010600030101010101" pitchFamily="2" charset="-122"/>
                <a:cs typeface="Mangal" panose="02040503050203030202" pitchFamily="18" charset="0"/>
              </a:rPr>
            </a:br>
            <a:r>
              <a:rPr lang="en-US" b="1" dirty="0" smtClean="0">
                <a:effectLst/>
                <a:latin typeface="Times New Roman" panose="02020603050405020304" pitchFamily="18" charset="0"/>
                <a:ea typeface="DengXian Light" panose="02010600030101010101" pitchFamily="2" charset="-122"/>
                <a:cs typeface="Mangal" panose="02040503050203030202" pitchFamily="18" charset="0"/>
              </a:rPr>
              <a:t>FUTURE ENHANCEMENT</a:t>
            </a:r>
            <a:r>
              <a:rPr lang="en-US" b="1" dirty="0">
                <a:effectLst/>
                <a:latin typeface="Times New Roman" panose="02020603050405020304" pitchFamily="18" charset="0"/>
                <a:ea typeface="DengXian Light" panose="02010600030101010101" pitchFamily="2" charset="-122"/>
                <a:cs typeface="Mangal" panose="02040503050203030202" pitchFamily="18" charset="0"/>
              </a:rPr>
              <a:t/>
            </a:r>
            <a:br>
              <a:rPr lang="en-US" b="1" dirty="0">
                <a:effectLst/>
                <a:latin typeface="Times New Roman" panose="02020603050405020304" pitchFamily="18" charset="0"/>
                <a:ea typeface="DengXian Light" panose="02010600030101010101" pitchFamily="2" charset="-122"/>
                <a:cs typeface="Mangal" panose="02040503050203030202" pitchFamily="18" charset="0"/>
              </a:rPr>
            </a:br>
            <a:endParaRPr lang="en-US" dirty="0"/>
          </a:p>
        </p:txBody>
      </p:sp>
      <p:sp>
        <p:nvSpPr>
          <p:cNvPr id="3" name="Content Placeholder 2">
            <a:extLst>
              <a:ext uri="{FF2B5EF4-FFF2-40B4-BE49-F238E27FC236}">
                <a16:creationId xmlns="" xmlns:a16="http://schemas.microsoft.com/office/drawing/2014/main" id="{22F8F3BF-770F-41B4-867D-56CD478C1F8F}"/>
              </a:ext>
            </a:extLst>
          </p:cNvPr>
          <p:cNvSpPr>
            <a:spLocks noGrp="1"/>
          </p:cNvSpPr>
          <p:nvPr>
            <p:ph idx="1"/>
          </p:nvPr>
        </p:nvSpPr>
        <p:spPr/>
        <p:txBody>
          <a:bodyPr>
            <a:normAutofit/>
          </a:bodyPr>
          <a:lstStyle/>
          <a:p>
            <a:pPr>
              <a:lnSpc>
                <a:spcPct val="150000"/>
              </a:lnSpc>
            </a:pPr>
            <a:r>
              <a:rPr lang="en-US" sz="2400" dirty="0" smtClean="0">
                <a:solidFill>
                  <a:srgbClr val="000000"/>
                </a:solidFill>
                <a:latin typeface="Times New Roman" panose="02020603050405020304" pitchFamily="18" charset="0"/>
                <a:ea typeface="Times New Roman" panose="02020603050405020304" pitchFamily="18" charset="0"/>
              </a:rPr>
              <a:t>None </a:t>
            </a:r>
            <a:r>
              <a:rPr lang="en-US" sz="2400" dirty="0">
                <a:solidFill>
                  <a:srgbClr val="000000"/>
                </a:solidFill>
                <a:latin typeface="Times New Roman" panose="02020603050405020304" pitchFamily="18" charset="0"/>
                <a:ea typeface="Times New Roman" panose="02020603050405020304" pitchFamily="18" charset="0"/>
              </a:rPr>
              <a:t>of payment method is integrated, Integration of different payment method will enhance the system</a:t>
            </a:r>
            <a:endParaRPr lang="en-US" sz="2400" dirty="0">
              <a:latin typeface="Times New Roman" panose="02020603050405020304" pitchFamily="18" charset="0"/>
              <a:ea typeface="Times New Roman" panose="02020603050405020304" pitchFamily="18" charset="0"/>
            </a:endParaRPr>
          </a:p>
          <a:p>
            <a:pPr>
              <a:lnSpc>
                <a:spcPct val="150000"/>
              </a:lnSpc>
            </a:pPr>
            <a:endParaRPr lang="en-US" sz="2400" dirty="0"/>
          </a:p>
        </p:txBody>
      </p:sp>
      <p:sp>
        <p:nvSpPr>
          <p:cNvPr id="5" name="Slide Number Placeholder 4">
            <a:extLst>
              <a:ext uri="{FF2B5EF4-FFF2-40B4-BE49-F238E27FC236}">
                <a16:creationId xmlns="" xmlns:a16="http://schemas.microsoft.com/office/drawing/2014/main" id="{8F87C40E-F629-416B-BCD7-60CEE569F3A3}"/>
              </a:ext>
            </a:extLst>
          </p:cNvPr>
          <p:cNvSpPr>
            <a:spLocks noGrp="1"/>
          </p:cNvSpPr>
          <p:nvPr>
            <p:ph type="sldNum" sz="quarter" idx="12"/>
          </p:nvPr>
        </p:nvSpPr>
        <p:spPr/>
        <p:txBody>
          <a:bodyPr/>
          <a:lstStyle/>
          <a:p>
            <a:fld id="{B6B43879-9311-4B19-95C2-978513F807A6}" type="slidenum">
              <a:rPr lang="en-US" smtClean="0"/>
              <a:pPr/>
              <a:t>34</a:t>
            </a:fld>
            <a:endParaRPr lang="en-US"/>
          </a:p>
        </p:txBody>
      </p:sp>
      <p:sp>
        <p:nvSpPr>
          <p:cNvPr id="6" name="Date Placeholder 5"/>
          <p:cNvSpPr>
            <a:spLocks noGrp="1"/>
          </p:cNvSpPr>
          <p:nvPr>
            <p:ph type="dt" sz="half" idx="10"/>
          </p:nvPr>
        </p:nvSpPr>
        <p:spPr/>
        <p:txBody>
          <a:bodyPr/>
          <a:lstStyle/>
          <a:p>
            <a:r>
              <a:rPr lang="en-US" smtClean="0"/>
              <a:t>3/04/2021</a:t>
            </a:r>
            <a:endParaRPr lang="en-US"/>
          </a:p>
        </p:txBody>
      </p:sp>
    </p:spTree>
    <p:extLst>
      <p:ext uri="{BB962C8B-B14F-4D97-AF65-F5344CB8AC3E}">
        <p14:creationId xmlns:p14="http://schemas.microsoft.com/office/powerpoint/2010/main" val="72317789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latin typeface="Times New Roman" pitchFamily="18" charset="0"/>
                <a:cs typeface="Times New Roman" pitchFamily="18" charset="0"/>
              </a:rPr>
              <a:t>DEMO</a:t>
            </a:r>
            <a:endParaRPr lang="en-US" b="1" dirty="0">
              <a:latin typeface="Times New Roman" pitchFamily="18" charset="0"/>
              <a:cs typeface="Times New Roman" pitchFamily="18" charset="0"/>
            </a:endParaRPr>
          </a:p>
        </p:txBody>
      </p:sp>
      <p:sp>
        <p:nvSpPr>
          <p:cNvPr id="3" name="Subtitle 2"/>
          <p:cNvSpPr>
            <a:spLocks noGrp="1"/>
          </p:cNvSpPr>
          <p:nvPr>
            <p:ph type="subTitle" idx="1"/>
          </p:nvPr>
        </p:nvSpPr>
        <p:spPr/>
        <p:txBody>
          <a:bodyPr/>
          <a:lstStyle/>
          <a:p>
            <a:endParaRPr lang="en-US"/>
          </a:p>
        </p:txBody>
      </p:sp>
      <p:sp>
        <p:nvSpPr>
          <p:cNvPr id="5" name="Slide Number Placeholder 4">
            <a:extLst>
              <a:ext uri="{FF2B5EF4-FFF2-40B4-BE49-F238E27FC236}">
                <a16:creationId xmlns="" xmlns:a16="http://schemas.microsoft.com/office/drawing/2014/main" id="{40BD556A-353B-443E-8EAE-51FF15C4E286}"/>
              </a:ext>
            </a:extLst>
          </p:cNvPr>
          <p:cNvSpPr>
            <a:spLocks noGrp="1"/>
          </p:cNvSpPr>
          <p:nvPr>
            <p:ph type="sldNum" sz="quarter" idx="12"/>
          </p:nvPr>
        </p:nvSpPr>
        <p:spPr/>
        <p:txBody>
          <a:bodyPr/>
          <a:lstStyle/>
          <a:p>
            <a:fld id="{B6B43879-9311-4B19-95C2-978513F807A6}" type="slidenum">
              <a:rPr lang="en-US" smtClean="0"/>
              <a:pPr/>
              <a:t>35</a:t>
            </a:fld>
            <a:endParaRPr lang="en-US"/>
          </a:p>
        </p:txBody>
      </p:sp>
      <p:sp>
        <p:nvSpPr>
          <p:cNvPr id="4" name="Date Placeholder 3"/>
          <p:cNvSpPr>
            <a:spLocks noGrp="1"/>
          </p:cNvSpPr>
          <p:nvPr>
            <p:ph type="dt" sz="half" idx="10"/>
          </p:nvPr>
        </p:nvSpPr>
        <p:spPr/>
        <p:txBody>
          <a:bodyPr/>
          <a:lstStyle/>
          <a:p>
            <a:r>
              <a:rPr lang="en-US" smtClean="0"/>
              <a:t>3/04/2021</a:t>
            </a:r>
            <a:endParaRPr lang="en-US"/>
          </a:p>
        </p:txBody>
      </p:sp>
    </p:spTree>
    <p:extLst>
      <p:ext uri="{BB962C8B-B14F-4D97-AF65-F5344CB8AC3E}">
        <p14:creationId xmlns:p14="http://schemas.microsoft.com/office/powerpoint/2010/main" val="392905380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smtClean="0">
                <a:latin typeface="Times New Roman" panose="02020603050405020304" pitchFamily="18" charset="0"/>
                <a:cs typeface="Times New Roman" panose="02020603050405020304" pitchFamily="18" charset="0"/>
              </a:rPr>
              <a:t>2. PROBLEM</a:t>
            </a:r>
            <a:r>
              <a:rPr lang="en-US" b="1" dirty="0" smtClean="0"/>
              <a:t> </a:t>
            </a:r>
            <a:r>
              <a:rPr lang="en-US" b="1" dirty="0">
                <a:latin typeface="Times New Roman" pitchFamily="18" charset="0"/>
                <a:cs typeface="Times New Roman" pitchFamily="18" charset="0"/>
              </a:rPr>
              <a:t>STATEMENT</a:t>
            </a:r>
          </a:p>
        </p:txBody>
      </p:sp>
      <p:sp>
        <p:nvSpPr>
          <p:cNvPr id="3" name="Content Placeholder 2"/>
          <p:cNvSpPr>
            <a:spLocks noGrp="1"/>
          </p:cNvSpPr>
          <p:nvPr>
            <p:ph idx="1"/>
          </p:nvPr>
        </p:nvSpPr>
        <p:spPr/>
        <p:txBody>
          <a:bodyPr>
            <a:normAutofit/>
          </a:bodyPr>
          <a:lstStyle/>
          <a:p>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A</a:t>
            </a:r>
            <a:r>
              <a:rPr lang="en-US" sz="2400" dirty="0" smtClean="0">
                <a:latin typeface="Times New Roman" panose="02020603050405020304" pitchFamily="18" charset="0"/>
                <a:cs typeface="Times New Roman" panose="02020603050405020304" pitchFamily="18" charset="0"/>
              </a:rPr>
              <a:t>llows </a:t>
            </a:r>
            <a:r>
              <a:rPr lang="en-US" sz="2400" dirty="0">
                <a:latin typeface="Times New Roman" panose="02020603050405020304" pitchFamily="18" charset="0"/>
                <a:cs typeface="Times New Roman" panose="02020603050405020304" pitchFamily="18" charset="0"/>
              </a:rPr>
              <a:t>buyers to see the sales process clearly and pick up exactly the products they want</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P</a:t>
            </a:r>
            <a:r>
              <a:rPr lang="en-US" sz="2400" dirty="0" smtClean="0">
                <a:latin typeface="Times New Roman" panose="02020603050405020304" pitchFamily="18" charset="0"/>
                <a:cs typeface="Times New Roman" panose="02020603050405020304" pitchFamily="18" charset="0"/>
              </a:rPr>
              <a:t>rovide </a:t>
            </a:r>
            <a:r>
              <a:rPr lang="en-US" sz="2400" dirty="0">
                <a:latin typeface="Times New Roman" panose="02020603050405020304" pitchFamily="18" charset="0"/>
                <a:cs typeface="Times New Roman" panose="02020603050405020304" pitchFamily="18" charset="0"/>
              </a:rPr>
              <a:t>several products together as a bundle, and buyers can </a:t>
            </a:r>
            <a:r>
              <a:rPr lang="en-US" sz="2400" dirty="0" smtClean="0">
                <a:latin typeface="Times New Roman" panose="02020603050405020304" pitchFamily="18" charset="0"/>
                <a:cs typeface="Times New Roman" panose="02020603050405020304" pitchFamily="18" charset="0"/>
              </a:rPr>
              <a:t>purchase that bundle</a:t>
            </a:r>
            <a:endParaRPr lang="en-US" sz="24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 xmlns:a16="http://schemas.microsoft.com/office/drawing/2014/main" id="{1EC8C4F6-B5EF-485F-8521-23DB098328E3}"/>
              </a:ext>
            </a:extLst>
          </p:cNvPr>
          <p:cNvSpPr>
            <a:spLocks noGrp="1"/>
          </p:cNvSpPr>
          <p:nvPr>
            <p:ph type="sldNum" sz="quarter" idx="12"/>
          </p:nvPr>
        </p:nvSpPr>
        <p:spPr/>
        <p:txBody>
          <a:bodyPr/>
          <a:lstStyle/>
          <a:p>
            <a:fld id="{B6B43879-9311-4B19-95C2-978513F807A6}" type="slidenum">
              <a:rPr lang="en-US" smtClean="0"/>
              <a:pPr/>
              <a:t>4</a:t>
            </a:fld>
            <a:endParaRPr lang="en-US"/>
          </a:p>
        </p:txBody>
      </p:sp>
      <p:sp>
        <p:nvSpPr>
          <p:cNvPr id="4" name="Date Placeholder 3"/>
          <p:cNvSpPr>
            <a:spLocks noGrp="1"/>
          </p:cNvSpPr>
          <p:nvPr>
            <p:ph type="dt" sz="half" idx="10"/>
          </p:nvPr>
        </p:nvSpPr>
        <p:spPr/>
        <p:txBody>
          <a:bodyPr/>
          <a:lstStyle/>
          <a:p>
            <a:r>
              <a:rPr lang="en-US" smtClean="0"/>
              <a:t>3/04/2021</a:t>
            </a:r>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smtClean="0">
                <a:latin typeface="Times New Roman" panose="02020603050405020304" pitchFamily="18" charset="0"/>
                <a:cs typeface="Times New Roman" panose="02020603050405020304" pitchFamily="18" charset="0"/>
              </a:rPr>
              <a:t>3. OBJECTIVES</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r>
              <a:rPr lang="en-US" b="1" dirty="0">
                <a:latin typeface="Times New Roman" panose="02020603050405020304" pitchFamily="18" charset="0"/>
                <a:cs typeface="Times New Roman" panose="02020603050405020304" pitchFamily="18" charset="0"/>
              </a:rPr>
              <a:t> </a:t>
            </a:r>
            <a:r>
              <a:rPr lang="en-US" sz="2800" b="1" dirty="0">
                <a:latin typeface="Times New Roman" panose="02020603050405020304" pitchFamily="18" charset="0"/>
                <a:cs typeface="Times New Roman" panose="02020603050405020304" pitchFamily="18" charset="0"/>
              </a:rPr>
              <a:t>GENERAL OBJECTIVES</a:t>
            </a:r>
          </a:p>
          <a:p>
            <a:pPr lvl="1" algn="just">
              <a:buFont typeface="Arial" pitchFamily="34" charset="0"/>
              <a:buChar char="•"/>
            </a:pPr>
            <a:r>
              <a:rPr lang="en-US" sz="2400" dirty="0">
                <a:latin typeface="Times New Roman" panose="02020603050405020304" pitchFamily="18" charset="0"/>
                <a:cs typeface="Times New Roman" panose="02020603050405020304" pitchFamily="18" charset="0"/>
              </a:rPr>
              <a:t>	To implement sales using product bundling strategy</a:t>
            </a:r>
          </a:p>
          <a:p>
            <a:pPr marL="457200" lvl="1" indent="0" algn="just">
              <a:buNone/>
            </a:pPr>
            <a:endParaRPr lang="en-US" sz="2400" dirty="0">
              <a:latin typeface="Times New Roman" panose="02020603050405020304" pitchFamily="18" charset="0"/>
              <a:cs typeface="Times New Roman" panose="02020603050405020304" pitchFamily="18" charset="0"/>
            </a:endParaRPr>
          </a:p>
          <a:p>
            <a:pPr algn="just"/>
            <a:r>
              <a:rPr lang="en-US" sz="2800" b="1" dirty="0">
                <a:latin typeface="Times New Roman" panose="02020603050405020304" pitchFamily="18" charset="0"/>
                <a:cs typeface="Times New Roman" panose="02020603050405020304" pitchFamily="18" charset="0"/>
              </a:rPr>
              <a:t>SPECIFIC OBJECTIVES</a:t>
            </a:r>
          </a:p>
          <a:p>
            <a:pPr lvl="1" algn="just">
              <a:buFont typeface="Arial" pitchFamily="34" charset="0"/>
              <a:buChar char="•"/>
            </a:pPr>
            <a:r>
              <a:rPr lang="en-US" sz="2400" dirty="0">
                <a:latin typeface="Times New Roman" panose="02020603050405020304" pitchFamily="18" charset="0"/>
                <a:cs typeface="Times New Roman" panose="02020603050405020304" pitchFamily="18" charset="0"/>
              </a:rPr>
              <a:t>Recommend new products to </a:t>
            </a:r>
            <a:r>
              <a:rPr lang="en-US" sz="2400" dirty="0" smtClean="0">
                <a:latin typeface="Times New Roman" panose="02020603050405020304" pitchFamily="18" charset="0"/>
                <a:cs typeface="Times New Roman" panose="02020603050405020304" pitchFamily="18" charset="0"/>
              </a:rPr>
              <a:t>customers</a:t>
            </a:r>
            <a:endParaRPr lang="en-US" sz="2400" dirty="0">
              <a:latin typeface="Times New Roman" panose="02020603050405020304" pitchFamily="18" charset="0"/>
              <a:cs typeface="Times New Roman" panose="02020603050405020304" pitchFamily="18" charset="0"/>
            </a:endParaRPr>
          </a:p>
          <a:p>
            <a:pPr lvl="1" algn="just">
              <a:buFont typeface="Arial" pitchFamily="34" charset="0"/>
              <a:buChar char="•"/>
            </a:pPr>
            <a:r>
              <a:rPr lang="en-US" sz="2400" dirty="0">
                <a:latin typeface="Times New Roman" pitchFamily="18" charset="0"/>
                <a:cs typeface="Times New Roman" pitchFamily="18" charset="0"/>
              </a:rPr>
              <a:t>To discover items that are most likely to be purchased together(bundle) by mining historical data of </a:t>
            </a:r>
            <a:r>
              <a:rPr lang="en-US" sz="2400" dirty="0" smtClean="0">
                <a:latin typeface="Times New Roman" pitchFamily="18" charset="0"/>
                <a:cs typeface="Times New Roman" pitchFamily="18" charset="0"/>
              </a:rPr>
              <a:t>transactions</a:t>
            </a:r>
          </a:p>
          <a:p>
            <a:pPr lvl="1" algn="just">
              <a:buFont typeface="Arial" pitchFamily="34" charset="0"/>
              <a:buChar char="•"/>
            </a:pPr>
            <a:r>
              <a:rPr lang="en-US" sz="2400" dirty="0">
                <a:latin typeface="Times New Roman" pitchFamily="18" charset="0"/>
                <a:cs typeface="Times New Roman" pitchFamily="18" charset="0"/>
              </a:rPr>
              <a:t>To predict which product will be in user’s next order</a:t>
            </a:r>
            <a:endParaRPr lang="en-US" sz="24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 xmlns:a16="http://schemas.microsoft.com/office/drawing/2014/main" id="{7A43367D-B5E1-4747-9044-167E4E0CB2DE}"/>
              </a:ext>
            </a:extLst>
          </p:cNvPr>
          <p:cNvSpPr>
            <a:spLocks noGrp="1"/>
          </p:cNvSpPr>
          <p:nvPr>
            <p:ph type="sldNum" sz="quarter" idx="12"/>
          </p:nvPr>
        </p:nvSpPr>
        <p:spPr/>
        <p:txBody>
          <a:bodyPr/>
          <a:lstStyle/>
          <a:p>
            <a:fld id="{B6B43879-9311-4B19-95C2-978513F807A6}" type="slidenum">
              <a:rPr lang="en-US" smtClean="0"/>
              <a:pPr/>
              <a:t>5</a:t>
            </a:fld>
            <a:endParaRPr lang="en-US"/>
          </a:p>
        </p:txBody>
      </p:sp>
      <p:sp>
        <p:nvSpPr>
          <p:cNvPr id="4" name="Date Placeholder 3"/>
          <p:cNvSpPr>
            <a:spLocks noGrp="1"/>
          </p:cNvSpPr>
          <p:nvPr>
            <p:ph type="dt" sz="half" idx="10"/>
          </p:nvPr>
        </p:nvSpPr>
        <p:spPr/>
        <p:txBody>
          <a:bodyPr/>
          <a:lstStyle/>
          <a:p>
            <a:r>
              <a:rPr lang="en-US" smtClean="0"/>
              <a:t>3/04/2021</a:t>
            </a:r>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6448B4F-9659-4CEE-B8FD-4EAD4BD353C6}"/>
              </a:ext>
            </a:extLst>
          </p:cNvPr>
          <p:cNvSpPr>
            <a:spLocks noGrp="1"/>
          </p:cNvSpPr>
          <p:nvPr>
            <p:ph type="title"/>
          </p:nvPr>
        </p:nvSpPr>
        <p:spPr>
          <a:xfrm>
            <a:off x="685800" y="2272004"/>
            <a:ext cx="8229600" cy="1143000"/>
          </a:xfrm>
        </p:spPr>
        <p:txBody>
          <a:bodyPr>
            <a:normAutofit/>
          </a:bodyPr>
          <a:lstStyle/>
          <a:p>
            <a:pPr algn="l"/>
            <a:r>
              <a:rPr lang="en-US" sz="5000" b="1" dirty="0" smtClean="0">
                <a:latin typeface="Times New Roman" panose="02020603050405020304" pitchFamily="18" charset="0"/>
                <a:cs typeface="Times New Roman" panose="02020603050405020304" pitchFamily="18" charset="0"/>
              </a:rPr>
              <a:t>4. SYSTEM </a:t>
            </a:r>
            <a:r>
              <a:rPr lang="en-US" sz="5000" b="1" dirty="0">
                <a:latin typeface="Times New Roman" panose="02020603050405020304" pitchFamily="18" charset="0"/>
                <a:cs typeface="Times New Roman" panose="02020603050405020304" pitchFamily="18" charset="0"/>
              </a:rPr>
              <a:t>DESIGN</a:t>
            </a:r>
          </a:p>
        </p:txBody>
      </p:sp>
      <p:sp>
        <p:nvSpPr>
          <p:cNvPr id="5" name="Slide Number Placeholder 4">
            <a:extLst>
              <a:ext uri="{FF2B5EF4-FFF2-40B4-BE49-F238E27FC236}">
                <a16:creationId xmlns="" xmlns:a16="http://schemas.microsoft.com/office/drawing/2014/main" id="{789AE02E-E61D-4C21-90E7-3475C3714567}"/>
              </a:ext>
            </a:extLst>
          </p:cNvPr>
          <p:cNvSpPr>
            <a:spLocks noGrp="1"/>
          </p:cNvSpPr>
          <p:nvPr>
            <p:ph type="sldNum" sz="quarter" idx="12"/>
          </p:nvPr>
        </p:nvSpPr>
        <p:spPr/>
        <p:txBody>
          <a:bodyPr/>
          <a:lstStyle/>
          <a:p>
            <a:fld id="{B6B43879-9311-4B19-95C2-978513F807A6}" type="slidenum">
              <a:rPr lang="en-US" smtClean="0"/>
              <a:pPr/>
              <a:t>6</a:t>
            </a:fld>
            <a:endParaRPr lang="en-US"/>
          </a:p>
        </p:txBody>
      </p:sp>
      <p:sp>
        <p:nvSpPr>
          <p:cNvPr id="3" name="Date Placeholder 2"/>
          <p:cNvSpPr>
            <a:spLocks noGrp="1"/>
          </p:cNvSpPr>
          <p:nvPr>
            <p:ph type="dt" sz="half" idx="10"/>
          </p:nvPr>
        </p:nvSpPr>
        <p:spPr/>
        <p:txBody>
          <a:bodyPr/>
          <a:lstStyle/>
          <a:p>
            <a:r>
              <a:rPr lang="en-US" smtClean="0"/>
              <a:t>3/04/2021</a:t>
            </a:r>
            <a:endParaRPr lang="en-US"/>
          </a:p>
        </p:txBody>
      </p:sp>
    </p:spTree>
    <p:extLst>
      <p:ext uri="{BB962C8B-B14F-4D97-AF65-F5344CB8AC3E}">
        <p14:creationId xmlns:p14="http://schemas.microsoft.com/office/powerpoint/2010/main" val="15470811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4C29D4E-4ADC-4459-ABCA-430421AEAD5A}"/>
              </a:ext>
            </a:extLst>
          </p:cNvPr>
          <p:cNvSpPr>
            <a:spLocks noGrp="1"/>
          </p:cNvSpPr>
          <p:nvPr>
            <p:ph type="title"/>
          </p:nvPr>
        </p:nvSpPr>
        <p:spPr/>
        <p:txBody>
          <a:bodyPr>
            <a:normAutofit/>
          </a:bodyPr>
          <a:lstStyle/>
          <a:p>
            <a:pPr algn="l"/>
            <a:r>
              <a:rPr lang="en-US" b="1" dirty="0" smtClean="0">
                <a:latin typeface="Times New Roman" panose="02020603050405020304" pitchFamily="18" charset="0"/>
                <a:cs typeface="Times New Roman" panose="02020603050405020304" pitchFamily="18" charset="0"/>
              </a:rPr>
              <a:t>4.1 USE </a:t>
            </a:r>
            <a:r>
              <a:rPr lang="en-US" b="1" dirty="0">
                <a:latin typeface="Times New Roman" panose="02020603050405020304" pitchFamily="18" charset="0"/>
                <a:cs typeface="Times New Roman" panose="02020603050405020304" pitchFamily="18" charset="0"/>
              </a:rPr>
              <a:t>CASE DIAGRAM</a:t>
            </a:r>
          </a:p>
        </p:txBody>
      </p:sp>
      <p:sp>
        <p:nvSpPr>
          <p:cNvPr id="8" name="Slide Number Placeholder 7">
            <a:extLst>
              <a:ext uri="{FF2B5EF4-FFF2-40B4-BE49-F238E27FC236}">
                <a16:creationId xmlns="" xmlns:a16="http://schemas.microsoft.com/office/drawing/2014/main" id="{C4A5946F-F098-4E32-B21D-977A16613A1A}"/>
              </a:ext>
            </a:extLst>
          </p:cNvPr>
          <p:cNvSpPr>
            <a:spLocks noGrp="1"/>
          </p:cNvSpPr>
          <p:nvPr>
            <p:ph type="sldNum" sz="quarter" idx="12"/>
          </p:nvPr>
        </p:nvSpPr>
        <p:spPr/>
        <p:txBody>
          <a:bodyPr/>
          <a:lstStyle/>
          <a:p>
            <a:fld id="{B6B43879-9311-4B19-95C2-978513F807A6}" type="slidenum">
              <a:rPr lang="en-US" smtClean="0"/>
              <a:pPr/>
              <a:t>7</a:t>
            </a:fld>
            <a:endParaRPr lang="en-US"/>
          </a:p>
        </p:txBody>
      </p:sp>
      <p:sp>
        <p:nvSpPr>
          <p:cNvPr id="3" name="Date Placeholder 2"/>
          <p:cNvSpPr>
            <a:spLocks noGrp="1"/>
          </p:cNvSpPr>
          <p:nvPr>
            <p:ph type="dt" sz="half" idx="10"/>
          </p:nvPr>
        </p:nvSpPr>
        <p:spPr/>
        <p:txBody>
          <a:bodyPr/>
          <a:lstStyle/>
          <a:p>
            <a:r>
              <a:rPr lang="en-US" smtClean="0"/>
              <a:t>3/04/2021</a:t>
            </a:r>
            <a:endParaRPr lang="en-US"/>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22980" y="1600200"/>
            <a:ext cx="5925619" cy="4525963"/>
          </a:xfrm>
        </p:spPr>
      </p:pic>
    </p:spTree>
    <p:extLst>
      <p:ext uri="{BB962C8B-B14F-4D97-AF65-F5344CB8AC3E}">
        <p14:creationId xmlns:p14="http://schemas.microsoft.com/office/powerpoint/2010/main" val="57691613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l"/>
            <a:r>
              <a:rPr lang="en-US" sz="6000" b="1" dirty="0" smtClean="0">
                <a:latin typeface="Times New Roman" panose="02020603050405020304" pitchFamily="18" charset="0"/>
                <a:cs typeface="Times New Roman" panose="02020603050405020304" pitchFamily="18" charset="0"/>
              </a:rPr>
              <a:t>5. METHODOLOGY</a:t>
            </a:r>
            <a:endParaRPr lang="en-US" sz="6000" b="1"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 xmlns:a16="http://schemas.microsoft.com/office/drawing/2014/main" id="{FA853301-E91F-40D1-9CB4-B7EA8DAC8A4E}"/>
              </a:ext>
            </a:extLst>
          </p:cNvPr>
          <p:cNvSpPr>
            <a:spLocks noGrp="1"/>
          </p:cNvSpPr>
          <p:nvPr>
            <p:ph type="sldNum" sz="quarter" idx="12"/>
          </p:nvPr>
        </p:nvSpPr>
        <p:spPr/>
        <p:txBody>
          <a:bodyPr/>
          <a:lstStyle/>
          <a:p>
            <a:fld id="{B6B43879-9311-4B19-95C2-978513F807A6}" type="slidenum">
              <a:rPr lang="en-US" smtClean="0"/>
              <a:pPr/>
              <a:t>8</a:t>
            </a:fld>
            <a:endParaRPr lang="en-US"/>
          </a:p>
        </p:txBody>
      </p:sp>
      <p:sp>
        <p:nvSpPr>
          <p:cNvPr id="3" name="Date Placeholder 2"/>
          <p:cNvSpPr>
            <a:spLocks noGrp="1"/>
          </p:cNvSpPr>
          <p:nvPr>
            <p:ph type="dt" sz="half" idx="10"/>
          </p:nvPr>
        </p:nvSpPr>
        <p:spPr/>
        <p:txBody>
          <a:bodyPr/>
          <a:lstStyle/>
          <a:p>
            <a:r>
              <a:rPr lang="en-US" smtClean="0"/>
              <a:t>3/04/2021</a:t>
            </a:r>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txBox="1">
            <a:spLocks noGrp="1"/>
          </p:cNvSpPr>
          <p:nvPr>
            <p:ph type="subTitle" idx="4294967295"/>
          </p:nvPr>
        </p:nvSpPr>
        <p:spPr>
          <a:xfrm>
            <a:off x="228600" y="457200"/>
            <a:ext cx="8229600" cy="1895904"/>
          </a:xfrm>
        </p:spPr>
        <p:txBody>
          <a:bodyPr anchor="t">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lvl="1" indent="0" hangingPunct="0">
              <a:buNone/>
            </a:pPr>
            <a:r>
              <a:rPr lang="en-US" sz="4400" b="1" dirty="0" smtClean="0">
                <a:latin typeface="Times New Roman" panose="02020603050405020304" pitchFamily="18" charset="0"/>
                <a:cs typeface="Times New Roman" panose="02020603050405020304" pitchFamily="18" charset="0"/>
              </a:rPr>
              <a:t>5.1 WORKFLOW </a:t>
            </a:r>
            <a:r>
              <a:rPr lang="en-US" sz="4400" b="1" dirty="0" smtClean="0">
                <a:latin typeface="Times New Roman" panose="02020603050405020304" pitchFamily="18" charset="0"/>
                <a:cs typeface="Times New Roman" panose="02020603050405020304" pitchFamily="18" charset="0"/>
              </a:rPr>
              <a:t>DIAGRAM</a:t>
            </a:r>
            <a:endParaRPr lang="en-US" sz="4400" b="1" dirty="0">
              <a:latin typeface="Times New Roman" panose="02020603050405020304" pitchFamily="18" charset="0"/>
              <a:cs typeface="Times New Roman" panose="02020603050405020304" pitchFamily="18" charset="0"/>
            </a:endParaRPr>
          </a:p>
          <a:p>
            <a:pPr marL="0" lvl="1" indent="0" hangingPunct="0">
              <a:buNone/>
            </a:pPr>
            <a:endParaRPr lang="en-US" sz="2900" b="1" dirty="0">
              <a:latin typeface="Times New Roman" panose="02020603050405020304" pitchFamily="18" charset="0"/>
              <a:cs typeface="Times New Roman" panose="02020603050405020304" pitchFamily="18" charset="0"/>
            </a:endParaRPr>
          </a:p>
          <a:p>
            <a:pPr marL="0" indent="0">
              <a:buNone/>
            </a:pPr>
            <a:endParaRPr lang="en-US" b="1"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3">
            <a:lum/>
            <a:alphaModFix/>
          </a:blip>
          <a:srcRect/>
          <a:stretch>
            <a:fillRect/>
          </a:stretch>
        </p:blipFill>
        <p:spPr>
          <a:xfrm>
            <a:off x="1070435" y="2156770"/>
            <a:ext cx="7127633" cy="3649919"/>
          </a:xfrm>
          <a:prstGeom prst="rect">
            <a:avLst/>
          </a:prstGeom>
          <a:noFill/>
          <a:ln>
            <a:noFill/>
          </a:ln>
        </p:spPr>
      </p:pic>
      <p:sp>
        <p:nvSpPr>
          <p:cNvPr id="5" name="Slide Number Placeholder 4">
            <a:extLst>
              <a:ext uri="{FF2B5EF4-FFF2-40B4-BE49-F238E27FC236}">
                <a16:creationId xmlns="" xmlns:a16="http://schemas.microsoft.com/office/drawing/2014/main" id="{B313105C-D0F2-43FB-83F3-FE20E1548101}"/>
              </a:ext>
            </a:extLst>
          </p:cNvPr>
          <p:cNvSpPr>
            <a:spLocks noGrp="1"/>
          </p:cNvSpPr>
          <p:nvPr>
            <p:ph type="sldNum" sz="quarter" idx="12"/>
          </p:nvPr>
        </p:nvSpPr>
        <p:spPr/>
        <p:txBody>
          <a:bodyPr/>
          <a:lstStyle/>
          <a:p>
            <a:fld id="{B6B43879-9311-4B19-95C2-978513F807A6}" type="slidenum">
              <a:rPr lang="en-US" smtClean="0"/>
              <a:pPr/>
              <a:t>9</a:t>
            </a:fld>
            <a:endParaRPr lang="en-US"/>
          </a:p>
        </p:txBody>
      </p:sp>
      <p:sp>
        <p:nvSpPr>
          <p:cNvPr id="2" name="Date Placeholder 1"/>
          <p:cNvSpPr>
            <a:spLocks noGrp="1"/>
          </p:cNvSpPr>
          <p:nvPr>
            <p:ph type="dt" sz="half" idx="10"/>
          </p:nvPr>
        </p:nvSpPr>
        <p:spPr/>
        <p:txBody>
          <a:bodyPr/>
          <a:lstStyle/>
          <a:p>
            <a:r>
              <a:rPr lang="en-US" smtClean="0"/>
              <a:t>3/04/2021</a:t>
            </a:r>
            <a:endParaRPr lang="en-US"/>
          </a:p>
        </p:txBody>
      </p:sp>
    </p:spTree>
    <p:extLst>
      <p:ext uri="{BB962C8B-B14F-4D97-AF65-F5344CB8AC3E}">
        <p14:creationId xmlns:p14="http://schemas.microsoft.com/office/powerpoint/2010/main" val="60404228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2651</TotalTime>
  <Words>1457</Words>
  <Application>Microsoft Office PowerPoint</Application>
  <PresentationFormat>On-screen Show (4:3)</PresentationFormat>
  <Paragraphs>295</Paragraphs>
  <Slides>35</Slides>
  <Notes>8</Notes>
  <HiddenSlides>0</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Office Theme</vt:lpstr>
      <vt:lpstr>Identifying Product Bundles from Sales Data using Market Basket </vt:lpstr>
      <vt:lpstr>1. BACKGROUND</vt:lpstr>
      <vt:lpstr>   contd.…</vt:lpstr>
      <vt:lpstr>2. PROBLEM STATEMENT</vt:lpstr>
      <vt:lpstr>3. OBJECTIVES</vt:lpstr>
      <vt:lpstr>4. SYSTEM DESIGN</vt:lpstr>
      <vt:lpstr>4.1 USE CASE DIAGRAM</vt:lpstr>
      <vt:lpstr>5. METHODOLOGY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5.4.2 PCA(Principal Component   Analysis)  </vt:lpstr>
      <vt:lpstr>PowerPoint Presentation</vt:lpstr>
      <vt:lpstr>PowerPoint Presentation</vt:lpstr>
      <vt:lpstr>6. CLUSTERING: Cluster user based on their buying habits and preference</vt:lpstr>
      <vt:lpstr> 6.1 k-mean clustering </vt:lpstr>
      <vt:lpstr>6.2 Before applying k-means clustering</vt:lpstr>
      <vt:lpstr>PowerPoint Presentation</vt:lpstr>
      <vt:lpstr>PowerPoint Presentation</vt:lpstr>
      <vt:lpstr>PowerPoint Presentation</vt:lpstr>
      <vt:lpstr>Step1: Extract bigram and calculate bigram frequency</vt:lpstr>
      <vt:lpstr>Contd…</vt:lpstr>
      <vt:lpstr>Contd…</vt:lpstr>
      <vt:lpstr>Step2: Save bigrams and bigram frequency to JSON file as rules</vt:lpstr>
      <vt:lpstr>Contd…</vt:lpstr>
      <vt:lpstr>PowerPoint Presentation</vt:lpstr>
      <vt:lpstr>Contd…</vt:lpstr>
      <vt:lpstr>RESULT AND CONCLUSION</vt:lpstr>
      <vt:lpstr>  FUTURE ENHANCEMENT </vt:lpstr>
      <vt:lpstr>DEMO</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Windows User</dc:creator>
  <cp:lastModifiedBy>Windows User</cp:lastModifiedBy>
  <cp:revision>217</cp:revision>
  <dcterms:created xsi:type="dcterms:W3CDTF">2020-01-24T05:28:04Z</dcterms:created>
  <dcterms:modified xsi:type="dcterms:W3CDTF">2021-03-04T14:35:08Z</dcterms:modified>
</cp:coreProperties>
</file>