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779" r:id="rId2"/>
    <p:sldId id="789" r:id="rId3"/>
    <p:sldId id="780" r:id="rId4"/>
    <p:sldId id="813" r:id="rId5"/>
    <p:sldId id="808" r:id="rId6"/>
    <p:sldId id="809" r:id="rId7"/>
    <p:sldId id="806" r:id="rId8"/>
    <p:sldId id="810" r:id="rId9"/>
    <p:sldId id="811" r:id="rId10"/>
    <p:sldId id="812" r:id="rId11"/>
    <p:sldId id="814" r:id="rId12"/>
    <p:sldId id="816" r:id="rId13"/>
    <p:sldId id="785" r:id="rId14"/>
    <p:sldId id="791" r:id="rId15"/>
    <p:sldId id="316" r:id="rId16"/>
    <p:sldId id="815" r:id="rId17"/>
    <p:sldId id="793" r:id="rId18"/>
    <p:sldId id="7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86422" autoAdjust="0"/>
  </p:normalViewPr>
  <p:slideViewPr>
    <p:cSldViewPr snapToGrid="0">
      <p:cViewPr varScale="1">
        <p:scale>
          <a:sx n="70" d="100"/>
          <a:sy n="70" d="100"/>
        </p:scale>
        <p:origin x="782" y="34"/>
      </p:cViewPr>
      <p:guideLst>
        <p:guide orient="horz" pos="2160"/>
        <p:guide pos="3840"/>
      </p:guideLst>
    </p:cSldViewPr>
  </p:slideViewPr>
  <p:outlineViewPr>
    <p:cViewPr>
      <p:scale>
        <a:sx n="33" d="100"/>
        <a:sy n="33" d="100"/>
      </p:scale>
      <p:origin x="0" y="121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t>‹#›</a:t>
            </a:fld>
            <a:endParaRPr lang="en-IN"/>
          </a:p>
        </p:txBody>
      </p:sp>
    </p:spTree>
    <p:extLst>
      <p:ext uri="{BB962C8B-B14F-4D97-AF65-F5344CB8AC3E}">
        <p14:creationId xmlns:p14="http://schemas.microsoft.com/office/powerpoint/2010/main" val="171984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2439-1400-4871-A1E8-C7474D447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264D-B01A-4290-A82E-7727F4A13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C1F4C-564C-456D-BF72-8037A3716569}"/>
              </a:ext>
            </a:extLst>
          </p:cNvPr>
          <p:cNvSpPr>
            <a:spLocks noGrp="1"/>
          </p:cNvSpPr>
          <p:nvPr>
            <p:ph type="dt" sz="half" idx="10"/>
          </p:nvPr>
        </p:nvSpPr>
        <p:spPr/>
        <p:txBody>
          <a:bodyPr/>
          <a:lstStyle/>
          <a:p>
            <a:fld id="{37BC200F-3AD5-488B-A90C-E22EC162B81D}" type="datetime1">
              <a:rPr lang="en-IN" smtClean="0"/>
              <a:t>19-11-2022</a:t>
            </a:fld>
            <a:endParaRPr lang="en-IN"/>
          </a:p>
        </p:txBody>
      </p:sp>
      <p:sp>
        <p:nvSpPr>
          <p:cNvPr id="5" name="Footer Placeholder 4">
            <a:extLst>
              <a:ext uri="{FF2B5EF4-FFF2-40B4-BE49-F238E27FC236}">
                <a16:creationId xmlns:a16="http://schemas.microsoft.com/office/drawing/2014/main" id="{709C422B-5E07-4115-9932-3FA2E7B08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0577A-0E47-4E38-A660-FC0D76D7267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0011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0BA-7554-4D42-B48C-58DD0CF4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3D475-FB0E-4B81-B116-9EF55A904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76E95-0183-4750-AF5B-7618B56938BC}"/>
              </a:ext>
            </a:extLst>
          </p:cNvPr>
          <p:cNvSpPr>
            <a:spLocks noGrp="1"/>
          </p:cNvSpPr>
          <p:nvPr>
            <p:ph type="dt" sz="half" idx="10"/>
          </p:nvPr>
        </p:nvSpPr>
        <p:spPr/>
        <p:txBody>
          <a:bodyPr/>
          <a:lstStyle/>
          <a:p>
            <a:fld id="{2039F6F4-037B-4332-9282-471FE71B5F7F}" type="datetime1">
              <a:rPr lang="en-IN" smtClean="0"/>
              <a:t>19-11-2022</a:t>
            </a:fld>
            <a:endParaRPr lang="en-IN"/>
          </a:p>
        </p:txBody>
      </p:sp>
      <p:sp>
        <p:nvSpPr>
          <p:cNvPr id="5" name="Footer Placeholder 4">
            <a:extLst>
              <a:ext uri="{FF2B5EF4-FFF2-40B4-BE49-F238E27FC236}">
                <a16:creationId xmlns:a16="http://schemas.microsoft.com/office/drawing/2014/main" id="{C29E9BCE-0963-403B-9D25-E460EE59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EF912-9095-430D-8535-5BD3E4EF864C}"/>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2386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8ED9-F70E-4EB1-8828-BC267D05C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D1639-EE11-4E0F-9935-5EE4029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24BC-5C21-463E-8224-EEBB474F4DAC}"/>
              </a:ext>
            </a:extLst>
          </p:cNvPr>
          <p:cNvSpPr>
            <a:spLocks noGrp="1"/>
          </p:cNvSpPr>
          <p:nvPr>
            <p:ph type="dt" sz="half" idx="10"/>
          </p:nvPr>
        </p:nvSpPr>
        <p:spPr/>
        <p:txBody>
          <a:bodyPr/>
          <a:lstStyle/>
          <a:p>
            <a:fld id="{5EDABC32-C334-4B49-A727-D2C2C2E2FFFE}" type="datetime1">
              <a:rPr lang="en-IN" smtClean="0"/>
              <a:t>19-11-2022</a:t>
            </a:fld>
            <a:endParaRPr lang="en-IN"/>
          </a:p>
        </p:txBody>
      </p:sp>
      <p:sp>
        <p:nvSpPr>
          <p:cNvPr id="5" name="Footer Placeholder 4">
            <a:extLst>
              <a:ext uri="{FF2B5EF4-FFF2-40B4-BE49-F238E27FC236}">
                <a16:creationId xmlns:a16="http://schemas.microsoft.com/office/drawing/2014/main" id="{58817959-F41C-4265-B950-CE05B800F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A482-8769-4E02-B46E-565987B03A21}"/>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7639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C8F7-1408-4E03-9E4D-89F36571F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EAC2-EDD9-4A1B-8E30-3AB3CE54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494BC-2B5F-4933-96F3-C02C7484979E}"/>
              </a:ext>
            </a:extLst>
          </p:cNvPr>
          <p:cNvSpPr>
            <a:spLocks noGrp="1"/>
          </p:cNvSpPr>
          <p:nvPr>
            <p:ph type="dt" sz="half" idx="10"/>
          </p:nvPr>
        </p:nvSpPr>
        <p:spPr/>
        <p:txBody>
          <a:bodyPr/>
          <a:lstStyle/>
          <a:p>
            <a:fld id="{784BDB05-E2D4-4D29-8882-DE25842599A2}" type="datetime1">
              <a:rPr lang="en-IN" smtClean="0"/>
              <a:t>19-11-2022</a:t>
            </a:fld>
            <a:endParaRPr lang="en-IN"/>
          </a:p>
        </p:txBody>
      </p:sp>
      <p:sp>
        <p:nvSpPr>
          <p:cNvPr id="5" name="Footer Placeholder 4">
            <a:extLst>
              <a:ext uri="{FF2B5EF4-FFF2-40B4-BE49-F238E27FC236}">
                <a16:creationId xmlns:a16="http://schemas.microsoft.com/office/drawing/2014/main" id="{F6E7B0BB-7BCF-4959-B22F-283F7527C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FB52-389D-429A-827B-5EA4CA2499C7}"/>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7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E0A-F353-45A7-9D3D-4197FDEB5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58B4B3-9A58-47AF-892D-7B145EFA2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D6A9-D5B1-4AEF-BE15-B459414C082E}"/>
              </a:ext>
            </a:extLst>
          </p:cNvPr>
          <p:cNvSpPr>
            <a:spLocks noGrp="1"/>
          </p:cNvSpPr>
          <p:nvPr>
            <p:ph type="dt" sz="half" idx="10"/>
          </p:nvPr>
        </p:nvSpPr>
        <p:spPr/>
        <p:txBody>
          <a:bodyPr/>
          <a:lstStyle/>
          <a:p>
            <a:fld id="{A342B590-2B55-4604-B193-5B6D0EBB3818}" type="datetime1">
              <a:rPr lang="en-IN" smtClean="0"/>
              <a:t>19-11-2022</a:t>
            </a:fld>
            <a:endParaRPr lang="en-IN"/>
          </a:p>
        </p:txBody>
      </p:sp>
      <p:sp>
        <p:nvSpPr>
          <p:cNvPr id="5" name="Footer Placeholder 4">
            <a:extLst>
              <a:ext uri="{FF2B5EF4-FFF2-40B4-BE49-F238E27FC236}">
                <a16:creationId xmlns:a16="http://schemas.microsoft.com/office/drawing/2014/main" id="{2B94FE73-2575-46E0-9292-23230273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333C-0E24-431D-8BEA-6EC3E032DC2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410502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DEF8-2B7E-4274-9CCB-70BD370F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7C84-E9A9-4607-92DC-EFE2B8EB7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1AD39-BC46-468D-AD9D-6C9C7A244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748D0-6615-4EB1-8559-162BC9E6834F}"/>
              </a:ext>
            </a:extLst>
          </p:cNvPr>
          <p:cNvSpPr>
            <a:spLocks noGrp="1"/>
          </p:cNvSpPr>
          <p:nvPr>
            <p:ph type="dt" sz="half" idx="10"/>
          </p:nvPr>
        </p:nvSpPr>
        <p:spPr/>
        <p:txBody>
          <a:bodyPr/>
          <a:lstStyle/>
          <a:p>
            <a:fld id="{E455046D-FD36-421D-B0B6-CF2E6F2F7E01}" type="datetime1">
              <a:rPr lang="en-IN" smtClean="0"/>
              <a:t>19-11-2022</a:t>
            </a:fld>
            <a:endParaRPr lang="en-IN"/>
          </a:p>
        </p:txBody>
      </p:sp>
      <p:sp>
        <p:nvSpPr>
          <p:cNvPr id="6" name="Footer Placeholder 5">
            <a:extLst>
              <a:ext uri="{FF2B5EF4-FFF2-40B4-BE49-F238E27FC236}">
                <a16:creationId xmlns:a16="http://schemas.microsoft.com/office/drawing/2014/main" id="{3611EDC9-53F7-46CE-9B1C-B999BCF22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FECE7-D4F8-4E13-B22B-3E69193E1484}"/>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42334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E51-6FED-4252-AE8D-10E9ADE8E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3A8CB-0EAC-4DFD-A825-F1A89E07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81793-EEE5-4B36-AB68-A56A3253E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E480-0365-40E1-BBF5-F594D108A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EFA48-5012-4D51-B8C0-91BF319E9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1D2DF-7DFA-4CF0-BC4B-72FFBFAA4185}"/>
              </a:ext>
            </a:extLst>
          </p:cNvPr>
          <p:cNvSpPr>
            <a:spLocks noGrp="1"/>
          </p:cNvSpPr>
          <p:nvPr>
            <p:ph type="dt" sz="half" idx="10"/>
          </p:nvPr>
        </p:nvSpPr>
        <p:spPr/>
        <p:txBody>
          <a:bodyPr/>
          <a:lstStyle/>
          <a:p>
            <a:fld id="{66719C6A-C228-4666-85AF-BFCAEE8D9375}" type="datetime1">
              <a:rPr lang="en-IN" smtClean="0"/>
              <a:t>19-11-2022</a:t>
            </a:fld>
            <a:endParaRPr lang="en-IN"/>
          </a:p>
        </p:txBody>
      </p:sp>
      <p:sp>
        <p:nvSpPr>
          <p:cNvPr id="8" name="Footer Placeholder 7">
            <a:extLst>
              <a:ext uri="{FF2B5EF4-FFF2-40B4-BE49-F238E27FC236}">
                <a16:creationId xmlns:a16="http://schemas.microsoft.com/office/drawing/2014/main" id="{60739B97-6D68-4A91-A511-2AE65BFA1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6BD875-8D41-458D-8FE8-BE926E35D7F9}"/>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20654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6007-8559-4DDA-ADB5-24066989C9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EE19D-7F57-4B73-B755-C39F7A12E72F}"/>
              </a:ext>
            </a:extLst>
          </p:cNvPr>
          <p:cNvSpPr>
            <a:spLocks noGrp="1"/>
          </p:cNvSpPr>
          <p:nvPr>
            <p:ph type="dt" sz="half" idx="10"/>
          </p:nvPr>
        </p:nvSpPr>
        <p:spPr/>
        <p:txBody>
          <a:bodyPr/>
          <a:lstStyle/>
          <a:p>
            <a:fld id="{D1476AC4-8DFC-4A25-AB02-3BCD901770ED}" type="datetime1">
              <a:rPr lang="en-IN" smtClean="0"/>
              <a:t>19-11-2022</a:t>
            </a:fld>
            <a:endParaRPr lang="en-IN"/>
          </a:p>
        </p:txBody>
      </p:sp>
      <p:sp>
        <p:nvSpPr>
          <p:cNvPr id="4" name="Footer Placeholder 3">
            <a:extLst>
              <a:ext uri="{FF2B5EF4-FFF2-40B4-BE49-F238E27FC236}">
                <a16:creationId xmlns:a16="http://schemas.microsoft.com/office/drawing/2014/main" id="{67AAA0DE-AFC5-477D-9E07-FD8BD826A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B54AAA-3535-4C14-8166-FB6EACD31BD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7441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E093-DDDC-4C60-AEF1-EA4F544AD145}"/>
              </a:ext>
            </a:extLst>
          </p:cNvPr>
          <p:cNvSpPr>
            <a:spLocks noGrp="1"/>
          </p:cNvSpPr>
          <p:nvPr>
            <p:ph type="dt" sz="half" idx="10"/>
          </p:nvPr>
        </p:nvSpPr>
        <p:spPr/>
        <p:txBody>
          <a:bodyPr/>
          <a:lstStyle/>
          <a:p>
            <a:fld id="{A18A7FA7-F693-4DFB-AEDA-FE633EEC95AF}" type="datetime1">
              <a:rPr lang="en-IN" smtClean="0"/>
              <a:t>19-11-2022</a:t>
            </a:fld>
            <a:endParaRPr lang="en-IN"/>
          </a:p>
        </p:txBody>
      </p:sp>
      <p:sp>
        <p:nvSpPr>
          <p:cNvPr id="3" name="Footer Placeholder 2">
            <a:extLst>
              <a:ext uri="{FF2B5EF4-FFF2-40B4-BE49-F238E27FC236}">
                <a16:creationId xmlns:a16="http://schemas.microsoft.com/office/drawing/2014/main" id="{4E0C2FED-4935-43BE-9345-59669AE020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24748-2BAB-49A8-95A7-B4AD77E46E74}"/>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4916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A04-776C-4163-B584-044C333D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C04F9-E6C0-4D16-8852-953534E20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2862F-7160-4A67-8704-C47A0C87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65858-28DA-46E5-9508-74636F89DAE3}"/>
              </a:ext>
            </a:extLst>
          </p:cNvPr>
          <p:cNvSpPr>
            <a:spLocks noGrp="1"/>
          </p:cNvSpPr>
          <p:nvPr>
            <p:ph type="dt" sz="half" idx="10"/>
          </p:nvPr>
        </p:nvSpPr>
        <p:spPr/>
        <p:txBody>
          <a:bodyPr/>
          <a:lstStyle/>
          <a:p>
            <a:fld id="{43C56386-F633-4E6A-B8A1-EED31EF84510}" type="datetime1">
              <a:rPr lang="en-IN" smtClean="0"/>
              <a:t>19-11-2022</a:t>
            </a:fld>
            <a:endParaRPr lang="en-IN"/>
          </a:p>
        </p:txBody>
      </p:sp>
      <p:sp>
        <p:nvSpPr>
          <p:cNvPr id="6" name="Footer Placeholder 5">
            <a:extLst>
              <a:ext uri="{FF2B5EF4-FFF2-40B4-BE49-F238E27FC236}">
                <a16:creationId xmlns:a16="http://schemas.microsoft.com/office/drawing/2014/main" id="{05517B50-2DD1-4DB8-B8B8-0BAE9C95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1DAEE-A292-4277-BDC0-0070E249CAB8}"/>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1199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3873-316E-4899-8153-7086CCE4E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7437-F6CB-4767-9B90-77B1BC10B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625E-C2D4-4EC5-8F44-FBF944F65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6A3B-16DE-4E18-A332-29669A10B586}"/>
              </a:ext>
            </a:extLst>
          </p:cNvPr>
          <p:cNvSpPr>
            <a:spLocks noGrp="1"/>
          </p:cNvSpPr>
          <p:nvPr>
            <p:ph type="dt" sz="half" idx="10"/>
          </p:nvPr>
        </p:nvSpPr>
        <p:spPr/>
        <p:txBody>
          <a:bodyPr/>
          <a:lstStyle/>
          <a:p>
            <a:fld id="{56C880F4-BE75-409D-AF89-489FEC0B9E5F}" type="datetime1">
              <a:rPr lang="en-IN" smtClean="0"/>
              <a:t>19-11-2022</a:t>
            </a:fld>
            <a:endParaRPr lang="en-IN"/>
          </a:p>
        </p:txBody>
      </p:sp>
      <p:sp>
        <p:nvSpPr>
          <p:cNvPr id="6" name="Footer Placeholder 5">
            <a:extLst>
              <a:ext uri="{FF2B5EF4-FFF2-40B4-BE49-F238E27FC236}">
                <a16:creationId xmlns:a16="http://schemas.microsoft.com/office/drawing/2014/main" id="{DE65B289-D318-4A9C-BD6D-C44A84929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A0E2-2C8D-4D74-B06E-178C555F194D}"/>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24910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7512-9A59-4F80-BDE3-E2EC9081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B3164-25AA-4E2F-9CBD-64DBB8BCE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2F16-F4BC-4CDE-9BA1-3FF94AA15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t>19-11-2022</a:t>
            </a:fld>
            <a:endParaRPr lang="en-IN"/>
          </a:p>
        </p:txBody>
      </p:sp>
      <p:sp>
        <p:nvSpPr>
          <p:cNvPr id="5" name="Footer Placeholder 4">
            <a:extLst>
              <a:ext uri="{FF2B5EF4-FFF2-40B4-BE49-F238E27FC236}">
                <a16:creationId xmlns:a16="http://schemas.microsoft.com/office/drawing/2014/main" id="{37B6BA1D-C155-4BD7-98A4-5C4CD141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FD399-70D5-46C3-AF05-F083473AF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t>‹#›</a:t>
            </a:fld>
            <a:endParaRPr lang="en-IN"/>
          </a:p>
        </p:txBody>
      </p:sp>
    </p:spTree>
    <p:extLst>
      <p:ext uri="{BB962C8B-B14F-4D97-AF65-F5344CB8AC3E}">
        <p14:creationId xmlns:p14="http://schemas.microsoft.com/office/powerpoint/2010/main" val="286187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a:extLst>
              <a:ext uri="{FF2B5EF4-FFF2-40B4-BE49-F238E27FC236}">
                <a16:creationId xmlns:a16="http://schemas.microsoft.com/office/drawing/2014/main" id="{663F759D-B900-42CE-B030-8F4D88C8D3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171B3D-41F2-4B45-860B-5E3607A31D49}"/>
              </a:ext>
            </a:extLst>
          </p:cNvPr>
          <p:cNvSpPr txBox="1"/>
          <p:nvPr/>
        </p:nvSpPr>
        <p:spPr>
          <a:xfrm>
            <a:off x="2220916" y="94410"/>
            <a:ext cx="7095897" cy="1420902"/>
          </a:xfrm>
          <a:prstGeom prst="rect">
            <a:avLst/>
          </a:prstGeom>
          <a:noFill/>
        </p:spPr>
        <p:txBody>
          <a:bodyPr wrap="square">
            <a:spAutoFit/>
          </a:bodyPr>
          <a:lstStyle/>
          <a:p>
            <a:pPr marR="16510" algn="ctr">
              <a:spcBef>
                <a:spcPts val="365"/>
              </a:spcBef>
              <a:spcAft>
                <a:spcPts val="25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600" b="1" dirty="0">
                <a:latin typeface="Times New Roman" pitchFamily="18" charset="0"/>
                <a:cs typeface="Times New Roman" pitchFamily="18" charset="0"/>
              </a:rPr>
              <a:t>UGC Autonomous</a:t>
            </a: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Mangal" panose="02040503050203030202" pitchFamily="18" charset="0"/>
              </a:rPr>
              <a:t>NBA &amp; NAAC A+ ACCREDITED</a:t>
            </a:r>
            <a:endParaRPr lang="en-IN" sz="1600" b="1" dirty="0">
              <a:latin typeface="Calibri" panose="020F0502020204030204" pitchFamily="34" charset="0"/>
              <a:ea typeface="Calibri" panose="020F0502020204030204" pitchFamily="34" charset="0"/>
              <a:cs typeface="Mangal" panose="02040503050203030202"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a:extLst>
              <a:ext uri="{FF2B5EF4-FFF2-40B4-BE49-F238E27FC236}">
                <a16:creationId xmlns:a16="http://schemas.microsoft.com/office/drawing/2014/main" id="{D76D3B75-5278-4020-9209-060C511363F8}"/>
              </a:ext>
            </a:extLst>
          </p:cNvPr>
          <p:cNvSpPr txBox="1">
            <a:spLocks/>
          </p:cNvSpPr>
          <p:nvPr/>
        </p:nvSpPr>
        <p:spPr>
          <a:xfrm>
            <a:off x="0" y="2413965"/>
            <a:ext cx="12192000" cy="110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latin typeface="Times New Roman" pitchFamily="18" charset="0"/>
                <a:cs typeface="Times New Roman" pitchFamily="18" charset="0"/>
              </a:rPr>
              <a:t>A Recurrent CNN for Automatic Detection and Classification of Coronary Artery Plaque and Stenosis in Coronary CT Angiography</a:t>
            </a:r>
            <a:endParaRPr lang="en-US" dirty="0">
              <a:latin typeface="Times New Roman" pitchFamily="18" charset="0"/>
              <a:cs typeface="Times New Roman"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BE8A074-7A92-49E2-B981-AE2FCEAEB324}"/>
              </a:ext>
            </a:extLst>
          </p:cNvPr>
          <p:cNvSpPr txBox="1"/>
          <p:nvPr/>
        </p:nvSpPr>
        <p:spPr>
          <a:xfrm>
            <a:off x="3186035" y="3291442"/>
            <a:ext cx="5819929" cy="156966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Batch No: 17</a:t>
            </a:r>
          </a:p>
          <a:p>
            <a:pPr algn="just"/>
            <a:r>
              <a:rPr lang="en-US" sz="2400" b="1" dirty="0">
                <a:latin typeface="Times New Roman" pitchFamily="18" charset="0"/>
                <a:cs typeface="Times New Roman" pitchFamily="18" charset="0"/>
              </a:rPr>
              <a:t>1. Mr. Bhupendra Kumar  (19K81A05C4)</a:t>
            </a:r>
          </a:p>
          <a:p>
            <a:pPr algn="just"/>
            <a:r>
              <a:rPr lang="en-US" sz="2400" b="1" dirty="0">
                <a:latin typeface="Times New Roman" pitchFamily="18" charset="0"/>
                <a:cs typeface="Times New Roman" pitchFamily="18" charset="0"/>
              </a:rPr>
              <a:t>2. Mr. Mohammed Anwar (19K81A05F8)</a:t>
            </a:r>
          </a:p>
          <a:p>
            <a:pPr algn="just"/>
            <a:r>
              <a:rPr lang="en-US" sz="2400" b="1" dirty="0">
                <a:latin typeface="Times New Roman" pitchFamily="18" charset="0"/>
                <a:cs typeface="Times New Roman" pitchFamily="18" charset="0"/>
              </a:rPr>
              <a:t>3. Mr. Sagar Sharma          (19K81A05G7)</a:t>
            </a:r>
          </a:p>
        </p:txBody>
      </p:sp>
      <p:sp>
        <p:nvSpPr>
          <p:cNvPr id="16" name="TextBox 15">
            <a:extLst>
              <a:ext uri="{FF2B5EF4-FFF2-40B4-BE49-F238E27FC236}">
                <a16:creationId xmlns:a16="http://schemas.microsoft.com/office/drawing/2014/main" id="{814846BF-F4EE-4ADF-8E6D-318E4ACE8748}"/>
              </a:ext>
            </a:extLst>
          </p:cNvPr>
          <p:cNvSpPr txBox="1"/>
          <p:nvPr/>
        </p:nvSpPr>
        <p:spPr>
          <a:xfrm>
            <a:off x="0" y="5288340"/>
            <a:ext cx="12191999"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Under the Guidance of</a:t>
            </a:r>
          </a:p>
          <a:p>
            <a:pPr algn="ctr"/>
            <a:r>
              <a:rPr lang="en-US" sz="2400" b="1" dirty="0">
                <a:latin typeface="Times New Roman" panose="02020603050405020304" pitchFamily="18" charset="0"/>
                <a:cs typeface="Times New Roman" panose="02020603050405020304" pitchFamily="18" charset="0"/>
              </a:rPr>
              <a:t>Mrs. E. Soumya </a:t>
            </a:r>
          </a:p>
          <a:p>
            <a:pPr algn="ctr"/>
            <a:r>
              <a:rPr lang="en-US" sz="2400" b="1" dirty="0">
                <a:latin typeface="Times New Roman" panose="02020603050405020304" pitchFamily="18" charset="0"/>
                <a:cs typeface="Times New Roman" panose="02020603050405020304" pitchFamily="18" charset="0"/>
              </a:rPr>
              <a:t>Associate Professor</a:t>
            </a:r>
          </a:p>
          <a:p>
            <a:pPr algn="ctr"/>
            <a:r>
              <a:rPr lang="en-US" sz="2400" b="1" dirty="0">
                <a:latin typeface="Times New Roman" panose="02020603050405020304" pitchFamily="18" charset="0"/>
                <a:cs typeface="Times New Roman" panose="02020603050405020304" pitchFamily="18" charset="0"/>
              </a:rPr>
              <a:t>Department of Computer Science and Engineering </a:t>
            </a:r>
            <a:endParaRPr lang="en-IN"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
        <p:nvSpPr>
          <p:cNvPr id="2" name="TextBox 1"/>
          <p:cNvSpPr txBox="1"/>
          <p:nvPr/>
        </p:nvSpPr>
        <p:spPr>
          <a:xfrm>
            <a:off x="122664" y="1715618"/>
            <a:ext cx="12191998"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Department of Computer Science and Engineering </a:t>
            </a:r>
          </a:p>
        </p:txBody>
      </p:sp>
    </p:spTree>
    <p:extLst>
      <p:ext uri="{BB962C8B-B14F-4D97-AF65-F5344CB8AC3E}">
        <p14:creationId xmlns:p14="http://schemas.microsoft.com/office/powerpoint/2010/main" val="73778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222"/>
            <a:ext cx="10515600" cy="1325563"/>
          </a:xfrm>
        </p:spPr>
        <p:txBody>
          <a:bodyPr/>
          <a:lstStyle/>
          <a:p>
            <a:pPr algn="ctr"/>
            <a:r>
              <a:rPr lang="en-US" b="1" dirty="0">
                <a:latin typeface="Times New Roman" panose="02020603050405020304" pitchFamily="18" charset="0"/>
                <a:cs typeface="Times New Roman" panose="02020603050405020304" pitchFamily="18" charset="0"/>
              </a:rPr>
              <a:t>PERFORMANCE EVALUATION</a:t>
            </a:r>
            <a:endParaRPr lang="en-IN" b="1" dirty="0"/>
          </a:p>
        </p:txBody>
      </p:sp>
      <p:sp>
        <p:nvSpPr>
          <p:cNvPr id="4" name="Slide Number Placeholder 3"/>
          <p:cNvSpPr>
            <a:spLocks noGrp="1"/>
          </p:cNvSpPr>
          <p:nvPr>
            <p:ph type="sldNum" sz="quarter" idx="12"/>
          </p:nvPr>
        </p:nvSpPr>
        <p:spPr/>
        <p:txBody>
          <a:bodyPr/>
          <a:lstStyle/>
          <a:p>
            <a:fld id="{A0183BA4-7B10-4BE3-A0B2-A48721054ED6}" type="slidenum">
              <a:rPr lang="en-IN" smtClean="0"/>
              <a:t>10</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77" y="751624"/>
            <a:ext cx="5357978" cy="4093092"/>
          </a:xfrm>
          <a:prstGeom prst="rect">
            <a:avLst/>
          </a:prstGeom>
        </p:spPr>
      </p:pic>
      <p:sp>
        <p:nvSpPr>
          <p:cNvPr id="6" name="TextBox 5"/>
          <p:cNvSpPr txBox="1"/>
          <p:nvPr/>
        </p:nvSpPr>
        <p:spPr>
          <a:xfrm>
            <a:off x="689811" y="4844716"/>
            <a:ext cx="428324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Confusion matrix output for segment, artery and patient levels.</a:t>
            </a: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202" y="1024658"/>
            <a:ext cx="4828598" cy="1325563"/>
          </a:xfrm>
          <a:prstGeom prst="rect">
            <a:avLst/>
          </a:prstGeom>
        </p:spPr>
      </p:pic>
      <p:sp>
        <p:nvSpPr>
          <p:cNvPr id="8" name="TextBox 7"/>
          <p:cNvSpPr txBox="1"/>
          <p:nvPr/>
        </p:nvSpPr>
        <p:spPr>
          <a:xfrm>
            <a:off x="6938544" y="2278859"/>
            <a:ext cx="38501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Comparison of different networks used.</a:t>
            </a:r>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7126" y="2817091"/>
            <a:ext cx="4666673" cy="2669069"/>
          </a:xfrm>
          <a:prstGeom prst="rect">
            <a:avLst/>
          </a:prstGeom>
        </p:spPr>
      </p:pic>
      <p:sp>
        <p:nvSpPr>
          <p:cNvPr id="10" name="TextBox 9"/>
          <p:cNvSpPr txBox="1"/>
          <p:nvPr/>
        </p:nvSpPr>
        <p:spPr>
          <a:xfrm>
            <a:off x="6834909" y="5536534"/>
            <a:ext cx="4518890" cy="769441"/>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ANALYSIS OF PLAQUE, THE PERFORMANCE FOR DETECTION OF PLAQUE (D.). DETECTION AND CHARACTERIZATION OF PLAQUE (D.+C.) . DETECTION AND CLASSIFICATION OF THE ANATOMICAL SIGNIFICANCE OF THE STENOSIS (D.+S.)</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15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180"/>
            <a:ext cx="10515600" cy="1325563"/>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0183BA4-7B10-4BE3-A0B2-A48721054ED6}" type="slidenum">
              <a:rPr lang="en-IN" smtClean="0"/>
              <a:t>11</a:t>
            </a:fld>
            <a:endParaRPr lang="en-IN"/>
          </a:p>
        </p:txBody>
      </p:sp>
      <p:sp>
        <p:nvSpPr>
          <p:cNvPr id="5" name="TextBox 4"/>
          <p:cNvSpPr txBox="1"/>
          <p:nvPr/>
        </p:nvSpPr>
        <p:spPr>
          <a:xfrm>
            <a:off x="304800" y="930442"/>
            <a:ext cx="11710737" cy="646330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 method for automatic detection and characterization of the coronary artery plaque type, as well as detection and characterization of the anatomical significance of the coronary artery stenosis was presented. </a:t>
            </a:r>
          </a:p>
          <a:p>
            <a:pPr marL="285750" indent="-28575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The method employs an RCNN that analyses an MPR view of a coronary artery extracted from a CCTA scan using the coronary artery centreline. The RCNN utilizes a 3D CNN that computes image features from 3D volumes extracted along the coronary artery centreline. </a:t>
            </a:r>
          </a:p>
          <a:p>
            <a:pPr marL="285750" indent="-28575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Subsequently, an RNN analyses the computed image features to perform both classification tasks. Unlike most previous methods that detect and characterize coronary artery plaque and stenosis relying on the coronary artery lumen segmentation. </a:t>
            </a:r>
          </a:p>
          <a:p>
            <a:pPr marL="285750" indent="-28575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The proposed method requires only the coronary artery centreline as an input along with the CCTA image.</a:t>
            </a:r>
          </a:p>
          <a:p>
            <a:pPr marL="285750" indent="-285750" algn="just">
              <a:lnSpc>
                <a:spcPct val="150000"/>
              </a:lnSpc>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80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EB88E5-9C9F-3001-B556-FDF650793B10}"/>
              </a:ext>
            </a:extLst>
          </p:cNvPr>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FUTURE ENHANCEMENT</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BC9FDF6-828E-45C0-CA9D-44B8B58FDCEF}"/>
              </a:ext>
            </a:extLst>
          </p:cNvPr>
          <p:cNvSpPr>
            <a:spLocks noGrp="1"/>
          </p:cNvSpPr>
          <p:nvPr>
            <p:ph type="sldNum" sz="quarter" idx="12"/>
          </p:nvPr>
        </p:nvSpPr>
        <p:spPr/>
        <p:txBody>
          <a:bodyPr/>
          <a:lstStyle/>
          <a:p>
            <a:fld id="{A0183BA4-7B10-4BE3-A0B2-A48721054ED6}" type="slidenum">
              <a:rPr lang="en-IN" smtClean="0"/>
              <a:t>12</a:t>
            </a:fld>
            <a:endParaRPr lang="en-IN"/>
          </a:p>
        </p:txBody>
      </p:sp>
      <p:sp>
        <p:nvSpPr>
          <p:cNvPr id="7" name="TextBox 6">
            <a:extLst>
              <a:ext uri="{FF2B5EF4-FFF2-40B4-BE49-F238E27FC236}">
                <a16:creationId xmlns:a16="http://schemas.microsoft.com/office/drawing/2014/main" id="{9FF3E6F9-8456-6AD6-F6A8-D0027B64CA8A}"/>
              </a:ext>
            </a:extLst>
          </p:cNvPr>
          <p:cNvSpPr txBox="1"/>
          <p:nvPr/>
        </p:nvSpPr>
        <p:spPr>
          <a:xfrm>
            <a:off x="137652" y="1170039"/>
            <a:ext cx="11808542" cy="3231654"/>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Unlike most previous methods that detect and characterize coronary artery plaque and stenosis relying on the coronary artery lumen segmentation, RNN and RCNN can be used in future enhancement of this automation and can be implemented for both classification of coronary artery and detecting significance of stenosis in coronary artery as the present method requires only the coronary artery centreline as an input along with the CCTA image.</a:t>
            </a:r>
          </a:p>
          <a:p>
            <a:endParaRPr lang="en-IN" sz="2400" dirty="0"/>
          </a:p>
        </p:txBody>
      </p:sp>
    </p:spTree>
    <p:extLst>
      <p:ext uri="{BB962C8B-B14F-4D97-AF65-F5344CB8AC3E}">
        <p14:creationId xmlns:p14="http://schemas.microsoft.com/office/powerpoint/2010/main" val="67606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963502"/>
            <a:ext cx="12191999" cy="5392848"/>
          </a:xfrm>
        </p:spPr>
        <p:txBody>
          <a:bodyPr>
            <a:noAutofit/>
          </a:bodyPr>
          <a:lstStyle/>
          <a:p>
            <a:pPr marL="0" indent="0" algn="just">
              <a:buNone/>
            </a:pPr>
            <a:r>
              <a:rPr lang="en-IN" sz="2100" dirty="0">
                <a:latin typeface="Times New Roman" panose="02020603050405020304" pitchFamily="18" charset="0"/>
                <a:cs typeface="Times New Roman" pitchFamily="18" charset="0"/>
              </a:rPr>
              <a:t> [1]. </a:t>
            </a:r>
            <a:r>
              <a:rPr lang="en-US" sz="2100" dirty="0">
                <a:latin typeface="Times New Roman" panose="02020603050405020304" pitchFamily="18" charset="0"/>
                <a:cs typeface="Times New Roman" panose="02020603050405020304" pitchFamily="18" charset="0"/>
              </a:rPr>
              <a:t>W. Xue, G. Brahm, S. Pandey, S. Leung, and S. Li, “Full left ventricle quantification via deep multitask relationships learning,” Medical image analysis, vol. 43, pp. 54–65, 2018.</a:t>
            </a:r>
            <a:endParaRPr lang="en-US" sz="2100" b="1" dirty="0">
              <a:latin typeface="Times New Roman" panose="02020603050405020304" pitchFamily="18" charset="0"/>
              <a:cs typeface="Times New Roman" pitchFamily="18" charset="0"/>
            </a:endParaRPr>
          </a:p>
          <a:p>
            <a:pPr marL="0" indent="0" algn="just">
              <a:buNone/>
            </a:pPr>
            <a:r>
              <a:rPr lang="en-IN" sz="2100" dirty="0">
                <a:latin typeface="Times New Roman" pitchFamily="18" charset="0"/>
                <a:cs typeface="Times New Roman" pitchFamily="18" charset="0"/>
              </a:rPr>
              <a:t>[2]. </a:t>
            </a:r>
            <a:r>
              <a:rPr lang="en-US" sz="2100" dirty="0">
                <a:latin typeface="Times New Roman" panose="02020603050405020304" pitchFamily="18" charset="0"/>
                <a:cs typeface="Times New Roman" panose="02020603050405020304" pitchFamily="18" charset="0"/>
              </a:rPr>
              <a:t>D. Mozaffarian, E. J. Benjamin, A. S. Go, D. K. Arnett, M. J. Blaha, M. Cushman, S. R. Das, S. de Ferranti, J.-P. Després, H. J. Fullerton et al., “Heart disease and stroke statistics - 2016 update,” Circulation, vol. 133, no. 4, pp. e38–e360, 2016.</a:t>
            </a:r>
          </a:p>
          <a:p>
            <a:pPr marL="0" indent="0" algn="just">
              <a:buNone/>
            </a:pPr>
            <a:r>
              <a:rPr lang="en-US" sz="2100" dirty="0">
                <a:latin typeface="Times New Roman" panose="02020603050405020304" pitchFamily="18" charset="0"/>
                <a:cs typeface="Times New Roman" panose="02020603050405020304" pitchFamily="18" charset="0"/>
              </a:rPr>
              <a:t>[3] S. Sankaran, M. Schaap, S. C. Hunley, J. K. Min, C. A. Taylor, and L. Grady, “Hale: Healthy area of lumen estimation for vessel stenosis quantification,” in International Conference on Medical Image Computing and Computer-Assisted Intervention. Springer, 2016, pp. 380–387.</a:t>
            </a:r>
          </a:p>
          <a:p>
            <a:pPr marL="0" indent="0" algn="just">
              <a:buNone/>
            </a:pPr>
            <a:r>
              <a:rPr lang="en-IN" sz="2100" dirty="0">
                <a:latin typeface="Times New Roman" pitchFamily="18" charset="0"/>
                <a:cs typeface="Times New Roman" pitchFamily="18" charset="0"/>
              </a:rPr>
              <a:t>[4]. M. Liang and X. Hu, “Recurrent convolutional neural network for object recognition,” in Proceedings of the IEEE Conference on Computer Vision and Pattern Recognition, 2015, pp. 3367–3375.</a:t>
            </a:r>
          </a:p>
          <a:p>
            <a:pPr marL="0" indent="0" algn="just">
              <a:buNone/>
            </a:pPr>
            <a:r>
              <a:rPr lang="en-IN" sz="2100" dirty="0">
                <a:latin typeface="Times New Roman" pitchFamily="18" charset="0"/>
                <a:cs typeface="Times New Roman" pitchFamily="18" charset="0"/>
              </a:rPr>
              <a:t>[5]. A. Karpathy and L. Fei-Fei, “Deep visual-semantic alignments for generating image descriptions,” in Proceedings of the IEEE Conference on Computer Vision and Pattern Recognition, 2015, pp. 3128–3137. </a:t>
            </a:r>
          </a:p>
          <a:p>
            <a:pPr marL="0" indent="0" algn="just">
              <a:buNone/>
            </a:pPr>
            <a:r>
              <a:rPr lang="en-IN" sz="2100" dirty="0">
                <a:latin typeface="Times New Roman" pitchFamily="18" charset="0"/>
                <a:cs typeface="Times New Roman" pitchFamily="18" charset="0"/>
              </a:rPr>
              <a:t>[6]. D. Dey, T. Schepis, M. Marwan, P. J. Slomka, D. S. Berman, and S. Achenbach, “Automated three-dimensional quantification of noncalcified coronary plaque from coronary CT angiography: comparison with intravascular US,” Radiology, vol. 257, no. 2, pp. 516–522, 2011.</a:t>
            </a:r>
            <a:endParaRPr lang="en-US" sz="2100" dirty="0">
              <a:latin typeface="Times New Roman" panose="02020603050405020304" pitchFamily="18" charset="0"/>
              <a:cs typeface="Times New Roman" pitchFamily="18" charset="0"/>
            </a:endParaRPr>
          </a:p>
          <a:p>
            <a:pPr marL="0" indent="0" algn="just">
              <a:buNone/>
            </a:pPr>
            <a:endParaRPr lang="en-IN" sz="2100" dirty="0">
              <a:latin typeface="Times New Roman" panose="02020603050405020304" pitchFamily="18" charset="0"/>
              <a:cs typeface="Times New Roman" pitchFamily="18" charset="0"/>
            </a:endParaRPr>
          </a:p>
          <a:p>
            <a:pPr marL="0" indent="0" algn="just">
              <a:buNone/>
            </a:pPr>
            <a:endParaRPr lang="en-IN" sz="2100" dirty="0">
              <a:latin typeface="Times New Roman" panose="02020603050405020304" pitchFamily="18" charset="0"/>
              <a:cs typeface="Times New Roman" pitchFamily="18" charset="0"/>
            </a:endParaRPr>
          </a:p>
          <a:p>
            <a:pPr marL="0" indent="0" algn="just">
              <a:buNone/>
            </a:pPr>
            <a:endParaRPr lang="en-IN" sz="2100" dirty="0">
              <a:latin typeface="Times New Roman" panose="02020603050405020304" pitchFamily="18" charset="0"/>
              <a:cs typeface="Times New Roman"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endParaRPr lang="en-IN" sz="2100" dirty="0">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13</a:t>
            </a:fld>
            <a:endParaRPr lang="en-IN" dirty="0"/>
          </a:p>
        </p:txBody>
      </p:sp>
    </p:spTree>
    <p:extLst>
      <p:ext uri="{BB962C8B-B14F-4D97-AF65-F5344CB8AC3E}">
        <p14:creationId xmlns:p14="http://schemas.microsoft.com/office/powerpoint/2010/main" val="237440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1" y="-192506"/>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14</a:t>
            </a:fld>
            <a:endParaRPr lang="en-IN"/>
          </a:p>
        </p:txBody>
      </p:sp>
      <p:sp>
        <p:nvSpPr>
          <p:cNvPr id="4" name="TextBox 3"/>
          <p:cNvSpPr txBox="1"/>
          <p:nvPr/>
        </p:nvSpPr>
        <p:spPr>
          <a:xfrm>
            <a:off x="129309" y="692727"/>
            <a:ext cx="11970327" cy="7368171"/>
          </a:xfrm>
          <a:prstGeom prst="rect">
            <a:avLst/>
          </a:prstGeom>
          <a:noFill/>
        </p:spPr>
        <p:txBody>
          <a:bodyPr wrap="square" rtlCol="0">
            <a:spAutoFit/>
          </a:bodyPr>
          <a:lstStyle/>
          <a:p>
            <a:pPr algn="just">
              <a:lnSpc>
                <a:spcPct val="110000"/>
              </a:lnSpc>
            </a:pPr>
            <a:r>
              <a:rPr lang="en-IN" sz="2400" dirty="0">
                <a:latin typeface="Times New Roman" panose="02020603050405020304" pitchFamily="18" charset="0"/>
                <a:cs typeface="Times New Roman" pitchFamily="18" charset="0"/>
              </a:rPr>
              <a:t>[7]. A. Arbab-Zadeh and J. Hoe, “Quantification of coronary arterial stenosis by multidetector CT angiography in comparison with conventional angiography: methods, caveats, and implications,” JACC: Cardiovascular Imaging, vol. 4, no. 2, pp. 191–202, 2010.</a:t>
            </a:r>
          </a:p>
          <a:p>
            <a:pPr algn="just">
              <a:lnSpc>
                <a:spcPct val="110000"/>
              </a:lnSpc>
            </a:pPr>
            <a:r>
              <a:rPr lang="en-IN" sz="2400" dirty="0">
                <a:latin typeface="Times New Roman" panose="02020603050405020304" pitchFamily="18" charset="0"/>
                <a:cs typeface="Times New Roman" pitchFamily="18" charset="0"/>
              </a:rPr>
              <a:t>[8]. </a:t>
            </a:r>
            <a:r>
              <a:rPr lang="en-US" sz="2400" dirty="0">
                <a:latin typeface="Times New Roman" panose="02020603050405020304" pitchFamily="18" charset="0"/>
                <a:cs typeface="Times New Roman" panose="02020603050405020304" pitchFamily="18" charset="0"/>
              </a:rPr>
              <a:t>K. Cho, B. Van Merriënboer, C. Gulcehre, D. Bahdanau, F. Bougares, H. Schwenk, and Y. Bengio, “Learning phrase representations using </a:t>
            </a:r>
            <a:r>
              <a:rPr lang="en-US" sz="2400" dirty="0" err="1">
                <a:latin typeface="Times New Roman" panose="02020603050405020304" pitchFamily="18" charset="0"/>
                <a:cs typeface="Times New Roman" panose="02020603050405020304" pitchFamily="18" charset="0"/>
              </a:rPr>
              <a:t>rnn</a:t>
            </a:r>
            <a:r>
              <a:rPr lang="en-US" sz="2400" dirty="0">
                <a:latin typeface="Times New Roman" panose="02020603050405020304" pitchFamily="18" charset="0"/>
                <a:cs typeface="Times New Roman" panose="02020603050405020304" pitchFamily="18" charset="0"/>
              </a:rPr>
              <a:t> encoder-decoder for statistical machine translation,” arXiv preprint arXiv:1406.1078, 2009.</a:t>
            </a:r>
          </a:p>
          <a:p>
            <a:pPr algn="just">
              <a:lnSpc>
                <a:spcPct val="110000"/>
              </a:lnSpc>
            </a:pPr>
            <a:r>
              <a:rPr lang="en-IN" sz="2400" dirty="0">
                <a:latin typeface="Times New Roman" panose="02020603050405020304" pitchFamily="18" charset="0"/>
                <a:cs typeface="Times New Roman" pitchFamily="18" charset="0"/>
              </a:rPr>
              <a:t>[9]. L. Antiga and D. A. Steinman, “Robust and objective decomposition and mapping of bifurcating vessels,” IEEE Transactions on Medical Imaging, vol. 23, no. 6, pp. 704–713, 2008.</a:t>
            </a:r>
          </a:p>
          <a:p>
            <a:pPr algn="just">
              <a:lnSpc>
                <a:spcPct val="110000"/>
              </a:lnSpc>
            </a:pPr>
            <a:r>
              <a:rPr lang="en-IN" sz="2400" dirty="0">
                <a:latin typeface="Times New Roman" panose="02020603050405020304" pitchFamily="18" charset="0"/>
                <a:cs typeface="Times New Roman" pitchFamily="18" charset="0"/>
              </a:rPr>
              <a:t>[10]. M. J. Budoff, D. Dowe, J. G. Jollis, M. Gitter, J. Sutherland, E. Halamert, M. Scherer, R. Bellinger, A. Martin, R. Benton et al., “Diagnostic performance of 64-multidetector row coronary computed tomographic angiography for evaluation of coronary artery stenosis in individuals without known coronary artery disease: results from the prospective multicenter ACCURACY trial,” Journal of the American College of Cardiology, vol. 52, no. 21, pp. 1724–1732, 2004.</a:t>
            </a:r>
            <a:endParaRPr lang="en-US" sz="2400" dirty="0">
              <a:latin typeface="Times New Roman" panose="02020603050405020304" pitchFamily="18" charset="0"/>
              <a:cs typeface="Times New Roman" pitchFamily="18" charset="0"/>
            </a:endParaRPr>
          </a:p>
          <a:p>
            <a:pPr algn="just">
              <a:lnSpc>
                <a:spcPct val="110000"/>
              </a:lnSpc>
            </a:pPr>
            <a:endParaRPr lang="en-IN" sz="2400" dirty="0">
              <a:latin typeface="Times New Roman" panose="02020603050405020304" pitchFamily="18" charset="0"/>
              <a:cs typeface="Times New Roman" pitchFamily="18" charset="0"/>
            </a:endParaRP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18273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C1982D-3979-00EA-DF54-306F2EAC767F}"/>
              </a:ext>
            </a:extLst>
          </p:cNvPr>
          <p:cNvSpPr>
            <a:spLocks noGrp="1"/>
          </p:cNvSpPr>
          <p:nvPr>
            <p:ph type="title"/>
          </p:nvPr>
        </p:nvSpPr>
        <p:spPr>
          <a:xfrm>
            <a:off x="833120" y="-116046"/>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CONTRIBUTION</a:t>
            </a:r>
            <a:endParaRPr lang="en-IN" sz="5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DE8C591-C883-C776-1B59-02A5738EBF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graphicFrame>
        <p:nvGraphicFramePr>
          <p:cNvPr id="5" name="Table 5">
            <a:extLst>
              <a:ext uri="{FF2B5EF4-FFF2-40B4-BE49-F238E27FC236}">
                <a16:creationId xmlns:a16="http://schemas.microsoft.com/office/drawing/2014/main" id="{27A149DE-4E41-1005-4984-B6E0BDCE0872}"/>
              </a:ext>
            </a:extLst>
          </p:cNvPr>
          <p:cNvGraphicFramePr>
            <a:graphicFrameLocks noGrp="1"/>
          </p:cNvGraphicFramePr>
          <p:nvPr>
            <p:extLst>
              <p:ext uri="{D42A27DB-BD31-4B8C-83A1-F6EECF244321}">
                <p14:modId xmlns:p14="http://schemas.microsoft.com/office/powerpoint/2010/main" val="1936541046"/>
              </p:ext>
            </p:extLst>
          </p:nvPr>
        </p:nvGraphicFramePr>
        <p:xfrm>
          <a:off x="2032000" y="2040466"/>
          <a:ext cx="8127999" cy="2743200"/>
        </p:xfrm>
        <a:graphic>
          <a:graphicData uri="http://schemas.openxmlformats.org/drawingml/2006/table">
            <a:tbl>
              <a:tblPr firstRow="1" bandRow="1"/>
              <a:tblGrid>
                <a:gridCol w="2709333">
                  <a:extLst>
                    <a:ext uri="{9D8B030D-6E8A-4147-A177-3AD203B41FA5}">
                      <a16:colId xmlns:a16="http://schemas.microsoft.com/office/drawing/2014/main" val="3351892431"/>
                    </a:ext>
                  </a:extLst>
                </a:gridCol>
                <a:gridCol w="2709333">
                  <a:extLst>
                    <a:ext uri="{9D8B030D-6E8A-4147-A177-3AD203B41FA5}">
                      <a16:colId xmlns:a16="http://schemas.microsoft.com/office/drawing/2014/main" val="1673490574"/>
                    </a:ext>
                  </a:extLst>
                </a:gridCol>
                <a:gridCol w="2709333">
                  <a:extLst>
                    <a:ext uri="{9D8B030D-6E8A-4147-A177-3AD203B41FA5}">
                      <a16:colId xmlns:a16="http://schemas.microsoft.com/office/drawing/2014/main" val="3095549504"/>
                    </a:ext>
                  </a:extLst>
                </a:gridCol>
              </a:tblGrid>
              <a:tr h="370840">
                <a:tc>
                  <a:txBody>
                    <a:bodyPr/>
                    <a:lstStyle/>
                    <a:p>
                      <a:r>
                        <a:rPr lang="en-IN" sz="2400" b="1" dirty="0">
                          <a:latin typeface="Times New Roman" panose="02020603050405020304" pitchFamily="18" charset="0"/>
                          <a:cs typeface="Times New Roman" panose="02020603050405020304" pitchFamily="18" charset="0"/>
                        </a:rPr>
                        <a:t>ROLL NUMBER</a:t>
                      </a:r>
                    </a:p>
                  </a:txBody>
                  <a:tcPr/>
                </a:tc>
                <a:tc>
                  <a:txBody>
                    <a:bodyPr/>
                    <a:lstStyle/>
                    <a:p>
                      <a:r>
                        <a:rPr lang="en-IN" sz="2400" b="1" dirty="0">
                          <a:latin typeface="Times New Roman" panose="02020603050405020304" pitchFamily="18" charset="0"/>
                          <a:cs typeface="Times New Roman" panose="02020603050405020304" pitchFamily="18" charset="0"/>
                        </a:rPr>
                        <a:t>NAME</a:t>
                      </a:r>
                    </a:p>
                  </a:txBody>
                  <a:tcPr/>
                </a:tc>
                <a:tc>
                  <a:txBody>
                    <a:bodyPr/>
                    <a:lstStyle/>
                    <a:p>
                      <a:r>
                        <a:rPr lang="en-IN" sz="2400" b="1" dirty="0">
                          <a:latin typeface="Times New Roman" panose="02020603050405020304" pitchFamily="18" charset="0"/>
                          <a:cs typeface="Times New Roman" panose="02020603050405020304" pitchFamily="18" charset="0"/>
                        </a:rPr>
                        <a:t>CONTRIBUTION</a:t>
                      </a:r>
                    </a:p>
                  </a:txBody>
                  <a:tcPr/>
                </a:tc>
                <a:extLst>
                  <a:ext uri="{0D108BD9-81ED-4DB2-BD59-A6C34878D82A}">
                    <a16:rowId xmlns:a16="http://schemas.microsoft.com/office/drawing/2014/main" val="3153837328"/>
                  </a:ext>
                </a:extLst>
              </a:tr>
              <a:tr h="370840">
                <a:tc>
                  <a:txBody>
                    <a:bodyPr/>
                    <a:lstStyle/>
                    <a:p>
                      <a:r>
                        <a:rPr lang="en-IN" sz="2200" dirty="0">
                          <a:latin typeface="Times New Roman" panose="02020603050405020304" pitchFamily="18" charset="0"/>
                          <a:cs typeface="Times New Roman" panose="02020603050405020304" pitchFamily="18" charset="0"/>
                        </a:rPr>
                        <a:t>19K81A05C4</a:t>
                      </a:r>
                    </a:p>
                  </a:txBody>
                  <a:tcPr/>
                </a:tc>
                <a:tc>
                  <a:txBody>
                    <a:bodyPr/>
                    <a:lstStyle/>
                    <a:p>
                      <a:r>
                        <a:rPr lang="en-US" sz="2200" dirty="0">
                          <a:latin typeface="Times New Roman" panose="02020603050405020304" pitchFamily="18" charset="0"/>
                          <a:cs typeface="Times New Roman" panose="02020603050405020304" pitchFamily="18" charset="0"/>
                        </a:rPr>
                        <a:t>B</a:t>
                      </a:r>
                      <a:r>
                        <a:rPr lang="en-IN" sz="2200" dirty="0">
                          <a:latin typeface="Times New Roman" panose="02020603050405020304" pitchFamily="18" charset="0"/>
                          <a:cs typeface="Times New Roman" panose="02020603050405020304" pitchFamily="18" charset="0"/>
                        </a:rPr>
                        <a:t>HUPENDRA KUMAR</a:t>
                      </a:r>
                    </a:p>
                  </a:txBody>
                  <a:tcPr/>
                </a:tc>
                <a:tc>
                  <a:txBody>
                    <a:bodyPr/>
                    <a:lstStyle/>
                    <a:p>
                      <a:r>
                        <a:rPr lang="en-US" sz="2200" dirty="0">
                          <a:latin typeface="Times New Roman" panose="02020603050405020304" pitchFamily="18" charset="0"/>
                          <a:cs typeface="Times New Roman" panose="02020603050405020304" pitchFamily="18" charset="0"/>
                        </a:rPr>
                        <a:t>T</a:t>
                      </a:r>
                      <a:r>
                        <a:rPr lang="en-IN" sz="2200" dirty="0">
                          <a:latin typeface="Times New Roman" panose="02020603050405020304" pitchFamily="18" charset="0"/>
                          <a:cs typeface="Times New Roman" panose="02020603050405020304" pitchFamily="18" charset="0"/>
                        </a:rPr>
                        <a:t>RAINED CNN MODEL</a:t>
                      </a:r>
                    </a:p>
                  </a:txBody>
                  <a:tcPr/>
                </a:tc>
                <a:extLst>
                  <a:ext uri="{0D108BD9-81ED-4DB2-BD59-A6C34878D82A}">
                    <a16:rowId xmlns:a16="http://schemas.microsoft.com/office/drawing/2014/main" val="28487483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19K81A05F8</a:t>
                      </a:r>
                    </a:p>
                  </a:txBody>
                  <a:tcPr/>
                </a:tc>
                <a:tc>
                  <a:txBody>
                    <a:bodyPr/>
                    <a:lstStyle/>
                    <a:p>
                      <a:r>
                        <a:rPr lang="en-IN" sz="2200" dirty="0">
                          <a:latin typeface="Times New Roman" panose="02020603050405020304" pitchFamily="18" charset="0"/>
                          <a:cs typeface="Times New Roman" panose="02020603050405020304" pitchFamily="18" charset="0"/>
                        </a:rPr>
                        <a:t>MD. ANWAR</a:t>
                      </a:r>
                    </a:p>
                  </a:txBody>
                  <a:tcPr/>
                </a:tc>
                <a:tc>
                  <a:txBody>
                    <a:bodyPr/>
                    <a:lstStyle/>
                    <a:p>
                      <a:r>
                        <a:rPr lang="en-US" sz="2200" dirty="0">
                          <a:latin typeface="Times New Roman" panose="02020603050405020304" pitchFamily="18" charset="0"/>
                          <a:cs typeface="Times New Roman" panose="02020603050405020304" pitchFamily="18" charset="0"/>
                        </a:rPr>
                        <a:t>G</a:t>
                      </a:r>
                      <a:r>
                        <a:rPr lang="en-IN" sz="2200" dirty="0">
                          <a:latin typeface="Times New Roman" panose="02020603050405020304" pitchFamily="18" charset="0"/>
                          <a:cs typeface="Times New Roman" panose="02020603050405020304" pitchFamily="18" charset="0"/>
                        </a:rPr>
                        <a:t>UI DEPLOYMENT</a:t>
                      </a:r>
                    </a:p>
                  </a:txBody>
                  <a:tcPr/>
                </a:tc>
                <a:extLst>
                  <a:ext uri="{0D108BD9-81ED-4DB2-BD59-A6C34878D82A}">
                    <a16:rowId xmlns:a16="http://schemas.microsoft.com/office/drawing/2014/main" val="2610409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19K81A05G7</a:t>
                      </a:r>
                    </a:p>
                  </a:txBody>
                  <a:tcPr/>
                </a:tc>
                <a:tc>
                  <a:txBody>
                    <a:bodyPr/>
                    <a:lstStyle/>
                    <a:p>
                      <a:r>
                        <a:rPr lang="en-US" sz="2200" dirty="0">
                          <a:latin typeface="Times New Roman" panose="02020603050405020304" pitchFamily="18" charset="0"/>
                          <a:cs typeface="Times New Roman" panose="02020603050405020304" pitchFamily="18" charset="0"/>
                        </a:rPr>
                        <a:t>SAGAR SHARMA</a:t>
                      </a:r>
                      <a:endParaRPr lang="en-IN"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P</a:t>
                      </a:r>
                      <a:r>
                        <a:rPr lang="en-IN" sz="2200" dirty="0">
                          <a:latin typeface="Times New Roman" panose="02020603050405020304" pitchFamily="18" charset="0"/>
                          <a:cs typeface="Times New Roman" panose="02020603050405020304" pitchFamily="18" charset="0"/>
                        </a:rPr>
                        <a:t>ERFORMANCE EVALUATION AND TRAINING GRAPH</a:t>
                      </a:r>
                    </a:p>
                  </a:txBody>
                  <a:tcPr/>
                </a:tc>
                <a:extLst>
                  <a:ext uri="{0D108BD9-81ED-4DB2-BD59-A6C34878D82A}">
                    <a16:rowId xmlns:a16="http://schemas.microsoft.com/office/drawing/2014/main" val="271622769"/>
                  </a:ext>
                </a:extLst>
              </a:tr>
            </a:tbl>
          </a:graphicData>
        </a:graphic>
      </p:graphicFrame>
      <p:graphicFrame>
        <p:nvGraphicFramePr>
          <p:cNvPr id="7" name="Table 6">
            <a:extLst>
              <a:ext uri="{FF2B5EF4-FFF2-40B4-BE49-F238E27FC236}">
                <a16:creationId xmlns:a16="http://schemas.microsoft.com/office/drawing/2014/main" id="{D5DFA416-0497-E755-4C7A-D1DD82828DBA}"/>
              </a:ext>
            </a:extLst>
          </p:cNvPr>
          <p:cNvGraphicFramePr>
            <a:graphicFrameLocks noGrp="1"/>
          </p:cNvGraphicFramePr>
          <p:nvPr>
            <p:extLst>
              <p:ext uri="{D42A27DB-BD31-4B8C-83A1-F6EECF244321}">
                <p14:modId xmlns:p14="http://schemas.microsoft.com/office/powerpoint/2010/main" val="3087266028"/>
              </p:ext>
            </p:extLst>
          </p:nvPr>
        </p:nvGraphicFramePr>
        <p:xfrm>
          <a:off x="2032000" y="1403774"/>
          <a:ext cx="8117840" cy="628226"/>
        </p:xfrm>
        <a:graphic>
          <a:graphicData uri="http://schemas.openxmlformats.org/drawingml/2006/table">
            <a:tbl>
              <a:tblPr/>
              <a:tblGrid>
                <a:gridCol w="8117840">
                  <a:extLst>
                    <a:ext uri="{9D8B030D-6E8A-4147-A177-3AD203B41FA5}">
                      <a16:colId xmlns:a16="http://schemas.microsoft.com/office/drawing/2014/main" val="2016778129"/>
                    </a:ext>
                  </a:extLst>
                </a:gridCol>
              </a:tblGrid>
              <a:tr h="628226">
                <a:tc>
                  <a:txBody>
                    <a:bodyPr/>
                    <a:lstStyle/>
                    <a:p>
                      <a:pPr algn="ctr"/>
                      <a:r>
                        <a:rPr lang="en-IN" sz="2800" b="1" dirty="0">
                          <a:latin typeface="Times New Roman" panose="02020603050405020304" pitchFamily="18" charset="0"/>
                          <a:cs typeface="Times New Roman" panose="02020603050405020304" pitchFamily="18" charset="0"/>
                        </a:rPr>
                        <a:t>BATCH C17</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68000195"/>
                  </a:ext>
                </a:extLst>
              </a:tr>
            </a:tbl>
          </a:graphicData>
        </a:graphic>
      </p:graphicFrame>
    </p:spTree>
    <p:extLst>
      <p:ext uri="{BB962C8B-B14F-4D97-AF65-F5344CB8AC3E}">
        <p14:creationId xmlns:p14="http://schemas.microsoft.com/office/powerpoint/2010/main" val="370772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16138"/>
            <a:ext cx="10515600" cy="1325563"/>
          </a:xfrm>
        </p:spPr>
        <p:txBody>
          <a:bodyPr/>
          <a:lstStyle/>
          <a:p>
            <a:pPr algn="ctr"/>
            <a:r>
              <a:rPr lang="en-US" b="1" dirty="0">
                <a:latin typeface="Times New Roman" panose="02020603050405020304" pitchFamily="18" charset="0"/>
                <a:cs typeface="Times New Roman" panose="02020603050405020304" pitchFamily="18" charset="0"/>
              </a:rPr>
              <a:t>IMPLEMENTATION OF CODE/ DEMO</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16</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84" y="1026695"/>
            <a:ext cx="4311315" cy="56947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999" y="1026695"/>
            <a:ext cx="5816600" cy="5694780"/>
          </a:xfrm>
          <a:prstGeom prst="rect">
            <a:avLst/>
          </a:prstGeom>
        </p:spPr>
      </p:pic>
    </p:spTree>
    <p:extLst>
      <p:ext uri="{BB962C8B-B14F-4D97-AF65-F5344CB8AC3E}">
        <p14:creationId xmlns:p14="http://schemas.microsoft.com/office/powerpoint/2010/main" val="66855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normAutofit/>
          </a:bodyPr>
          <a:lstStyle/>
          <a:p>
            <a:pPr algn="ctr"/>
            <a:r>
              <a:rPr lang="en-IN" sz="3600" b="1" dirty="0">
                <a:latin typeface="Times New Roman" panose="02020603050405020304" pitchFamily="18" charset="0"/>
                <a:cs typeface="Times New Roman" panose="02020603050405020304" pitchFamily="18" charset="0"/>
              </a:rPr>
              <a:t>QUERIES ??</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17</a:t>
            </a:fld>
            <a:endParaRPr lang="en-IN"/>
          </a:p>
        </p:txBody>
      </p:sp>
    </p:spTree>
    <p:extLst>
      <p:ext uri="{BB962C8B-B14F-4D97-AF65-F5344CB8AC3E}">
        <p14:creationId xmlns:p14="http://schemas.microsoft.com/office/powerpoint/2010/main" val="116327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18</a:t>
            </a:fld>
            <a:endParaRPr lang="en-IN"/>
          </a:p>
        </p:txBody>
      </p:sp>
    </p:spTree>
    <p:extLst>
      <p:ext uri="{BB962C8B-B14F-4D97-AF65-F5344CB8AC3E}">
        <p14:creationId xmlns:p14="http://schemas.microsoft.com/office/powerpoint/2010/main" val="113441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Autofit/>
          </a:bodyPr>
          <a:lstStyle/>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Abstract </a:t>
            </a:r>
          </a:p>
          <a:p>
            <a:pPr marL="457200" indent="-457200" algn="just">
              <a:lnSpc>
                <a:spcPct val="150000"/>
              </a:lnSpc>
              <a:spcBef>
                <a:spcPts val="415"/>
              </a:spcBef>
              <a:buSzPct val="80000"/>
              <a:buFont typeface="+mj-lt"/>
              <a:buAutoNum type="arabicPeriod"/>
              <a:tabLst>
                <a:tab pos="367030" algn="l"/>
              </a:tabLst>
            </a:pPr>
            <a:r>
              <a:rPr lang="en-US" dirty="0">
                <a:latin typeface="Times New Roman" panose="02020603050405020304" pitchFamily="18" charset="0"/>
                <a:ea typeface="Times New Roman" panose="02020603050405020304" pitchFamily="18" charset="0"/>
              </a:rPr>
              <a:t>Overall Design</a:t>
            </a:r>
            <a:endParaRPr lang="en-IN"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r>
              <a:rPr lang="en-US" dirty="0">
                <a:latin typeface="Times New Roman" panose="02020603050405020304" pitchFamily="18" charset="0"/>
                <a:ea typeface="Times New Roman" panose="02020603050405020304" pitchFamily="18" charset="0"/>
              </a:rPr>
              <a:t>Experimental Results </a:t>
            </a:r>
          </a:p>
          <a:p>
            <a:pPr marL="457200" indent="-457200" algn="just">
              <a:lnSpc>
                <a:spcPct val="150000"/>
              </a:lnSpc>
              <a:spcBef>
                <a:spcPts val="415"/>
              </a:spcBef>
              <a:buSzPct val="80000"/>
              <a:buFont typeface="+mj-lt"/>
              <a:buAutoNum type="arabicPeriod"/>
              <a:tabLst>
                <a:tab pos="367030" algn="l"/>
              </a:tabLst>
            </a:pPr>
            <a:r>
              <a:rPr lang="en-US" dirty="0">
                <a:latin typeface="Times New Roman" panose="02020603050405020304" pitchFamily="18" charset="0"/>
                <a:ea typeface="Times New Roman" panose="02020603050405020304" pitchFamily="18" charset="0"/>
              </a:rPr>
              <a:t>Performance Evaluation</a:t>
            </a:r>
          </a:p>
          <a:p>
            <a:pPr marL="457200" indent="-457200" algn="just">
              <a:lnSpc>
                <a:spcPct val="150000"/>
              </a:lnSpc>
              <a:spcBef>
                <a:spcPts val="415"/>
              </a:spcBef>
              <a:buSzPct val="80000"/>
              <a:buFont typeface="+mj-lt"/>
              <a:buAutoNum type="arabicPeriod"/>
              <a:tabLst>
                <a:tab pos="367030" algn="l"/>
              </a:tabLst>
            </a:pPr>
            <a:r>
              <a:rPr lang="en-US" dirty="0">
                <a:latin typeface="Times New Roman" panose="02020603050405020304" pitchFamily="18" charset="0"/>
                <a:ea typeface="Times New Roman" panose="02020603050405020304" pitchFamily="18" charset="0"/>
              </a:rPr>
              <a:t>Conclusion And Future Enhancement</a:t>
            </a:r>
          </a:p>
          <a:p>
            <a:pPr marL="457200" indent="-457200" algn="just">
              <a:lnSpc>
                <a:spcPct val="150000"/>
              </a:lnSpc>
              <a:spcBef>
                <a:spcPts val="415"/>
              </a:spcBef>
              <a:buSzPct val="80000"/>
              <a:buFont typeface="+mj-lt"/>
              <a:buAutoNum type="arabicPeriod"/>
              <a:tabLst>
                <a:tab pos="367030" algn="l"/>
              </a:tabLst>
            </a:pPr>
            <a:r>
              <a:rPr lang="en-US" dirty="0">
                <a:latin typeface="Times New Roman" panose="02020603050405020304" pitchFamily="18" charset="0"/>
                <a:ea typeface="Times New Roman" panose="02020603050405020304" pitchFamily="18" charset="0"/>
              </a:rPr>
              <a:t>References</a:t>
            </a:r>
          </a:p>
          <a:p>
            <a:pPr marL="457200" indent="-457200" algn="just">
              <a:lnSpc>
                <a:spcPct val="150000"/>
              </a:lnSpc>
              <a:spcBef>
                <a:spcPts val="415"/>
              </a:spcBef>
              <a:buSzPct val="80000"/>
              <a:buFont typeface="+mj-lt"/>
              <a:buAutoNum type="arabicPeriod"/>
              <a:tabLst>
                <a:tab pos="367030" algn="l"/>
              </a:tabLst>
            </a:pPr>
            <a:r>
              <a:rPr lang="en-US" dirty="0">
                <a:latin typeface="Times New Roman" panose="02020603050405020304" pitchFamily="18" charset="0"/>
                <a:ea typeface="Times New Roman" panose="02020603050405020304" pitchFamily="18" charset="0"/>
              </a:rPr>
              <a:t>100 % of Code/ Project Implementation - DEMO</a:t>
            </a:r>
            <a:endParaRPr lang="en-IN" dirty="0">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2</a:t>
            </a:fld>
            <a:endParaRPr lang="en-IN"/>
          </a:p>
        </p:txBody>
      </p:sp>
    </p:spTree>
    <p:extLst>
      <p:ext uri="{BB962C8B-B14F-4D97-AF65-F5344CB8AC3E}">
        <p14:creationId xmlns:p14="http://schemas.microsoft.com/office/powerpoint/2010/main" val="388222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1" y="-26785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590039"/>
            <a:ext cx="12191999" cy="5654351"/>
          </a:xfrm>
        </p:spPr>
        <p:txBody>
          <a:bodyPr>
            <a:noAutofit/>
          </a:bodyPr>
          <a:lstStyle/>
          <a:p>
            <a:pPr algn="just">
              <a:lnSpc>
                <a:spcPct val="160000"/>
              </a:lnSpc>
            </a:pPr>
            <a:r>
              <a:rPr lang="en-IN" sz="2200" dirty="0">
                <a:latin typeface="Times New Roman" pitchFamily="18" charset="0"/>
                <a:cs typeface="Times New Roman" pitchFamily="18" charset="0"/>
              </a:rPr>
              <a:t>Various types of atherosclerotic plaque and varying grades of stenosis could lead to different management of patients with coronary artery disease. Therefore, it is crucial to detect and classify the type of coronary artery plaque, as well as to detect and determine the degree of coronary artery stenosis.</a:t>
            </a:r>
          </a:p>
          <a:p>
            <a:pPr algn="just">
              <a:lnSpc>
                <a:spcPct val="160000"/>
              </a:lnSpc>
            </a:pPr>
            <a:r>
              <a:rPr lang="en-IN" sz="2200" dirty="0">
                <a:latin typeface="Times New Roman" pitchFamily="18" charset="0"/>
                <a:cs typeface="Times New Roman" pitchFamily="18" charset="0"/>
              </a:rPr>
              <a:t>To define the reference standard, the presence and the type of plaque in the coronary arteries as well as the presence and the anatomical significance of coronary stenosis were manually annotated in the MPR images by identifying the start- and end-points of the segment of the artery affected by the plaque. </a:t>
            </a:r>
          </a:p>
          <a:p>
            <a:pPr algn="just">
              <a:lnSpc>
                <a:spcPct val="160000"/>
              </a:lnSpc>
            </a:pPr>
            <a:r>
              <a:rPr lang="en-IN" sz="2200" dirty="0">
                <a:latin typeface="Times New Roman" pitchFamily="18" charset="0"/>
                <a:cs typeface="Times New Roman" pitchFamily="18" charset="0"/>
              </a:rPr>
              <a:t>First, a 3D convolutional neural network is utilized to extract features along the coronary artery. Subsequently, the extracted features are aggregated by a recurrent neural network that performs two simultaneous multiclass classification tasks.  </a:t>
            </a:r>
          </a:p>
          <a:p>
            <a:pPr algn="just">
              <a:lnSpc>
                <a:spcPct val="160000"/>
              </a:lnSpc>
            </a:pPr>
            <a:r>
              <a:rPr lang="en-IN" sz="2200" dirty="0">
                <a:latin typeface="Times New Roman" pitchFamily="18" charset="0"/>
                <a:cs typeface="Times New Roman" pitchFamily="18" charset="0"/>
              </a:rPr>
              <a:t>First task, to detect type of coronary artery plaque. Second task, to detect significance of stenosis.</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3</a:t>
            </a:fld>
            <a:endParaRPr lang="en-IN"/>
          </a:p>
        </p:txBody>
      </p:sp>
    </p:spTree>
    <p:extLst>
      <p:ext uri="{BB962C8B-B14F-4D97-AF65-F5344CB8AC3E}">
        <p14:creationId xmlns:p14="http://schemas.microsoft.com/office/powerpoint/2010/main" val="128753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80"/>
          </a:xfrm>
        </p:spPr>
        <p:txBody>
          <a:bodyPr>
            <a:noAutofit/>
          </a:bodyPr>
          <a:lstStyle/>
          <a:p>
            <a:pPr algn="ctr"/>
            <a:r>
              <a:rPr lang="en-US" sz="5400" b="1" dirty="0">
                <a:latin typeface="Times New Roman" panose="02020603050405020304" pitchFamily="18" charset="0"/>
                <a:cs typeface="Times New Roman" panose="02020603050405020304" pitchFamily="18" charset="0"/>
              </a:rPr>
              <a:t>OVERALL DESIGN</a:t>
            </a:r>
            <a:endParaRPr lang="en-IN" sz="5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0183BA4-7B10-4BE3-A0B2-A48721054ED6}" type="slidenum">
              <a:rPr lang="en-IN" smtClean="0"/>
              <a:t>4</a:t>
            </a:fld>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427748"/>
            <a:ext cx="10515600" cy="4928602"/>
          </a:xfrm>
          <a:prstGeom prst="rect">
            <a:avLst/>
          </a:prstGeom>
        </p:spPr>
      </p:pic>
    </p:spTree>
    <p:extLst>
      <p:ext uri="{BB962C8B-B14F-4D97-AF65-F5344CB8AC3E}">
        <p14:creationId xmlns:p14="http://schemas.microsoft.com/office/powerpoint/2010/main" val="68380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81548"/>
            <a:ext cx="10515600" cy="586220"/>
          </a:xfrm>
        </p:spPr>
        <p:txBody>
          <a:bodyPr>
            <a:noAutofit/>
          </a:bodyPr>
          <a:lstStyle/>
          <a:p>
            <a:pPr algn="ctr"/>
            <a:r>
              <a:rPr lang="en-US" sz="4800" b="1" dirty="0">
                <a:latin typeface="Times New Roman" panose="02020603050405020304" pitchFamily="18" charset="0"/>
                <a:cs typeface="Times New Roman" panose="02020603050405020304" pitchFamily="18" charset="0"/>
              </a:rPr>
              <a:t>OVERALL DESIGN</a:t>
            </a:r>
            <a:endParaRPr lang="en-IN" sz="48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0183BA4-7B10-4BE3-A0B2-A48721054ED6}" type="slidenum">
              <a:rPr lang="en-IN" smtClean="0"/>
              <a:t>5</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691" y="850028"/>
            <a:ext cx="9144000" cy="596932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1274" y="1305247"/>
            <a:ext cx="1428326" cy="85606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1942" y="2243568"/>
            <a:ext cx="1437657" cy="81366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1940" y="4874820"/>
            <a:ext cx="1437657" cy="860962"/>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41625" y="5767826"/>
            <a:ext cx="1507971" cy="826938"/>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11940" y="4035424"/>
            <a:ext cx="1437657" cy="82004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11941" y="3057236"/>
            <a:ext cx="1437657" cy="895928"/>
          </a:xfrm>
          <a:prstGeom prst="rect">
            <a:avLst/>
          </a:prstGeom>
        </p:spPr>
      </p:pic>
    </p:spTree>
    <p:extLst>
      <p:ext uri="{BB962C8B-B14F-4D97-AF65-F5344CB8AC3E}">
        <p14:creationId xmlns:p14="http://schemas.microsoft.com/office/powerpoint/2010/main" val="317198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itchFamily="18" charset="0"/>
                <a:cs typeface="Times New Roman" pitchFamily="18" charset="0"/>
              </a:rPr>
              <a:t>EXPERIMENTAL RESULTS</a:t>
            </a:r>
            <a:endParaRPr lang="en-IN" dirty="0"/>
          </a:p>
        </p:txBody>
      </p:sp>
      <p:sp>
        <p:nvSpPr>
          <p:cNvPr id="4" name="Slide Number Placeholder 3"/>
          <p:cNvSpPr>
            <a:spLocks noGrp="1"/>
          </p:cNvSpPr>
          <p:nvPr>
            <p:ph type="sldNum" sz="quarter" idx="12"/>
          </p:nvPr>
        </p:nvSpPr>
        <p:spPr/>
        <p:txBody>
          <a:bodyPr/>
          <a:lstStyle/>
          <a:p>
            <a:fld id="{A0183BA4-7B10-4BE3-A0B2-A48721054ED6}" type="slidenum">
              <a:rPr lang="en-IN" smtClean="0"/>
              <a:t>6</a:t>
            </a:fld>
            <a:endParaRPr lang="en-IN"/>
          </a:p>
        </p:txBody>
      </p:sp>
      <p:sp>
        <p:nvSpPr>
          <p:cNvPr id="7" name="TextBox 6"/>
          <p:cNvSpPr txBox="1"/>
          <p:nvPr/>
        </p:nvSpPr>
        <p:spPr>
          <a:xfrm>
            <a:off x="120316" y="959338"/>
            <a:ext cx="11951368" cy="557697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available dataset consisting of 163 patients, CCTA scans of 81 (50%) and 17 (10%) patients were randomly chosen for training and validation, respectively. The scans of the remaining 65 (40%) patients were used for testing the method.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assess the performance of the proposed RCNN for plaque detection and characterization we first evaluated the performance for each annotated segment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assess the performance of the proposed RCNN for detection and determination of the anatomical significance of stenosis, we analyzed the results achieved on the segment-, artery- and patient-levels.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additional experiment was performed in which a network with an identical CNN architecture was utilized, while the RNN was replaced by fully connected (FC) layers.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analyze different sequence lengths and to aggregate the features extracted by the CNN into one vector, a global max pooling layer was employed after the CNN.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layer was subsequently connected to two FC layers instead of the GRUs.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18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69" y="160589"/>
            <a:ext cx="10515600" cy="1325563"/>
          </a:xfrm>
        </p:spPr>
        <p:txBody>
          <a:bodyPr/>
          <a:lstStyle/>
          <a:p>
            <a:pPr algn="ctr"/>
            <a:r>
              <a:rPr lang="en-US" b="1" dirty="0">
                <a:latin typeface="Times New Roman" pitchFamily="18" charset="0"/>
                <a:cs typeface="Times New Roman" pitchFamily="18" charset="0"/>
              </a:rPr>
              <a:t>EXPERIMENTAL RESULTS</a:t>
            </a:r>
          </a:p>
        </p:txBody>
      </p:sp>
      <p:sp>
        <p:nvSpPr>
          <p:cNvPr id="4" name="Slide Number Placeholder 3"/>
          <p:cNvSpPr>
            <a:spLocks noGrp="1"/>
          </p:cNvSpPr>
          <p:nvPr>
            <p:ph type="sldNum" sz="quarter" idx="12"/>
          </p:nvPr>
        </p:nvSpPr>
        <p:spPr/>
        <p:txBody>
          <a:bodyPr/>
          <a:lstStyle/>
          <a:p>
            <a:fld id="{A0183BA4-7B10-4BE3-A0B2-A48721054ED6}" type="slidenum">
              <a:rPr lang="en-IN" smtClean="0"/>
              <a:t>7</a:t>
            </a:fld>
            <a:endParaRPr lang="en-IN"/>
          </a:p>
        </p:txBody>
      </p:sp>
      <p:pic>
        <p:nvPicPr>
          <p:cNvPr id="5" name="Picture 4"/>
          <p:cNvPicPr/>
          <p:nvPr/>
        </p:nvPicPr>
        <p:blipFill>
          <a:blip r:embed="rId2"/>
          <a:stretch>
            <a:fillRect/>
          </a:stretch>
        </p:blipFill>
        <p:spPr>
          <a:xfrm>
            <a:off x="162193" y="1180012"/>
            <a:ext cx="6034070" cy="4944061"/>
          </a:xfrm>
          <a:prstGeom prst="rect">
            <a:avLst/>
          </a:prstGeom>
        </p:spPr>
      </p:pic>
      <p:pic>
        <p:nvPicPr>
          <p:cNvPr id="6" name="Picture 5"/>
          <p:cNvPicPr/>
          <p:nvPr/>
        </p:nvPicPr>
        <p:blipFill>
          <a:blip r:embed="rId3"/>
          <a:stretch>
            <a:fillRect/>
          </a:stretch>
        </p:blipFill>
        <p:spPr>
          <a:xfrm>
            <a:off x="6370487" y="1180013"/>
            <a:ext cx="5731510" cy="4944060"/>
          </a:xfrm>
          <a:prstGeom prst="rect">
            <a:avLst/>
          </a:prstGeom>
        </p:spPr>
      </p:pic>
      <p:sp>
        <p:nvSpPr>
          <p:cNvPr id="7" name="TextBox 6"/>
          <p:cNvSpPr txBox="1"/>
          <p:nvPr/>
        </p:nvSpPr>
        <p:spPr>
          <a:xfrm>
            <a:off x="276726" y="6194575"/>
            <a:ext cx="5293895" cy="323165"/>
          </a:xfrm>
          <a:prstGeom prst="rect">
            <a:avLst/>
          </a:prstGeom>
          <a:noFill/>
        </p:spPr>
        <p:txBody>
          <a:bodyPr wrap="square" rtlCol="0">
            <a:spAutoFit/>
          </a:bodyPr>
          <a:lstStyle/>
          <a:p>
            <a:pPr algn="ctr"/>
            <a:r>
              <a:rPr lang="en-US" sz="1500" b="1" dirty="0">
                <a:latin typeface="Times New Roman" pitchFamily="18" charset="0"/>
                <a:cs typeface="Times New Roman" pitchFamily="18" charset="0"/>
              </a:rPr>
              <a:t>CLASSIFIED AS PLAQUE</a:t>
            </a:r>
          </a:p>
        </p:txBody>
      </p:sp>
      <p:sp>
        <p:nvSpPr>
          <p:cNvPr id="8" name="TextBox 7"/>
          <p:cNvSpPr txBox="1"/>
          <p:nvPr/>
        </p:nvSpPr>
        <p:spPr>
          <a:xfrm>
            <a:off x="6677526" y="6192887"/>
            <a:ext cx="5293895" cy="323165"/>
          </a:xfrm>
          <a:prstGeom prst="rect">
            <a:avLst/>
          </a:prstGeom>
          <a:noFill/>
        </p:spPr>
        <p:txBody>
          <a:bodyPr wrap="square" rtlCol="0">
            <a:spAutoFit/>
          </a:bodyPr>
          <a:lstStyle/>
          <a:p>
            <a:pPr algn="ctr"/>
            <a:r>
              <a:rPr lang="en-US" sz="1500" b="1" dirty="0">
                <a:latin typeface="Times New Roman" pitchFamily="18" charset="0"/>
                <a:cs typeface="Times New Roman" pitchFamily="18" charset="0"/>
              </a:rPr>
              <a:t>CLASSIFIED AS NO PLAQUE</a:t>
            </a:r>
          </a:p>
        </p:txBody>
      </p:sp>
    </p:spTree>
    <p:extLst>
      <p:ext uri="{BB962C8B-B14F-4D97-AF65-F5344CB8AC3E}">
        <p14:creationId xmlns:p14="http://schemas.microsoft.com/office/powerpoint/2010/main" val="416624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PERFORMANCE EVALUATION</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0183BA4-7B10-4BE3-A0B2-A48721054ED6}" type="slidenum">
              <a:rPr lang="en-IN" smtClean="0"/>
              <a:t>8</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53" y="1089890"/>
            <a:ext cx="5147191" cy="38330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91" y="1089890"/>
            <a:ext cx="5532582" cy="3833091"/>
          </a:xfrm>
          <a:prstGeom prst="rect">
            <a:avLst/>
          </a:prstGeom>
        </p:spPr>
      </p:pic>
      <p:sp>
        <p:nvSpPr>
          <p:cNvPr id="9" name="TextBox 8"/>
          <p:cNvSpPr txBox="1"/>
          <p:nvPr/>
        </p:nvSpPr>
        <p:spPr>
          <a:xfrm>
            <a:off x="1364443" y="5120118"/>
            <a:ext cx="357701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Training and validation losses during training with and without data augmentation</a:t>
            </a:r>
          </a:p>
        </p:txBody>
      </p:sp>
      <p:sp>
        <p:nvSpPr>
          <p:cNvPr id="10" name="TextBox 9"/>
          <p:cNvSpPr txBox="1"/>
          <p:nvPr/>
        </p:nvSpPr>
        <p:spPr>
          <a:xfrm>
            <a:off x="7428224" y="4966229"/>
            <a:ext cx="3015916"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Significance of coronary artery stenosis during training with and without data augmentation.</a:t>
            </a:r>
          </a:p>
        </p:txBody>
      </p:sp>
    </p:spTree>
    <p:extLst>
      <p:ext uri="{BB962C8B-B14F-4D97-AF65-F5344CB8AC3E}">
        <p14:creationId xmlns:p14="http://schemas.microsoft.com/office/powerpoint/2010/main" val="347133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PERFORMANCE EVALUATION</a:t>
            </a:r>
            <a:endParaRPr lang="en-IN" dirty="0"/>
          </a:p>
        </p:txBody>
      </p:sp>
      <p:sp>
        <p:nvSpPr>
          <p:cNvPr id="4" name="Slide Number Placeholder 3"/>
          <p:cNvSpPr>
            <a:spLocks noGrp="1"/>
          </p:cNvSpPr>
          <p:nvPr>
            <p:ph type="sldNum" sz="quarter" idx="12"/>
          </p:nvPr>
        </p:nvSpPr>
        <p:spPr/>
        <p:txBody>
          <a:bodyPr/>
          <a:lstStyle/>
          <a:p>
            <a:fld id="{A0183BA4-7B10-4BE3-A0B2-A48721054ED6}" type="slidenum">
              <a:rPr lang="en-IN" smtClean="0"/>
              <a:t>9</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04" y="1325563"/>
            <a:ext cx="5634986" cy="3616496"/>
          </a:xfrm>
          <a:prstGeom prst="rect">
            <a:avLst/>
          </a:prstGeom>
        </p:spPr>
      </p:pic>
      <p:sp>
        <p:nvSpPr>
          <p:cNvPr id="6" name="TextBox 5"/>
          <p:cNvSpPr txBox="1"/>
          <p:nvPr/>
        </p:nvSpPr>
        <p:spPr>
          <a:xfrm>
            <a:off x="1278407" y="4942059"/>
            <a:ext cx="3801979"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Plaque indicated by its manually annotated boundaries and the reference labels</a:t>
            </a: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945" y="1325563"/>
            <a:ext cx="4712855" cy="3616496"/>
          </a:xfrm>
          <a:prstGeom prst="rect">
            <a:avLst/>
          </a:prstGeom>
        </p:spPr>
      </p:pic>
      <p:sp>
        <p:nvSpPr>
          <p:cNvPr id="8" name="TextBox 7"/>
          <p:cNvSpPr txBox="1"/>
          <p:nvPr/>
        </p:nvSpPr>
        <p:spPr>
          <a:xfrm>
            <a:off x="7295148" y="4942059"/>
            <a:ext cx="4058652"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Plaque and stenosis classification over a bifurcation of artery in MPR view and 90 degree rotated view.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488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2969</TotalTime>
  <Words>1445</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OUTLINE </vt:lpstr>
      <vt:lpstr>ABSTRACT</vt:lpstr>
      <vt:lpstr>OVERALL DESIGN</vt:lpstr>
      <vt:lpstr>OVERALL DESIGN</vt:lpstr>
      <vt:lpstr>EXPERIMENTAL RESULTS</vt:lpstr>
      <vt:lpstr>EXPERIMENTAL RESULTS</vt:lpstr>
      <vt:lpstr>PERFORMANCE EVALUATION</vt:lpstr>
      <vt:lpstr>PERFORMANCE EVALUATION</vt:lpstr>
      <vt:lpstr>PERFORMANCE EVALUATION</vt:lpstr>
      <vt:lpstr>CONCLUSION</vt:lpstr>
      <vt:lpstr>FUTURE ENHANCEMENT</vt:lpstr>
      <vt:lpstr>REFERENCES </vt:lpstr>
      <vt:lpstr>REFERENCES </vt:lpstr>
      <vt:lpstr>CONTRIBUTION</vt:lpstr>
      <vt:lpstr>IMPLEMENTATION OF CODE/ DEMO</vt:lpstr>
      <vt:lpstr>QUERIES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Bhupendra Kumar</cp:lastModifiedBy>
  <cp:revision>148</cp:revision>
  <dcterms:created xsi:type="dcterms:W3CDTF">2021-05-18T14:01:25Z</dcterms:created>
  <dcterms:modified xsi:type="dcterms:W3CDTF">2022-11-19T04:56:51Z</dcterms:modified>
</cp:coreProperties>
</file>