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779" r:id="rId2"/>
    <p:sldId id="789" r:id="rId3"/>
    <p:sldId id="780" r:id="rId4"/>
    <p:sldId id="781" r:id="rId5"/>
    <p:sldId id="792" r:id="rId6"/>
    <p:sldId id="783" r:id="rId7"/>
    <p:sldId id="784" r:id="rId8"/>
    <p:sldId id="794" r:id="rId9"/>
    <p:sldId id="795" r:id="rId10"/>
    <p:sldId id="786" r:id="rId11"/>
    <p:sldId id="797" r:id="rId12"/>
    <p:sldId id="798" r:id="rId13"/>
    <p:sldId id="799" r:id="rId14"/>
    <p:sldId id="796" r:id="rId15"/>
    <p:sldId id="791" r:id="rId16"/>
    <p:sldId id="785" r:id="rId17"/>
    <p:sldId id="793" r:id="rId18"/>
    <p:sldId id="7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86422" autoAdjust="0"/>
  </p:normalViewPr>
  <p:slideViewPr>
    <p:cSldViewPr snapToGrid="0">
      <p:cViewPr varScale="1">
        <p:scale>
          <a:sx n="86" d="100"/>
          <a:sy n="86" d="100"/>
        </p:scale>
        <p:origin x="40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t>24-02-2023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t>24-02-2023</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t>24-02-2023</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t>24-02-2023</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t>24-02-2023</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t>24-02-2023</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t>24-02-2023</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t>24-02-2023</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t>24-02-2023</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t>24-02-2023</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t>24-02-2023</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t>24-02-2023</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t>24-02-2023</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20902"/>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b="1" dirty="0">
                <a:latin typeface="Times New Roman" pitchFamily="18" charset="0"/>
                <a:cs typeface="Times New Roman" pitchFamily="18" charset="0"/>
              </a:rPr>
              <a:t>UGC Autonomous</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0" y="2413965"/>
            <a:ext cx="12192000" cy="110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latin typeface="Times New Roman" pitchFamily="18" charset="0"/>
                <a:cs typeface="Times New Roman" pitchFamily="18" charset="0"/>
              </a:rPr>
              <a:t>A Recurrent CNN for Automatic Detection and Classification of Coronary Artery Plaque and Stenosis in Coronary CT Angiography</a:t>
            </a:r>
            <a:endParaRPr lang="en-US" dirty="0">
              <a:latin typeface="Times New Roman" pitchFamily="18" charset="0"/>
              <a:cs typeface="Times New Roman"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BE8A074-7A92-49E2-B981-AE2FCEAEB324}"/>
              </a:ext>
            </a:extLst>
          </p:cNvPr>
          <p:cNvSpPr txBox="1"/>
          <p:nvPr/>
        </p:nvSpPr>
        <p:spPr>
          <a:xfrm>
            <a:off x="3348134" y="3291442"/>
            <a:ext cx="5495730" cy="156966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17</a:t>
            </a:r>
          </a:p>
          <a:p>
            <a:pPr algn="just"/>
            <a:r>
              <a:rPr lang="en-US" sz="2400" b="1" dirty="0">
                <a:latin typeface="Times New Roman" pitchFamily="18" charset="0"/>
                <a:cs typeface="Times New Roman" pitchFamily="18" charset="0"/>
              </a:rPr>
              <a:t>1. Bhupendra Kumar  (19K81A05C4)</a:t>
            </a:r>
          </a:p>
          <a:p>
            <a:pPr algn="just"/>
            <a:r>
              <a:rPr lang="en-US" sz="2400" b="1" dirty="0">
                <a:latin typeface="Times New Roman" pitchFamily="18" charset="0"/>
                <a:cs typeface="Times New Roman" pitchFamily="18" charset="0"/>
              </a:rPr>
              <a:t>2. Mohammed Anwar (19K81A05F8)</a:t>
            </a:r>
          </a:p>
          <a:p>
            <a:pPr algn="just"/>
            <a:r>
              <a:rPr lang="en-US" sz="2400" b="1" dirty="0">
                <a:latin typeface="Times New Roman" pitchFamily="18" charset="0"/>
                <a:cs typeface="Times New Roman" pitchFamily="18" charset="0"/>
              </a:rPr>
              <a:t>3. Sagar Sharma          (19K81A05G7)</a:t>
            </a:r>
          </a:p>
        </p:txBody>
      </p:sp>
      <p:sp>
        <p:nvSpPr>
          <p:cNvPr id="16" name="TextBox 15">
            <a:extLst>
              <a:ext uri="{FF2B5EF4-FFF2-40B4-BE49-F238E27FC236}">
                <a16:creationId xmlns:a16="http://schemas.microsoft.com/office/drawing/2014/main" id="{814846BF-F4EE-4ADF-8E6D-318E4ACE8748}"/>
              </a:ext>
            </a:extLst>
          </p:cNvPr>
          <p:cNvSpPr txBox="1"/>
          <p:nvPr/>
        </p:nvSpPr>
        <p:spPr>
          <a:xfrm>
            <a:off x="0" y="5288340"/>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dirty="0">
                <a:latin typeface="Times New Roman" panose="02020603050405020304" pitchFamily="18" charset="0"/>
                <a:cs typeface="Times New Roman" panose="02020603050405020304" pitchFamily="18" charset="0"/>
              </a:rPr>
              <a:t>Mrs. E. Soumya </a:t>
            </a:r>
          </a:p>
          <a:p>
            <a:pPr algn="ctr"/>
            <a:r>
              <a:rPr lang="en-US" sz="2400" b="1" dirty="0">
                <a:latin typeface="Times New Roman" panose="02020603050405020304" pitchFamily="18" charset="0"/>
                <a:cs typeface="Times New Roman" panose="02020603050405020304" pitchFamily="18" charset="0"/>
              </a:rPr>
              <a:t>Associate Professor</a:t>
            </a:r>
          </a:p>
          <a:p>
            <a:pPr algn="ctr"/>
            <a:r>
              <a:rPr lang="en-US" sz="2400" b="1" dirty="0">
                <a:latin typeface="Times New Roman" panose="02020603050405020304" pitchFamily="18" charset="0"/>
                <a:cs typeface="Times New Roman" panose="02020603050405020304" pitchFamily="18" charset="0"/>
              </a:rPr>
              <a:t>Department of Computer Science and Engineering </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22664" y="1715618"/>
            <a:ext cx="12191998"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Department of Computer Science and Engineering </a:t>
            </a:r>
          </a:p>
        </p:txBody>
      </p:sp>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MODULES </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marL="571500" indent="-571500" algn="just" eaLnBrk="0" fontAlgn="base" hangingPunct="0">
              <a:lnSpc>
                <a:spcPct val="150000"/>
              </a:lnSpc>
              <a:spcBef>
                <a:spcPct val="20000"/>
              </a:spcBef>
              <a:spcAft>
                <a:spcPct val="0"/>
              </a:spcAft>
              <a:buClr>
                <a:srgbClr val="00007D"/>
              </a:buClr>
              <a:buSzPct val="126000"/>
            </a:pPr>
            <a:r>
              <a:rPr lang="en-IN" sz="2100" b="1" dirty="0">
                <a:effectLst/>
                <a:latin typeface="Times New Roman" panose="02020603050405020304" pitchFamily="18" charset="0"/>
                <a:ea typeface="Calibri" panose="020F0502020204030204" pitchFamily="34" charset="0"/>
              </a:rPr>
              <a:t>Upload CCTA Scan Plaque Dataset:</a:t>
            </a:r>
            <a:r>
              <a:rPr lang="en-IN" sz="2100" dirty="0">
                <a:effectLst/>
                <a:latin typeface="Times New Roman" panose="02020603050405020304" pitchFamily="18" charset="0"/>
                <a:ea typeface="Calibri" panose="020F0502020204030204" pitchFamily="34" charset="0"/>
              </a:rPr>
              <a:t> Using this module we will upload CCTA images to application.</a:t>
            </a:r>
            <a:endParaRPr lang="en-US" sz="2100" dirty="0">
              <a:solidFill>
                <a:prstClr val="black"/>
              </a:solidFill>
              <a:latin typeface="Times New Roman" pitchFamily="18" charset="0"/>
              <a:cs typeface="Times New Roman" pitchFamily="18" charset="0"/>
            </a:endParaRPr>
          </a:p>
          <a:p>
            <a:pPr marL="571500" indent="-571500" algn="just" eaLnBrk="0" fontAlgn="base" hangingPunct="0">
              <a:lnSpc>
                <a:spcPct val="150000"/>
              </a:lnSpc>
              <a:spcBef>
                <a:spcPct val="20000"/>
              </a:spcBef>
              <a:spcAft>
                <a:spcPct val="0"/>
              </a:spcAft>
              <a:buClr>
                <a:srgbClr val="00007D"/>
              </a:buClr>
              <a:buSzPct val="126000"/>
            </a:pPr>
            <a:r>
              <a:rPr lang="en-IN" sz="2100" b="1" dirty="0">
                <a:effectLst/>
                <a:latin typeface="Times New Roman" panose="02020603050405020304" pitchFamily="18" charset="0"/>
                <a:ea typeface="Calibri" panose="020F0502020204030204" pitchFamily="34" charset="0"/>
                <a:cs typeface="Times New Roman" panose="02020603050405020304" pitchFamily="18" charset="0"/>
              </a:rPr>
              <a:t>Dataset Pre-processing:</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read all images, then resize all images to equal size. then normalize all images values and then split dataset images into train and test where application using 80% images for training 20% for testing.</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gn="just" eaLnBrk="0" fontAlgn="base" hangingPunct="0">
              <a:lnSpc>
                <a:spcPct val="150000"/>
              </a:lnSpc>
              <a:spcBef>
                <a:spcPct val="20000"/>
              </a:spcBef>
              <a:spcAft>
                <a:spcPct val="0"/>
              </a:spcAft>
              <a:buClr>
                <a:srgbClr val="00007D"/>
              </a:buClr>
              <a:buSzPct val="126000"/>
            </a:pPr>
            <a:r>
              <a:rPr lang="en-IN" sz="2100" b="1" dirty="0">
                <a:effectLst/>
                <a:latin typeface="Times New Roman" panose="02020603050405020304" pitchFamily="18" charset="0"/>
                <a:ea typeface="Calibri" panose="020F0502020204030204" pitchFamily="34" charset="0"/>
                <a:cs typeface="Times New Roman" panose="02020603050405020304" pitchFamily="18" charset="0"/>
              </a:rPr>
              <a:t>Generate &amp; Load RCNN Model:</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 Using this module we will train RCNN using 80% images and then test RCNN performance by applying 20% test images prediction.</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gn="just" eaLnBrk="0" fontAlgn="base" hangingPunct="0">
              <a:lnSpc>
                <a:spcPct val="150000"/>
              </a:lnSpc>
              <a:spcBef>
                <a:spcPct val="20000"/>
              </a:spcBef>
              <a:spcAft>
                <a:spcPct val="0"/>
              </a:spcAft>
              <a:buClr>
                <a:srgbClr val="00007D"/>
              </a:buClr>
              <a:buSzPct val="126000"/>
            </a:pPr>
            <a:r>
              <a:rPr lang="en-IN" sz="2100" b="1" dirty="0">
                <a:effectLst/>
                <a:latin typeface="Times New Roman" panose="02020603050405020304" pitchFamily="18" charset="0"/>
                <a:ea typeface="Calibri" panose="020F0502020204030204" pitchFamily="34" charset="0"/>
              </a:rPr>
              <a:t>Plaque Classification:</a:t>
            </a:r>
            <a:r>
              <a:rPr lang="en-IN" sz="2100" dirty="0">
                <a:effectLst/>
                <a:latin typeface="Times New Roman" panose="02020603050405020304" pitchFamily="18" charset="0"/>
                <a:ea typeface="Calibri" panose="020F0502020204030204" pitchFamily="34" charset="0"/>
              </a:rPr>
              <a:t> Using this module we will upload test image and then RCNN will predict presence of Plaque and stenosis.</a:t>
            </a:r>
          </a:p>
          <a:p>
            <a:pPr marL="571500" indent="-571500" algn="just" eaLnBrk="0" fontAlgn="base" hangingPunct="0">
              <a:lnSpc>
                <a:spcPct val="150000"/>
              </a:lnSpc>
              <a:spcBef>
                <a:spcPct val="20000"/>
              </a:spcBef>
              <a:spcAft>
                <a:spcPct val="0"/>
              </a:spcAft>
              <a:buClr>
                <a:srgbClr val="00007D"/>
              </a:buClr>
              <a:buSzPct val="126000"/>
            </a:pPr>
            <a:r>
              <a:rPr lang="en-IN" sz="2100" b="1" dirty="0">
                <a:effectLst/>
                <a:latin typeface="Times New Roman" panose="02020603050405020304" pitchFamily="18" charset="0"/>
                <a:ea typeface="Calibri" panose="020F0502020204030204" pitchFamily="34" charset="0"/>
              </a:rPr>
              <a:t>RCNN Training Graph:</a:t>
            </a:r>
            <a:r>
              <a:rPr lang="en-IN" sz="2100" dirty="0">
                <a:effectLst/>
                <a:latin typeface="Times New Roman" panose="02020603050405020304" pitchFamily="18" charset="0"/>
                <a:ea typeface="Calibri" panose="020F0502020204030204" pitchFamily="34" charset="0"/>
              </a:rPr>
              <a:t> Using this module we will plot RCNN training accuracy and loss graph.</a:t>
            </a:r>
            <a:endParaRPr lang="en-IN" sz="2100"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10</a:t>
            </a:fld>
            <a:endParaRPr lang="en-IN"/>
          </a:p>
        </p:txBody>
      </p:sp>
    </p:spTree>
    <p:extLst>
      <p:ext uri="{BB962C8B-B14F-4D97-AF65-F5344CB8AC3E}">
        <p14:creationId xmlns:p14="http://schemas.microsoft.com/office/powerpoint/2010/main" val="14297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6" y="0"/>
            <a:ext cx="10515600" cy="1325563"/>
          </a:xfrm>
        </p:spPr>
        <p:txBody>
          <a:bodyPr/>
          <a:lstStyle/>
          <a:p>
            <a:pPr algn="ctr"/>
            <a:r>
              <a:rPr lang="en-US" dirty="0">
                <a:latin typeface="Times New Roman" pitchFamily="18" charset="0"/>
                <a:cs typeface="Times New Roman" pitchFamily="18" charset="0"/>
              </a:rPr>
              <a:t>RESULTS ANALYSIS</a:t>
            </a:r>
          </a:p>
        </p:txBody>
      </p:sp>
      <p:sp>
        <p:nvSpPr>
          <p:cNvPr id="4" name="Slide Number Placeholder 3"/>
          <p:cNvSpPr>
            <a:spLocks noGrp="1"/>
          </p:cNvSpPr>
          <p:nvPr>
            <p:ph type="sldNum" sz="quarter" idx="12"/>
          </p:nvPr>
        </p:nvSpPr>
        <p:spPr/>
        <p:txBody>
          <a:bodyPr/>
          <a:lstStyle/>
          <a:p>
            <a:fld id="{A0183BA4-7B10-4BE3-A0B2-A48721054ED6}" type="slidenum">
              <a:rPr lang="en-IN" smtClean="0"/>
              <a:t>11</a:t>
            </a:fld>
            <a:endParaRPr lang="en-IN"/>
          </a:p>
        </p:txBody>
      </p:sp>
      <p:pic>
        <p:nvPicPr>
          <p:cNvPr id="5" name="Picture 4"/>
          <p:cNvPicPr/>
          <p:nvPr/>
        </p:nvPicPr>
        <p:blipFill>
          <a:blip r:embed="rId2"/>
          <a:stretch>
            <a:fillRect/>
          </a:stretch>
        </p:blipFill>
        <p:spPr>
          <a:xfrm>
            <a:off x="102033" y="1191127"/>
            <a:ext cx="5709220" cy="4896852"/>
          </a:xfrm>
          <a:prstGeom prst="rect">
            <a:avLst/>
          </a:prstGeom>
        </p:spPr>
      </p:pic>
      <p:pic>
        <p:nvPicPr>
          <p:cNvPr id="6" name="Picture 5"/>
          <p:cNvPicPr/>
          <p:nvPr/>
        </p:nvPicPr>
        <p:blipFill>
          <a:blip r:embed="rId3"/>
          <a:stretch>
            <a:fillRect/>
          </a:stretch>
        </p:blipFill>
        <p:spPr>
          <a:xfrm>
            <a:off x="5949381" y="1191127"/>
            <a:ext cx="6130324" cy="4896852"/>
          </a:xfrm>
          <a:prstGeom prst="rect">
            <a:avLst/>
          </a:prstGeom>
        </p:spPr>
      </p:pic>
      <p:sp>
        <p:nvSpPr>
          <p:cNvPr id="7" name="Rectangle 6"/>
          <p:cNvSpPr/>
          <p:nvPr/>
        </p:nvSpPr>
        <p:spPr>
          <a:xfrm>
            <a:off x="1290133" y="6192071"/>
            <a:ext cx="3333028" cy="369332"/>
          </a:xfrm>
          <a:prstGeom prst="rect">
            <a:avLst/>
          </a:prstGeom>
        </p:spPr>
        <p:txBody>
          <a:bodyPr wrap="none">
            <a:spAutoFit/>
          </a:bodyPr>
          <a:lstStyle/>
          <a:p>
            <a:pPr algn="ctr"/>
            <a:r>
              <a:rPr lang="en-US" b="1" dirty="0">
                <a:latin typeface="Times New Roman" pitchFamily="18" charset="0"/>
                <a:cs typeface="Times New Roman" pitchFamily="18" charset="0"/>
              </a:rPr>
              <a:t>DATASET PRE-PROCESSING</a:t>
            </a:r>
          </a:p>
        </p:txBody>
      </p:sp>
      <p:sp>
        <p:nvSpPr>
          <p:cNvPr id="8" name="Rectangle 7"/>
          <p:cNvSpPr/>
          <p:nvPr/>
        </p:nvSpPr>
        <p:spPr>
          <a:xfrm>
            <a:off x="6821194" y="6192071"/>
            <a:ext cx="4386715" cy="369332"/>
          </a:xfrm>
          <a:prstGeom prst="rect">
            <a:avLst/>
          </a:prstGeom>
        </p:spPr>
        <p:txBody>
          <a:bodyPr wrap="none">
            <a:spAutoFit/>
          </a:bodyPr>
          <a:lstStyle/>
          <a:p>
            <a:pPr algn="ctr"/>
            <a:r>
              <a:rPr lang="en-US" b="1" dirty="0">
                <a:latin typeface="Times New Roman" pitchFamily="18" charset="0"/>
                <a:cs typeface="Times New Roman" pitchFamily="18" charset="0"/>
              </a:rPr>
              <a:t>GENERATE AND LOAD RCNN MODEL</a:t>
            </a:r>
          </a:p>
        </p:txBody>
      </p:sp>
    </p:spTree>
    <p:extLst>
      <p:ext uri="{BB962C8B-B14F-4D97-AF65-F5344CB8AC3E}">
        <p14:creationId xmlns:p14="http://schemas.microsoft.com/office/powerpoint/2010/main" val="163943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69" y="160589"/>
            <a:ext cx="10515600" cy="1325563"/>
          </a:xfrm>
        </p:spPr>
        <p:txBody>
          <a:bodyPr/>
          <a:lstStyle/>
          <a:p>
            <a:pPr algn="ctr"/>
            <a:r>
              <a:rPr lang="en-US" dirty="0">
                <a:latin typeface="Times New Roman" pitchFamily="18" charset="0"/>
                <a:cs typeface="Times New Roman" pitchFamily="18" charset="0"/>
              </a:rPr>
              <a:t>RESULTS ANALYSIS</a:t>
            </a:r>
          </a:p>
        </p:txBody>
      </p:sp>
      <p:sp>
        <p:nvSpPr>
          <p:cNvPr id="4" name="Slide Number Placeholder 3"/>
          <p:cNvSpPr>
            <a:spLocks noGrp="1"/>
          </p:cNvSpPr>
          <p:nvPr>
            <p:ph type="sldNum" sz="quarter" idx="12"/>
          </p:nvPr>
        </p:nvSpPr>
        <p:spPr/>
        <p:txBody>
          <a:bodyPr/>
          <a:lstStyle/>
          <a:p>
            <a:fld id="{A0183BA4-7B10-4BE3-A0B2-A48721054ED6}" type="slidenum">
              <a:rPr lang="en-IN" smtClean="0"/>
              <a:t>12</a:t>
            </a:fld>
            <a:endParaRPr lang="en-IN"/>
          </a:p>
        </p:txBody>
      </p:sp>
      <p:pic>
        <p:nvPicPr>
          <p:cNvPr id="5" name="Picture 4"/>
          <p:cNvPicPr/>
          <p:nvPr/>
        </p:nvPicPr>
        <p:blipFill>
          <a:blip r:embed="rId2"/>
          <a:stretch>
            <a:fillRect/>
          </a:stretch>
        </p:blipFill>
        <p:spPr>
          <a:xfrm>
            <a:off x="162193" y="1180012"/>
            <a:ext cx="6034070" cy="4944061"/>
          </a:xfrm>
          <a:prstGeom prst="rect">
            <a:avLst/>
          </a:prstGeom>
        </p:spPr>
      </p:pic>
      <p:pic>
        <p:nvPicPr>
          <p:cNvPr id="6" name="Picture 5"/>
          <p:cNvPicPr/>
          <p:nvPr/>
        </p:nvPicPr>
        <p:blipFill>
          <a:blip r:embed="rId3"/>
          <a:stretch>
            <a:fillRect/>
          </a:stretch>
        </p:blipFill>
        <p:spPr>
          <a:xfrm>
            <a:off x="6370487" y="1180013"/>
            <a:ext cx="5731510" cy="4944060"/>
          </a:xfrm>
          <a:prstGeom prst="rect">
            <a:avLst/>
          </a:prstGeom>
        </p:spPr>
      </p:pic>
      <p:sp>
        <p:nvSpPr>
          <p:cNvPr id="7" name="TextBox 6"/>
          <p:cNvSpPr txBox="1"/>
          <p:nvPr/>
        </p:nvSpPr>
        <p:spPr>
          <a:xfrm>
            <a:off x="276726" y="6194575"/>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CLASSIFIED AS PLAQUE</a:t>
            </a:r>
          </a:p>
        </p:txBody>
      </p:sp>
      <p:sp>
        <p:nvSpPr>
          <p:cNvPr id="8" name="TextBox 7"/>
          <p:cNvSpPr txBox="1"/>
          <p:nvPr/>
        </p:nvSpPr>
        <p:spPr>
          <a:xfrm>
            <a:off x="6677526" y="6192887"/>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CLASSIFIED AS NO PLAQUE</a:t>
            </a:r>
          </a:p>
        </p:txBody>
      </p:sp>
    </p:spTree>
    <p:extLst>
      <p:ext uri="{BB962C8B-B14F-4D97-AF65-F5344CB8AC3E}">
        <p14:creationId xmlns:p14="http://schemas.microsoft.com/office/powerpoint/2010/main" val="122200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69" y="160589"/>
            <a:ext cx="10515600" cy="1325563"/>
          </a:xfrm>
        </p:spPr>
        <p:txBody>
          <a:bodyPr/>
          <a:lstStyle/>
          <a:p>
            <a:pPr algn="ctr"/>
            <a:r>
              <a:rPr lang="en-US" dirty="0">
                <a:latin typeface="Times New Roman" pitchFamily="18" charset="0"/>
                <a:cs typeface="Times New Roman" pitchFamily="18" charset="0"/>
              </a:rPr>
              <a:t>RESULTS ANALYSIS</a:t>
            </a:r>
          </a:p>
        </p:txBody>
      </p:sp>
      <p:sp>
        <p:nvSpPr>
          <p:cNvPr id="4" name="Slide Number Placeholder 3"/>
          <p:cNvSpPr>
            <a:spLocks noGrp="1"/>
          </p:cNvSpPr>
          <p:nvPr>
            <p:ph type="sldNum" sz="quarter" idx="12"/>
          </p:nvPr>
        </p:nvSpPr>
        <p:spPr/>
        <p:txBody>
          <a:bodyPr/>
          <a:lstStyle/>
          <a:p>
            <a:fld id="{A0183BA4-7B10-4BE3-A0B2-A48721054ED6}" type="slidenum">
              <a:rPr lang="en-IN" smtClean="0"/>
              <a:t>13</a:t>
            </a:fld>
            <a:endParaRPr lang="en-IN"/>
          </a:p>
        </p:txBody>
      </p:sp>
      <p:pic>
        <p:nvPicPr>
          <p:cNvPr id="5" name="Picture 4"/>
          <p:cNvPicPr/>
          <p:nvPr/>
        </p:nvPicPr>
        <p:blipFill>
          <a:blip r:embed="rId2"/>
          <a:stretch>
            <a:fillRect/>
          </a:stretch>
        </p:blipFill>
        <p:spPr>
          <a:xfrm>
            <a:off x="90003" y="1192045"/>
            <a:ext cx="5731510" cy="4751555"/>
          </a:xfrm>
          <a:prstGeom prst="rect">
            <a:avLst/>
          </a:prstGeom>
        </p:spPr>
      </p:pic>
      <p:sp>
        <p:nvSpPr>
          <p:cNvPr id="3" name="TextBox 2"/>
          <p:cNvSpPr txBox="1"/>
          <p:nvPr/>
        </p:nvSpPr>
        <p:spPr>
          <a:xfrm>
            <a:off x="276726" y="6032993"/>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CONFUSION MATRIX FOR PLAQUE CLASSIFICATION</a:t>
            </a:r>
          </a:p>
        </p:txBody>
      </p:sp>
      <p:pic>
        <p:nvPicPr>
          <p:cNvPr id="6" name="Picture 5"/>
          <p:cNvPicPr/>
          <p:nvPr/>
        </p:nvPicPr>
        <p:blipFill>
          <a:blip r:embed="rId3"/>
          <a:stretch>
            <a:fillRect/>
          </a:stretch>
        </p:blipFill>
        <p:spPr>
          <a:xfrm>
            <a:off x="5985477" y="1192045"/>
            <a:ext cx="5731510" cy="4751555"/>
          </a:xfrm>
          <a:prstGeom prst="rect">
            <a:avLst/>
          </a:prstGeom>
        </p:spPr>
      </p:pic>
      <p:sp>
        <p:nvSpPr>
          <p:cNvPr id="8" name="TextBox 7"/>
          <p:cNvSpPr txBox="1"/>
          <p:nvPr/>
        </p:nvSpPr>
        <p:spPr>
          <a:xfrm>
            <a:off x="6204284" y="6023810"/>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TRAINING ACCURACY AND LOSS GRAPH </a:t>
            </a:r>
          </a:p>
        </p:txBody>
      </p:sp>
    </p:spTree>
    <p:extLst>
      <p:ext uri="{BB962C8B-B14F-4D97-AF65-F5344CB8AC3E}">
        <p14:creationId xmlns:p14="http://schemas.microsoft.com/office/powerpoint/2010/main" val="145614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37" y="0"/>
            <a:ext cx="10515600" cy="1325563"/>
          </a:xfrm>
        </p:spPr>
        <p:txBody>
          <a:bodyPr/>
          <a:lstStyle/>
          <a:p>
            <a:pPr algn="ctr"/>
            <a:r>
              <a:rPr lang="en-US" b="1" dirty="0">
                <a:latin typeface="Times New Roman" panose="02020603050405020304" pitchFamily="18" charset="0"/>
                <a:cs typeface="Times New Roman" panose="02020603050405020304" pitchFamily="18" charset="0"/>
              </a:rPr>
              <a:t>CONCLUSION AND FUTURE ENHANCEMENT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0183BA4-7B10-4BE3-A0B2-A48721054ED6}" type="slidenum">
              <a:rPr lang="en-IN" smtClean="0"/>
              <a:t>14</a:t>
            </a:fld>
            <a:endParaRPr lang="en-IN"/>
          </a:p>
        </p:txBody>
      </p:sp>
      <p:sp>
        <p:nvSpPr>
          <p:cNvPr id="5" name="TextBox 4"/>
          <p:cNvSpPr txBox="1"/>
          <p:nvPr/>
        </p:nvSpPr>
        <p:spPr>
          <a:xfrm>
            <a:off x="304799" y="1122948"/>
            <a:ext cx="11710737" cy="62324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 method for automatic detection and characterization of the coronary artery plaque type, as well as detection and characterization of the anatomical significance of the coronary artery stenosis was presented. </a:t>
            </a:r>
          </a:p>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method employs an RCNN that analyses an MPR view of a coronary artery extracted from a CCTA scan using the coronary artery centreline, an RNN analyses the computed image features to perform both classification tasks. Unlike most previous methods that detect and characterize coronary artery plaque and stenosis relying on the coronary artery lumen segmentation. </a:t>
            </a:r>
          </a:p>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RNN and RCNN can be used in future enhancement of this automation and can be implemented for both classification of plaque and detection of stenosis in coronary artery as the present method requires only the coronary artery centreline as an input along with the CCTA image.</a:t>
            </a:r>
          </a:p>
          <a:p>
            <a:pPr marL="285750" indent="-285750" algn="just">
              <a:lnSpc>
                <a:spcPct val="150000"/>
              </a:lnSpc>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65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lnSpcReduction="10000"/>
          </a:bodyPr>
          <a:lstStyle/>
          <a:p>
            <a:pPr marL="0" indent="0">
              <a:lnSpc>
                <a:spcPct val="150000"/>
              </a:lnSpc>
              <a:buNone/>
            </a:pPr>
            <a:r>
              <a:rPr lang="en-IN" sz="2400" dirty="0">
                <a:latin typeface="Times New Roman" pitchFamily="18" charset="0"/>
                <a:cs typeface="Times New Roman" pitchFamily="18" charset="0"/>
              </a:rPr>
              <a:t>[1]. A. </a:t>
            </a:r>
            <a:r>
              <a:rPr lang="en-IN" sz="2400" dirty="0" err="1">
                <a:latin typeface="Times New Roman" pitchFamily="18" charset="0"/>
                <a:cs typeface="Times New Roman" pitchFamily="18" charset="0"/>
              </a:rPr>
              <a:t>Karpathy</a:t>
            </a:r>
            <a:r>
              <a:rPr lang="en-IN" sz="2400" dirty="0">
                <a:latin typeface="Times New Roman" pitchFamily="18" charset="0"/>
                <a:cs typeface="Times New Roman" pitchFamily="18" charset="0"/>
              </a:rPr>
              <a:t> and L. </a:t>
            </a:r>
            <a:r>
              <a:rPr lang="en-IN" sz="2400" dirty="0" err="1">
                <a:latin typeface="Times New Roman" pitchFamily="18" charset="0"/>
                <a:cs typeface="Times New Roman" pitchFamily="18" charset="0"/>
              </a:rPr>
              <a:t>Fei-Fei</a:t>
            </a:r>
            <a:r>
              <a:rPr lang="en-IN" sz="2400" dirty="0">
                <a:latin typeface="Times New Roman" pitchFamily="18" charset="0"/>
                <a:cs typeface="Times New Roman" pitchFamily="18" charset="0"/>
              </a:rPr>
              <a:t>, “Deep visual-semantic alignments for generating image descriptions,” in Proceedings of the IEEE Conference on Computer Vision and Pattern Recognition, 2015, pp. 3128–3137.</a:t>
            </a:r>
          </a:p>
          <a:p>
            <a:pPr marL="0" indent="0">
              <a:lnSpc>
                <a:spcPct val="150000"/>
              </a:lnSpc>
              <a:buNone/>
            </a:pPr>
            <a:r>
              <a:rPr lang="en-IN" sz="2400" dirty="0">
                <a:latin typeface="Times New Roman" pitchFamily="18" charset="0"/>
                <a:cs typeface="Times New Roman" pitchFamily="18" charset="0"/>
              </a:rPr>
              <a:t>[2]. </a:t>
            </a:r>
            <a:r>
              <a:rPr lang="en-US" sz="2400" dirty="0">
                <a:latin typeface="Times New Roman" panose="02020603050405020304" pitchFamily="18" charset="0"/>
                <a:cs typeface="Times New Roman" panose="02020603050405020304" pitchFamily="18" charset="0"/>
              </a:rPr>
              <a:t>K. Cho, B. Van </a:t>
            </a:r>
            <a:r>
              <a:rPr lang="en-US" sz="2400" dirty="0" err="1">
                <a:latin typeface="Times New Roman" panose="02020603050405020304" pitchFamily="18" charset="0"/>
                <a:cs typeface="Times New Roman" panose="02020603050405020304" pitchFamily="18" charset="0"/>
              </a:rPr>
              <a:t>Merriënboer</a:t>
            </a:r>
            <a:r>
              <a:rPr lang="en-US" sz="2400" dirty="0">
                <a:latin typeface="Times New Roman" panose="02020603050405020304" pitchFamily="18" charset="0"/>
                <a:cs typeface="Times New Roman" panose="02020603050405020304" pitchFamily="18" charset="0"/>
              </a:rPr>
              <a:t>, C. </a:t>
            </a:r>
            <a:r>
              <a:rPr lang="en-US" sz="2400" dirty="0" err="1">
                <a:latin typeface="Times New Roman" panose="02020603050405020304" pitchFamily="18" charset="0"/>
                <a:cs typeface="Times New Roman" panose="02020603050405020304" pitchFamily="18" charset="0"/>
              </a:rPr>
              <a:t>Gulcehre</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Bahdanau</a:t>
            </a:r>
            <a:r>
              <a:rPr lang="en-US" sz="2400" dirty="0">
                <a:latin typeface="Times New Roman" panose="02020603050405020304" pitchFamily="18" charset="0"/>
                <a:cs typeface="Times New Roman" panose="02020603050405020304" pitchFamily="18" charset="0"/>
              </a:rPr>
              <a:t>, F. </a:t>
            </a:r>
            <a:r>
              <a:rPr lang="en-US" sz="2400" dirty="0" err="1">
                <a:latin typeface="Times New Roman" panose="02020603050405020304" pitchFamily="18" charset="0"/>
                <a:cs typeface="Times New Roman" panose="02020603050405020304" pitchFamily="18" charset="0"/>
              </a:rPr>
              <a:t>Bougares</a:t>
            </a:r>
            <a:r>
              <a:rPr lang="en-US" sz="2400" dirty="0">
                <a:latin typeface="Times New Roman" panose="02020603050405020304" pitchFamily="18" charset="0"/>
                <a:cs typeface="Times New Roman" panose="02020603050405020304" pitchFamily="18" charset="0"/>
              </a:rPr>
              <a:t>, H. </a:t>
            </a:r>
            <a:r>
              <a:rPr lang="en-US" sz="2400" dirty="0" err="1">
                <a:latin typeface="Times New Roman" panose="02020603050405020304" pitchFamily="18" charset="0"/>
                <a:cs typeface="Times New Roman" panose="02020603050405020304" pitchFamily="18" charset="0"/>
              </a:rPr>
              <a:t>Schwenk</a:t>
            </a:r>
            <a:r>
              <a:rPr lang="en-US" sz="2400" dirty="0">
                <a:latin typeface="Times New Roman" panose="02020603050405020304" pitchFamily="18" charset="0"/>
                <a:cs typeface="Times New Roman" panose="02020603050405020304" pitchFamily="18" charset="0"/>
              </a:rPr>
              <a:t>, and Y. </a:t>
            </a:r>
            <a:r>
              <a:rPr lang="en-US" sz="2400" dirty="0" err="1">
                <a:latin typeface="Times New Roman" panose="02020603050405020304" pitchFamily="18" charset="0"/>
                <a:cs typeface="Times New Roman" panose="02020603050405020304" pitchFamily="18" charset="0"/>
              </a:rPr>
              <a:t>Bengio</a:t>
            </a:r>
            <a:r>
              <a:rPr lang="en-US" sz="2400" dirty="0">
                <a:latin typeface="Times New Roman" panose="02020603050405020304" pitchFamily="18" charset="0"/>
                <a:cs typeface="Times New Roman" panose="02020603050405020304" pitchFamily="18" charset="0"/>
              </a:rPr>
              <a:t>, “Learning phrase representations using </a:t>
            </a:r>
            <a:r>
              <a:rPr lang="en-US" sz="2400" dirty="0" err="1">
                <a:latin typeface="Times New Roman" panose="02020603050405020304" pitchFamily="18" charset="0"/>
                <a:cs typeface="Times New Roman" panose="02020603050405020304" pitchFamily="18" charset="0"/>
              </a:rPr>
              <a:t>rnn</a:t>
            </a:r>
            <a:r>
              <a:rPr lang="en-US" sz="2400" dirty="0">
                <a:latin typeface="Times New Roman" panose="02020603050405020304" pitchFamily="18" charset="0"/>
                <a:cs typeface="Times New Roman" panose="02020603050405020304" pitchFamily="18" charset="0"/>
              </a:rPr>
              <a:t> encoder-decoder for statistical machine translation,” </a:t>
            </a:r>
            <a:r>
              <a:rPr lang="en-US" sz="2400"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preprint arXiv:1406.1078, 2014.</a:t>
            </a:r>
            <a:endParaRPr lang="en-IN" sz="2400" dirty="0">
              <a:latin typeface="Times New Roman" pitchFamily="18" charset="0"/>
              <a:cs typeface="Times New Roman" pitchFamily="18" charset="0"/>
            </a:endParaRPr>
          </a:p>
          <a:p>
            <a:pPr marL="0" indent="0">
              <a:lnSpc>
                <a:spcPct val="150000"/>
              </a:lnSpc>
              <a:buNone/>
            </a:pPr>
            <a:r>
              <a:rPr lang="en-IN" sz="2400" dirty="0">
                <a:latin typeface="Times New Roman" pitchFamily="18" charset="0"/>
                <a:cs typeface="Times New Roman" pitchFamily="18" charset="0"/>
              </a:rPr>
              <a:t>[3]. A. </a:t>
            </a:r>
            <a:r>
              <a:rPr lang="en-IN" sz="2400" dirty="0" err="1">
                <a:latin typeface="Times New Roman" pitchFamily="18" charset="0"/>
                <a:cs typeface="Times New Roman" pitchFamily="18" charset="0"/>
              </a:rPr>
              <a:t>Arbab-Zadeh</a:t>
            </a:r>
            <a:r>
              <a:rPr lang="en-IN" sz="2400" dirty="0">
                <a:latin typeface="Times New Roman" pitchFamily="18" charset="0"/>
                <a:cs typeface="Times New Roman" pitchFamily="18" charset="0"/>
              </a:rPr>
              <a:t> and J. Hoe, “Quantification of coronary arterial </a:t>
            </a:r>
            <a:r>
              <a:rPr lang="en-IN" sz="2400" dirty="0" err="1">
                <a:latin typeface="Times New Roman" pitchFamily="18" charset="0"/>
                <a:cs typeface="Times New Roman" pitchFamily="18" charset="0"/>
              </a:rPr>
              <a:t>stenoses</a:t>
            </a:r>
            <a:r>
              <a:rPr lang="en-IN" sz="2400" dirty="0">
                <a:latin typeface="Times New Roman" pitchFamily="18" charset="0"/>
                <a:cs typeface="Times New Roman" pitchFamily="18" charset="0"/>
              </a:rPr>
              <a:t> by </a:t>
            </a:r>
            <a:r>
              <a:rPr lang="en-IN" sz="2400" dirty="0" err="1">
                <a:latin typeface="Times New Roman" pitchFamily="18" charset="0"/>
                <a:cs typeface="Times New Roman" pitchFamily="18" charset="0"/>
              </a:rPr>
              <a:t>multidetector</a:t>
            </a:r>
            <a:r>
              <a:rPr lang="en-IN" sz="2400" dirty="0">
                <a:latin typeface="Times New Roman" pitchFamily="18" charset="0"/>
                <a:cs typeface="Times New Roman" pitchFamily="18" charset="0"/>
              </a:rPr>
              <a:t> CT angiography in comparison with conventional angiography: methods, caveats, and implications,” JACC: Cardiovascular Imaging, vol. 4, no. 2, pp. 191–202, 2011. </a:t>
            </a:r>
          </a:p>
          <a:p>
            <a:pPr marL="0" indent="0">
              <a:lnSpc>
                <a:spcPct val="150000"/>
              </a:lnSpc>
              <a:buNone/>
            </a:pPr>
            <a:endParaRPr lang="en-IN" sz="2400"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15</a:t>
            </a:fld>
            <a:endParaRPr lang="en-IN"/>
          </a:p>
        </p:txBody>
      </p:sp>
    </p:spTree>
    <p:extLst>
      <p:ext uri="{BB962C8B-B14F-4D97-AF65-F5344CB8AC3E}">
        <p14:creationId xmlns:p14="http://schemas.microsoft.com/office/powerpoint/2010/main" val="218273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fontScale="92500" lnSpcReduction="20000"/>
          </a:bodyPr>
          <a:lstStyle/>
          <a:p>
            <a:pPr marL="0" indent="0">
              <a:lnSpc>
                <a:spcPct val="150000"/>
              </a:lnSpc>
              <a:buNone/>
            </a:pPr>
            <a:r>
              <a:rPr lang="en-IN" sz="2400" dirty="0">
                <a:latin typeface="Times New Roman" pitchFamily="18" charset="0"/>
                <a:cs typeface="Times New Roman" pitchFamily="18" charset="0"/>
              </a:rPr>
              <a:t>[4]. D. </a:t>
            </a:r>
            <a:r>
              <a:rPr lang="en-IN" sz="2400" dirty="0" err="1">
                <a:latin typeface="Times New Roman" pitchFamily="18" charset="0"/>
                <a:cs typeface="Times New Roman" pitchFamily="18" charset="0"/>
              </a:rPr>
              <a:t>Dey</a:t>
            </a:r>
            <a:r>
              <a:rPr lang="en-IN" sz="2400" dirty="0">
                <a:latin typeface="Times New Roman" pitchFamily="18" charset="0"/>
                <a:cs typeface="Times New Roman" pitchFamily="18" charset="0"/>
              </a:rPr>
              <a:t>, T. </a:t>
            </a:r>
            <a:r>
              <a:rPr lang="en-IN" sz="2400" dirty="0" err="1">
                <a:latin typeface="Times New Roman" pitchFamily="18" charset="0"/>
                <a:cs typeface="Times New Roman" pitchFamily="18" charset="0"/>
              </a:rPr>
              <a:t>Schepis</a:t>
            </a:r>
            <a:r>
              <a:rPr lang="en-IN" sz="2400" dirty="0">
                <a:latin typeface="Times New Roman" pitchFamily="18" charset="0"/>
                <a:cs typeface="Times New Roman" pitchFamily="18" charset="0"/>
              </a:rPr>
              <a:t>, M. Marwan, P. J. </a:t>
            </a:r>
            <a:r>
              <a:rPr lang="en-IN" sz="2400" dirty="0" err="1">
                <a:latin typeface="Times New Roman" pitchFamily="18" charset="0"/>
                <a:cs typeface="Times New Roman" pitchFamily="18" charset="0"/>
              </a:rPr>
              <a:t>Slomka</a:t>
            </a:r>
            <a:r>
              <a:rPr lang="en-IN" sz="2400" dirty="0">
                <a:latin typeface="Times New Roman" pitchFamily="18" charset="0"/>
                <a:cs typeface="Times New Roman" pitchFamily="18" charset="0"/>
              </a:rPr>
              <a:t>, D. S. Berman, and S. Achenbach, “Automated three-dimensional quantification of </a:t>
            </a:r>
            <a:r>
              <a:rPr lang="en-IN" sz="2400" dirty="0" err="1">
                <a:latin typeface="Times New Roman" pitchFamily="18" charset="0"/>
                <a:cs typeface="Times New Roman" pitchFamily="18" charset="0"/>
              </a:rPr>
              <a:t>noncalcified</a:t>
            </a:r>
            <a:r>
              <a:rPr lang="en-IN" sz="2400" dirty="0">
                <a:latin typeface="Times New Roman" pitchFamily="18" charset="0"/>
                <a:cs typeface="Times New Roman" pitchFamily="18" charset="0"/>
              </a:rPr>
              <a:t> coronary plaque from coronary CT angiography: comparison with intravascular US,” Radiology, vol. 257, no. 2, pp. 516–522, 2010.</a:t>
            </a:r>
          </a:p>
          <a:p>
            <a:pPr marL="0" indent="0">
              <a:lnSpc>
                <a:spcPct val="150000"/>
              </a:lnSpc>
              <a:buNone/>
            </a:pPr>
            <a:r>
              <a:rPr lang="en-IN" sz="2400" dirty="0">
                <a:latin typeface="Times New Roman" pitchFamily="18" charset="0"/>
                <a:cs typeface="Times New Roman" pitchFamily="18" charset="0"/>
              </a:rPr>
              <a:t>[5].  M. J. </a:t>
            </a:r>
            <a:r>
              <a:rPr lang="en-IN" sz="2400" dirty="0" err="1">
                <a:latin typeface="Times New Roman" pitchFamily="18" charset="0"/>
                <a:cs typeface="Times New Roman" pitchFamily="18" charset="0"/>
              </a:rPr>
              <a:t>Budoff</a:t>
            </a:r>
            <a:r>
              <a:rPr lang="en-IN" sz="2400" dirty="0">
                <a:latin typeface="Times New Roman" pitchFamily="18" charset="0"/>
                <a:cs typeface="Times New Roman" pitchFamily="18" charset="0"/>
              </a:rPr>
              <a:t>, D. </a:t>
            </a:r>
            <a:r>
              <a:rPr lang="en-IN" sz="2400" dirty="0" err="1">
                <a:latin typeface="Times New Roman" pitchFamily="18" charset="0"/>
                <a:cs typeface="Times New Roman" pitchFamily="18" charset="0"/>
              </a:rPr>
              <a:t>Dowe</a:t>
            </a:r>
            <a:r>
              <a:rPr lang="en-IN" sz="2400" dirty="0">
                <a:latin typeface="Times New Roman" pitchFamily="18" charset="0"/>
                <a:cs typeface="Times New Roman" pitchFamily="18" charset="0"/>
              </a:rPr>
              <a:t>, J. G. </a:t>
            </a:r>
            <a:r>
              <a:rPr lang="en-IN" sz="2400" dirty="0" err="1">
                <a:latin typeface="Times New Roman" pitchFamily="18" charset="0"/>
                <a:cs typeface="Times New Roman" pitchFamily="18" charset="0"/>
              </a:rPr>
              <a:t>Jollis</a:t>
            </a:r>
            <a:r>
              <a:rPr lang="en-IN" sz="2400" dirty="0">
                <a:latin typeface="Times New Roman" pitchFamily="18" charset="0"/>
                <a:cs typeface="Times New Roman" pitchFamily="18" charset="0"/>
              </a:rPr>
              <a:t>, M. </a:t>
            </a:r>
            <a:r>
              <a:rPr lang="en-IN" sz="2400" dirty="0" err="1">
                <a:latin typeface="Times New Roman" pitchFamily="18" charset="0"/>
                <a:cs typeface="Times New Roman" pitchFamily="18" charset="0"/>
              </a:rPr>
              <a:t>Gitter</a:t>
            </a:r>
            <a:r>
              <a:rPr lang="en-IN" sz="2400" dirty="0">
                <a:latin typeface="Times New Roman" pitchFamily="18" charset="0"/>
                <a:cs typeface="Times New Roman" pitchFamily="18" charset="0"/>
              </a:rPr>
              <a:t>, J. Sutherland, E. </a:t>
            </a:r>
            <a:r>
              <a:rPr lang="en-IN" sz="2400" dirty="0" err="1">
                <a:latin typeface="Times New Roman" pitchFamily="18" charset="0"/>
                <a:cs typeface="Times New Roman" pitchFamily="18" charset="0"/>
              </a:rPr>
              <a:t>Halamert</a:t>
            </a:r>
            <a:r>
              <a:rPr lang="en-IN" sz="2400" dirty="0">
                <a:latin typeface="Times New Roman" pitchFamily="18" charset="0"/>
                <a:cs typeface="Times New Roman" pitchFamily="18" charset="0"/>
              </a:rPr>
              <a:t>, M. Scherer, R. </a:t>
            </a:r>
            <a:r>
              <a:rPr lang="en-IN" sz="2400" dirty="0" err="1">
                <a:latin typeface="Times New Roman" pitchFamily="18" charset="0"/>
                <a:cs typeface="Times New Roman" pitchFamily="18" charset="0"/>
              </a:rPr>
              <a:t>Bellinger</a:t>
            </a:r>
            <a:r>
              <a:rPr lang="en-IN" sz="2400" dirty="0">
                <a:latin typeface="Times New Roman" pitchFamily="18" charset="0"/>
                <a:cs typeface="Times New Roman" pitchFamily="18" charset="0"/>
              </a:rPr>
              <a:t>, A. Martin, R. Benton et al., “Diagnostic performance of 64-multidetector row coronary computed tomographic angiography for evaluation of coronary artery stenosis in individuals without known coronary artery disease: results from the prospective </a:t>
            </a:r>
            <a:r>
              <a:rPr lang="en-IN" sz="2400" dirty="0" err="1">
                <a:latin typeface="Times New Roman" pitchFamily="18" charset="0"/>
                <a:cs typeface="Times New Roman" pitchFamily="18" charset="0"/>
              </a:rPr>
              <a:t>multicenter</a:t>
            </a:r>
            <a:r>
              <a:rPr lang="en-IN" sz="2400" dirty="0">
                <a:latin typeface="Times New Roman" pitchFamily="18" charset="0"/>
                <a:cs typeface="Times New Roman" pitchFamily="18" charset="0"/>
              </a:rPr>
              <a:t> ACCURACY trial,” Journal of the American College of Cardiology, vol. 52, no. 21, pp. 1724–1732, 2008.</a:t>
            </a:r>
            <a:endParaRPr lang="en-US" sz="2400" dirty="0">
              <a:latin typeface="Times New Roman" pitchFamily="18" charset="0"/>
              <a:cs typeface="Times New Roman" pitchFamily="18" charset="0"/>
            </a:endParaRPr>
          </a:p>
          <a:p>
            <a:pPr marL="0" indent="0">
              <a:lnSpc>
                <a:spcPct val="150000"/>
              </a:lnSpc>
              <a:buNone/>
            </a:pPr>
            <a:r>
              <a:rPr lang="en-IN" sz="2400" dirty="0">
                <a:latin typeface="Times New Roman" pitchFamily="18" charset="0"/>
                <a:cs typeface="Times New Roman" pitchFamily="18" charset="0"/>
              </a:rPr>
              <a:t>[6]. L. </a:t>
            </a:r>
            <a:r>
              <a:rPr lang="en-IN" sz="2400" dirty="0" err="1">
                <a:latin typeface="Times New Roman" pitchFamily="18" charset="0"/>
                <a:cs typeface="Times New Roman" pitchFamily="18" charset="0"/>
              </a:rPr>
              <a:t>Antiga</a:t>
            </a:r>
            <a:r>
              <a:rPr lang="en-IN" sz="2400" dirty="0">
                <a:latin typeface="Times New Roman" pitchFamily="18" charset="0"/>
                <a:cs typeface="Times New Roman" pitchFamily="18" charset="0"/>
              </a:rPr>
              <a:t> and D. A. Steinman, “Robust and objective decomposition and mapping of bifurcating vessels,” IEEE Transactions on Medical Imaging, vol. 23, no. 6, pp. 704–713, 2004.</a:t>
            </a:r>
          </a:p>
          <a:p>
            <a:pPr marL="0" indent="0">
              <a:lnSpc>
                <a:spcPct val="150000"/>
              </a:lnSpc>
              <a:buNone/>
            </a:pPr>
            <a:endParaRPr lang="en-US" sz="2400" dirty="0"/>
          </a:p>
          <a:p>
            <a:pPr marL="0" indent="0">
              <a:lnSpc>
                <a:spcPct val="150000"/>
              </a:lnSpc>
              <a:buNone/>
            </a:pP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16</a:t>
            </a:fld>
            <a:endParaRPr lang="en-IN"/>
          </a:p>
        </p:txBody>
      </p:sp>
    </p:spTree>
    <p:extLst>
      <p:ext uri="{BB962C8B-B14F-4D97-AF65-F5344CB8AC3E}">
        <p14:creationId xmlns:p14="http://schemas.microsoft.com/office/powerpoint/2010/main" val="237440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17</a:t>
            </a:fld>
            <a:endParaRPr lang="en-IN"/>
          </a:p>
        </p:txBody>
      </p:sp>
    </p:spTree>
    <p:extLst>
      <p:ext uri="{BB962C8B-B14F-4D97-AF65-F5344CB8AC3E}">
        <p14:creationId xmlns:p14="http://schemas.microsoft.com/office/powerpoint/2010/main" val="116327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18</a:t>
            </a:fld>
            <a:endParaRPr lang="en-IN"/>
          </a:p>
        </p:txBody>
      </p:sp>
    </p:spTree>
    <p:extLst>
      <p:ext uri="{BB962C8B-B14F-4D97-AF65-F5344CB8AC3E}">
        <p14:creationId xmlns:p14="http://schemas.microsoft.com/office/powerpoint/2010/main" val="113441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143491"/>
            <a:ext cx="12191999" cy="4973314"/>
          </a:xfrm>
        </p:spPr>
        <p:txBody>
          <a:bodyPr>
            <a:normAutofit fontScale="92500" lnSpcReduction="10000"/>
          </a:bodyPr>
          <a:lstStyle/>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Existing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Proposed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System Design</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Result Analysis</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Conclusion and Future Enhancement</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References</a:t>
            </a:r>
            <a:endParaRPr lang="en-IN"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2</a:t>
            </a:fld>
            <a:endParaRPr lang="en-IN"/>
          </a:p>
        </p:txBody>
      </p:sp>
    </p:spTree>
    <p:extLst>
      <p:ext uri="{BB962C8B-B14F-4D97-AF65-F5344CB8AC3E}">
        <p14:creationId xmlns:p14="http://schemas.microsoft.com/office/powerpoint/2010/main" val="38822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756293"/>
            <a:ext cx="12191999" cy="5654351"/>
          </a:xfrm>
        </p:spPr>
        <p:txBody>
          <a:bodyPr>
            <a:noAutofit/>
          </a:bodyPr>
          <a:lstStyle/>
          <a:p>
            <a:pPr algn="just">
              <a:lnSpc>
                <a:spcPct val="160000"/>
              </a:lnSpc>
            </a:pPr>
            <a:r>
              <a:rPr lang="en-IN" sz="2200" dirty="0">
                <a:latin typeface="Times New Roman" pitchFamily="18" charset="0"/>
                <a:cs typeface="Times New Roman" pitchFamily="18" charset="0"/>
              </a:rPr>
              <a:t>Various types of atherosclerotic plaque and varying grades of stenosis could lead to different management of patients with coronary artery disease. Therefore, it is crucial to detect and classify the type of coronary artery plaque, as well as to detect and determine the degree of coronary artery stenosis.</a:t>
            </a:r>
          </a:p>
          <a:p>
            <a:pPr algn="just">
              <a:lnSpc>
                <a:spcPct val="160000"/>
              </a:lnSpc>
            </a:pPr>
            <a:r>
              <a:rPr lang="en-IN" sz="2200" dirty="0">
                <a:latin typeface="Times New Roman" pitchFamily="18" charset="0"/>
                <a:cs typeface="Times New Roman" pitchFamily="18" charset="0"/>
              </a:rPr>
              <a:t>To define the reference standard, the presence and the type of plaque in the coronary arteries as well as the presence and the anatomical significance of coronary stenosis were manually annotated in the MPR images by identifying the start- and end-points of the segment of the artery affected by the plaque.</a:t>
            </a:r>
          </a:p>
          <a:p>
            <a:pPr algn="just">
              <a:lnSpc>
                <a:spcPct val="160000"/>
              </a:lnSpc>
            </a:pPr>
            <a:r>
              <a:rPr lang="en-IN" sz="2200" dirty="0">
                <a:latin typeface="Times New Roman" pitchFamily="18" charset="0"/>
                <a:cs typeface="Times New Roman" pitchFamily="18" charset="0"/>
              </a:rPr>
              <a:t>First, a 3D convolutional neural network is utilized to extract features along the coronary artery. Subsequently, the extracted features are aggregated by a recurrent neural network that performs two simultaneous multiclass classification tasks.  </a:t>
            </a:r>
          </a:p>
          <a:p>
            <a:pPr algn="just">
              <a:lnSpc>
                <a:spcPct val="160000"/>
              </a:lnSpc>
            </a:pPr>
            <a:r>
              <a:rPr lang="en-IN" sz="2200" dirty="0">
                <a:latin typeface="Times New Roman" pitchFamily="18" charset="0"/>
                <a:cs typeface="Times New Roman" pitchFamily="18" charset="0"/>
              </a:rPr>
              <a:t>First task, to detect type of coronary artery plaque. Second task, to detect significance of stenosis.</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3</a:t>
            </a:fld>
            <a:endParaRPr lang="en-IN"/>
          </a:p>
        </p:txBody>
      </p:sp>
    </p:spTree>
    <p:extLst>
      <p:ext uri="{BB962C8B-B14F-4D97-AF65-F5344CB8AC3E}">
        <p14:creationId xmlns:p14="http://schemas.microsoft.com/office/powerpoint/2010/main" val="12875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968518"/>
            <a:ext cx="12191999" cy="5654351"/>
          </a:xfrm>
        </p:spPr>
        <p:txBody>
          <a:bodyPr>
            <a:noAutofit/>
          </a:bodyPr>
          <a:lstStyle/>
          <a:p>
            <a:pPr algn="just">
              <a:lnSpc>
                <a:spcPct val="150000"/>
              </a:lnSpc>
            </a:pPr>
            <a:r>
              <a:rPr lang="en-IN" sz="2000" dirty="0">
                <a:latin typeface="Times New Roman" pitchFamily="18" charset="0"/>
                <a:cs typeface="Times New Roman" pitchFamily="18" charset="0"/>
              </a:rPr>
              <a:t>Coronary artery disease (CAD) is the most common type of heart disease. CAD occurs when atherosclerotic plaque builds up in the wall of the coronary arteries. This may lead to stenosis, i.e. narrowing or occlusion of the coronary artery lumen, limiting blood supply to the myocardium and potentially leading to myocardial ischemia. Atherosclerotic plaque can be classified according to its composition into calcified plaque, non-calcified plaque, and mixed plaque, i.e plaque containing calcified and non-calcified components.</a:t>
            </a:r>
          </a:p>
          <a:p>
            <a:pPr algn="just">
              <a:lnSpc>
                <a:spcPct val="150000"/>
              </a:lnSpc>
            </a:pPr>
            <a:r>
              <a:rPr lang="en-IN" sz="2000" dirty="0">
                <a:latin typeface="Times New Roman" pitchFamily="18" charset="0"/>
                <a:cs typeface="Times New Roman" pitchFamily="18" charset="0"/>
              </a:rPr>
              <a:t>Given the importance of plaque detection, a number of methods for coronary artery plaque detection and quantification have been proposed. Thus far, (semi-)automatic methods have been designed to detect either calcified or non-calcified plaque.</a:t>
            </a:r>
            <a:r>
              <a:rPr lang="en-IN" sz="2000" dirty="0"/>
              <a:t> </a:t>
            </a:r>
          </a:p>
          <a:p>
            <a:pPr algn="just">
              <a:lnSpc>
                <a:spcPct val="150000"/>
              </a:lnSpc>
            </a:pPr>
            <a:r>
              <a:rPr lang="en-IN" sz="2000" dirty="0">
                <a:latin typeface="Times New Roman" pitchFamily="18" charset="0"/>
                <a:cs typeface="Times New Roman" pitchFamily="18" charset="0"/>
              </a:rPr>
              <a:t>While the visual detection of calcified plaque is straightforward in CT/CCTA due to its higher CT density, the detection of noncalcified and especially mixed plaque is more challenging because of low contrast with adjacent tissues. Therefore, unlike methods detecting calcifications, standard visual evaluation as well as (semi-)automatic approaches detecting non-calcified plaque typically analyse straightened multi-planar reformatted (MPR) images.</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4</a:t>
            </a:fld>
            <a:endParaRPr lang="en-IN"/>
          </a:p>
        </p:txBody>
      </p:sp>
    </p:spTree>
    <p:extLst>
      <p:ext uri="{BB962C8B-B14F-4D97-AF65-F5344CB8AC3E}">
        <p14:creationId xmlns:p14="http://schemas.microsoft.com/office/powerpoint/2010/main" val="45987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692332"/>
            <a:ext cx="12191999" cy="5943599"/>
          </a:xfrm>
        </p:spPr>
        <p:txBody>
          <a:bodyPr>
            <a:noAutofit/>
          </a:bodyPr>
          <a:lstStyle/>
          <a:p>
            <a:pPr algn="just" eaLnBrk="0" fontAlgn="base" hangingPunct="0">
              <a:lnSpc>
                <a:spcPct val="160000"/>
              </a:lnSpc>
              <a:spcBef>
                <a:spcPct val="20000"/>
              </a:spcBef>
              <a:spcAft>
                <a:spcPct val="0"/>
              </a:spcAft>
              <a:buClr>
                <a:srgbClr val="00007D"/>
              </a:buClr>
              <a:buSzPct val="75000"/>
            </a:pPr>
            <a:r>
              <a:rPr lang="en-IN" sz="2000" dirty="0">
                <a:latin typeface="Times New Roman" pitchFamily="18" charset="0"/>
                <a:cs typeface="Times New Roman" pitchFamily="18" charset="0"/>
              </a:rPr>
              <a:t>To perform the automatic comprehensive analysis, a multi-task recurrent convolutional neural network (RCNN) is employed to analyse the vicinity along the extracted centreline in an MPR image and to simultaneously carry out two classification tasks. In the first task, the network detects and characterizes the type of the coronary artery plaque, i.e. no plaque, non-calcified, mixed or calcified plaque. In the second task, the network detects and determines the anatomical significance of the coronary artery stenosis, i.e. no stenosis, non-significant or significant stenosis.</a:t>
            </a:r>
          </a:p>
          <a:p>
            <a:pPr algn="just" eaLnBrk="0" fontAlgn="base" hangingPunct="0">
              <a:lnSpc>
                <a:spcPct val="160000"/>
              </a:lnSpc>
              <a:spcBef>
                <a:spcPct val="20000"/>
              </a:spcBef>
              <a:spcAft>
                <a:spcPct val="0"/>
              </a:spcAft>
              <a:buClr>
                <a:srgbClr val="00007D"/>
              </a:buClr>
              <a:buSzPct val="75000"/>
            </a:pPr>
            <a:r>
              <a:rPr lang="en-IN" sz="2000" dirty="0">
                <a:latin typeface="Times New Roman" pitchFamily="18" charset="0"/>
                <a:cs typeface="Times New Roman" pitchFamily="18" charset="0"/>
              </a:rPr>
              <a:t>Firstly, we propose to jointly classify plaque and stenosis, while previously proposed methods have detected either plaque or stenosis. Secondly, unlike previous automatic methods, our method does not require segmentation of the coronary artery lumen, instead, it only requires the coronary artery centreline. Thirdly, we are the first to use deep neural networks to approach the task of coronary artery plaque and stenosis analysis, or more specifically a 3D-CNN paired with an RNN to analyse medical data. Finally, previous works for classifying coronary artery plaque require detailed reference annotations for each voxel affected by the plaque.</a:t>
            </a:r>
            <a:r>
              <a:rPr lang="en-IN" sz="2000" b="1" dirty="0"/>
              <a:t> </a:t>
            </a:r>
            <a:endParaRPr lang="en-IN" sz="20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5</a:t>
            </a:fld>
            <a:endParaRPr lang="en-IN"/>
          </a:p>
        </p:txBody>
      </p:sp>
    </p:spTree>
    <p:extLst>
      <p:ext uri="{BB962C8B-B14F-4D97-AF65-F5344CB8AC3E}">
        <p14:creationId xmlns:p14="http://schemas.microsoft.com/office/powerpoint/2010/main" val="59032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Autofit/>
          </a:bodyPr>
          <a:lstStyle/>
          <a:p>
            <a:pPr marL="0" indent="0" algn="just">
              <a:lnSpc>
                <a:spcPct val="150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Coronary artery disease (CAD) is the most common type of heart disease . CAD occurs when atherosclerotic plaque builds up in the wall of the coronary arteries. This may lead to stenosis, i.e. narrowing or occlusion of the coronary artery lumen, limiting blood supply to the myocardium and potentially leading to myocardial ischemia. Atherosclerotic plaque can be classified according to its composition into calcified plaque, non-calcified plaque, and mixed plaque, i.e plaque containing calcified and non-calcified components. All existing algorithms were able to predict presence of Plaque or Not but they will not predict Significance of Stenosis.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6</a:t>
            </a:fld>
            <a:endParaRPr lang="en-IN"/>
          </a:p>
        </p:txBody>
      </p:sp>
    </p:spTree>
    <p:extLst>
      <p:ext uri="{BB962C8B-B14F-4D97-AF65-F5344CB8AC3E}">
        <p14:creationId xmlns:p14="http://schemas.microsoft.com/office/powerpoint/2010/main" val="206843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864014"/>
            <a:ext cx="12191999" cy="5563680"/>
          </a:xfrm>
        </p:spPr>
        <p:txBody>
          <a:bodyPr>
            <a:noAutofit/>
          </a:bodyPr>
          <a:lstStyle/>
          <a:p>
            <a:pPr marL="0" indent="0" algn="just">
              <a:lnSpc>
                <a:spcPct val="150000"/>
              </a:lnSpc>
              <a:buNone/>
            </a:pPr>
            <a:r>
              <a:rPr lang="en-IN" sz="2600" dirty="0">
                <a:effectLst/>
                <a:latin typeface="Times New Roman" pitchFamily="18" charset="0"/>
                <a:ea typeface="Calibri" panose="020F0502020204030204" pitchFamily="34" charset="0"/>
                <a:cs typeface="Times New Roman" panose="02020603050405020304" pitchFamily="18" charset="0"/>
              </a:rPr>
              <a:t>In propose </a:t>
            </a:r>
            <a:r>
              <a:rPr lang="en-IN" sz="2600" dirty="0">
                <a:latin typeface="Times New Roman" pitchFamily="18" charset="0"/>
                <a:ea typeface="Calibri" panose="020F0502020204030204" pitchFamily="34" charset="0"/>
                <a:cs typeface="Times New Roman" panose="02020603050405020304" pitchFamily="18" charset="0"/>
              </a:rPr>
              <a:t>system </a:t>
            </a:r>
            <a:r>
              <a:rPr lang="en-IN" sz="2600" dirty="0">
                <a:effectLst/>
                <a:latin typeface="Times New Roman" pitchFamily="18" charset="0"/>
                <a:ea typeface="Calibri" panose="020F0502020204030204" pitchFamily="34" charset="0"/>
                <a:cs typeface="Times New Roman" panose="02020603050405020304" pitchFamily="18" charset="0"/>
              </a:rPr>
              <a:t>author has applied Recurrent Convolution Neural Network (RCNN) to detect plaque and Stenosis from Coronary Artery CCTA (clinically obtained coronary CT angiography) images and  to overcome from this problem author has introduced RCNN which can predict two task. In task one RCNN predict Plaque classification and in task two predict percentage of Stenosis. White line in image indicate Stenosis percentage and if percentage is more than 50 then Stenosis presence detected. To implement this project author has used annotated images from experts which classify plaque into ‘No-Plaque, Non-Calcified, Mixed and Calcified’ </a:t>
            </a:r>
            <a:r>
              <a:rPr lang="en-IN" sz="2600" dirty="0">
                <a:effectLst/>
                <a:latin typeface="Times New Roman" panose="02020603050405020304" pitchFamily="18" charset="0"/>
                <a:ea typeface="Calibri" panose="020F0502020204030204" pitchFamily="34" charset="0"/>
              </a:rPr>
              <a:t>but we are unable to find such dataset so we are predicting Healthy and Plaque images and then calculating percentage of Stenosis.</a:t>
            </a:r>
            <a:endParaRPr lang="en-IN" sz="26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7</a:t>
            </a:fld>
            <a:endParaRPr lang="en-IN"/>
          </a:p>
        </p:txBody>
      </p:sp>
    </p:spTree>
    <p:extLst>
      <p:ext uri="{BB962C8B-B14F-4D97-AF65-F5344CB8AC3E}">
        <p14:creationId xmlns:p14="http://schemas.microsoft.com/office/powerpoint/2010/main" val="40648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0183BA4-7B10-4BE3-A0B2-A48721054ED6}" type="slidenum">
              <a:rPr lang="en-IN" smtClean="0"/>
              <a:t>8</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9" y="974559"/>
            <a:ext cx="4952268" cy="5366082"/>
          </a:xfrm>
          <a:prstGeom prst="rect">
            <a:avLst/>
          </a:prstGeom>
        </p:spPr>
      </p:pic>
      <p:sp>
        <p:nvSpPr>
          <p:cNvPr id="9" name="TextBox 8"/>
          <p:cNvSpPr txBox="1"/>
          <p:nvPr/>
        </p:nvSpPr>
        <p:spPr>
          <a:xfrm>
            <a:off x="5426242" y="986591"/>
            <a:ext cx="6304547" cy="5940088"/>
          </a:xfrm>
          <a:prstGeom prst="rect">
            <a:avLst/>
          </a:prstGeom>
          <a:noFill/>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The input of the network is a sequence of a maximal length of 25 cubes of 25 × 25 × 25 voxels with stride of 5 voxels along the coronary artery centerline, extracted from the MPR. </a:t>
            </a:r>
          </a:p>
          <a:p>
            <a:pPr marL="285750" indent="-285750">
              <a:buFont typeface="Arial" pitchFamily="34" charset="0"/>
              <a:buChar char="•"/>
            </a:pPr>
            <a:r>
              <a:rPr lang="en-US" sz="2000" dirty="0">
                <a:latin typeface="Times New Roman" pitchFamily="18" charset="0"/>
                <a:cs typeface="Times New Roman" pitchFamily="18" charset="0"/>
              </a:rPr>
              <a:t>Each cube is analyzed by a 3D CNN. The CNN consists of three convolutional layers with kernels of 3 × 3 × 3, with 32, 64, 128 filters, respectively. </a:t>
            </a:r>
          </a:p>
          <a:p>
            <a:pPr marL="285750" indent="-285750">
              <a:buFont typeface="Arial" pitchFamily="34" charset="0"/>
              <a:buChar char="•"/>
            </a:pPr>
            <a:r>
              <a:rPr lang="en-US" sz="2000" dirty="0">
                <a:latin typeface="Times New Roman" pitchFamily="18" charset="0"/>
                <a:cs typeface="Times New Roman" pitchFamily="18" charset="0"/>
              </a:rPr>
              <a:t>Each convolutional layer is followed by 2 × 2 × 2 max-pooling layer and batch normalization. The features extracted by the CNN are fed to the RNN, which models the sequential information. </a:t>
            </a:r>
          </a:p>
          <a:p>
            <a:pPr marL="285750" indent="-285750">
              <a:buFont typeface="Arial" pitchFamily="34" charset="0"/>
              <a:buChar char="•"/>
            </a:pPr>
            <a:r>
              <a:rPr lang="en-US" sz="2000" dirty="0">
                <a:latin typeface="Times New Roman" pitchFamily="18" charset="0"/>
                <a:cs typeface="Times New Roman" pitchFamily="18" charset="0"/>
              </a:rPr>
              <a:t>The RNN consists of 2 layers of 64 Gated Recurrent Units (GRUs) each. Rectified linear units (ReLU) are used in both CNN and RNN layers as activation functions. </a:t>
            </a:r>
          </a:p>
          <a:p>
            <a:pPr marL="285750" indent="-285750">
              <a:buFont typeface="Arial" pitchFamily="34" charset="0"/>
              <a:buChar char="•"/>
            </a:pPr>
            <a:r>
              <a:rPr lang="en-US" sz="2000" dirty="0">
                <a:latin typeface="Times New Roman" pitchFamily="18" charset="0"/>
                <a:cs typeface="Times New Roman" pitchFamily="18" charset="0"/>
              </a:rPr>
              <a:t>The output of the last layer of the RNN is fed into two separated multi-label softmax classifiers. </a:t>
            </a:r>
          </a:p>
          <a:p>
            <a:pPr marL="285750" indent="-285750">
              <a:buFont typeface="Arial" pitchFamily="34" charset="0"/>
              <a:buChar char="•"/>
            </a:pPr>
            <a:r>
              <a:rPr lang="en-US" sz="2000" dirty="0">
                <a:latin typeface="Times New Roman" pitchFamily="18" charset="0"/>
                <a:cs typeface="Times New Roman" pitchFamily="18" charset="0"/>
              </a:rPr>
              <a:t>The network has a total number of 340,295 parameters.</a:t>
            </a:r>
          </a:p>
          <a:p>
            <a:endParaRPr lang="en-US" sz="2000" dirty="0">
              <a:latin typeface="Times New Roman" pitchFamily="18" charset="0"/>
              <a:cs typeface="Times New Roman" pitchFamily="18" charset="0"/>
            </a:endParaRPr>
          </a:p>
        </p:txBody>
      </p:sp>
      <p:sp>
        <p:nvSpPr>
          <p:cNvPr id="10" name="TextBox 9"/>
          <p:cNvSpPr txBox="1"/>
          <p:nvPr/>
        </p:nvSpPr>
        <p:spPr>
          <a:xfrm>
            <a:off x="625642" y="264695"/>
            <a:ext cx="11057021" cy="584775"/>
          </a:xfrm>
          <a:prstGeom prst="rect">
            <a:avLst/>
          </a:prstGeom>
          <a:noFill/>
        </p:spPr>
        <p:txBody>
          <a:bodyPr wrap="square" rtlCol="0">
            <a:spAutoFit/>
          </a:bodyPr>
          <a:lstStyle/>
          <a:p>
            <a:r>
              <a:rPr lang="en-US" sz="3200" b="1" dirty="0">
                <a:latin typeface="Times New Roman" pitchFamily="18" charset="0"/>
                <a:cs typeface="Times New Roman" pitchFamily="18" charset="0"/>
              </a:rPr>
              <a:t>ARCHITECTURAL DESIGN FOR PROPOSED SYSTEM</a:t>
            </a:r>
          </a:p>
        </p:txBody>
      </p:sp>
    </p:spTree>
    <p:extLst>
      <p:ext uri="{BB962C8B-B14F-4D97-AF65-F5344CB8AC3E}">
        <p14:creationId xmlns:p14="http://schemas.microsoft.com/office/powerpoint/2010/main" val="21891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FC720-125B-FF0A-FEF0-6D694B990599}"/>
              </a:ext>
            </a:extLst>
          </p:cNvPr>
          <p:cNvSpPr>
            <a:spLocks noGrp="1"/>
          </p:cNvSpPr>
          <p:nvPr>
            <p:ph type="dt" sz="half" idx="10"/>
          </p:nvPr>
        </p:nvSpPr>
        <p:spPr/>
        <p:txBody>
          <a:bodyPr/>
          <a:lstStyle/>
          <a:p>
            <a:fld id="{A18A7FA7-F693-4DFB-AEDA-FE633EEC95AF}" type="datetime1">
              <a:rPr lang="en-IN" smtClean="0"/>
              <a:t>24-02-2023</a:t>
            </a:fld>
            <a:endParaRPr lang="en-IN"/>
          </a:p>
        </p:txBody>
      </p:sp>
      <p:sp>
        <p:nvSpPr>
          <p:cNvPr id="3" name="Slide Number Placeholder 2">
            <a:extLst>
              <a:ext uri="{FF2B5EF4-FFF2-40B4-BE49-F238E27FC236}">
                <a16:creationId xmlns:a16="http://schemas.microsoft.com/office/drawing/2014/main" id="{A7ADECF5-609B-E8BE-DA42-6F535FB032F1}"/>
              </a:ext>
            </a:extLst>
          </p:cNvPr>
          <p:cNvSpPr>
            <a:spLocks noGrp="1"/>
          </p:cNvSpPr>
          <p:nvPr>
            <p:ph type="sldNum" sz="quarter" idx="12"/>
          </p:nvPr>
        </p:nvSpPr>
        <p:spPr/>
        <p:txBody>
          <a:bodyPr/>
          <a:lstStyle/>
          <a:p>
            <a:fld id="{A0183BA4-7B10-4BE3-A0B2-A48721054ED6}" type="slidenum">
              <a:rPr lang="en-IN" smtClean="0"/>
              <a:t>9</a:t>
            </a:fld>
            <a:endParaRPr lang="en-IN"/>
          </a:p>
        </p:txBody>
      </p:sp>
      <p:pic>
        <p:nvPicPr>
          <p:cNvPr id="6" name="Picture 5">
            <a:extLst>
              <a:ext uri="{FF2B5EF4-FFF2-40B4-BE49-F238E27FC236}">
                <a16:creationId xmlns:a16="http://schemas.microsoft.com/office/drawing/2014/main" id="{987D7EA1-6DEE-1A4A-F2C0-55350D1A0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 y="0"/>
            <a:ext cx="12199810" cy="6858000"/>
          </a:xfrm>
          <a:prstGeom prst="rect">
            <a:avLst/>
          </a:prstGeom>
        </p:spPr>
      </p:pic>
      <p:sp>
        <p:nvSpPr>
          <p:cNvPr id="7" name="Rectangle 6">
            <a:extLst>
              <a:ext uri="{FF2B5EF4-FFF2-40B4-BE49-F238E27FC236}">
                <a16:creationId xmlns:a16="http://schemas.microsoft.com/office/drawing/2014/main" id="{BC4E92FA-BC37-ABE7-F7A4-7685BCA7F00E}"/>
              </a:ext>
            </a:extLst>
          </p:cNvPr>
          <p:cNvSpPr/>
          <p:nvPr/>
        </p:nvSpPr>
        <p:spPr>
          <a:xfrm>
            <a:off x="351064" y="461665"/>
            <a:ext cx="5870122" cy="653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E46B36-2522-92C4-8018-B1DF9A8A6BAA}"/>
              </a:ext>
            </a:extLst>
          </p:cNvPr>
          <p:cNvSpPr/>
          <p:nvPr/>
        </p:nvSpPr>
        <p:spPr>
          <a:xfrm>
            <a:off x="3168230" y="354178"/>
            <a:ext cx="5283947" cy="830997"/>
          </a:xfrm>
          <a:prstGeom prst="rect">
            <a:avLst/>
          </a:prstGeom>
          <a:noFill/>
        </p:spPr>
        <p:txBody>
          <a:bodyPr wrap="none" lIns="91440" tIns="45720" rIns="91440" bIns="45720">
            <a:spAutoFit/>
          </a:bodyPr>
          <a:lstStyle/>
          <a:p>
            <a:pPr algn="ctr"/>
            <a:r>
              <a:rPr lang="en-US" sz="48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FLOW DIAGRAM</a:t>
            </a:r>
          </a:p>
        </p:txBody>
      </p:sp>
      <p:sp>
        <p:nvSpPr>
          <p:cNvPr id="9" name="Rectangle 8">
            <a:extLst>
              <a:ext uri="{FF2B5EF4-FFF2-40B4-BE49-F238E27FC236}">
                <a16:creationId xmlns:a16="http://schemas.microsoft.com/office/drawing/2014/main" id="{F486A4DE-B0C8-8921-A213-DA819A10E0FD}"/>
              </a:ext>
            </a:extLst>
          </p:cNvPr>
          <p:cNvSpPr/>
          <p:nvPr/>
        </p:nvSpPr>
        <p:spPr>
          <a:xfrm>
            <a:off x="351064" y="1045029"/>
            <a:ext cx="11430000" cy="195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18340D-FF6F-5C33-83C4-947CF28482BF}"/>
              </a:ext>
            </a:extLst>
          </p:cNvPr>
          <p:cNvSpPr/>
          <p:nvPr/>
        </p:nvSpPr>
        <p:spPr>
          <a:xfrm>
            <a:off x="10425793" y="0"/>
            <a:ext cx="1766207" cy="923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35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1789</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OUTLINE </vt:lpstr>
      <vt:lpstr>ABSTRACT</vt:lpstr>
      <vt:lpstr>INTRODUCTION</vt:lpstr>
      <vt:lpstr>INTRODUCTION</vt:lpstr>
      <vt:lpstr>EXISTING SYSTEM</vt:lpstr>
      <vt:lpstr>PROPOSED SYSTEM</vt:lpstr>
      <vt:lpstr>PowerPoint Presentation</vt:lpstr>
      <vt:lpstr>PowerPoint Presentation</vt:lpstr>
      <vt:lpstr>MODULES </vt:lpstr>
      <vt:lpstr>RESULTS ANALYSIS</vt:lpstr>
      <vt:lpstr>RESULTS ANALYSIS</vt:lpstr>
      <vt:lpstr>RESULTS ANALYSIS</vt:lpstr>
      <vt:lpstr>CONCLUSION AND FUTURE ENHANCEMENT</vt:lpstr>
      <vt:lpstr>REFERENCES </vt:lpstr>
      <vt:lpstr>REFERENCES </vt:lpstr>
      <vt:lpstr>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Bhupendra Kumar</cp:lastModifiedBy>
  <cp:revision>111</cp:revision>
  <dcterms:created xsi:type="dcterms:W3CDTF">2021-05-18T14:01:25Z</dcterms:created>
  <dcterms:modified xsi:type="dcterms:W3CDTF">2023-02-24T09:18:51Z</dcterms:modified>
</cp:coreProperties>
</file>