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7" r:id="rId3"/>
    <p:sldId id="258" r:id="rId4"/>
    <p:sldId id="287" r:id="rId5"/>
    <p:sldId id="259" r:id="rId6"/>
    <p:sldId id="265" r:id="rId7"/>
    <p:sldId id="275" r:id="rId8"/>
    <p:sldId id="281" r:id="rId9"/>
    <p:sldId id="283" r:id="rId10"/>
    <p:sldId id="285" r:id="rId11"/>
    <p:sldId id="280" r:id="rId12"/>
    <p:sldId id="277" r:id="rId13"/>
    <p:sldId id="264" r:id="rId14"/>
    <p:sldId id="289" r:id="rId15"/>
    <p:sldId id="291" r:id="rId16"/>
    <p:sldId id="293" r:id="rId17"/>
    <p:sldId id="298" r:id="rId18"/>
    <p:sldId id="295" r:id="rId19"/>
    <p:sldId id="296" r:id="rId20"/>
    <p:sldId id="299" r:id="rId21"/>
  </p:sldIdLst>
  <p:sldSz cx="9144000" cy="5143500" type="screen16x9"/>
  <p:notesSz cx="6858000" cy="9144000"/>
  <p:embeddedFontLst>
    <p:embeddedFont>
      <p:font typeface="Consolas" panose="020B0609020204030204" pitchFamily="49" charset="0"/>
      <p:regular r:id="rId23"/>
      <p:bold r:id="rId24"/>
      <p:italic r:id="rId25"/>
      <p:boldItalic r:id="rId26"/>
    </p:embeddedFont>
    <p:embeddedFont>
      <p:font typeface="Didact Gothic" pitchFamily="2" charset="0"/>
      <p:regular r:id="rId27"/>
    </p:embeddedFont>
    <p:embeddedFont>
      <p:font typeface="DM Serif Display" pitchFamily="2" charset="0"/>
      <p:regular r:id="rId28"/>
      <p:italic r:id="rId29"/>
    </p:embeddedFont>
    <p:embeddedFont>
      <p:font typeface="Roboto" panose="02000000000000000000" pitchFamily="2" charset="0"/>
      <p:regular r:id="rId30"/>
      <p:bold r:id="rId31"/>
      <p:italic r:id="rId32"/>
      <p:boldItalic r:id="rId33"/>
    </p:embeddedFont>
    <p:embeddedFont>
      <p:font typeface="Tenorite" pitchFamily="2" charset="0"/>
      <p:regular r:id="rId34"/>
      <p:bold r:id="rId35"/>
      <p:italic r:id="rId36"/>
      <p:boldItalic r:id="rId37"/>
    </p:embeddedFont>
    <p:embeddedFont>
      <p:font typeface="Times" panose="0202060305040502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34D7E4-D890-B2F9-3BDB-6868FFE61EA9}" name="Kanderi Murali, Vamsi Krishna" initials="KK" userId="S::vxk210044@utdallas.edu::6843225a-98f5-48ef-be4b-ee85a12ec71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32A6F-9AB5-4602-AFBE-56E1B02176C0}" v="491" dt="2022-11-14T07:56:18.482"/>
    <p1510:client id="{3FA53C79-A5CB-6A48-BD47-7E2E20ADD054}" v="7" dt="2022-11-14T01:11:48.165"/>
    <p1510:client id="{56826722-57B8-49F2-A390-B314844C2EF3}" v="44" dt="2022-11-14T08:02:42.609"/>
    <p1510:client id="{591AA0E6-069D-4F60-AE43-E7878197431C}" v="6" dt="2022-11-14T00:25:04.908"/>
    <p1510:client id="{7332D8C5-DA1E-4360-A37B-BC80769C704D}" v="486" dt="2022-11-14T16:47:16.038"/>
    <p1510:client id="{7D623221-D321-42B9-A1FD-CE9380902A0C}" v="1529" dt="2022-11-14T07:52:31.240"/>
    <p1510:client id="{888393E1-3A91-4646-AD0B-6DEA43542974}" v="299" dt="2022-11-14T16:04:41.793"/>
    <p1510:client id="{92BDB960-D8B1-9630-E2FD-3662FCE48F21}" v="3" dt="2022-12-01T08:33:27.201"/>
    <p1510:client id="{97E8F71D-5E29-412A-82A5-378B1B0231B5}" v="62" dt="2022-11-14T05:55:00.141"/>
    <p1510:client id="{A6860FB8-4512-4389-8AF4-DA21A58ECC3B}" v="277" dt="2022-11-14T16:41:07.111"/>
    <p1510:client id="{B66D81D1-7A0E-42B8-85F5-43F1ECAB26E9}" v="2" dt="2022-11-14T16:17:28.31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2"/>
  </p:normalViewPr>
  <p:slideViewPr>
    <p:cSldViewPr snapToGrid="0">
      <p:cViewPr varScale="1">
        <p:scale>
          <a:sx n="166" d="100"/>
          <a:sy n="166" d="100"/>
        </p:scale>
        <p:origin x="1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845d224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845d224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78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845d224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845d224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18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845d224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845d224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23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845d224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845d224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41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8.jpeg"/><Relationship Id="rId1" Type="http://schemas.openxmlformats.org/officeDocument/2006/relationships/slideMaster" Target="../slideMasters/slideMaster1.xml"/><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54" name="Google Shape;54;p11"/>
          <p:cNvSpPr txBox="1">
            <a:spLocks noGrp="1"/>
          </p:cNvSpPr>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59" name="Google Shape;59;p13"/>
          <p:cNvSpPr txBox="1">
            <a:spLocks noGrp="1"/>
          </p:cNvSpPr>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3"/>
          <p:cNvSpPr txBox="1">
            <a:spLocks noGrp="1"/>
          </p:cNvSpPr>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a:spLocks noGrp="1"/>
          </p:cNvSpPr>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6" name="Google Shape;66;p13"/>
          <p:cNvSpPr txBox="1">
            <a:spLocks noGrp="1"/>
          </p:cNvSpPr>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7" name="Google Shape;67;p13"/>
          <p:cNvSpPr txBox="1">
            <a:spLocks noGrp="1"/>
          </p:cNvSpPr>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8" name="Google Shape;68;p13"/>
          <p:cNvSpPr txBox="1">
            <a:spLocks noGrp="1"/>
          </p:cNvSpPr>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3"/>
          <p:cNvSpPr txBox="1">
            <a:spLocks noGrp="1"/>
          </p:cNvSpPr>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71" name="Google Shape;71;p13"/>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a:stretch/>
        </p:blipFill>
        <p:spPr>
          <a:xfrm flipH="1">
            <a:off x="0" y="3622"/>
            <a:ext cx="9144001" cy="5136257"/>
          </a:xfrm>
          <a:prstGeom prst="rect">
            <a:avLst/>
          </a:prstGeom>
          <a:noFill/>
          <a:ln>
            <a:noFill/>
          </a:ln>
        </p:spPr>
      </p:pic>
      <p:sp>
        <p:nvSpPr>
          <p:cNvPr id="74" name="Google Shape;74;p14"/>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75" name="Google Shape;75;p14"/>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3_1">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79" name="Google Shape;79;p15"/>
          <p:cNvSpPr txBox="1">
            <a:spLocks noGrp="1"/>
          </p:cNvSpPr>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80" name="Google Shape;80;p15"/>
          <p:cNvSpPr txBox="1">
            <a:spLocks noGrp="1"/>
          </p:cNvSpPr>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81" name="Google Shape;81;p15"/>
          <p:cNvSpPr txBox="1">
            <a:spLocks noGrp="1"/>
          </p:cNvSpPr>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82" name="Google Shape;82;p15"/>
          <p:cNvSpPr txBox="1">
            <a:spLocks noGrp="1"/>
          </p:cNvSpPr>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83" name="Google Shape;83;p15"/>
          <p:cNvSpPr txBox="1">
            <a:spLocks noGrp="1"/>
          </p:cNvSpPr>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84" name="Google Shape;84;p15"/>
          <p:cNvSpPr txBox="1">
            <a:spLocks noGrp="1"/>
          </p:cNvSpPr>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85" name="Google Shape;85;p15"/>
          <p:cNvSpPr txBox="1">
            <a:spLocks noGrp="1"/>
          </p:cNvSpPr>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_AND_TWO_COLUMNS_2_1">
    <p:spTree>
      <p:nvGrpSpPr>
        <p:cNvPr id="1" name="Shape 86"/>
        <p:cNvGrpSpPr/>
        <p:nvPr/>
      </p:nvGrpSpPr>
      <p:grpSpPr>
        <a:xfrm>
          <a:off x="0" y="0"/>
          <a:ext cx="0" cy="0"/>
          <a:chOff x="0" y="0"/>
          <a:chExt cx="0" cy="0"/>
        </a:xfrm>
      </p:grpSpPr>
      <p:pic>
        <p:nvPicPr>
          <p:cNvPr id="87" name="Google Shape;87;p16"/>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88" name="Google Shape;88;p16"/>
          <p:cNvSpPr txBox="1">
            <a:spLocks noGrp="1"/>
          </p:cNvSpPr>
          <p:nvPr>
            <p:ph type="subTitle" idx="1"/>
          </p:nvPr>
        </p:nvSpPr>
        <p:spPr>
          <a:xfrm>
            <a:off x="705425" y="2095772"/>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Google Shape;89;p16"/>
          <p:cNvSpPr txBox="1">
            <a:spLocks noGrp="1"/>
          </p:cNvSpPr>
          <p:nvPr>
            <p:ph type="subTitle" idx="2"/>
          </p:nvPr>
        </p:nvSpPr>
        <p:spPr>
          <a:xfrm>
            <a:off x="2269012" y="2101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0" name="Google Shape;90;p16"/>
          <p:cNvSpPr txBox="1">
            <a:spLocks noGrp="1"/>
          </p:cNvSpPr>
          <p:nvPr>
            <p:ph type="subTitle" idx="3"/>
          </p:nvPr>
        </p:nvSpPr>
        <p:spPr>
          <a:xfrm>
            <a:off x="3832599" y="2093098"/>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 name="Google Shape;91;p16"/>
          <p:cNvSpPr txBox="1">
            <a:spLocks noGrp="1"/>
          </p:cNvSpPr>
          <p:nvPr>
            <p:ph type="subTitle" idx="4"/>
          </p:nvPr>
        </p:nvSpPr>
        <p:spPr>
          <a:xfrm>
            <a:off x="5399648"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 name="Google Shape;92;p16"/>
          <p:cNvSpPr txBox="1">
            <a:spLocks noGrp="1"/>
          </p:cNvSpPr>
          <p:nvPr>
            <p:ph type="subTitle" idx="5"/>
          </p:nvPr>
        </p:nvSpPr>
        <p:spPr>
          <a:xfrm>
            <a:off x="705300" y="1705872"/>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93" name="Google Shape;93;p16"/>
          <p:cNvSpPr txBox="1">
            <a:spLocks noGrp="1"/>
          </p:cNvSpPr>
          <p:nvPr>
            <p:ph type="subTitle" idx="6"/>
          </p:nvPr>
        </p:nvSpPr>
        <p:spPr>
          <a:xfrm>
            <a:off x="2269007"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94" name="Google Shape;94;p16"/>
          <p:cNvSpPr txBox="1">
            <a:spLocks noGrp="1"/>
          </p:cNvSpPr>
          <p:nvPr>
            <p:ph type="subTitle" idx="7"/>
          </p:nvPr>
        </p:nvSpPr>
        <p:spPr>
          <a:xfrm>
            <a:off x="3832591"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95" name="Google Shape;95;p16"/>
          <p:cNvSpPr txBox="1">
            <a:spLocks noGrp="1"/>
          </p:cNvSpPr>
          <p:nvPr>
            <p:ph type="subTitle" idx="8"/>
          </p:nvPr>
        </p:nvSpPr>
        <p:spPr>
          <a:xfrm>
            <a:off x="53961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96" name="Google Shape;96;p16"/>
          <p:cNvSpPr txBox="1">
            <a:spLocks noGrp="1"/>
          </p:cNvSpPr>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 name="Google Shape;97;p16"/>
          <p:cNvSpPr txBox="1">
            <a:spLocks noGrp="1"/>
          </p:cNvSpPr>
          <p:nvPr>
            <p:ph type="subTitle" idx="9"/>
          </p:nvPr>
        </p:nvSpPr>
        <p:spPr>
          <a:xfrm>
            <a:off x="6970150"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8" name="Google Shape;98;p16"/>
          <p:cNvSpPr txBox="1">
            <a:spLocks noGrp="1"/>
          </p:cNvSpPr>
          <p:nvPr>
            <p:ph type="subTitle" idx="13"/>
          </p:nvPr>
        </p:nvSpPr>
        <p:spPr>
          <a:xfrm>
            <a:off x="69666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1" name="Shape 99"/>
        <p:cNvGrpSpPr/>
        <p:nvPr/>
      </p:nvGrpSpPr>
      <p:grpSpPr>
        <a:xfrm>
          <a:off x="0" y="0"/>
          <a:ext cx="0" cy="0"/>
          <a:chOff x="0" y="0"/>
          <a:chExt cx="0" cy="0"/>
        </a:xfrm>
      </p:grpSpPr>
      <p:pic>
        <p:nvPicPr>
          <p:cNvPr id="100" name="Google Shape;100;p17"/>
          <p:cNvPicPr preferRelativeResize="0"/>
          <p:nvPr/>
        </p:nvPicPr>
        <p:blipFill rotWithShape="1">
          <a:blip r:embed="rId2">
            <a:alphaModFix/>
          </a:blip>
          <a:srcRect l="29" r="39"/>
          <a:stretch/>
        </p:blipFill>
        <p:spPr>
          <a:xfrm>
            <a:off x="0" y="3622"/>
            <a:ext cx="9144000" cy="5136257"/>
          </a:xfrm>
          <a:prstGeom prst="rect">
            <a:avLst/>
          </a:prstGeom>
          <a:noFill/>
          <a:ln>
            <a:noFill/>
          </a:ln>
        </p:spPr>
      </p:pic>
      <p:sp>
        <p:nvSpPr>
          <p:cNvPr id="101" name="Google Shape;101;p17"/>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 name="Shape 102"/>
        <p:cNvGrpSpPr/>
        <p:nvPr/>
      </p:nvGrpSpPr>
      <p:grpSpPr>
        <a:xfrm>
          <a:off x="0" y="0"/>
          <a:ext cx="0" cy="0"/>
          <a:chOff x="0" y="0"/>
          <a:chExt cx="0" cy="0"/>
        </a:xfrm>
      </p:grpSpPr>
      <p:pic>
        <p:nvPicPr>
          <p:cNvPr id="103" name="Google Shape;103;p18"/>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04" name="Google Shape;104;p18"/>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107" name="Google Shape;107;p19"/>
          <p:cNvSpPr txBox="1">
            <a:spLocks noGrp="1"/>
          </p:cNvSpPr>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9"/>
          <p:cNvSpPr txBox="1">
            <a:spLocks noGrp="1"/>
          </p:cNvSpPr>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11" name="Google Shape;111;p20"/>
          <p:cNvSpPr txBox="1">
            <a:spLocks noGrp="1"/>
          </p:cNvSpPr>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112" name="Google Shape;112;p20"/>
          <p:cNvSpPr txBox="1">
            <a:spLocks noGrp="1"/>
          </p:cNvSpPr>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4" name="Google Shape;14;p3"/>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15" name="Google Shape;15;p3"/>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15" name="Google Shape;115;p21"/>
          <p:cNvSpPr txBox="1">
            <a:spLocks noGrp="1"/>
          </p:cNvSpPr>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6" name="Google Shape;116;p21"/>
          <p:cNvSpPr txBox="1">
            <a:spLocks noGrp="1"/>
          </p:cNvSpPr>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17" name="Google Shape;117;p21"/>
          <p:cNvSpPr txBox="1">
            <a:spLocks noGrp="1"/>
          </p:cNvSpPr>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9" name="Google Shape;119;p21"/>
          <p:cNvSpPr txBox="1">
            <a:spLocks noGrp="1"/>
          </p:cNvSpPr>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0" name="Google Shape;120;p21"/>
          <p:cNvSpPr txBox="1">
            <a:spLocks noGrp="1"/>
          </p:cNvSpPr>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21" name="Google Shape;121;p21"/>
          <p:cNvSpPr txBox="1">
            <a:spLocks noGrp="1"/>
          </p:cNvSpPr>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2" name="Google Shape;122;p21"/>
          <p:cNvSpPr txBox="1">
            <a:spLocks noGrp="1"/>
          </p:cNvSpPr>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3" name="Google Shape;123;p21"/>
          <p:cNvSpPr txBox="1">
            <a:spLocks noGrp="1"/>
          </p:cNvSpPr>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26" name="Google Shape;126;p22"/>
          <p:cNvSpPr txBox="1">
            <a:spLocks noGrp="1"/>
          </p:cNvSpPr>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27" name="Google Shape;127;p22"/>
          <p:cNvSpPr txBox="1">
            <a:spLocks noGrp="1"/>
          </p:cNvSpPr>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28" name="Google Shape;128;p22"/>
          <p:cNvSpPr txBox="1">
            <a:spLocks noGrp="1"/>
          </p:cNvSpPr>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29" name="Google Shape;129;p22"/>
          <p:cNvSpPr txBox="1">
            <a:spLocks noGrp="1"/>
          </p:cNvSpPr>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30" name="Google Shape;130;p22"/>
          <p:cNvSpPr txBox="1">
            <a:spLocks noGrp="1"/>
          </p:cNvSpPr>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31" name="Google Shape;131;p22"/>
          <p:cNvSpPr txBox="1">
            <a:spLocks noGrp="1"/>
          </p:cNvSpPr>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32" name="Google Shape;132;p22"/>
          <p:cNvSpPr txBox="1">
            <a:spLocks noGrp="1"/>
          </p:cNvSpPr>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3" name="Google Shape;133;p22"/>
          <p:cNvSpPr txBox="1">
            <a:spLocks noGrp="1"/>
          </p:cNvSpPr>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4" name="Google Shape;134;p22"/>
          <p:cNvSpPr txBox="1">
            <a:spLocks noGrp="1"/>
          </p:cNvSpPr>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5" name="Google Shape;135;p22"/>
          <p:cNvSpPr txBox="1">
            <a:spLocks noGrp="1"/>
          </p:cNvSpPr>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6" name="Google Shape;136;p22"/>
          <p:cNvSpPr txBox="1">
            <a:spLocks noGrp="1"/>
          </p:cNvSpPr>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7" name="Google Shape;137;p22"/>
          <p:cNvSpPr txBox="1">
            <a:spLocks noGrp="1"/>
          </p:cNvSpPr>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8" name="Google Shape;138;p22"/>
          <p:cNvSpPr txBox="1">
            <a:spLocks noGrp="1"/>
          </p:cNvSpPr>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alphaModFix/>
          </a:blip>
          <a:stretch>
            <a:fillRect/>
          </a:stretch>
        </a:blipFill>
        <a:effectLst/>
      </p:bgPr>
    </p:bg>
    <p:spTree>
      <p:nvGrpSpPr>
        <p:cNvPr id="1"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t="59" b="59"/>
          <a:stretch/>
        </p:blipFill>
        <p:spPr>
          <a:xfrm>
            <a:off x="0" y="3622"/>
            <a:ext cx="9144001" cy="5136258"/>
          </a:xfrm>
          <a:prstGeom prst="rect">
            <a:avLst/>
          </a:prstGeom>
          <a:noFill/>
          <a:ln>
            <a:noFill/>
          </a:ln>
        </p:spPr>
      </p:pic>
      <p:sp>
        <p:nvSpPr>
          <p:cNvPr id="141" name="Google Shape;141;p23"/>
          <p:cNvSpPr txBox="1">
            <a:spLocks noGrp="1"/>
          </p:cNvSpPr>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2" name="Google Shape;142;p23"/>
          <p:cNvSpPr txBox="1">
            <a:spLocks noGrp="1"/>
          </p:cNvSpPr>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 name="Shape 143"/>
        <p:cNvGrpSpPr/>
        <p:nvPr/>
      </p:nvGrpSpPr>
      <p:grpSpPr>
        <a:xfrm>
          <a:off x="0" y="0"/>
          <a:ext cx="0" cy="0"/>
          <a:chOff x="0" y="0"/>
          <a:chExt cx="0" cy="0"/>
        </a:xfrm>
      </p:grpSpPr>
      <p:pic>
        <p:nvPicPr>
          <p:cNvPr id="144" name="Google Shape;144;p24"/>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45" name="Google Shape;145;p24"/>
          <p:cNvSpPr txBox="1">
            <a:spLocks noGrp="1"/>
          </p:cNvSpPr>
          <p:nvPr>
            <p:ph type="title"/>
          </p:nvPr>
        </p:nvSpPr>
        <p:spPr>
          <a:xfrm>
            <a:off x="700800" y="1657650"/>
            <a:ext cx="3589200" cy="6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24"/>
          <p:cNvSpPr txBox="1">
            <a:spLocks noGrp="1"/>
          </p:cNvSpPr>
          <p:nvPr>
            <p:ph type="subTitle" idx="1"/>
          </p:nvPr>
        </p:nvSpPr>
        <p:spPr>
          <a:xfrm>
            <a:off x="1098600" y="2310750"/>
            <a:ext cx="3191400" cy="11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49" name="Google Shape;149;p25"/>
          <p:cNvSpPr txBox="1">
            <a:spLocks noGrp="1"/>
          </p:cNvSpPr>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5"/>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51"/>
        <p:cNvGrpSpPr/>
        <p:nvPr/>
      </p:nvGrpSpPr>
      <p:grpSpPr>
        <a:xfrm>
          <a:off x="0" y="0"/>
          <a:ext cx="0" cy="0"/>
          <a:chOff x="0" y="0"/>
          <a:chExt cx="0" cy="0"/>
        </a:xfrm>
      </p:grpSpPr>
      <p:pic>
        <p:nvPicPr>
          <p:cNvPr id="152" name="Google Shape;152;p26"/>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153" name="Google Shape;153;p26"/>
          <p:cNvSpPr txBox="1">
            <a:spLocks noGrp="1"/>
          </p:cNvSpPr>
          <p:nvPr>
            <p:ph type="title" hasCustomPrompt="1"/>
          </p:nvPr>
        </p:nvSpPr>
        <p:spPr>
          <a:xfrm>
            <a:off x="859100"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6"/>
          <p:cNvSpPr txBox="1">
            <a:spLocks noGrp="1"/>
          </p:cNvSpPr>
          <p:nvPr>
            <p:ph type="subTitle" idx="1"/>
          </p:nvPr>
        </p:nvSpPr>
        <p:spPr>
          <a:xfrm>
            <a:off x="1165648" y="2966388"/>
            <a:ext cx="2971200" cy="40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0"/>
            </a:lvl1pPr>
            <a:lvl2pPr lvl="1" algn="ctr" rtl="0">
              <a:spcBef>
                <a:spcPts val="1600"/>
              </a:spcBef>
              <a:spcAft>
                <a:spcPts val="0"/>
              </a:spcAft>
              <a:buNone/>
              <a:defRPr b="0"/>
            </a:lvl2pPr>
            <a:lvl3pPr lvl="2" algn="ctr" rtl="0">
              <a:spcBef>
                <a:spcPts val="1600"/>
              </a:spcBef>
              <a:spcAft>
                <a:spcPts val="0"/>
              </a:spcAft>
              <a:buNone/>
              <a:defRPr b="0"/>
            </a:lvl3pPr>
            <a:lvl4pPr lvl="3" algn="ctr" rtl="0">
              <a:spcBef>
                <a:spcPts val="1600"/>
              </a:spcBef>
              <a:spcAft>
                <a:spcPts val="0"/>
              </a:spcAft>
              <a:buNone/>
              <a:defRPr b="0"/>
            </a:lvl4pPr>
            <a:lvl5pPr lvl="4" algn="ctr" rtl="0">
              <a:spcBef>
                <a:spcPts val="1600"/>
              </a:spcBef>
              <a:spcAft>
                <a:spcPts val="0"/>
              </a:spcAft>
              <a:buNone/>
              <a:defRPr b="0"/>
            </a:lvl5pPr>
            <a:lvl6pPr lvl="5" algn="ctr" rtl="0">
              <a:spcBef>
                <a:spcPts val="1600"/>
              </a:spcBef>
              <a:spcAft>
                <a:spcPts val="0"/>
              </a:spcAft>
              <a:buNone/>
              <a:defRPr b="0"/>
            </a:lvl6pPr>
            <a:lvl7pPr lvl="6" algn="ctr" rtl="0">
              <a:spcBef>
                <a:spcPts val="1600"/>
              </a:spcBef>
              <a:spcAft>
                <a:spcPts val="0"/>
              </a:spcAft>
              <a:buNone/>
              <a:defRPr b="0"/>
            </a:lvl7pPr>
            <a:lvl8pPr lvl="7" algn="ctr" rtl="0">
              <a:spcBef>
                <a:spcPts val="1600"/>
              </a:spcBef>
              <a:spcAft>
                <a:spcPts val="0"/>
              </a:spcAft>
              <a:buNone/>
              <a:defRPr b="0"/>
            </a:lvl8pPr>
            <a:lvl9pPr lvl="8" algn="ctr" rtl="0">
              <a:spcBef>
                <a:spcPts val="1600"/>
              </a:spcBef>
              <a:spcAft>
                <a:spcPts val="1600"/>
              </a:spcAft>
              <a:buNone/>
              <a:defRPr b="0"/>
            </a:lvl9pPr>
          </a:lstStyle>
          <a:p>
            <a:endParaRPr/>
          </a:p>
        </p:txBody>
      </p:sp>
      <p:sp>
        <p:nvSpPr>
          <p:cNvPr id="155" name="Google Shape;155;p26"/>
          <p:cNvSpPr txBox="1">
            <a:spLocks noGrp="1"/>
          </p:cNvSpPr>
          <p:nvPr>
            <p:ph type="title" idx="2" hasCustomPrompt="1"/>
          </p:nvPr>
        </p:nvSpPr>
        <p:spPr>
          <a:xfrm flipH="1">
            <a:off x="4709925"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6"/>
          <p:cNvSpPr txBox="1">
            <a:spLocks noGrp="1"/>
          </p:cNvSpPr>
          <p:nvPr>
            <p:ph type="subTitle" idx="3"/>
          </p:nvPr>
        </p:nvSpPr>
        <p:spPr>
          <a:xfrm flipH="1">
            <a:off x="5016577" y="2966388"/>
            <a:ext cx="2971200" cy="4032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None/>
              <a:defRPr b="0"/>
            </a:lvl1pPr>
            <a:lvl2pPr marR="182880" lvl="1" algn="ctr" rtl="0">
              <a:lnSpc>
                <a:spcPct val="100000"/>
              </a:lnSpc>
              <a:spcBef>
                <a:spcPts val="0"/>
              </a:spcBef>
              <a:spcAft>
                <a:spcPts val="0"/>
              </a:spcAft>
              <a:buNone/>
              <a:defRPr b="0"/>
            </a:lvl2pPr>
            <a:lvl3pPr marR="182880" lvl="2" algn="ctr" rtl="0">
              <a:lnSpc>
                <a:spcPct val="100000"/>
              </a:lnSpc>
              <a:spcBef>
                <a:spcPts val="0"/>
              </a:spcBef>
              <a:spcAft>
                <a:spcPts val="0"/>
              </a:spcAft>
              <a:buNone/>
              <a:defRPr b="0"/>
            </a:lvl3pPr>
            <a:lvl4pPr marR="182880" lvl="3" algn="ctr" rtl="0">
              <a:lnSpc>
                <a:spcPct val="100000"/>
              </a:lnSpc>
              <a:spcBef>
                <a:spcPts val="0"/>
              </a:spcBef>
              <a:spcAft>
                <a:spcPts val="0"/>
              </a:spcAft>
              <a:buNone/>
              <a:defRPr b="0"/>
            </a:lvl4pPr>
            <a:lvl5pPr marR="182880" lvl="4" algn="ctr" rtl="0">
              <a:lnSpc>
                <a:spcPct val="100000"/>
              </a:lnSpc>
              <a:spcBef>
                <a:spcPts val="0"/>
              </a:spcBef>
              <a:spcAft>
                <a:spcPts val="0"/>
              </a:spcAft>
              <a:buNone/>
              <a:defRPr b="0"/>
            </a:lvl5pPr>
            <a:lvl6pPr marR="182880" lvl="5" algn="ctr" rtl="0">
              <a:lnSpc>
                <a:spcPct val="100000"/>
              </a:lnSpc>
              <a:spcBef>
                <a:spcPts val="0"/>
              </a:spcBef>
              <a:spcAft>
                <a:spcPts val="0"/>
              </a:spcAft>
              <a:buNone/>
              <a:defRPr b="0"/>
            </a:lvl6pPr>
            <a:lvl7pPr marR="182880" lvl="6" algn="ctr" rtl="0">
              <a:lnSpc>
                <a:spcPct val="100000"/>
              </a:lnSpc>
              <a:spcBef>
                <a:spcPts val="0"/>
              </a:spcBef>
              <a:spcAft>
                <a:spcPts val="0"/>
              </a:spcAft>
              <a:buNone/>
              <a:defRPr b="0"/>
            </a:lvl7pPr>
            <a:lvl8pPr marR="182880" lvl="7" algn="ctr" rtl="0">
              <a:lnSpc>
                <a:spcPct val="100000"/>
              </a:lnSpc>
              <a:spcBef>
                <a:spcPts val="0"/>
              </a:spcBef>
              <a:spcAft>
                <a:spcPts val="0"/>
              </a:spcAft>
              <a:buNone/>
              <a:defRPr b="0"/>
            </a:lvl8pPr>
            <a:lvl9pPr marR="182880" lvl="8" algn="ctr" rtl="0">
              <a:lnSpc>
                <a:spcPct val="100000"/>
              </a:lnSpc>
              <a:spcBef>
                <a:spcPts val="0"/>
              </a:spcBef>
              <a:spcAft>
                <a:spcPts val="0"/>
              </a:spcAft>
              <a:buNone/>
              <a:defRPr b="0"/>
            </a:lvl9pPr>
          </a:lstStyle>
          <a:p>
            <a:endParaRPr/>
          </a:p>
        </p:txBody>
      </p:sp>
      <p:sp>
        <p:nvSpPr>
          <p:cNvPr id="157" name="Google Shape;157;p26"/>
          <p:cNvSpPr txBox="1">
            <a:spLocks noGrp="1"/>
          </p:cNvSpPr>
          <p:nvPr>
            <p:ph type="title" idx="4"/>
          </p:nvPr>
        </p:nvSpPr>
        <p:spPr>
          <a:xfrm>
            <a:off x="690400" y="492275"/>
            <a:ext cx="77634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 name="Shape 158"/>
        <p:cNvGrpSpPr/>
        <p:nvPr/>
      </p:nvGrpSpPr>
      <p:grpSpPr>
        <a:xfrm>
          <a:off x="0" y="0"/>
          <a:ext cx="0" cy="0"/>
          <a:chOff x="0" y="0"/>
          <a:chExt cx="0" cy="0"/>
        </a:xfrm>
      </p:grpSpPr>
      <p:pic>
        <p:nvPicPr>
          <p:cNvPr id="159" name="Google Shape;159;p27"/>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60" name="Google Shape;160;p27"/>
          <p:cNvSpPr txBox="1">
            <a:spLocks noGrp="1"/>
          </p:cNvSpPr>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1" name="Google Shape;161;p27"/>
          <p:cNvSpPr txBox="1">
            <a:spLocks noGrp="1"/>
          </p:cNvSpPr>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27"/>
          <p:cNvSpPr txBox="1">
            <a:spLocks noGrp="1"/>
          </p:cNvSpPr>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7"/>
          <p:cNvSpPr txBox="1">
            <a:spLocks noGrp="1"/>
          </p:cNvSpPr>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7"/>
          <p:cNvSpPr txBox="1">
            <a:spLocks noGrp="1"/>
          </p:cNvSpPr>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5" name="Google Shape;165;p27"/>
          <p:cNvSpPr txBox="1">
            <a:spLocks noGrp="1"/>
          </p:cNvSpPr>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6" name="Google Shape;166;p27"/>
          <p:cNvSpPr txBox="1">
            <a:spLocks noGrp="1"/>
          </p:cNvSpPr>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7" name="Google Shape;167;p27"/>
          <p:cNvSpPr txBox="1">
            <a:spLocks noGrp="1"/>
          </p:cNvSpPr>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8" name="Google Shape;168;p27"/>
          <p:cNvSpPr txBox="1">
            <a:spLocks noGrp="1"/>
          </p:cNvSpPr>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 name="Google Shape;169;p27"/>
          <p:cNvSpPr txBox="1">
            <a:spLocks noGrp="1"/>
          </p:cNvSpPr>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a:spLocks noGrp="1"/>
          </p:cNvSpPr>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a:spLocks noGrp="1"/>
          </p:cNvSpPr>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a:spLocks noGrp="1"/>
          </p:cNvSpPr>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 name="Shape 173"/>
        <p:cNvGrpSpPr/>
        <p:nvPr/>
      </p:nvGrpSpPr>
      <p:grpSpPr>
        <a:xfrm>
          <a:off x="0" y="0"/>
          <a:ext cx="0" cy="0"/>
          <a:chOff x="0" y="0"/>
          <a:chExt cx="0" cy="0"/>
        </a:xfrm>
      </p:grpSpPr>
      <p:pic>
        <p:nvPicPr>
          <p:cNvPr id="174" name="Google Shape;174;p28"/>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75" name="Google Shape;175;p28"/>
          <p:cNvSpPr txBox="1">
            <a:spLocks noGrp="1"/>
          </p:cNvSpPr>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176" name="Google Shape;176;p28"/>
          <p:cNvSpPr txBox="1">
            <a:spLocks noGrp="1"/>
          </p:cNvSpPr>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lang="en" sz="10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Slidesgo</a:t>
            </a:r>
            <a:r>
              <a:rPr lang="en" sz="1000">
                <a:solidFill>
                  <a:schemeClr val="dk1"/>
                </a:solidFill>
                <a:latin typeface="Didact Gothic"/>
                <a:ea typeface="Didact Gothic"/>
                <a:cs typeface="Didact Gothic"/>
                <a:sym typeface="Didact Gothic"/>
              </a:rPr>
              <a:t>, including icons by </a:t>
            </a:r>
            <a:r>
              <a:rPr lang="en" sz="10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Flaticon</a:t>
            </a:r>
            <a:r>
              <a:rPr lang="en" sz="1000">
                <a:solidFill>
                  <a:schemeClr val="dk1"/>
                </a:solidFill>
                <a:latin typeface="Didact Gothic"/>
                <a:ea typeface="Didact Gothic"/>
                <a:cs typeface="Didact Gothic"/>
                <a:sym typeface="Didact Gothic"/>
              </a:rPr>
              <a:t>, infographics &amp; images by </a:t>
            </a:r>
            <a:r>
              <a:rPr lang="en" sz="1000" b="1">
                <a:solidFill>
                  <a:schemeClr val="dk1"/>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Freepik</a:t>
            </a:r>
            <a:r>
              <a:rPr lang="en" sz="1000">
                <a:solidFill>
                  <a:schemeClr val="dk1"/>
                </a:solidFill>
                <a:latin typeface="Didact Gothic"/>
                <a:ea typeface="Didact Gothic"/>
                <a:cs typeface="Didact Gothic"/>
                <a:sym typeface="Didact Gothic"/>
              </a:rPr>
              <a:t> </a:t>
            </a:r>
            <a:endParaRPr sz="1000" b="1">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9" name="Google Shape;19;p4"/>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a:endParaRPr/>
          </a:p>
        </p:txBody>
      </p:sp>
      <p:sp>
        <p:nvSpPr>
          <p:cNvPr id="20" name="Google Shape;20;p4"/>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24" name="Google Shape;24;p5"/>
          <p:cNvSpPr txBox="1">
            <a:spLocks noGrp="1"/>
          </p:cNvSpPr>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31" name="Google Shape;31;p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a:stretch/>
        </p:blipFill>
        <p:spPr>
          <a:xfrm flipH="1">
            <a:off x="0" y="572"/>
            <a:ext cx="9144001" cy="5142357"/>
          </a:xfrm>
          <a:prstGeom prst="rect">
            <a:avLst/>
          </a:prstGeom>
          <a:noFill/>
          <a:ln>
            <a:noFill/>
          </a:ln>
        </p:spPr>
      </p:pic>
      <p:sp>
        <p:nvSpPr>
          <p:cNvPr id="34" name="Google Shape;34;p7"/>
          <p:cNvSpPr txBox="1">
            <a:spLocks noGrp="1"/>
          </p:cNvSpPr>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l="59" r="59"/>
          <a:stretch/>
        </p:blipFill>
        <p:spPr>
          <a:xfrm>
            <a:off x="0" y="572"/>
            <a:ext cx="9144001" cy="5142357"/>
          </a:xfrm>
          <a:prstGeom prst="rect">
            <a:avLst/>
          </a:prstGeom>
          <a:noFill/>
          <a:ln>
            <a:noFill/>
          </a:ln>
        </p:spPr>
      </p:pic>
      <p:sp>
        <p:nvSpPr>
          <p:cNvPr id="38" name="Google Shape;38;p8"/>
          <p:cNvSpPr txBox="1">
            <a:spLocks noGrp="1"/>
          </p:cNvSpPr>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l="89" r="99"/>
          <a:stretch/>
        </p:blipFill>
        <p:spPr>
          <a:xfrm>
            <a:off x="0" y="572"/>
            <a:ext cx="9144000" cy="5142357"/>
          </a:xfrm>
          <a:prstGeom prst="rect">
            <a:avLst/>
          </a:prstGeom>
          <a:noFill/>
          <a:ln>
            <a:noFill/>
          </a:ln>
        </p:spPr>
      </p:pic>
      <p:sp>
        <p:nvSpPr>
          <p:cNvPr id="41" name="Google Shape;41;p9"/>
          <p:cNvSpPr txBox="1">
            <a:spLocks noGrp="1"/>
          </p:cNvSpPr>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00800" y="696095"/>
            <a:ext cx="2214000" cy="1864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a:endParaRPr/>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rot="10800000" flipH="1">
              <a:off x="-3" y="3778988"/>
              <a:ext cx="4902105" cy="4073075"/>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47" name="Google Shape;47;p10"/>
            <p:cNvSpPr/>
            <p:nvPr/>
          </p:nvSpPr>
          <p:spPr>
            <a:xfrm rot="-1634205" flipH="1">
              <a:off x="825795" y="4207100"/>
              <a:ext cx="1121555" cy="64135"/>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rot="-6300050" flipH="1">
              <a:off x="-2575178" y="23471"/>
              <a:ext cx="4902323" cy="4072953"/>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50" name="Google Shape;50;p10"/>
            <p:cNvSpPr/>
            <p:nvPr/>
          </p:nvSpPr>
          <p:spPr>
            <a:xfrm rot="7938030" flipH="1">
              <a:off x="38884" y="2655423"/>
              <a:ext cx="1121514" cy="64133"/>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2876940" flipH="1">
              <a:off x="718010" y="759910"/>
              <a:ext cx="1121542" cy="64154"/>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7" name="TextBox 6">
            <a:extLst>
              <a:ext uri="{FF2B5EF4-FFF2-40B4-BE49-F238E27FC236}">
                <a16:creationId xmlns:a16="http://schemas.microsoft.com/office/drawing/2014/main" id="{1289E14E-4A8C-5211-02E4-BF55A0174561}"/>
              </a:ext>
            </a:extLst>
          </p:cNvPr>
          <p:cNvSpPr txBox="1"/>
          <p:nvPr/>
        </p:nvSpPr>
        <p:spPr>
          <a:xfrm>
            <a:off x="956325" y="1710493"/>
            <a:ext cx="6615151" cy="646331"/>
          </a:xfrm>
          <a:prstGeom prst="rect">
            <a:avLst/>
          </a:prstGeom>
          <a:noFill/>
        </p:spPr>
        <p:txBody>
          <a:bodyPr wrap="square" lIns="91440" tIns="45720" rIns="91440" bIns="45720" anchor="t">
            <a:spAutoFit/>
          </a:bodyPr>
          <a:lstStyle/>
          <a:p>
            <a:pPr algn="ctr"/>
            <a:r>
              <a:rPr lang="en-US" sz="3600" b="0" i="0" dirty="0">
                <a:solidFill>
                  <a:schemeClr val="accent2"/>
                </a:solidFill>
                <a:effectLst/>
                <a:latin typeface="Times"/>
              </a:rPr>
              <a:t>Applied Machine Learning</a:t>
            </a:r>
            <a:r>
              <a:rPr lang="en-US" sz="3600" dirty="0">
                <a:solidFill>
                  <a:schemeClr val="accent2"/>
                </a:solidFill>
                <a:latin typeface="Times"/>
              </a:rPr>
              <a:t> </a:t>
            </a:r>
            <a:endParaRPr lang="en-US" sz="2000" dirty="0">
              <a:solidFill>
                <a:schemeClr val="accent2"/>
              </a:solidFill>
              <a:latin typeface="Times"/>
            </a:endParaRPr>
          </a:p>
        </p:txBody>
      </p:sp>
      <p:sp>
        <p:nvSpPr>
          <p:cNvPr id="8" name="TextBox 7">
            <a:extLst>
              <a:ext uri="{FF2B5EF4-FFF2-40B4-BE49-F238E27FC236}">
                <a16:creationId xmlns:a16="http://schemas.microsoft.com/office/drawing/2014/main" id="{F578DA78-7A63-ED83-CDD1-0AD3B4568C39}"/>
              </a:ext>
            </a:extLst>
          </p:cNvPr>
          <p:cNvSpPr txBox="1"/>
          <p:nvPr/>
        </p:nvSpPr>
        <p:spPr>
          <a:xfrm>
            <a:off x="1957352" y="2498013"/>
            <a:ext cx="4613098" cy="461665"/>
          </a:xfrm>
          <a:prstGeom prst="rect">
            <a:avLst/>
          </a:prstGeom>
          <a:noFill/>
        </p:spPr>
        <p:txBody>
          <a:bodyPr wrap="square" lIns="91440" tIns="45720" rIns="91440" bIns="45720" rtlCol="0" anchor="t">
            <a:spAutoFit/>
          </a:bodyPr>
          <a:lstStyle/>
          <a:p>
            <a:pPr algn="ctr"/>
            <a:r>
              <a:rPr lang="en-US" sz="2400" b="1" dirty="0">
                <a:solidFill>
                  <a:schemeClr val="tx1"/>
                </a:solidFill>
              </a:rPr>
              <a:t>Credit Card Approval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ar chart&#10;&#10;Description automatically generated">
            <a:extLst>
              <a:ext uri="{FF2B5EF4-FFF2-40B4-BE49-F238E27FC236}">
                <a16:creationId xmlns:a16="http://schemas.microsoft.com/office/drawing/2014/main" id="{0E44F902-E8BE-A82D-1237-311C3B7FFFC4}"/>
              </a:ext>
            </a:extLst>
          </p:cNvPr>
          <p:cNvPicPr>
            <a:picLocks noChangeAspect="1"/>
          </p:cNvPicPr>
          <p:nvPr/>
        </p:nvPicPr>
        <p:blipFill>
          <a:blip r:embed="rId2"/>
          <a:stretch>
            <a:fillRect/>
          </a:stretch>
        </p:blipFill>
        <p:spPr>
          <a:xfrm>
            <a:off x="269445" y="337966"/>
            <a:ext cx="6375313" cy="4475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00D5B004-90F7-2085-B04C-94CC44316024}"/>
              </a:ext>
            </a:extLst>
          </p:cNvPr>
          <p:cNvSpPr txBox="1"/>
          <p:nvPr/>
        </p:nvSpPr>
        <p:spPr>
          <a:xfrm>
            <a:off x="6899596" y="1130340"/>
            <a:ext cx="198939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Income Source of the Applicants is shown in this bar graph: Majority of the applicants are working.</a:t>
            </a:r>
          </a:p>
          <a:p>
            <a:endParaRPr lang="en-US"/>
          </a:p>
          <a:p>
            <a:r>
              <a:rPr lang="en-US">
                <a:solidFill>
                  <a:schemeClr val="tx1"/>
                </a:solidFill>
              </a:rPr>
              <a:t>The most repeated income types are:</a:t>
            </a:r>
          </a:p>
          <a:p>
            <a:r>
              <a:rPr lang="en-US">
                <a:solidFill>
                  <a:schemeClr val="tx1"/>
                </a:solidFill>
              </a:rPr>
              <a:t>Working 15616 </a:t>
            </a:r>
          </a:p>
          <a:p>
            <a:r>
              <a:rPr lang="en-US">
                <a:solidFill>
                  <a:schemeClr val="tx1"/>
                </a:solidFill>
              </a:rPr>
              <a:t>Commercial associate 7052 </a:t>
            </a:r>
          </a:p>
          <a:p>
            <a:r>
              <a:rPr lang="en-US">
                <a:solidFill>
                  <a:schemeClr val="tx1"/>
                </a:solidFill>
              </a:rPr>
              <a:t>State servant 2437 </a:t>
            </a:r>
          </a:p>
          <a:p>
            <a:r>
              <a:rPr lang="en-US">
                <a:solidFill>
                  <a:schemeClr val="tx1"/>
                </a:solidFill>
              </a:rPr>
              <a:t>Pensioner 13 </a:t>
            </a:r>
          </a:p>
          <a:p>
            <a:r>
              <a:rPr lang="en-US">
                <a:solidFill>
                  <a:schemeClr val="tx1"/>
                </a:solidFill>
              </a:rPr>
              <a:t>Student 10 </a:t>
            </a:r>
          </a:p>
          <a:p>
            <a:endParaRPr lang="en-US">
              <a:solidFill>
                <a:schemeClr val="tx1"/>
              </a:solidFill>
            </a:endParaRPr>
          </a:p>
        </p:txBody>
      </p:sp>
    </p:spTree>
    <p:extLst>
      <p:ext uri="{BB962C8B-B14F-4D97-AF65-F5344CB8AC3E}">
        <p14:creationId xmlns:p14="http://schemas.microsoft.com/office/powerpoint/2010/main" val="244165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8" name="TextBox 7">
            <a:extLst>
              <a:ext uri="{FF2B5EF4-FFF2-40B4-BE49-F238E27FC236}">
                <a16:creationId xmlns:a16="http://schemas.microsoft.com/office/drawing/2014/main" id="{C848FB2B-F99B-4D8A-59B4-277DF207948F}"/>
              </a:ext>
            </a:extLst>
          </p:cNvPr>
          <p:cNvSpPr txBox="1"/>
          <p:nvPr/>
        </p:nvSpPr>
        <p:spPr>
          <a:xfrm>
            <a:off x="5274837" y="556208"/>
            <a:ext cx="3182630" cy="2092881"/>
          </a:xfrm>
          <a:prstGeom prst="rect">
            <a:avLst/>
          </a:prstGeom>
          <a:noFill/>
        </p:spPr>
        <p:txBody>
          <a:bodyPr wrap="square" lIns="91440" tIns="45720" rIns="91440" bIns="45720" rtlCol="0" anchor="t">
            <a:spAutoFit/>
          </a:bodyPr>
          <a:lstStyle/>
          <a:p>
            <a:pPr algn="l" rtl="0" fontAlgn="base"/>
            <a:r>
              <a:rPr lang="en-US" sz="1200" b="1">
                <a:solidFill>
                  <a:schemeClr val="tx1"/>
                </a:solidFill>
                <a:latin typeface="Tenorite"/>
              </a:rPr>
              <a:t>If</a:t>
            </a:r>
            <a:r>
              <a:rPr lang="en-US" sz="1200" b="1" i="0" u="none" strike="noStrike">
                <a:solidFill>
                  <a:schemeClr val="tx1"/>
                </a:solidFill>
                <a:effectLst/>
                <a:latin typeface="Tenorite"/>
              </a:rPr>
              <a:t> we boxplot on </a:t>
            </a:r>
            <a:r>
              <a:rPr lang="en-US" sz="1200" b="1" i="0" u="none" strike="noStrike" err="1">
                <a:solidFill>
                  <a:schemeClr val="tx1"/>
                </a:solidFill>
                <a:effectLst/>
                <a:latin typeface="Tenorite"/>
              </a:rPr>
              <a:t>total_income</a:t>
            </a:r>
            <a:r>
              <a:rPr lang="en-US" sz="1200" b="1" i="0" u="none" strike="noStrike">
                <a:solidFill>
                  <a:schemeClr val="tx1"/>
                </a:solidFill>
                <a:effectLst/>
                <a:latin typeface="Tenorite"/>
              </a:rPr>
              <a:t>:</a:t>
            </a:r>
          </a:p>
          <a:p>
            <a:r>
              <a:rPr lang="en-US" sz="1200" b="0" i="0" u="none" strike="noStrike">
                <a:solidFill>
                  <a:schemeClr val="tx1"/>
                </a:solidFill>
                <a:effectLst/>
                <a:latin typeface="Tenorite"/>
              </a:rPr>
              <a:t>25 percentile is $135,000</a:t>
            </a:r>
          </a:p>
          <a:p>
            <a:r>
              <a:rPr lang="en-US" sz="1200">
                <a:solidFill>
                  <a:schemeClr val="tx1"/>
                </a:solidFill>
                <a:latin typeface="Tenorite"/>
              </a:rPr>
              <a:t>50 percentile of income $180,000</a:t>
            </a:r>
          </a:p>
          <a:p>
            <a:r>
              <a:rPr lang="en-US" sz="1200" b="1" i="0" u="none" strike="noStrike">
                <a:solidFill>
                  <a:schemeClr val="tx1"/>
                </a:solidFill>
                <a:effectLst/>
                <a:latin typeface="Tenorite"/>
              </a:rPr>
              <a:t>75 percentile of income $225,000</a:t>
            </a:r>
          </a:p>
          <a:p>
            <a:r>
              <a:rPr lang="en-US" sz="1200" b="1" i="0" u="none" strike="noStrike">
                <a:solidFill>
                  <a:schemeClr val="tx1"/>
                </a:solidFill>
                <a:effectLst/>
                <a:latin typeface="Tenorite"/>
              </a:rPr>
              <a:t>99 percentile of income $585,000 beyond which incomes are outliers.</a:t>
            </a:r>
          </a:p>
          <a:p>
            <a:r>
              <a:rPr lang="en-US" sz="1200" b="1" i="0" u="none" strike="noStrike">
                <a:solidFill>
                  <a:schemeClr val="tx1"/>
                </a:solidFill>
                <a:effectLst/>
                <a:latin typeface="Tenorite"/>
              </a:rPr>
              <a:t>The maximum income we have is $1,575,000</a:t>
            </a:r>
          </a:p>
          <a:p>
            <a:pPr fontAlgn="base"/>
            <a:endParaRPr lang="en-US" sz="1600" b="1" i="0" u="none" strike="noStrike">
              <a:solidFill>
                <a:schemeClr val="tx1"/>
              </a:solidFill>
              <a:effectLst/>
              <a:latin typeface="Tenorite" pitchFamily="2" charset="0"/>
            </a:endParaRPr>
          </a:p>
          <a:p>
            <a:pPr algn="l" rtl="0" fontAlgn="base"/>
            <a:endParaRPr lang="en-US" sz="1600" b="0" i="0">
              <a:solidFill>
                <a:schemeClr val="tx1"/>
              </a:solidFill>
              <a:effectLst/>
              <a:latin typeface="Arial" panose="020B0604020202020204" pitchFamily="34" charset="0"/>
            </a:endParaRPr>
          </a:p>
          <a:p>
            <a:endParaRPr lang="en-US">
              <a:solidFill>
                <a:schemeClr val="tx1"/>
              </a:solidFill>
            </a:endParaRPr>
          </a:p>
        </p:txBody>
      </p:sp>
      <p:pic>
        <p:nvPicPr>
          <p:cNvPr id="3" name="Picture 2">
            <a:extLst>
              <a:ext uri="{FF2B5EF4-FFF2-40B4-BE49-F238E27FC236}">
                <a16:creationId xmlns:a16="http://schemas.microsoft.com/office/drawing/2014/main" id="{088605B1-86C9-7F38-FCEE-F1058A89495D}"/>
              </a:ext>
            </a:extLst>
          </p:cNvPr>
          <p:cNvPicPr>
            <a:picLocks noChangeAspect="1"/>
          </p:cNvPicPr>
          <p:nvPr/>
        </p:nvPicPr>
        <p:blipFill rotWithShape="1">
          <a:blip r:embed="rId3"/>
          <a:srcRect l="7549" t="8022" r="8489" b="-6"/>
          <a:stretch/>
        </p:blipFill>
        <p:spPr>
          <a:xfrm>
            <a:off x="459029" y="391187"/>
            <a:ext cx="4110182" cy="20664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4" descr="Chart, bar chart&#10;&#10;Description automatically generated">
            <a:extLst>
              <a:ext uri="{FF2B5EF4-FFF2-40B4-BE49-F238E27FC236}">
                <a16:creationId xmlns:a16="http://schemas.microsoft.com/office/drawing/2014/main" id="{558923F1-78FF-80C9-007D-297F6D10D1F3}"/>
              </a:ext>
            </a:extLst>
          </p:cNvPr>
          <p:cNvPicPr>
            <a:picLocks noChangeAspect="1"/>
          </p:cNvPicPr>
          <p:nvPr/>
        </p:nvPicPr>
        <p:blipFill>
          <a:blip r:embed="rId4"/>
          <a:stretch>
            <a:fillRect/>
          </a:stretch>
        </p:blipFill>
        <p:spPr>
          <a:xfrm>
            <a:off x="459338" y="2785632"/>
            <a:ext cx="4116379" cy="20708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1">
            <a:extLst>
              <a:ext uri="{FF2B5EF4-FFF2-40B4-BE49-F238E27FC236}">
                <a16:creationId xmlns:a16="http://schemas.microsoft.com/office/drawing/2014/main" id="{DF2A1416-FA5F-F25E-C7D3-9B5827A2DB90}"/>
              </a:ext>
            </a:extLst>
          </p:cNvPr>
          <p:cNvSpPr txBox="1"/>
          <p:nvPr/>
        </p:nvSpPr>
        <p:spPr>
          <a:xfrm>
            <a:off x="5276267" y="3240929"/>
            <a:ext cx="3181200" cy="83099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rtl="0" fontAlgn="base"/>
            <a:r>
              <a:rPr lang="en-US" sz="1200" i="0" u="none" strike="noStrike">
                <a:solidFill>
                  <a:schemeClr val="tx1"/>
                </a:solidFill>
                <a:effectLst/>
                <a:latin typeface="Tenorite"/>
              </a:rPr>
              <a:t>When we bin the ages of applicants, we find 35-45 </a:t>
            </a:r>
            <a:r>
              <a:rPr lang="en-US" sz="1200" i="0" u="none" strike="noStrike" err="1">
                <a:solidFill>
                  <a:schemeClr val="tx1"/>
                </a:solidFill>
                <a:effectLst/>
                <a:latin typeface="Tenorite"/>
              </a:rPr>
              <a:t>yrs</a:t>
            </a:r>
            <a:r>
              <a:rPr lang="en-US" sz="1200" i="0" u="none" strike="noStrike">
                <a:solidFill>
                  <a:schemeClr val="tx1"/>
                </a:solidFill>
                <a:effectLst/>
                <a:latin typeface="Tenorite"/>
              </a:rPr>
              <a:t> age group has the most applicants and 65-75 </a:t>
            </a:r>
            <a:r>
              <a:rPr lang="en-US" sz="1200" i="0" u="none" strike="noStrike" err="1">
                <a:solidFill>
                  <a:schemeClr val="tx1"/>
                </a:solidFill>
                <a:effectLst/>
                <a:latin typeface="Tenorite"/>
              </a:rPr>
              <a:t>yrs</a:t>
            </a:r>
            <a:r>
              <a:rPr lang="en-US" sz="1200" i="0" u="none" strike="noStrike">
                <a:solidFill>
                  <a:schemeClr val="tx1"/>
                </a:solidFill>
                <a:effectLst/>
                <a:latin typeface="Tenorite"/>
              </a:rPr>
              <a:t> age group has lowest applications.</a:t>
            </a:r>
          </a:p>
        </p:txBody>
      </p:sp>
    </p:spTree>
    <p:extLst>
      <p:ext uri="{BB962C8B-B14F-4D97-AF65-F5344CB8AC3E}">
        <p14:creationId xmlns:p14="http://schemas.microsoft.com/office/powerpoint/2010/main" val="361478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8" name="TextBox 7">
            <a:extLst>
              <a:ext uri="{FF2B5EF4-FFF2-40B4-BE49-F238E27FC236}">
                <a16:creationId xmlns:a16="http://schemas.microsoft.com/office/drawing/2014/main" id="{C848FB2B-F99B-4D8A-59B4-277DF207948F}"/>
              </a:ext>
            </a:extLst>
          </p:cNvPr>
          <p:cNvSpPr txBox="1"/>
          <p:nvPr/>
        </p:nvSpPr>
        <p:spPr>
          <a:xfrm>
            <a:off x="616448" y="941638"/>
            <a:ext cx="7900827" cy="1046440"/>
          </a:xfrm>
          <a:prstGeom prst="rect">
            <a:avLst/>
          </a:prstGeom>
          <a:noFill/>
        </p:spPr>
        <p:txBody>
          <a:bodyPr wrap="square" lIns="91440" tIns="45720" rIns="91440" bIns="45720" rtlCol="0" anchor="t">
            <a:spAutoFit/>
          </a:bodyPr>
          <a:lstStyle/>
          <a:p>
            <a:pPr algn="l" rtl="0" fontAlgn="base"/>
            <a:endParaRPr lang="en-US" sz="1600" b="1" i="0" u="none" strike="noStrike">
              <a:solidFill>
                <a:schemeClr val="tx1"/>
              </a:solidFill>
              <a:effectLst/>
              <a:latin typeface="Tenorite" pitchFamily="2" charset="0"/>
            </a:endParaRPr>
          </a:p>
          <a:p>
            <a:pPr algn="l" rtl="0" fontAlgn="base"/>
            <a:endParaRPr lang="en-US" sz="1600" b="1" i="0" u="none" strike="noStrike">
              <a:solidFill>
                <a:schemeClr val="tx1"/>
              </a:solidFill>
              <a:effectLst/>
              <a:latin typeface="Tenorite" pitchFamily="2" charset="0"/>
            </a:endParaRPr>
          </a:p>
          <a:p>
            <a:pPr algn="l" rtl="0" fontAlgn="base"/>
            <a:endParaRPr lang="en-US" sz="1600" b="0" i="0">
              <a:solidFill>
                <a:schemeClr val="tx1"/>
              </a:solidFill>
              <a:effectLst/>
              <a:latin typeface="Arial" panose="020B0604020202020204" pitchFamily="34" charset="0"/>
            </a:endParaRPr>
          </a:p>
          <a:p>
            <a:endParaRPr lang="en-US">
              <a:solidFill>
                <a:schemeClr val="tx1"/>
              </a:solidFill>
            </a:endParaRPr>
          </a:p>
        </p:txBody>
      </p:sp>
      <p:pic>
        <p:nvPicPr>
          <p:cNvPr id="3" name="Picture 4" descr="Chart, box and whisker chart&#10;&#10;Description automatically generated">
            <a:extLst>
              <a:ext uri="{FF2B5EF4-FFF2-40B4-BE49-F238E27FC236}">
                <a16:creationId xmlns:a16="http://schemas.microsoft.com/office/drawing/2014/main" id="{68876952-FF3A-D861-DA39-E5496F16554F}"/>
              </a:ext>
            </a:extLst>
          </p:cNvPr>
          <p:cNvPicPr>
            <a:picLocks noChangeAspect="1"/>
          </p:cNvPicPr>
          <p:nvPr/>
        </p:nvPicPr>
        <p:blipFill>
          <a:blip r:embed="rId3"/>
          <a:stretch>
            <a:fillRect/>
          </a:stretch>
        </p:blipFill>
        <p:spPr>
          <a:xfrm>
            <a:off x="615850" y="585199"/>
            <a:ext cx="7695453" cy="38038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612D015-E928-D5C9-6803-18A5B512FA4D}"/>
              </a:ext>
            </a:extLst>
          </p:cNvPr>
          <p:cNvSpPr txBox="1"/>
          <p:nvPr/>
        </p:nvSpPr>
        <p:spPr>
          <a:xfrm>
            <a:off x="175519" y="107692"/>
            <a:ext cx="86182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We see a lot of outliers in all the Income type and median is almost similar</a:t>
            </a:r>
          </a:p>
        </p:txBody>
      </p:sp>
    </p:spTree>
    <p:extLst>
      <p:ext uri="{BB962C8B-B14F-4D97-AF65-F5344CB8AC3E}">
        <p14:creationId xmlns:p14="http://schemas.microsoft.com/office/powerpoint/2010/main" val="226342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TextBox 1">
            <a:extLst>
              <a:ext uri="{FF2B5EF4-FFF2-40B4-BE49-F238E27FC236}">
                <a16:creationId xmlns:a16="http://schemas.microsoft.com/office/drawing/2014/main" id="{11911B1F-E41A-10B8-AD64-983E20ABDA7D}"/>
              </a:ext>
            </a:extLst>
          </p:cNvPr>
          <p:cNvSpPr txBox="1"/>
          <p:nvPr/>
        </p:nvSpPr>
        <p:spPr>
          <a:xfrm>
            <a:off x="2203976" y="856012"/>
            <a:ext cx="3326552" cy="646331"/>
          </a:xfrm>
          <a:prstGeom prst="rect">
            <a:avLst/>
          </a:prstGeom>
          <a:noFill/>
        </p:spPr>
        <p:txBody>
          <a:bodyPr wrap="none" lIns="91440" tIns="45720" rIns="91440" bIns="45720" rtlCol="0" anchor="t">
            <a:spAutoFit/>
          </a:bodyPr>
          <a:lstStyle/>
          <a:p>
            <a:r>
              <a:rPr lang="en-US" sz="3600" b="1" dirty="0">
                <a:solidFill>
                  <a:schemeClr val="accent2"/>
                </a:solidFill>
                <a:latin typeface="Times New Roman"/>
                <a:cs typeface="Times New Roman"/>
              </a:rPr>
              <a:t>Model</a:t>
            </a:r>
            <a:r>
              <a:rPr lang="en-US" sz="3600" b="1" i="0" dirty="0">
                <a:solidFill>
                  <a:schemeClr val="accent2"/>
                </a:solidFill>
                <a:effectLst/>
                <a:latin typeface="Times New Roman"/>
                <a:cs typeface="Times New Roman"/>
              </a:rPr>
              <a:t> Selection</a:t>
            </a:r>
            <a:endParaRPr lang="en-US" sz="3600" dirty="0">
              <a:solidFill>
                <a:schemeClr val="accent2"/>
              </a:solidFill>
              <a:latin typeface="Times New Roman"/>
              <a:cs typeface="Times New Roman"/>
            </a:endParaRPr>
          </a:p>
        </p:txBody>
      </p:sp>
      <p:sp>
        <p:nvSpPr>
          <p:cNvPr id="8" name="TextBox 7">
            <a:extLst>
              <a:ext uri="{FF2B5EF4-FFF2-40B4-BE49-F238E27FC236}">
                <a16:creationId xmlns:a16="http://schemas.microsoft.com/office/drawing/2014/main" id="{C848FB2B-F99B-4D8A-59B4-277DF207948F}"/>
              </a:ext>
            </a:extLst>
          </p:cNvPr>
          <p:cNvSpPr txBox="1"/>
          <p:nvPr/>
        </p:nvSpPr>
        <p:spPr>
          <a:xfrm>
            <a:off x="621586" y="1587097"/>
            <a:ext cx="7900827" cy="1077218"/>
          </a:xfrm>
          <a:prstGeom prst="rect">
            <a:avLst/>
          </a:prstGeom>
          <a:noFill/>
        </p:spPr>
        <p:txBody>
          <a:bodyPr wrap="square" lIns="91440" tIns="45720" rIns="91440" bIns="45720" rtlCol="0" anchor="t">
            <a:spAutoFit/>
          </a:bodyPr>
          <a:lstStyle/>
          <a:p>
            <a:pPr fontAlgn="base"/>
            <a:r>
              <a:rPr lang="en-US" sz="1600" dirty="0">
                <a:solidFill>
                  <a:schemeClr val="tx1"/>
                </a:solidFill>
                <a:latin typeface="Tenorite"/>
              </a:rPr>
              <a:t>In our data, we had skewed target variable, so we used SMOTE to synthetically oversample the data to remove the biasness</a:t>
            </a:r>
          </a:p>
          <a:p>
            <a:endParaRPr lang="en-US" sz="1600" dirty="0">
              <a:solidFill>
                <a:schemeClr val="tx1"/>
              </a:solidFill>
              <a:latin typeface="Tenorite"/>
            </a:endParaRPr>
          </a:p>
          <a:p>
            <a:r>
              <a:rPr lang="en-US" sz="1600" dirty="0">
                <a:solidFill>
                  <a:schemeClr val="tx1"/>
                </a:solidFill>
                <a:latin typeface="Tenorite"/>
              </a:rPr>
              <a:t>We ran multiple models to check and compare the performance metrics</a:t>
            </a:r>
          </a:p>
        </p:txBody>
      </p:sp>
      <p:sp>
        <p:nvSpPr>
          <p:cNvPr id="9" name="TextBox 8">
            <a:extLst>
              <a:ext uri="{FF2B5EF4-FFF2-40B4-BE49-F238E27FC236}">
                <a16:creationId xmlns:a16="http://schemas.microsoft.com/office/drawing/2014/main" id="{8A14B49A-D2AB-EFA1-81BB-6A2BC7AC02B2}"/>
              </a:ext>
            </a:extLst>
          </p:cNvPr>
          <p:cNvSpPr txBox="1"/>
          <p:nvPr/>
        </p:nvSpPr>
        <p:spPr>
          <a:xfrm>
            <a:off x="616448" y="3205537"/>
            <a:ext cx="184731" cy="307777"/>
          </a:xfrm>
          <a:prstGeom prst="rect">
            <a:avLst/>
          </a:prstGeom>
          <a:noFill/>
        </p:spPr>
        <p:txBody>
          <a:bodyPr wrap="none" lIns="91440" tIns="45720" rIns="91440" bIns="45720" rtlCol="0" anchor="t">
            <a:spAutoFit/>
          </a:bodyPr>
          <a:lstStyle/>
          <a:p>
            <a:endParaRPr lang="en-US" b="1">
              <a:solidFill>
                <a:schemeClr val="tx1"/>
              </a:solidFill>
              <a:latin typeface="Tenorite"/>
            </a:endParaRPr>
          </a:p>
        </p:txBody>
      </p:sp>
    </p:spTree>
    <p:extLst>
      <p:ext uri="{BB962C8B-B14F-4D97-AF65-F5344CB8AC3E}">
        <p14:creationId xmlns:p14="http://schemas.microsoft.com/office/powerpoint/2010/main" val="127049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699981-B8D9-21A0-94BE-D42E4525B6F5}"/>
              </a:ext>
            </a:extLst>
          </p:cNvPr>
          <p:cNvSpPr>
            <a:spLocks noGrp="1"/>
          </p:cNvSpPr>
          <p:nvPr>
            <p:ph type="body" idx="1"/>
          </p:nvPr>
        </p:nvSpPr>
        <p:spPr/>
        <p:txBody>
          <a:bodyPr/>
          <a:lstStyle/>
          <a:p>
            <a:r>
              <a:rPr lang="en-US">
                <a:latin typeface="Consolas"/>
              </a:rPr>
              <a:t>Test Accuracy of the model is :  99.93
Train Accuracy of the model is :  99.87</a:t>
            </a:r>
            <a:endParaRPr lang="en-US"/>
          </a:p>
          <a:p>
            <a:endParaRPr lang="en-US">
              <a:latin typeface="Consolas"/>
            </a:endParaRPr>
          </a:p>
          <a:p>
            <a:r>
              <a:rPr lang="en-US">
                <a:latin typeface="Consolas"/>
              </a:rPr>
              <a:t>Confusion Matrix</a:t>
            </a:r>
          </a:p>
          <a:p>
            <a:pPr marL="158750" indent="0">
              <a:buNone/>
            </a:pPr>
            <a:endParaRPr lang="en-US">
              <a:latin typeface="Consolas"/>
            </a:endParaRPr>
          </a:p>
          <a:p>
            <a:pPr marL="158750" indent="0">
              <a:buNone/>
            </a:pPr>
            <a:r>
              <a:rPr lang="en-US">
                <a:latin typeface="Consolas"/>
              </a:rPr>
              <a:t>    [[  33    0]
    [   5 7501]]</a:t>
            </a:r>
          </a:p>
          <a:p>
            <a:pPr marL="158750" indent="0">
              <a:buNone/>
            </a:pPr>
            <a:endParaRPr lang="en-US">
              <a:latin typeface="Consolas"/>
            </a:endParaRPr>
          </a:p>
          <a:p>
            <a:pPr marL="330200" indent="-171450"/>
            <a:r>
              <a:rPr lang="en-US">
                <a:latin typeface="Consolas"/>
              </a:rPr>
              <a:t>                  precision    recall  f1-score   support
           0       0.87      1.00      0.93        33
           1       1.00      1.00      1.00      7506
    accuracy                           1.00      7539
   macro avg       0.93      1.00      0.96      7539
weighted avg       1.00      1.00      1.00      7539</a:t>
            </a:r>
          </a:p>
          <a:p>
            <a:endParaRPr lang="en-US">
              <a:latin typeface="Consolas"/>
            </a:endParaRPr>
          </a:p>
        </p:txBody>
      </p:sp>
      <p:sp>
        <p:nvSpPr>
          <p:cNvPr id="3" name="Title 2">
            <a:extLst>
              <a:ext uri="{FF2B5EF4-FFF2-40B4-BE49-F238E27FC236}">
                <a16:creationId xmlns:a16="http://schemas.microsoft.com/office/drawing/2014/main" id="{24A2F6DE-932D-EBE7-6003-4632A7A674A9}"/>
              </a:ext>
            </a:extLst>
          </p:cNvPr>
          <p:cNvSpPr>
            <a:spLocks noGrp="1"/>
          </p:cNvSpPr>
          <p:nvPr>
            <p:ph type="title"/>
          </p:nvPr>
        </p:nvSpPr>
        <p:spPr/>
        <p:txBody>
          <a:bodyPr/>
          <a:lstStyle/>
          <a:p>
            <a:r>
              <a:rPr lang="en-US">
                <a:solidFill>
                  <a:schemeClr val="accent2"/>
                </a:solidFill>
              </a:rPr>
              <a:t>Logistic Regression</a:t>
            </a:r>
          </a:p>
        </p:txBody>
      </p:sp>
    </p:spTree>
    <p:extLst>
      <p:ext uri="{BB962C8B-B14F-4D97-AF65-F5344CB8AC3E}">
        <p14:creationId xmlns:p14="http://schemas.microsoft.com/office/powerpoint/2010/main" val="287324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A15CFB-0E2A-C9F8-4374-CFFED2069E10}"/>
              </a:ext>
            </a:extLst>
          </p:cNvPr>
          <p:cNvSpPr>
            <a:spLocks noGrp="1"/>
          </p:cNvSpPr>
          <p:nvPr>
            <p:ph type="body" idx="1"/>
          </p:nvPr>
        </p:nvSpPr>
        <p:spPr/>
        <p:txBody>
          <a:bodyPr/>
          <a:lstStyle/>
          <a:p>
            <a:r>
              <a:rPr lang="en-US">
                <a:latin typeface="Consolas"/>
              </a:rPr>
              <a:t>Test Accuracy of the model is : 99.67</a:t>
            </a:r>
          </a:p>
          <a:p>
            <a:r>
              <a:rPr lang="en-US">
                <a:latin typeface="Consolas"/>
              </a:rPr>
              <a:t>Train Accuracy of the model is : 99.42</a:t>
            </a:r>
          </a:p>
          <a:p>
            <a:endParaRPr lang="en-US">
              <a:latin typeface="Consolas"/>
            </a:endParaRPr>
          </a:p>
          <a:p>
            <a:r>
              <a:rPr lang="en-US">
                <a:latin typeface="Consolas"/>
              </a:rPr>
              <a:t>Confusion Metrics</a:t>
            </a:r>
          </a:p>
          <a:p>
            <a:pPr marL="158750" indent="0">
              <a:buNone/>
            </a:pPr>
            <a:r>
              <a:rPr lang="en-US">
                <a:latin typeface="Consolas"/>
              </a:rPr>
              <a:t>    [[  33    0]
    [   5 7501]]</a:t>
            </a:r>
            <a:endParaRPr lang="en-US"/>
          </a:p>
          <a:p>
            <a:endParaRPr lang="en-US">
              <a:latin typeface="Consolas"/>
            </a:endParaRPr>
          </a:p>
          <a:p>
            <a:r>
              <a:rPr lang="en-US">
                <a:latin typeface="Consolas"/>
              </a:rPr>
              <a:t>             precision    recall  f1-score   support
           0       0.87      1.00      0.93        33
           1       1.00      1.00      1.00      7506
    accuracy                           1.00      7539
   macro avg       0.93      1.00      0.96      7539
weighted avg       1.00      1.00      1.00      7539
</a:t>
            </a:r>
            <a:br>
              <a:rPr lang="en-US">
                <a:latin typeface="Consolas"/>
              </a:rPr>
            </a:br>
            <a:endParaRPr lang="en-US">
              <a:latin typeface="Consolas"/>
            </a:endParaRPr>
          </a:p>
          <a:p>
            <a:endParaRPr lang="en-US">
              <a:latin typeface="Consolas"/>
            </a:endParaRPr>
          </a:p>
          <a:p>
            <a:endParaRPr lang="en-US">
              <a:latin typeface="Consolas"/>
            </a:endParaRPr>
          </a:p>
          <a:p>
            <a:endParaRPr lang="en-US">
              <a:latin typeface="Consolas"/>
            </a:endParaRPr>
          </a:p>
          <a:p>
            <a:endParaRPr lang="en-US">
              <a:latin typeface="Consolas"/>
            </a:endParaRPr>
          </a:p>
          <a:p>
            <a:endParaRPr lang="en-US">
              <a:latin typeface="Consolas"/>
            </a:endParaRPr>
          </a:p>
        </p:txBody>
      </p:sp>
      <p:sp>
        <p:nvSpPr>
          <p:cNvPr id="3" name="Title 2">
            <a:extLst>
              <a:ext uri="{FF2B5EF4-FFF2-40B4-BE49-F238E27FC236}">
                <a16:creationId xmlns:a16="http://schemas.microsoft.com/office/drawing/2014/main" id="{C4F6A2E4-6238-AAA7-4A10-60E2ACF9119D}"/>
              </a:ext>
            </a:extLst>
          </p:cNvPr>
          <p:cNvSpPr>
            <a:spLocks noGrp="1"/>
          </p:cNvSpPr>
          <p:nvPr>
            <p:ph type="title"/>
          </p:nvPr>
        </p:nvSpPr>
        <p:spPr/>
        <p:txBody>
          <a:bodyPr/>
          <a:lstStyle/>
          <a:p>
            <a:r>
              <a:rPr lang="en-US">
                <a:solidFill>
                  <a:schemeClr val="accent2"/>
                </a:solidFill>
              </a:rPr>
              <a:t>Decision Tree</a:t>
            </a:r>
          </a:p>
        </p:txBody>
      </p:sp>
    </p:spTree>
    <p:extLst>
      <p:ext uri="{BB962C8B-B14F-4D97-AF65-F5344CB8AC3E}">
        <p14:creationId xmlns:p14="http://schemas.microsoft.com/office/powerpoint/2010/main" val="5862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7B0CA2-7E37-82D0-EB8C-C7C4D9799A02}"/>
              </a:ext>
            </a:extLst>
          </p:cNvPr>
          <p:cNvSpPr>
            <a:spLocks noGrp="1"/>
          </p:cNvSpPr>
          <p:nvPr>
            <p:ph type="body" idx="1"/>
          </p:nvPr>
        </p:nvSpPr>
        <p:spPr/>
        <p:txBody>
          <a:bodyPr/>
          <a:lstStyle/>
          <a:p>
            <a:r>
              <a:rPr lang="en-US">
                <a:latin typeface="Consolas"/>
              </a:rPr>
              <a:t>Test Accuracy of the model is  : 99.76</a:t>
            </a:r>
            <a:endParaRPr lang="en-US"/>
          </a:p>
          <a:p>
            <a:r>
              <a:rPr lang="en-US">
                <a:latin typeface="Consolas"/>
              </a:rPr>
              <a:t>Train Accuracy of the model is : 99.67</a:t>
            </a:r>
            <a:endParaRPr lang="en-US"/>
          </a:p>
          <a:p>
            <a:endParaRPr lang="en-US">
              <a:latin typeface="Consolas"/>
            </a:endParaRPr>
          </a:p>
          <a:p>
            <a:r>
              <a:rPr lang="en-US">
                <a:latin typeface="Consolas"/>
              </a:rPr>
              <a:t>Confusion Matrix</a:t>
            </a:r>
            <a:br>
              <a:rPr lang="en-US">
                <a:latin typeface="Consolas"/>
              </a:rPr>
            </a:br>
            <a:br>
              <a:rPr lang="en-US">
                <a:latin typeface="Consolas"/>
              </a:rPr>
            </a:br>
            <a:r>
              <a:rPr lang="en-US">
                <a:latin typeface="Consolas"/>
              </a:rPr>
              <a:t>[[  18   15]</a:t>
            </a:r>
            <a:br>
              <a:rPr lang="en-US">
                <a:latin typeface="Consolas"/>
              </a:rPr>
            </a:br>
            <a:r>
              <a:rPr lang="en-US">
                <a:latin typeface="Consolas"/>
              </a:rPr>
              <a:t>[   3 7503]]</a:t>
            </a:r>
          </a:p>
          <a:p>
            <a:endParaRPr lang="en-US">
              <a:latin typeface="Consolas"/>
            </a:endParaRPr>
          </a:p>
          <a:p>
            <a:r>
              <a:rPr lang="en-US">
                <a:latin typeface="Consolas"/>
              </a:rPr>
              <a:t>                 precision    recall  f1-score   support
           0       0.86      0.55      0.67        33
           1       1.00      1.00      1.00      7506
    accuracy                           1.00      7539
   macro avg       0.93      0.77      0.83      7539
weighted avg       1.00      1.00      1.00      7539</a:t>
            </a:r>
          </a:p>
          <a:p>
            <a:endParaRPr lang="en-US">
              <a:latin typeface="Consolas"/>
            </a:endParaRPr>
          </a:p>
          <a:p>
            <a:endParaRPr lang="en-US">
              <a:latin typeface="Consolas"/>
            </a:endParaRPr>
          </a:p>
        </p:txBody>
      </p:sp>
      <p:sp>
        <p:nvSpPr>
          <p:cNvPr id="3" name="Title 2">
            <a:extLst>
              <a:ext uri="{FF2B5EF4-FFF2-40B4-BE49-F238E27FC236}">
                <a16:creationId xmlns:a16="http://schemas.microsoft.com/office/drawing/2014/main" id="{D479EB63-31E1-C936-500E-C5182D18C27E}"/>
              </a:ext>
            </a:extLst>
          </p:cNvPr>
          <p:cNvSpPr>
            <a:spLocks noGrp="1"/>
          </p:cNvSpPr>
          <p:nvPr>
            <p:ph type="title"/>
          </p:nvPr>
        </p:nvSpPr>
        <p:spPr/>
        <p:txBody>
          <a:bodyPr/>
          <a:lstStyle/>
          <a:p>
            <a:r>
              <a:rPr lang="en-US">
                <a:solidFill>
                  <a:schemeClr val="accent2"/>
                </a:solidFill>
              </a:rPr>
              <a:t>Random Forest</a:t>
            </a:r>
          </a:p>
        </p:txBody>
      </p:sp>
    </p:spTree>
    <p:extLst>
      <p:ext uri="{BB962C8B-B14F-4D97-AF65-F5344CB8AC3E}">
        <p14:creationId xmlns:p14="http://schemas.microsoft.com/office/powerpoint/2010/main" val="116509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280914-FE1B-2133-B8B7-743BFF0069D7}"/>
              </a:ext>
            </a:extLst>
          </p:cNvPr>
          <p:cNvSpPr>
            <a:spLocks noGrp="1"/>
          </p:cNvSpPr>
          <p:nvPr>
            <p:ph type="body" idx="1"/>
          </p:nvPr>
        </p:nvSpPr>
        <p:spPr/>
        <p:txBody>
          <a:bodyPr/>
          <a:lstStyle/>
          <a:p>
            <a:r>
              <a:rPr lang="en-US">
                <a:latin typeface="Consolas"/>
              </a:rPr>
              <a:t>('Owned_Car', 0.013673152056691458)
('</a:t>
            </a:r>
            <a:r>
              <a:rPr lang="en-US" err="1">
                <a:latin typeface="Consolas"/>
              </a:rPr>
              <a:t>Owned_Realty</a:t>
            </a:r>
            <a:r>
              <a:rPr lang="en-US">
                <a:latin typeface="Consolas"/>
              </a:rPr>
              <a:t>', 0.012177930479258378)
('</a:t>
            </a:r>
            <a:r>
              <a:rPr lang="en-US" err="1">
                <a:latin typeface="Consolas"/>
              </a:rPr>
              <a:t>Total_Children</a:t>
            </a:r>
            <a:r>
              <a:rPr lang="en-US">
                <a:latin typeface="Consolas"/>
              </a:rPr>
              <a:t>', 0.0186240392675265)
('</a:t>
            </a:r>
            <a:r>
              <a:rPr lang="en-US" err="1">
                <a:latin typeface="Consolas"/>
              </a:rPr>
              <a:t>Total_Income</a:t>
            </a:r>
            <a:r>
              <a:rPr lang="en-US">
                <a:latin typeface="Consolas"/>
              </a:rPr>
              <a:t>', 0.03039060763520587)
('</a:t>
            </a:r>
            <a:r>
              <a:rPr lang="en-US" err="1">
                <a:latin typeface="Consolas"/>
              </a:rPr>
              <a:t>Owned_Work_Phone</a:t>
            </a:r>
            <a:r>
              <a:rPr lang="en-US">
                <a:latin typeface="Consolas"/>
              </a:rPr>
              <a:t>', 0.024137272052157908)
('</a:t>
            </a:r>
            <a:r>
              <a:rPr lang="en-US" err="1">
                <a:latin typeface="Consolas"/>
              </a:rPr>
              <a:t>Owned_Phone</a:t>
            </a:r>
            <a:r>
              <a:rPr lang="en-US">
                <a:latin typeface="Consolas"/>
              </a:rPr>
              <a:t>', 0.016437782861801732)
('</a:t>
            </a:r>
            <a:r>
              <a:rPr lang="en-US" err="1">
                <a:latin typeface="Consolas"/>
              </a:rPr>
              <a:t>Owned_Email</a:t>
            </a:r>
            <a:r>
              <a:rPr lang="en-US">
                <a:latin typeface="Consolas"/>
              </a:rPr>
              <a:t>', 0.002712510383605427)
('</a:t>
            </a:r>
            <a:r>
              <a:rPr lang="en-US" err="1">
                <a:latin typeface="Consolas"/>
              </a:rPr>
              <a:t>Total_Family_Members</a:t>
            </a:r>
            <a:r>
              <a:rPr lang="en-US">
                <a:latin typeface="Consolas"/>
              </a:rPr>
              <a:t>', 0.01669971624002182)
('</a:t>
            </a:r>
            <a:r>
              <a:rPr lang="en-US" err="1">
                <a:latin typeface="Consolas"/>
              </a:rPr>
              <a:t>Applicant_Age</a:t>
            </a:r>
            <a:r>
              <a:rPr lang="en-US">
                <a:latin typeface="Consolas"/>
              </a:rPr>
              <a:t>', 0.016297054270885236)
('</a:t>
            </a:r>
            <a:r>
              <a:rPr lang="en-US" err="1">
                <a:latin typeface="Consolas"/>
              </a:rPr>
              <a:t>Years_of_Working</a:t>
            </a:r>
            <a:r>
              <a:rPr lang="en-US">
                <a:latin typeface="Consolas"/>
              </a:rPr>
              <a:t>', 0.017437791043583912)
('</a:t>
            </a:r>
            <a:r>
              <a:rPr lang="en-US" err="1">
                <a:highlight>
                  <a:srgbClr val="FF0000"/>
                </a:highlight>
                <a:latin typeface="Consolas"/>
              </a:rPr>
              <a:t>Total_Bad_Debt</a:t>
            </a:r>
            <a:r>
              <a:rPr lang="en-US">
                <a:highlight>
                  <a:srgbClr val="FF0000"/>
                </a:highlight>
                <a:latin typeface="Consolas"/>
              </a:rPr>
              <a:t>'</a:t>
            </a:r>
            <a:r>
              <a:rPr lang="en-US">
                <a:latin typeface="Consolas"/>
              </a:rPr>
              <a:t>, 0.541788752935533)
('</a:t>
            </a:r>
            <a:r>
              <a:rPr lang="en-US" err="1">
                <a:highlight>
                  <a:srgbClr val="FF0000"/>
                </a:highlight>
                <a:latin typeface="Consolas"/>
              </a:rPr>
              <a:t>Total_Good_Debt</a:t>
            </a:r>
            <a:r>
              <a:rPr lang="en-US">
                <a:latin typeface="Consolas"/>
              </a:rPr>
              <a:t>', 0.22263200866022015)
('</a:t>
            </a:r>
            <a:r>
              <a:rPr lang="en-US" err="1">
                <a:latin typeface="Consolas"/>
              </a:rPr>
              <a:t>Applicant_Gender_F</a:t>
            </a:r>
            <a:r>
              <a:rPr lang="en-US">
                <a:latin typeface="Consolas"/>
              </a:rPr>
              <a:t>      ', 0.0541142297973185)
('</a:t>
            </a:r>
            <a:r>
              <a:rPr lang="en-US" err="1">
                <a:latin typeface="Consolas"/>
              </a:rPr>
              <a:t>Applicant_Gender_M</a:t>
            </a:r>
            <a:r>
              <a:rPr lang="en-US">
                <a:latin typeface="Consolas"/>
              </a:rPr>
              <a:t>      ', 0.01287715231619008)</a:t>
            </a:r>
            <a:endParaRPr lang="en-US"/>
          </a:p>
        </p:txBody>
      </p:sp>
      <p:sp>
        <p:nvSpPr>
          <p:cNvPr id="3" name="Title 2">
            <a:extLst>
              <a:ext uri="{FF2B5EF4-FFF2-40B4-BE49-F238E27FC236}">
                <a16:creationId xmlns:a16="http://schemas.microsoft.com/office/drawing/2014/main" id="{DC344D0A-F9F5-72B8-65B3-D2A455C557AC}"/>
              </a:ext>
            </a:extLst>
          </p:cNvPr>
          <p:cNvSpPr>
            <a:spLocks noGrp="1"/>
          </p:cNvSpPr>
          <p:nvPr>
            <p:ph type="title"/>
          </p:nvPr>
        </p:nvSpPr>
        <p:spPr/>
        <p:txBody>
          <a:bodyPr/>
          <a:lstStyle/>
          <a:p>
            <a:r>
              <a:rPr lang="en-US">
                <a:solidFill>
                  <a:schemeClr val="accent2"/>
                </a:solidFill>
              </a:rPr>
              <a:t>Feature Importance</a:t>
            </a:r>
          </a:p>
        </p:txBody>
      </p:sp>
    </p:spTree>
    <p:extLst>
      <p:ext uri="{BB962C8B-B14F-4D97-AF65-F5344CB8AC3E}">
        <p14:creationId xmlns:p14="http://schemas.microsoft.com/office/powerpoint/2010/main" val="39138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371E4-8BCC-87A3-B097-DC8233FD0ABA}"/>
              </a:ext>
            </a:extLst>
          </p:cNvPr>
          <p:cNvSpPr>
            <a:spLocks noGrp="1"/>
          </p:cNvSpPr>
          <p:nvPr>
            <p:ph type="body" idx="1"/>
          </p:nvPr>
        </p:nvSpPr>
        <p:spPr/>
        <p:txBody>
          <a:bodyPr/>
          <a:lstStyle/>
          <a:p>
            <a:r>
              <a:rPr lang="en-US">
                <a:latin typeface="Consolas"/>
              </a:rPr>
              <a:t>Test Accuracy of the model is : 99.50</a:t>
            </a:r>
          </a:p>
          <a:p>
            <a:r>
              <a:rPr lang="en-US">
                <a:latin typeface="Consolas"/>
              </a:rPr>
              <a:t>Train Accuracy of the model is : 99.67</a:t>
            </a:r>
          </a:p>
          <a:p>
            <a:endParaRPr lang="en-US">
              <a:latin typeface="Consolas"/>
            </a:endParaRPr>
          </a:p>
          <a:p>
            <a:r>
              <a:rPr lang="en-US">
                <a:latin typeface="Consolas"/>
              </a:rPr>
              <a:t>                 precision recall    f1-score   support
           0       0.82      1.00      0.90        33
           1       1.00      1.00      1.00      7506
    accuracy                           1.00      7539
   macro avg       0.91      1.00      0.95      7539
weighted avg       1.00      1.00      1.00      7539</a:t>
            </a:r>
          </a:p>
          <a:p>
            <a:endParaRPr lang="en-US">
              <a:latin typeface="Consolas"/>
            </a:endParaRPr>
          </a:p>
          <a:p>
            <a:r>
              <a:rPr lang="en-US">
                <a:latin typeface="Consolas"/>
              </a:rPr>
              <a:t>Confusion Matrix
[[  33    0]
 [   7 7499]]</a:t>
            </a:r>
            <a:endParaRPr lang="en-US"/>
          </a:p>
        </p:txBody>
      </p:sp>
      <p:sp>
        <p:nvSpPr>
          <p:cNvPr id="3" name="Title 2">
            <a:extLst>
              <a:ext uri="{FF2B5EF4-FFF2-40B4-BE49-F238E27FC236}">
                <a16:creationId xmlns:a16="http://schemas.microsoft.com/office/drawing/2014/main" id="{44854249-BB35-1924-A136-0DABD630F0F8}"/>
              </a:ext>
            </a:extLst>
          </p:cNvPr>
          <p:cNvSpPr>
            <a:spLocks noGrp="1"/>
          </p:cNvSpPr>
          <p:nvPr>
            <p:ph type="title"/>
          </p:nvPr>
        </p:nvSpPr>
        <p:spPr/>
        <p:txBody>
          <a:bodyPr/>
          <a:lstStyle/>
          <a:p>
            <a:r>
              <a:rPr lang="en-US" err="1">
                <a:solidFill>
                  <a:schemeClr val="accent2"/>
                </a:solidFill>
              </a:rPr>
              <a:t>XGBoost</a:t>
            </a:r>
            <a:endParaRPr lang="en-US">
              <a:solidFill>
                <a:schemeClr val="accent2"/>
              </a:solidFill>
            </a:endParaRPr>
          </a:p>
        </p:txBody>
      </p:sp>
    </p:spTree>
    <p:extLst>
      <p:ext uri="{BB962C8B-B14F-4D97-AF65-F5344CB8AC3E}">
        <p14:creationId xmlns:p14="http://schemas.microsoft.com/office/powerpoint/2010/main" val="394022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7EFE90-AEC5-7024-9805-695D290AC3F6}"/>
              </a:ext>
            </a:extLst>
          </p:cNvPr>
          <p:cNvSpPr>
            <a:spLocks noGrp="1"/>
          </p:cNvSpPr>
          <p:nvPr>
            <p:ph type="body" idx="1"/>
          </p:nvPr>
        </p:nvSpPr>
        <p:spPr/>
        <p:txBody>
          <a:bodyPr/>
          <a:lstStyle/>
          <a:p>
            <a:r>
              <a:rPr lang="en-US"/>
              <a:t>Test Accuracy is : </a:t>
            </a:r>
            <a:r>
              <a:rPr lang="en-US">
                <a:latin typeface="Consolas"/>
              </a:rPr>
              <a:t>0.51</a:t>
            </a:r>
          </a:p>
          <a:p>
            <a:endParaRPr lang="en-US">
              <a:latin typeface="Consolas"/>
            </a:endParaRPr>
          </a:p>
          <a:p>
            <a:pPr marL="158750" indent="0">
              <a:buNone/>
            </a:pPr>
            <a:r>
              <a:rPr lang="en-US">
                <a:latin typeface="Consolas"/>
              </a:rPr>
              <a:t>                   precision    recall  f1-score   support
           0       0.00      0.52      0.01        33
           1       1.00      0.51      0.67      7506
    accuracy                           0.51      7539
   macro avg       0.50      0.51      0.34      7539
weighted avg       0.99      0.51      0.67      7539</a:t>
            </a:r>
          </a:p>
          <a:p>
            <a:endParaRPr lang="en-US">
              <a:latin typeface="Consolas"/>
            </a:endParaRPr>
          </a:p>
          <a:p>
            <a:r>
              <a:rPr lang="en-US">
                <a:latin typeface="Consolas"/>
              </a:rPr>
              <a:t>Confusion Matrix
[[  17   16]
 [3676 3830]]</a:t>
            </a:r>
          </a:p>
        </p:txBody>
      </p:sp>
      <p:sp>
        <p:nvSpPr>
          <p:cNvPr id="3" name="Title 2">
            <a:extLst>
              <a:ext uri="{FF2B5EF4-FFF2-40B4-BE49-F238E27FC236}">
                <a16:creationId xmlns:a16="http://schemas.microsoft.com/office/drawing/2014/main" id="{12330B75-BD54-2448-EED6-D6747A8C68D9}"/>
              </a:ext>
            </a:extLst>
          </p:cNvPr>
          <p:cNvSpPr>
            <a:spLocks noGrp="1"/>
          </p:cNvSpPr>
          <p:nvPr>
            <p:ph type="title"/>
          </p:nvPr>
        </p:nvSpPr>
        <p:spPr/>
        <p:txBody>
          <a:bodyPr/>
          <a:lstStyle/>
          <a:p>
            <a:r>
              <a:rPr lang="en-US">
                <a:solidFill>
                  <a:schemeClr val="accent2"/>
                </a:solidFill>
              </a:rPr>
              <a:t>SVM</a:t>
            </a:r>
          </a:p>
        </p:txBody>
      </p:sp>
    </p:spTree>
    <p:extLst>
      <p:ext uri="{BB962C8B-B14F-4D97-AF65-F5344CB8AC3E}">
        <p14:creationId xmlns:p14="http://schemas.microsoft.com/office/powerpoint/2010/main" val="78837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 name="TextBox 1">
            <a:extLst>
              <a:ext uri="{FF2B5EF4-FFF2-40B4-BE49-F238E27FC236}">
                <a16:creationId xmlns:a16="http://schemas.microsoft.com/office/drawing/2014/main" id="{ED21EFF4-2EED-BC36-47CB-EB9A3D30CF8E}"/>
              </a:ext>
            </a:extLst>
          </p:cNvPr>
          <p:cNvSpPr txBox="1"/>
          <p:nvPr/>
        </p:nvSpPr>
        <p:spPr>
          <a:xfrm>
            <a:off x="700800" y="1281725"/>
            <a:ext cx="6823800" cy="3284700"/>
          </a:xfrm>
          <a:prstGeom prst="rect">
            <a:avLst/>
          </a:prstGeom>
          <a:noFill/>
          <a:ln>
            <a:noFill/>
          </a:ln>
        </p:spPr>
        <p:txBody>
          <a:bodyPr spcFirstLastPara="1" wrap="square" lIns="91425" tIns="91425" rIns="91425" bIns="91425" rtlCol="0" anchor="t" anchorCtr="0">
            <a:normAutofit/>
          </a:bodyPr>
          <a:lstStyle/>
          <a:p>
            <a:pPr marL="457200" indent="-298450" fontAlgn="base">
              <a:spcAft>
                <a:spcPts val="600"/>
              </a:spcAft>
              <a:buClr>
                <a:schemeClr val="dk1"/>
              </a:buClr>
              <a:buSzPts val="1100"/>
              <a:buFont typeface="Didact Gothic"/>
              <a:buChar char="●"/>
            </a:pPr>
            <a:r>
              <a:rPr lang="en-US" b="0" i="0" u="none" strike="noStrike" cap="none">
                <a:solidFill>
                  <a:schemeClr val="dk1"/>
                </a:solidFill>
                <a:effectLst/>
                <a:latin typeface="Didact Gothic"/>
                <a:ea typeface="Didact Gothic"/>
                <a:cs typeface="Didact Gothic"/>
                <a:sym typeface="Didact Gothic"/>
              </a:rPr>
              <a:t>Data Acquisition​</a:t>
            </a:r>
          </a:p>
          <a:p>
            <a:pPr marL="457200" indent="-298450" fontAlgn="base">
              <a:spcAft>
                <a:spcPts val="600"/>
              </a:spcAft>
              <a:buClr>
                <a:schemeClr val="dk1"/>
              </a:buClr>
              <a:buSzPts val="1100"/>
              <a:buFont typeface="Didact Gothic"/>
              <a:buChar char="●"/>
            </a:pPr>
            <a:r>
              <a:rPr lang="en-US" b="0" i="0" u="none" strike="noStrike" cap="none">
                <a:solidFill>
                  <a:schemeClr val="dk1"/>
                </a:solidFill>
                <a:effectLst/>
                <a:latin typeface="Didact Gothic"/>
                <a:ea typeface="Didact Gothic"/>
                <a:cs typeface="Didact Gothic"/>
                <a:sym typeface="Didact Gothic"/>
              </a:rPr>
              <a:t>Data Description​</a:t>
            </a:r>
            <a:endParaRPr lang="en-US" b="0" i="0" u="none" strike="noStrike" cap="none">
              <a:solidFill>
                <a:schemeClr val="dk1"/>
              </a:solidFill>
              <a:effectLst/>
              <a:latin typeface="Didact Gothic"/>
              <a:ea typeface="Didact Gothic"/>
              <a:cs typeface="Didact Gothic"/>
            </a:endParaRPr>
          </a:p>
          <a:p>
            <a:pPr marL="457200" indent="-298450" fontAlgn="base">
              <a:spcAft>
                <a:spcPts val="600"/>
              </a:spcAft>
              <a:buClr>
                <a:schemeClr val="dk1"/>
              </a:buClr>
              <a:buSzPts val="1100"/>
              <a:buFont typeface="Didact Gothic"/>
              <a:buChar char="●"/>
            </a:pPr>
            <a:r>
              <a:rPr lang="en-US" b="0" i="0" u="none" strike="noStrike" cap="none">
                <a:solidFill>
                  <a:schemeClr val="dk1"/>
                </a:solidFill>
                <a:effectLst/>
                <a:latin typeface="Didact Gothic"/>
                <a:ea typeface="Didact Gothic"/>
                <a:cs typeface="Didact Gothic"/>
                <a:sym typeface="Didact Gothic"/>
              </a:rPr>
              <a:t>Exploratory Data Analysis​</a:t>
            </a:r>
            <a:endParaRPr lang="en-US" b="0" i="0" u="none" strike="noStrike" cap="none">
              <a:solidFill>
                <a:schemeClr val="dk1"/>
              </a:solidFill>
              <a:effectLst/>
              <a:latin typeface="Didact Gothic"/>
              <a:ea typeface="Didact Gothic"/>
              <a:cs typeface="Didact Gothic"/>
            </a:endParaRPr>
          </a:p>
          <a:p>
            <a:pPr marL="457200" indent="-298450" fontAlgn="base">
              <a:spcAft>
                <a:spcPts val="600"/>
              </a:spcAft>
              <a:buClr>
                <a:schemeClr val="dk1"/>
              </a:buClr>
              <a:buSzPts val="1100"/>
              <a:buFont typeface="Didact Gothic"/>
              <a:buChar char="●"/>
            </a:pPr>
            <a:r>
              <a:rPr lang="en-US" b="0" i="0" u="none" strike="noStrike" cap="none">
                <a:solidFill>
                  <a:schemeClr val="dk1"/>
                </a:solidFill>
                <a:effectLst/>
                <a:latin typeface="Didact Gothic"/>
                <a:ea typeface="Didact Gothic"/>
                <a:cs typeface="Didact Gothic"/>
                <a:sym typeface="Didact Gothic"/>
              </a:rPr>
              <a:t>Feature Selection</a:t>
            </a:r>
            <a:endParaRPr lang="en-US" b="0" i="0" u="none" strike="noStrike" cap="none">
              <a:solidFill>
                <a:schemeClr val="dk1"/>
              </a:solidFill>
              <a:effectLst/>
              <a:latin typeface="Didact Gothic"/>
              <a:ea typeface="Didact Gothic"/>
              <a:cs typeface="Didact Gothic"/>
            </a:endParaRPr>
          </a:p>
          <a:p>
            <a:pPr marL="457200" indent="-298450" fontAlgn="base">
              <a:spcAft>
                <a:spcPts val="600"/>
              </a:spcAft>
              <a:buClr>
                <a:schemeClr val="dk1"/>
              </a:buClr>
              <a:buSzPts val="1100"/>
              <a:buFont typeface="Didact Gothic"/>
              <a:buChar char="●"/>
            </a:pPr>
            <a:r>
              <a:rPr lang="en-US" b="0" i="0" u="none" strike="noStrike" cap="none">
                <a:solidFill>
                  <a:schemeClr val="dk1"/>
                </a:solidFill>
                <a:effectLst/>
                <a:latin typeface="Didact Gothic"/>
                <a:ea typeface="Didact Gothic"/>
                <a:cs typeface="Didact Gothic"/>
                <a:sym typeface="Didact Gothic"/>
              </a:rPr>
              <a:t>Analysis</a:t>
            </a:r>
            <a:r>
              <a:rPr lang="en-US">
                <a:solidFill>
                  <a:schemeClr val="dk1"/>
                </a:solidFill>
                <a:latin typeface="Didact Gothic"/>
                <a:ea typeface="Didact Gothic"/>
                <a:cs typeface="Didact Gothic"/>
                <a:sym typeface="Didact Gothic"/>
              </a:rPr>
              <a:t> </a:t>
            </a:r>
            <a:endParaRPr lang="en-US">
              <a:solidFill>
                <a:schemeClr val="dk1"/>
              </a:solidFill>
              <a:latin typeface="Didact Gothic"/>
              <a:ea typeface="Didact Gothic"/>
              <a:cs typeface="Didact Gothic"/>
            </a:endParaRPr>
          </a:p>
          <a:p>
            <a:pPr marL="457200" indent="-298450">
              <a:spcAft>
                <a:spcPts val="600"/>
              </a:spcAft>
              <a:buClr>
                <a:schemeClr val="dk1"/>
              </a:buClr>
              <a:buSzPts val="1100"/>
              <a:buFont typeface="Didact Gothic"/>
              <a:buChar char="●"/>
            </a:pPr>
            <a:r>
              <a:rPr lang="en-US" b="0" i="0" u="none" strike="noStrike" cap="none">
                <a:solidFill>
                  <a:schemeClr val="dk1"/>
                </a:solidFill>
                <a:effectLst/>
                <a:latin typeface="Didact Gothic"/>
                <a:ea typeface="Didact Gothic"/>
                <a:cs typeface="Didact Gothic"/>
                <a:sym typeface="Didact Gothic"/>
              </a:rPr>
              <a:t>Model Selection​</a:t>
            </a:r>
            <a:endParaRPr lang="en-US" b="0" i="0" u="none" strike="noStrike" cap="none">
              <a:solidFill>
                <a:schemeClr val="dk1"/>
              </a:solidFill>
              <a:effectLst/>
              <a:latin typeface="Didact Gothic"/>
              <a:ea typeface="Didact Gothic"/>
              <a:cs typeface="Didact Gothic"/>
            </a:endParaRPr>
          </a:p>
          <a:p>
            <a:pPr marL="158750" fontAlgn="base">
              <a:spcAft>
                <a:spcPts val="600"/>
              </a:spcAft>
              <a:buClr>
                <a:schemeClr val="dk1"/>
              </a:buClr>
              <a:buSzPts val="1100"/>
            </a:pPr>
            <a:endParaRPr lang="en-US" b="0" i="0" u="none" strike="noStrike" cap="none">
              <a:solidFill>
                <a:schemeClr val="dk1"/>
              </a:solidFill>
              <a:effectLst/>
              <a:latin typeface="Didact Gothic"/>
              <a:ea typeface="Didact Gothic"/>
              <a:cs typeface="Didact Gothic"/>
            </a:endParaRPr>
          </a:p>
        </p:txBody>
      </p:sp>
      <p:sp>
        <p:nvSpPr>
          <p:cNvPr id="195" name="Google Shape;195;p34"/>
          <p:cNvSpPr txBox="1">
            <a:spLocks noGrp="1"/>
          </p:cNvSpPr>
          <p:nvPr>
            <p:ph type="title"/>
          </p:nvPr>
        </p:nvSpPr>
        <p:spPr>
          <a:xfrm>
            <a:off x="700800" y="498969"/>
            <a:ext cx="7742400" cy="656400"/>
          </a:xfrm>
          <a:noFill/>
          <a:ln>
            <a:noFill/>
          </a:ln>
        </p:spPr>
        <p:txBody>
          <a:bodyPr spcFirstLastPara="1" wrap="square" lIns="91425" tIns="91425" rIns="91425" bIns="91425" anchor="b" anchorCtr="0">
            <a:noAutofit/>
          </a:bodyPr>
          <a:lstStyle/>
          <a:p>
            <a:pPr algn="ctr">
              <a:buSzPts val="1100"/>
            </a:pPr>
            <a:r>
              <a:rPr lang="en-US" sz="3600">
                <a:solidFill>
                  <a:schemeClr val="accent2"/>
                </a:solidFill>
                <a:latin typeface="Times New Roman" panose="02020603050405020304" pitchFamily="18" charset="0"/>
                <a:cs typeface="Times New Roman" panose="02020603050405020304" pitchFamily="18" charset="0"/>
              </a:rPr>
              <a:t>Table of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11B713-7708-0477-5D99-B5A6F73345CD}"/>
              </a:ext>
            </a:extLst>
          </p:cNvPr>
          <p:cNvSpPr>
            <a:spLocks noGrp="1"/>
          </p:cNvSpPr>
          <p:nvPr>
            <p:ph type="title"/>
          </p:nvPr>
        </p:nvSpPr>
        <p:spPr>
          <a:xfrm>
            <a:off x="562487" y="1237129"/>
            <a:ext cx="7742400" cy="1421546"/>
          </a:xfrm>
        </p:spPr>
        <p:txBody>
          <a:bodyPr/>
          <a:lstStyle/>
          <a:p>
            <a:pPr algn="ctr"/>
            <a:br>
              <a:rPr lang="en-US" dirty="0"/>
            </a:br>
            <a:r>
              <a:rPr lang="en-US" dirty="0"/>
              <a:t>Thank You</a:t>
            </a:r>
            <a:br>
              <a:rPr lang="en-US" dirty="0"/>
            </a:br>
            <a:br>
              <a:rPr lang="en-US" dirty="0"/>
            </a:br>
            <a:endParaRPr lang="en-US" dirty="0"/>
          </a:p>
        </p:txBody>
      </p:sp>
    </p:spTree>
    <p:extLst>
      <p:ext uri="{BB962C8B-B14F-4D97-AF65-F5344CB8AC3E}">
        <p14:creationId xmlns:p14="http://schemas.microsoft.com/office/powerpoint/2010/main" val="294055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2978156" y="518621"/>
            <a:ext cx="2610985" cy="7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600">
                <a:solidFill>
                  <a:schemeClr val="accent2"/>
                </a:solidFill>
                <a:latin typeface="Times New Roman" panose="02020603050405020304" pitchFamily="18" charset="0"/>
                <a:cs typeface="Times New Roman" panose="02020603050405020304" pitchFamily="18" charset="0"/>
              </a:rPr>
              <a:t>Introduction</a:t>
            </a:r>
            <a:endParaRPr sz="3600">
              <a:solidFill>
                <a:schemeClr val="accent2"/>
              </a:solidFill>
              <a:latin typeface="Times New Roman" panose="02020603050405020304" pitchFamily="18" charset="0"/>
              <a:cs typeface="Times New Roman" panose="02020603050405020304" pitchFamily="18" charset="0"/>
            </a:endParaRPr>
          </a:p>
        </p:txBody>
      </p:sp>
      <p:sp>
        <p:nvSpPr>
          <p:cNvPr id="206" name="Google Shape;206;p35"/>
          <p:cNvSpPr txBox="1">
            <a:spLocks noGrp="1"/>
          </p:cNvSpPr>
          <p:nvPr>
            <p:ph type="subTitle" idx="1"/>
          </p:nvPr>
        </p:nvSpPr>
        <p:spPr>
          <a:xfrm>
            <a:off x="564778" y="1290821"/>
            <a:ext cx="7990618" cy="307569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a:t>Commercial banks receive a lot of applications for credit cards. Many of them get rejected for many reasons, like high loan balances, low-income levels, or too many inquiries on an individual’s credit report, for example. Manually analyzing these applications is mundane, error-prone, and time-consuming (and time is money!). Fortunately, this task can be automated with machine learning, and pretty much every commercial bank does so nowadays. In this project, we will build an automatic credit card approval predictor using machine learning techniques, just like real banks do. Predicting whether a credit card application will be approved or rejected based on values of feature variables is a supervised machine learning classification task. We plan to use the logistic regression model for this problem</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928AF7-E56B-61E6-9BE5-933C91F4A2D6}"/>
              </a:ext>
            </a:extLst>
          </p:cNvPr>
          <p:cNvSpPr>
            <a:spLocks noGrp="1"/>
          </p:cNvSpPr>
          <p:nvPr>
            <p:ph type="body" idx="1"/>
          </p:nvPr>
        </p:nvSpPr>
        <p:spPr/>
        <p:txBody>
          <a:bodyPr/>
          <a:lstStyle/>
          <a:p>
            <a:r>
              <a:rPr lang="en-US" sz="2000" b="1"/>
              <a:t>Credit Card Approval Prediction (Cleaned Version)</a:t>
            </a:r>
            <a:endParaRPr lang="en-US" sz="2000"/>
          </a:p>
          <a:p>
            <a:pPr marL="158750" indent="0">
              <a:buNone/>
            </a:pPr>
            <a:endParaRPr lang="en-US" sz="2000" b="1"/>
          </a:p>
          <a:p>
            <a:r>
              <a:rPr lang="en-US" sz="2000" b="1"/>
              <a:t>Kaggle Link - </a:t>
            </a:r>
            <a:r>
              <a:rPr lang="en-US" sz="2000"/>
              <a:t>https://www.kaggle.com/datasets/caesarmario/application-data</a:t>
            </a:r>
            <a:endParaRPr lang="en-US" sz="2000" b="1"/>
          </a:p>
        </p:txBody>
      </p:sp>
      <p:sp>
        <p:nvSpPr>
          <p:cNvPr id="3" name="Title 2">
            <a:extLst>
              <a:ext uri="{FF2B5EF4-FFF2-40B4-BE49-F238E27FC236}">
                <a16:creationId xmlns:a16="http://schemas.microsoft.com/office/drawing/2014/main" id="{4AB1A5B3-E707-6958-FC7B-969EE7124A05}"/>
              </a:ext>
            </a:extLst>
          </p:cNvPr>
          <p:cNvSpPr>
            <a:spLocks noGrp="1"/>
          </p:cNvSpPr>
          <p:nvPr>
            <p:ph type="title"/>
          </p:nvPr>
        </p:nvSpPr>
        <p:spPr>
          <a:xfrm>
            <a:off x="700800" y="484681"/>
            <a:ext cx="7742400" cy="656400"/>
          </a:xfrm>
          <a:noFill/>
          <a:ln>
            <a:noFill/>
          </a:ln>
        </p:spPr>
        <p:txBody>
          <a:bodyPr spcFirstLastPara="1" wrap="square" lIns="91425" tIns="91425" rIns="91425" bIns="91425" anchor="b" anchorCtr="0">
            <a:noAutofit/>
          </a:bodyPr>
          <a:lstStyle/>
          <a:p>
            <a:pPr algn="ctr">
              <a:buSzPts val="1100"/>
            </a:pPr>
            <a:r>
              <a:rPr lang="en-US" sz="3600">
                <a:solidFill>
                  <a:schemeClr val="accent2"/>
                </a:solidFill>
                <a:latin typeface="Times New Roman" panose="02020603050405020304" pitchFamily="18" charset="0"/>
                <a:cs typeface="Times New Roman" panose="02020603050405020304" pitchFamily="18" charset="0"/>
              </a:rPr>
              <a:t>Data Source</a:t>
            </a:r>
          </a:p>
        </p:txBody>
      </p:sp>
    </p:spTree>
    <p:extLst>
      <p:ext uri="{BB962C8B-B14F-4D97-AF65-F5344CB8AC3E}">
        <p14:creationId xmlns:p14="http://schemas.microsoft.com/office/powerpoint/2010/main" val="79116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2519451" y="57267"/>
            <a:ext cx="3871200" cy="6311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600">
                <a:solidFill>
                  <a:schemeClr val="accent2"/>
                </a:solidFill>
                <a:latin typeface="Times New Roman" panose="02020603050405020304" pitchFamily="18" charset="0"/>
                <a:cs typeface="Times New Roman" panose="02020603050405020304" pitchFamily="18" charset="0"/>
              </a:rPr>
              <a:t>Data Description</a:t>
            </a:r>
            <a:endParaRPr sz="360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0BC55C8-4A6F-DA2D-88CE-2509A19CFEF7}"/>
              </a:ext>
            </a:extLst>
          </p:cNvPr>
          <p:cNvSpPr txBox="1"/>
          <p:nvPr/>
        </p:nvSpPr>
        <p:spPr>
          <a:xfrm>
            <a:off x="5834752" y="693831"/>
            <a:ext cx="3308276" cy="1231106"/>
          </a:xfrm>
          <a:prstGeom prst="rect">
            <a:avLst/>
          </a:prstGeom>
          <a:noFill/>
        </p:spPr>
        <p:txBody>
          <a:bodyPr wrap="square" lIns="91440" tIns="45720" rIns="91440" bIns="45720" rtlCol="0" anchor="t">
            <a:spAutoFit/>
          </a:bodyPr>
          <a:lstStyle/>
          <a:p>
            <a:pPr fontAlgn="base"/>
            <a:r>
              <a:rPr lang="en-US" sz="1000" b="1" i="0" u="none" strike="noStrike">
                <a:solidFill>
                  <a:schemeClr val="tx1"/>
                </a:solidFill>
                <a:effectLst/>
                <a:latin typeface="Tenorite"/>
              </a:rPr>
              <a:t>No. Of records :</a:t>
            </a:r>
            <a:r>
              <a:rPr lang="en-US" sz="1000" b="1">
                <a:solidFill>
                  <a:schemeClr val="tx1"/>
                </a:solidFill>
                <a:latin typeface="Tenorite"/>
              </a:rPr>
              <a:t> ​25128 </a:t>
            </a:r>
            <a:endParaRPr lang="en-US" sz="1000" b="1">
              <a:solidFill>
                <a:schemeClr val="tx1"/>
              </a:solidFill>
              <a:latin typeface="Tenorite" pitchFamily="2" charset="0"/>
            </a:endParaRPr>
          </a:p>
          <a:p>
            <a:pPr fontAlgn="base"/>
            <a:r>
              <a:rPr lang="en-US" sz="1000" b="1" i="0" u="none" strike="noStrike">
                <a:solidFill>
                  <a:schemeClr val="tx1"/>
                </a:solidFill>
                <a:effectLst/>
                <a:latin typeface="Tenorite"/>
              </a:rPr>
              <a:t>No. Of Unique Variable :</a:t>
            </a:r>
            <a:r>
              <a:rPr lang="en-US" sz="1000" b="0" i="0" u="none" strike="noStrike">
                <a:solidFill>
                  <a:schemeClr val="tx1"/>
                </a:solidFill>
                <a:effectLst/>
                <a:latin typeface="Tenorite"/>
              </a:rPr>
              <a:t> </a:t>
            </a:r>
            <a:r>
              <a:rPr lang="en-US" sz="1000" b="0" i="0">
                <a:solidFill>
                  <a:schemeClr val="tx1"/>
                </a:solidFill>
                <a:effectLst/>
                <a:latin typeface="Tenorite"/>
              </a:rPr>
              <a:t>​21</a:t>
            </a:r>
          </a:p>
          <a:p>
            <a:r>
              <a:rPr lang="en-US" sz="1000">
                <a:solidFill>
                  <a:schemeClr val="tx1"/>
                </a:solidFill>
                <a:latin typeface="Tenorite"/>
              </a:rPr>
              <a:t>Classes : 121 – Approved, 25007 -  Not Approved</a:t>
            </a:r>
          </a:p>
          <a:p>
            <a:pPr algn="l" rtl="0" fontAlgn="base"/>
            <a:r>
              <a:rPr lang="en-US" sz="1000" b="1" i="0" u="none" strike="noStrike">
                <a:solidFill>
                  <a:schemeClr val="tx1"/>
                </a:solidFill>
                <a:effectLst/>
                <a:latin typeface="Tenorite"/>
              </a:rPr>
              <a:t>Total Null/Missing values:</a:t>
            </a:r>
            <a:r>
              <a:rPr lang="en-US" sz="1000" b="0" i="0" u="none" strike="noStrike">
                <a:solidFill>
                  <a:schemeClr val="tx1"/>
                </a:solidFill>
                <a:effectLst/>
                <a:latin typeface="Tenorite"/>
              </a:rPr>
              <a:t> </a:t>
            </a:r>
            <a:r>
              <a:rPr lang="en-US" sz="1000" b="0" i="0">
                <a:solidFill>
                  <a:schemeClr val="tx1"/>
                </a:solidFill>
                <a:effectLst/>
                <a:latin typeface="Tenorite"/>
              </a:rPr>
              <a:t>​0</a:t>
            </a:r>
          </a:p>
          <a:p>
            <a:pPr algn="l" rtl="0" fontAlgn="base"/>
            <a:r>
              <a:rPr lang="en-US" sz="1000" b="1" i="0" u="none" strike="noStrike">
                <a:solidFill>
                  <a:schemeClr val="tx1"/>
                </a:solidFill>
                <a:effectLst/>
                <a:latin typeface="Tenorite"/>
              </a:rPr>
              <a:t>Columns Type:</a:t>
            </a:r>
            <a:r>
              <a:rPr lang="en-US" sz="1000" b="0" i="0" u="none" strike="noStrike">
                <a:solidFill>
                  <a:schemeClr val="tx1"/>
                </a:solidFill>
                <a:effectLst/>
                <a:latin typeface="Tenorite"/>
              </a:rPr>
              <a:t> Numerical &amp; Categorical</a:t>
            </a:r>
            <a:r>
              <a:rPr lang="en-US" sz="1000" b="0" i="0">
                <a:solidFill>
                  <a:schemeClr val="tx1"/>
                </a:solidFill>
                <a:effectLst/>
                <a:latin typeface="Tenorite"/>
              </a:rPr>
              <a:t>​</a:t>
            </a:r>
          </a:p>
          <a:p>
            <a:pPr algn="l" rtl="0" fontAlgn="base"/>
            <a:r>
              <a:rPr lang="en-US" sz="1000" b="1" i="0" u="none" strike="noStrike">
                <a:solidFill>
                  <a:schemeClr val="tx1"/>
                </a:solidFill>
                <a:effectLst/>
                <a:latin typeface="Tenorite"/>
              </a:rPr>
              <a:t>Columns with highest missing values:</a:t>
            </a:r>
            <a:r>
              <a:rPr lang="en-US" sz="1000" b="0" i="0" u="none" strike="noStrike">
                <a:solidFill>
                  <a:schemeClr val="tx1"/>
                </a:solidFill>
                <a:effectLst/>
                <a:latin typeface="Tenorite"/>
              </a:rPr>
              <a:t> </a:t>
            </a:r>
            <a:r>
              <a:rPr lang="en-US" sz="1000" b="0" i="0">
                <a:solidFill>
                  <a:schemeClr val="tx1"/>
                </a:solidFill>
                <a:effectLst/>
                <a:latin typeface="Tenorite"/>
              </a:rPr>
              <a:t>​N/A</a:t>
            </a:r>
          </a:p>
          <a:p>
            <a:pPr algn="l" rtl="0" fontAlgn="base"/>
            <a:r>
              <a:rPr lang="en-US" b="0" i="0">
                <a:solidFill>
                  <a:schemeClr val="tx1"/>
                </a:solidFill>
                <a:effectLst/>
                <a:latin typeface="Tenorite"/>
              </a:rPr>
              <a:t>​</a:t>
            </a:r>
          </a:p>
        </p:txBody>
      </p:sp>
      <p:pic>
        <p:nvPicPr>
          <p:cNvPr id="4" name="Picture 3" descr="A picture containing graphical user interface&#10;&#10;Description automatically generated">
            <a:extLst>
              <a:ext uri="{FF2B5EF4-FFF2-40B4-BE49-F238E27FC236}">
                <a16:creationId xmlns:a16="http://schemas.microsoft.com/office/drawing/2014/main" id="{7F13A0A9-14F8-4E68-429E-E58949BE104E}"/>
              </a:ext>
            </a:extLst>
          </p:cNvPr>
          <p:cNvPicPr>
            <a:picLocks noChangeAspect="1"/>
          </p:cNvPicPr>
          <p:nvPr/>
        </p:nvPicPr>
        <p:blipFill rotWithShape="1">
          <a:blip r:embed="rId3"/>
          <a:srcRect l="21929" t="27237" r="12506" b="32314"/>
          <a:stretch/>
        </p:blipFill>
        <p:spPr>
          <a:xfrm>
            <a:off x="390418" y="694371"/>
            <a:ext cx="5095982" cy="1925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Table&#10;&#10;Description automatically generated with medium confidence">
            <a:extLst>
              <a:ext uri="{FF2B5EF4-FFF2-40B4-BE49-F238E27FC236}">
                <a16:creationId xmlns:a16="http://schemas.microsoft.com/office/drawing/2014/main" id="{E4330C31-0E25-7631-009A-DFE4872A2E28}"/>
              </a:ext>
            </a:extLst>
          </p:cNvPr>
          <p:cNvPicPr>
            <a:picLocks noChangeAspect="1"/>
          </p:cNvPicPr>
          <p:nvPr/>
        </p:nvPicPr>
        <p:blipFill rotWithShape="1">
          <a:blip r:embed="rId4"/>
          <a:srcRect l="21135" t="26423" r="11317" b="33127"/>
          <a:stretch/>
        </p:blipFill>
        <p:spPr>
          <a:xfrm>
            <a:off x="380142" y="2925500"/>
            <a:ext cx="5095983" cy="1815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1">
            <a:extLst>
              <a:ext uri="{FF2B5EF4-FFF2-40B4-BE49-F238E27FC236}">
                <a16:creationId xmlns:a16="http://schemas.microsoft.com/office/drawing/2014/main" id="{57C392E5-FF4E-4E42-CC18-0C65CE4C801F}"/>
              </a:ext>
            </a:extLst>
          </p:cNvPr>
          <p:cNvSpPr txBox="1">
            <a:spLocks/>
          </p:cNvSpPr>
          <p:nvPr/>
        </p:nvSpPr>
        <p:spPr>
          <a:xfrm>
            <a:off x="5960257" y="2263214"/>
            <a:ext cx="2094430" cy="25682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387350" indent="-228600">
              <a:buFont typeface="Didact Gothic"/>
              <a:buAutoNum type="arabicPeriod"/>
            </a:pPr>
            <a:r>
              <a:rPr lang="en-US" sz="1000" dirty="0" err="1"/>
              <a:t>Application_ID</a:t>
            </a:r>
            <a:endParaRPr lang="en-US" sz="1000" dirty="0"/>
          </a:p>
          <a:p>
            <a:pPr marL="387350" indent="-228600">
              <a:buFont typeface="Didact Gothic"/>
              <a:buAutoNum type="arabicPeriod"/>
            </a:pPr>
            <a:r>
              <a:rPr lang="en-US" sz="1000" dirty="0" err="1"/>
              <a:t>Application_Gender</a:t>
            </a:r>
            <a:endParaRPr lang="en-US" sz="1000" dirty="0"/>
          </a:p>
          <a:p>
            <a:pPr marL="387350" indent="-228600">
              <a:buFont typeface="Didact Gothic"/>
              <a:buAutoNum type="arabicPeriod"/>
            </a:pPr>
            <a:r>
              <a:rPr lang="en-US" sz="1000" dirty="0" err="1"/>
              <a:t>Owned_Car</a:t>
            </a:r>
            <a:endParaRPr lang="en-US" sz="1000" dirty="0"/>
          </a:p>
          <a:p>
            <a:pPr marL="387350" indent="-228600">
              <a:buFont typeface="Didact Gothic"/>
              <a:buAutoNum type="arabicPeriod"/>
            </a:pPr>
            <a:r>
              <a:rPr lang="en-US" sz="1000" dirty="0" err="1"/>
              <a:t>Owned_Realty</a:t>
            </a:r>
            <a:endParaRPr lang="en-US" sz="1000" dirty="0"/>
          </a:p>
          <a:p>
            <a:pPr marL="387350" indent="-228600">
              <a:buFont typeface="Didact Gothic"/>
              <a:buAutoNum type="arabicPeriod"/>
            </a:pPr>
            <a:r>
              <a:rPr lang="en-US" sz="1000" dirty="0" err="1"/>
              <a:t>Total_Income</a:t>
            </a:r>
            <a:endParaRPr lang="en-US" sz="1000" dirty="0"/>
          </a:p>
          <a:p>
            <a:pPr marL="387350" indent="-228600">
              <a:buFont typeface="Didact Gothic"/>
              <a:buAutoNum type="arabicPeriod"/>
            </a:pPr>
            <a:r>
              <a:rPr lang="en-US" sz="1000" dirty="0" err="1"/>
              <a:t>Total_Children</a:t>
            </a:r>
            <a:endParaRPr lang="en-US" sz="1000" dirty="0"/>
          </a:p>
          <a:p>
            <a:pPr marL="387350" indent="-228600">
              <a:buFont typeface="Didact Gothic"/>
              <a:buAutoNum type="arabicPeriod"/>
            </a:pPr>
            <a:r>
              <a:rPr lang="en-US" sz="1000" dirty="0" err="1"/>
              <a:t>Income_Type</a:t>
            </a:r>
            <a:endParaRPr lang="en-US" sz="1000" dirty="0"/>
          </a:p>
          <a:p>
            <a:pPr marL="387350" indent="-228600">
              <a:buFont typeface="Didact Gothic"/>
              <a:buAutoNum type="arabicPeriod"/>
            </a:pPr>
            <a:r>
              <a:rPr lang="en-US" sz="1000" dirty="0" err="1"/>
              <a:t>Education_Type</a:t>
            </a:r>
            <a:endParaRPr lang="en-US" sz="1000" dirty="0"/>
          </a:p>
          <a:p>
            <a:pPr marL="387350" indent="-228600">
              <a:buFont typeface="Didact Gothic"/>
              <a:buAutoNum type="arabicPeriod"/>
            </a:pPr>
            <a:r>
              <a:rPr lang="en-US" sz="1000" dirty="0" err="1"/>
              <a:t>Owned_Email</a:t>
            </a:r>
            <a:endParaRPr lang="en-US" sz="1000" dirty="0"/>
          </a:p>
          <a:p>
            <a:pPr marL="387350" indent="-228600">
              <a:buFont typeface="Didact Gothic"/>
              <a:buAutoNum type="arabicPeriod"/>
            </a:pPr>
            <a:r>
              <a:rPr lang="en-US" sz="1000" dirty="0" err="1"/>
              <a:t>Job_Title</a:t>
            </a:r>
            <a:endParaRPr lang="en-US" sz="1000" dirty="0"/>
          </a:p>
          <a:p>
            <a:pPr marL="387350" indent="-228600">
              <a:buFont typeface="Didact Gothic"/>
              <a:buAutoNum type="arabicPeriod"/>
            </a:pPr>
            <a:r>
              <a:rPr lang="en-US" sz="1000" dirty="0" err="1"/>
              <a:t>Total_Family_Members</a:t>
            </a:r>
            <a:endParaRPr lang="en-US" sz="1000" dirty="0"/>
          </a:p>
          <a:p>
            <a:pPr marL="387350" indent="-228600">
              <a:buFont typeface="Didact Gothic"/>
              <a:buAutoNum type="arabicPeriod"/>
            </a:pPr>
            <a:r>
              <a:rPr lang="en-US" sz="1000" dirty="0"/>
              <a:t>Application Age</a:t>
            </a:r>
          </a:p>
          <a:p>
            <a:pPr marL="387350" indent="-228600">
              <a:buFont typeface="Didact Gothic"/>
              <a:buAutoNum type="arabicPeriod"/>
            </a:pPr>
            <a:r>
              <a:rPr lang="en-US" sz="1000" dirty="0"/>
              <a:t>Years of Working</a:t>
            </a:r>
          </a:p>
          <a:p>
            <a:pPr marL="387350" indent="-228600">
              <a:buFont typeface="Didact Gothic"/>
              <a:buAutoNum type="arabicPeriod"/>
            </a:pPr>
            <a:r>
              <a:rPr lang="en-US" sz="1000" dirty="0"/>
              <a:t>Total Bad Debt</a:t>
            </a:r>
          </a:p>
          <a:p>
            <a:pPr marL="387350" indent="-228600">
              <a:buFont typeface="Didact Gothic"/>
              <a:buAutoNum type="arabicPeriod"/>
            </a:pPr>
            <a:r>
              <a:rPr lang="en-US" sz="1000" dirty="0"/>
              <a:t>Total Good Debt</a:t>
            </a:r>
          </a:p>
          <a:p>
            <a:pPr marL="387350" indent="-228600">
              <a:buFont typeface="Didact Gothic"/>
              <a:buAutoNum type="arabicPeriod"/>
            </a:pPr>
            <a:r>
              <a:rPr lang="en-US" sz="1000" dirty="0"/>
              <a:t>Status</a:t>
            </a:r>
          </a:p>
          <a:p>
            <a:pPr marL="387350" indent="-228600">
              <a:buFont typeface="Didact Gothic"/>
              <a:buAutoNum type="arabicPeriod"/>
            </a:pPr>
            <a:endParaRPr lang="en-US" sz="1000" dirty="0"/>
          </a:p>
          <a:p>
            <a:pPr marL="387350" indent="-228600">
              <a:buFont typeface="Didact Gothic"/>
              <a:buAutoNum type="arabicPeriod"/>
            </a:pPr>
            <a:endParaRPr lang="en-US" sz="1000" dirty="0"/>
          </a:p>
          <a:p>
            <a:pPr marL="387350" indent="-228600">
              <a:buFont typeface="Didact Gothic"/>
              <a:buAutoNum type="arabicPeriod"/>
            </a:pPr>
            <a:endParaRPr lang="en-US" sz="1000" dirty="0"/>
          </a:p>
          <a:p>
            <a:pPr marL="387350" indent="-228600">
              <a:buFont typeface="Didact Gothic"/>
              <a:buAutoNum type="arabicPeriod"/>
            </a:pPr>
            <a:endParaRPr lang="en-US" sz="1000" dirty="0"/>
          </a:p>
          <a:p>
            <a:pPr marL="387350" indent="-228600">
              <a:buFont typeface="Didact Gothic"/>
              <a:buAutoNum type="arabicPeriod"/>
            </a:pPr>
            <a:endParaRPr lang="en-US" sz="1000" dirty="0"/>
          </a:p>
          <a:p>
            <a:pPr marL="387350" indent="-228600">
              <a:buFont typeface="Didact Gothic"/>
              <a:buAutoNum type="arabicPeriod"/>
            </a:pP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226033" y="80836"/>
            <a:ext cx="3811712" cy="7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600">
                <a:solidFill>
                  <a:schemeClr val="accent2"/>
                </a:solidFill>
                <a:latin typeface="Times New Roman" panose="02020603050405020304" pitchFamily="18" charset="0"/>
                <a:cs typeface="Times New Roman" panose="02020603050405020304" pitchFamily="18" charset="0"/>
              </a:rPr>
              <a:t>Co-relation Matrix</a:t>
            </a:r>
            <a:endParaRPr sz="3600">
              <a:solidFill>
                <a:schemeClr val="accent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6A00AD-3B74-9F0E-C8D6-015E21DB4DBE}"/>
              </a:ext>
            </a:extLst>
          </p:cNvPr>
          <p:cNvSpPr txBox="1"/>
          <p:nvPr/>
        </p:nvSpPr>
        <p:spPr>
          <a:xfrm>
            <a:off x="657546" y="1222625"/>
            <a:ext cx="2989780" cy="1600438"/>
          </a:xfrm>
          <a:prstGeom prst="rect">
            <a:avLst/>
          </a:prstGeom>
          <a:noFill/>
        </p:spPr>
        <p:txBody>
          <a:bodyPr wrap="square" lIns="91440" tIns="45720" rIns="91440" bIns="45720" rtlCol="0" anchor="t">
            <a:spAutoFit/>
          </a:bodyPr>
          <a:lstStyle/>
          <a:p>
            <a:r>
              <a:rPr lang="en-US">
                <a:solidFill>
                  <a:schemeClr val="tx1"/>
                </a:solidFill>
              </a:rPr>
              <a:t>We don’t see very high correlation in input variables except total children and family size which is obvious</a:t>
            </a:r>
          </a:p>
          <a:p>
            <a:r>
              <a:rPr lang="en-US">
                <a:solidFill>
                  <a:schemeClr val="tx1"/>
                </a:solidFill>
              </a:rPr>
              <a:t>The other one is between the Applicant Age and Years of working as expected.</a:t>
            </a:r>
          </a:p>
        </p:txBody>
      </p:sp>
      <p:pic>
        <p:nvPicPr>
          <p:cNvPr id="4" name="Picture 4" descr="Chart, treemap chart&#10;&#10;Description automatically generated">
            <a:extLst>
              <a:ext uri="{FF2B5EF4-FFF2-40B4-BE49-F238E27FC236}">
                <a16:creationId xmlns:a16="http://schemas.microsoft.com/office/drawing/2014/main" id="{76972850-4AFC-C2E5-181F-E8209D9AAC5B}"/>
              </a:ext>
            </a:extLst>
          </p:cNvPr>
          <p:cNvPicPr>
            <a:picLocks noChangeAspect="1"/>
          </p:cNvPicPr>
          <p:nvPr/>
        </p:nvPicPr>
        <p:blipFill>
          <a:blip r:embed="rId3"/>
          <a:stretch>
            <a:fillRect/>
          </a:stretch>
        </p:blipFill>
        <p:spPr>
          <a:xfrm>
            <a:off x="3879056" y="2392"/>
            <a:ext cx="5264943" cy="5138715"/>
          </a:xfrm>
          <a:prstGeom prst="rect">
            <a:avLst/>
          </a:prstGeom>
        </p:spPr>
      </p:pic>
    </p:spTree>
    <p:extLst>
      <p:ext uri="{BB962C8B-B14F-4D97-AF65-F5344CB8AC3E}">
        <p14:creationId xmlns:p14="http://schemas.microsoft.com/office/powerpoint/2010/main" val="317572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C4DD0F36-D227-F783-70C6-B9AE0F57613C}"/>
              </a:ext>
            </a:extLst>
          </p:cNvPr>
          <p:cNvSpPr>
            <a:spLocks noGrp="1"/>
          </p:cNvSpPr>
          <p:nvPr>
            <p:ph type="title"/>
          </p:nvPr>
        </p:nvSpPr>
        <p:spPr>
          <a:xfrm>
            <a:off x="700800" y="301325"/>
            <a:ext cx="7742400" cy="656400"/>
          </a:xfrm>
        </p:spPr>
        <p:txBody>
          <a:bodyPr/>
          <a:lstStyle/>
          <a:p>
            <a:pPr algn="ctr"/>
            <a:r>
              <a:rPr lang="en-US" b="1">
                <a:solidFill>
                  <a:schemeClr val="accent2"/>
                </a:solidFill>
                <a:latin typeface="Times New Roman"/>
                <a:cs typeface="Times New Roman"/>
              </a:rPr>
              <a:t>Exploratory Data Analysis</a:t>
            </a:r>
            <a:endParaRPr lang="en-US">
              <a:solidFill>
                <a:schemeClr val="accent2"/>
              </a:solidFill>
            </a:endParaRPr>
          </a:p>
          <a:p>
            <a:pPr algn="ctr"/>
            <a:endParaRPr lang="en-US"/>
          </a:p>
        </p:txBody>
      </p:sp>
      <p:pic>
        <p:nvPicPr>
          <p:cNvPr id="4" name="Picture 4" descr="Chart, bar chart&#10;&#10;Description automatically generated">
            <a:extLst>
              <a:ext uri="{FF2B5EF4-FFF2-40B4-BE49-F238E27FC236}">
                <a16:creationId xmlns:a16="http://schemas.microsoft.com/office/drawing/2014/main" id="{F0018D34-2CCC-D019-809D-019573D2CF78}"/>
              </a:ext>
            </a:extLst>
          </p:cNvPr>
          <p:cNvPicPr>
            <a:picLocks noChangeAspect="1"/>
          </p:cNvPicPr>
          <p:nvPr/>
        </p:nvPicPr>
        <p:blipFill>
          <a:blip r:embed="rId2"/>
          <a:stretch>
            <a:fillRect/>
          </a:stretch>
        </p:blipFill>
        <p:spPr>
          <a:xfrm>
            <a:off x="465991" y="988047"/>
            <a:ext cx="5945748" cy="38983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FB24F672-4764-1047-8E69-799973548FA1}"/>
              </a:ext>
            </a:extLst>
          </p:cNvPr>
          <p:cNvSpPr txBox="1"/>
          <p:nvPr/>
        </p:nvSpPr>
        <p:spPr>
          <a:xfrm>
            <a:off x="6754913" y="2007929"/>
            <a:ext cx="208886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Bar graph shows that laborers was the profession that had the highest number of applicant for credit card approval.</a:t>
            </a:r>
          </a:p>
          <a:p>
            <a:endParaRPr lang="en-US">
              <a:solidFill>
                <a:schemeClr val="tx1"/>
              </a:solidFill>
            </a:endParaRPr>
          </a:p>
          <a:p>
            <a:r>
              <a:rPr lang="en-US">
                <a:solidFill>
                  <a:schemeClr val="tx1"/>
                </a:solidFill>
              </a:rPr>
              <a:t>Followed by care staff and sales staff</a:t>
            </a:r>
          </a:p>
        </p:txBody>
      </p:sp>
    </p:spTree>
    <p:extLst>
      <p:ext uri="{BB962C8B-B14F-4D97-AF65-F5344CB8AC3E}">
        <p14:creationId xmlns:p14="http://schemas.microsoft.com/office/powerpoint/2010/main" val="131040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5C487D09-BB13-8577-74B4-63DB829A60E7}"/>
              </a:ext>
            </a:extLst>
          </p:cNvPr>
          <p:cNvPicPr>
            <a:picLocks noChangeAspect="1"/>
          </p:cNvPicPr>
          <p:nvPr/>
        </p:nvPicPr>
        <p:blipFill>
          <a:blip r:embed="rId2"/>
          <a:stretch>
            <a:fillRect/>
          </a:stretch>
        </p:blipFill>
        <p:spPr>
          <a:xfrm>
            <a:off x="4981464" y="443095"/>
            <a:ext cx="3622541" cy="36708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6" descr="Chart, scatter chart&#10;&#10;Description automatically generated">
            <a:extLst>
              <a:ext uri="{FF2B5EF4-FFF2-40B4-BE49-F238E27FC236}">
                <a16:creationId xmlns:a16="http://schemas.microsoft.com/office/drawing/2014/main" id="{9728C4B6-CC9A-DB0A-6516-C0C125DFC2B9}"/>
              </a:ext>
            </a:extLst>
          </p:cNvPr>
          <p:cNvPicPr>
            <a:picLocks noChangeAspect="1"/>
          </p:cNvPicPr>
          <p:nvPr/>
        </p:nvPicPr>
        <p:blipFill>
          <a:blip r:embed="rId3"/>
          <a:stretch>
            <a:fillRect/>
          </a:stretch>
        </p:blipFill>
        <p:spPr>
          <a:xfrm>
            <a:off x="591763" y="443305"/>
            <a:ext cx="3939362" cy="2715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1">
            <a:extLst>
              <a:ext uri="{FF2B5EF4-FFF2-40B4-BE49-F238E27FC236}">
                <a16:creationId xmlns:a16="http://schemas.microsoft.com/office/drawing/2014/main" id="{9C86E543-6621-2CB1-4CCD-EA14E0B75126}"/>
              </a:ext>
            </a:extLst>
          </p:cNvPr>
          <p:cNvSpPr txBox="1"/>
          <p:nvPr/>
        </p:nvSpPr>
        <p:spPr>
          <a:xfrm>
            <a:off x="1343116" y="3548626"/>
            <a:ext cx="2322903" cy="116955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tx1"/>
                </a:solidFill>
              </a:rPr>
              <a:t>Scatter plot of gender vs total income of applicants</a:t>
            </a:r>
          </a:p>
          <a:p>
            <a:endParaRPr lang="en-US">
              <a:solidFill>
                <a:schemeClr val="tx1"/>
              </a:solidFill>
            </a:endParaRPr>
          </a:p>
          <a:p>
            <a:r>
              <a:rPr lang="en-US">
                <a:solidFill>
                  <a:schemeClr val="tx1"/>
                </a:solidFill>
              </a:rPr>
              <a:t>Female - 15627</a:t>
            </a:r>
          </a:p>
          <a:p>
            <a:r>
              <a:rPr lang="en-US">
                <a:solidFill>
                  <a:schemeClr val="tx1"/>
                </a:solidFill>
              </a:rPr>
              <a:t>Male - 9501</a:t>
            </a:r>
          </a:p>
        </p:txBody>
      </p:sp>
      <p:sp>
        <p:nvSpPr>
          <p:cNvPr id="8" name="TextBox 7">
            <a:extLst>
              <a:ext uri="{FF2B5EF4-FFF2-40B4-BE49-F238E27FC236}">
                <a16:creationId xmlns:a16="http://schemas.microsoft.com/office/drawing/2014/main" id="{4C651062-1B83-695E-9481-3F4F24C2379C}"/>
              </a:ext>
            </a:extLst>
          </p:cNvPr>
          <p:cNvSpPr txBox="1"/>
          <p:nvPr/>
        </p:nvSpPr>
        <p:spPr>
          <a:xfrm>
            <a:off x="4871040" y="4279603"/>
            <a:ext cx="40973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Age of applicant by Status of credit card approval</a:t>
            </a:r>
          </a:p>
          <a:p>
            <a:r>
              <a:rPr lang="en-US">
                <a:solidFill>
                  <a:schemeClr val="tx1"/>
                </a:solidFill>
              </a:rPr>
              <a:t>Total children of applicant by Status</a:t>
            </a:r>
          </a:p>
        </p:txBody>
      </p:sp>
    </p:spTree>
    <p:extLst>
      <p:ext uri="{BB962C8B-B14F-4D97-AF65-F5344CB8AC3E}">
        <p14:creationId xmlns:p14="http://schemas.microsoft.com/office/powerpoint/2010/main" val="185529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ar chart&#10;&#10;Description automatically generated">
            <a:extLst>
              <a:ext uri="{FF2B5EF4-FFF2-40B4-BE49-F238E27FC236}">
                <a16:creationId xmlns:a16="http://schemas.microsoft.com/office/drawing/2014/main" id="{0076C4A1-1007-FA8F-837F-6E8F70330E22}"/>
              </a:ext>
            </a:extLst>
          </p:cNvPr>
          <p:cNvPicPr>
            <a:picLocks noChangeAspect="1"/>
          </p:cNvPicPr>
          <p:nvPr/>
        </p:nvPicPr>
        <p:blipFill>
          <a:blip r:embed="rId2"/>
          <a:stretch>
            <a:fillRect/>
          </a:stretch>
        </p:blipFill>
        <p:spPr>
          <a:xfrm>
            <a:off x="492159" y="465369"/>
            <a:ext cx="3884299" cy="26796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43DF7BB8-C96A-BB97-CF95-8994EE14FF1E}"/>
              </a:ext>
            </a:extLst>
          </p:cNvPr>
          <p:cNvSpPr txBox="1"/>
          <p:nvPr/>
        </p:nvSpPr>
        <p:spPr>
          <a:xfrm>
            <a:off x="5065504" y="667363"/>
            <a:ext cx="320822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Applicants Marital Status: Majority of the applicants are married followed by those who are single</a:t>
            </a:r>
          </a:p>
        </p:txBody>
      </p:sp>
      <p:pic>
        <p:nvPicPr>
          <p:cNvPr id="5" name="Picture 3" descr="Chart, bar chart&#10;&#10;Description automatically generated">
            <a:extLst>
              <a:ext uri="{FF2B5EF4-FFF2-40B4-BE49-F238E27FC236}">
                <a16:creationId xmlns:a16="http://schemas.microsoft.com/office/drawing/2014/main" id="{7748CC2C-AF7E-210D-533A-35579855BFBE}"/>
              </a:ext>
            </a:extLst>
          </p:cNvPr>
          <p:cNvPicPr>
            <a:picLocks noChangeAspect="1"/>
          </p:cNvPicPr>
          <p:nvPr/>
        </p:nvPicPr>
        <p:blipFill>
          <a:blip r:embed="rId3"/>
          <a:stretch>
            <a:fillRect/>
          </a:stretch>
        </p:blipFill>
        <p:spPr>
          <a:xfrm>
            <a:off x="4681868" y="1991508"/>
            <a:ext cx="3973435" cy="26458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44037C03-5F0B-AA4A-EE25-165BF7F11B8B}"/>
              </a:ext>
            </a:extLst>
          </p:cNvPr>
          <p:cNvSpPr txBox="1"/>
          <p:nvPr/>
        </p:nvSpPr>
        <p:spPr>
          <a:xfrm>
            <a:off x="767107" y="3625142"/>
            <a:ext cx="314576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Education Qualification of Applicants:</a:t>
            </a:r>
          </a:p>
          <a:p>
            <a:r>
              <a:rPr lang="en-US">
                <a:solidFill>
                  <a:schemeClr val="tx1"/>
                </a:solidFill>
              </a:rPr>
              <a:t>Majority of them have completed high school.</a:t>
            </a:r>
          </a:p>
        </p:txBody>
      </p:sp>
    </p:spTree>
    <p:extLst>
      <p:ext uri="{BB962C8B-B14F-4D97-AF65-F5344CB8AC3E}">
        <p14:creationId xmlns:p14="http://schemas.microsoft.com/office/powerpoint/2010/main" val="3866213338"/>
      </p:ext>
    </p:extLst>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Macintosh PowerPoint</Application>
  <PresentationFormat>On-screen Show (16:9)</PresentationFormat>
  <Paragraphs>124</Paragraphs>
  <Slides>20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DM Serif Display</vt:lpstr>
      <vt:lpstr>Muli</vt:lpstr>
      <vt:lpstr>Arial</vt:lpstr>
      <vt:lpstr>Times New Roman</vt:lpstr>
      <vt:lpstr>Times</vt:lpstr>
      <vt:lpstr>Didact Gothic</vt:lpstr>
      <vt:lpstr>Tenorite</vt:lpstr>
      <vt:lpstr>Roboto</vt:lpstr>
      <vt:lpstr>Consolas</vt:lpstr>
      <vt:lpstr>Darkle Slideshow by Slidesgo</vt:lpstr>
      <vt:lpstr>PowerPoint Presentation</vt:lpstr>
      <vt:lpstr>Table of Contents</vt:lpstr>
      <vt:lpstr>Introduction</vt:lpstr>
      <vt:lpstr>Data Source</vt:lpstr>
      <vt:lpstr>Data Description</vt:lpstr>
      <vt:lpstr>Co-relation Matrix</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Logistic Regression</vt:lpstr>
      <vt:lpstr>Decision Tree</vt:lpstr>
      <vt:lpstr>Random Forest</vt:lpstr>
      <vt:lpstr>Feature Importance</vt:lpstr>
      <vt:lpstr>XGBoost</vt:lpstr>
      <vt:lpstr>SVM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 To be named</dc:title>
  <cp:lastModifiedBy>Srivastava, Bhupesh Kumar</cp:lastModifiedBy>
  <cp:revision>6</cp:revision>
  <dcterms:modified xsi:type="dcterms:W3CDTF">2022-12-01T08:35:29Z</dcterms:modified>
</cp:coreProperties>
</file>