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59" r:id="rId8"/>
    <p:sldId id="270" r:id="rId9"/>
    <p:sldId id="260" r:id="rId10"/>
    <p:sldId id="269" r:id="rId11"/>
    <p:sldId id="268" r:id="rId12"/>
    <p:sldId id="262" r:id="rId13"/>
    <p:sldId id="261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11F92-571C-6448-AF75-B6DAFF13DC5D}" v="90" dt="2022-04-19T16:39:23.693"/>
    <p1510:client id="{0B217F7A-B49D-564D-1A39-5EE38ACB54BA}" v="7" dt="2022-04-19T00:25:47.417"/>
    <p1510:client id="{12819AA0-F3AF-2AED-FF77-721FA7ACF810}" v="73" dt="2022-04-19T05:41:41.127"/>
    <p1510:client id="{12E48C06-B320-0981-1562-CDDF3196048B}" v="9" dt="2022-04-18T04:08:43.592"/>
    <p1510:client id="{131781FB-07F6-F9D0-9512-271DF195566D}" v="133" dt="2022-04-18T17:06:31.737"/>
    <p1510:client id="{1932A2A9-33E7-4461-BB85-2B5F48C70FB3}" v="105" dt="2022-04-19T04:26:09.439"/>
    <p1510:client id="{1FC28225-86B9-7E23-76E4-355EDCC8FB8D}" v="78" dt="2022-04-18T05:19:20.331"/>
    <p1510:client id="{2BEEABA5-CFDD-8918-E465-1C44B5AA28C6}" v="142" dt="2022-04-19T16:48:56.580"/>
    <p1510:client id="{37F1E6A9-3A2F-1391-98A6-353AC59421FF}" v="3" dt="2022-04-19T05:01:10.004"/>
    <p1510:client id="{40FB9475-95FC-6A63-537B-8FFB708E4C4E}" v="55" dt="2022-04-19T05:16:37.491"/>
    <p1510:client id="{49F4E627-AB2A-828D-17FA-FC06318A2A87}" v="910" dt="2022-04-18T23:59:17.937"/>
    <p1510:client id="{51796AAD-F881-4D03-BB8E-48C2E6641F24}" v="18" dt="2022-04-17T20:48:41.150"/>
    <p1510:client id="{5CAB362B-8AE6-DCF2-0E00-DBEA4B597C86}" v="29" dt="2022-04-19T04:11:31.321"/>
    <p1510:client id="{78721854-7907-3301-D6FF-13E50D4B9637}" v="1" dt="2022-04-19T17:02:47.729"/>
    <p1510:client id="{871381C1-13BE-4110-F2F8-B5D64D44A258}" v="911" dt="2022-04-18T10:05:59.537"/>
    <p1510:client id="{A9A4CB57-6B61-78BE-D02A-93DF3BF7203C}" v="58" dt="2022-04-18T04:55:35.545"/>
    <p1510:client id="{B6233E86-F2D0-E627-D92E-406974B71C98}" v="384" dt="2022-04-19T07:48:36.307"/>
    <p1510:client id="{B9688BDA-BE56-CFDC-74F9-7ABCB1934470}" v="1256" dt="2022-04-19T00:23:14.442"/>
    <p1510:client id="{BE5561D1-1F65-7F40-C6B0-BAF0982EF1D4}" v="195" dt="2022-04-18T05:51:44.406"/>
    <p1510:client id="{C2A0C53A-DA34-9192-0E0C-288FFF976FD6}" v="6" dt="2022-04-18T10:08:00.896"/>
    <p1510:client id="{E699BAC2-E19F-302F-A6E4-E08DA696909D}" v="46" dt="2022-04-18T04:54:18.619"/>
    <p1510:client id="{EB465861-629A-60AF-9C81-0D674A70E118}" v="64" dt="2022-04-19T08:26:24.545"/>
    <p1510:client id="{F1F26E13-BD5C-4438-927E-BB21F2C66EBF}" v="384" dt="2022-04-18T16:07:27.714"/>
    <p1510:client id="{F5DDB005-A520-4240-843C-70DE95671A73}" v="4" dt="2022-04-19T17:02:48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1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2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37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6625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93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2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84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2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2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4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8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8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1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84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ur wooden houses with different sizes">
            <a:extLst>
              <a:ext uri="{FF2B5EF4-FFF2-40B4-BE49-F238E27FC236}">
                <a16:creationId xmlns:a16="http://schemas.microsoft.com/office/drawing/2014/main" id="{AFC771BD-FAD2-5089-A8ED-C56115692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184" b="13546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36321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  <a:cs typeface="Calibri Light"/>
              </a:rPr>
              <a:t>Predicting housing valuations in a volatile economy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chemeClr val="tx1"/>
                </a:solidFill>
              </a:rPr>
              <a:t>Bhupesh Srivastava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1977F-62C8-AC90-DCC4-AC0A10D7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The Linear Model</a:t>
            </a:r>
            <a:endParaRPr lang="en-US" b="1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93E6-184F-5C3E-A16E-C528F2700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>
                <a:ea typeface="+mj-lt"/>
                <a:cs typeface="+mj-lt"/>
              </a:rPr>
              <a:t>We use linear regression as base prediction model.</a:t>
            </a:r>
          </a:p>
          <a:p>
            <a:pPr>
              <a:buClr>
                <a:srgbClr val="8AD0D6"/>
              </a:buClr>
            </a:pPr>
            <a:r>
              <a:rPr lang="en-US" sz="2800">
                <a:ea typeface="+mj-lt"/>
                <a:cs typeface="+mj-lt"/>
              </a:rPr>
              <a:t>Our evaluation metric is the sum of squared</a:t>
            </a:r>
            <a:br>
              <a:rPr lang="en-US" sz="2800">
                <a:ea typeface="+mj-lt"/>
                <a:cs typeface="+mj-lt"/>
              </a:rPr>
            </a:br>
            <a:r>
              <a:rPr lang="en-US" sz="2800">
                <a:ea typeface="+mj-lt"/>
                <a:cs typeface="+mj-lt"/>
              </a:rPr>
              <a:t>prediction errors.</a:t>
            </a:r>
          </a:p>
          <a:p>
            <a:pPr>
              <a:buClr>
                <a:srgbClr val="8AD0D6"/>
              </a:buClr>
            </a:pPr>
            <a:r>
              <a:rPr lang="en-US" sz="2800">
                <a:ea typeface="+mj-lt"/>
                <a:cs typeface="+mj-lt"/>
              </a:rPr>
              <a:t>Linear error is: 1.386539e+13</a:t>
            </a:r>
          </a:p>
          <a:p>
            <a:pPr>
              <a:buClr>
                <a:srgbClr val="8AD0D6"/>
              </a:buClr>
            </a:pPr>
            <a:r>
              <a:rPr lang="en-US" sz="2800">
                <a:ea typeface="+mj-lt"/>
                <a:cs typeface="+mj-lt"/>
              </a:rPr>
              <a:t>To make a better sense, the ratio of sum absolute errors divided by the total value of the property is 0.307. </a:t>
            </a:r>
            <a:br>
              <a:rPr lang="en-US" sz="2800">
                <a:ea typeface="+mj-lt"/>
                <a:cs typeface="+mj-lt"/>
              </a:rPr>
            </a:br>
            <a:endParaRPr lang="en-US" sz="28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77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5038-7047-F98B-0502-F8188AE1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9955"/>
          </a:xfrm>
        </p:spPr>
        <p:txBody>
          <a:bodyPr/>
          <a:lstStyle/>
          <a:p>
            <a:r>
              <a:rPr lang="en-US" b="1"/>
              <a:t>Shrinkage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F236-6B03-2BA2-32D6-77D6CF61A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02" y="1226214"/>
            <a:ext cx="6424387" cy="5081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800"/>
              <a:t>Ridge</a:t>
            </a:r>
            <a:r>
              <a:rPr lang="en-US" sz="2800">
                <a:ea typeface="+mj-lt"/>
                <a:cs typeface="+mj-lt"/>
              </a:rPr>
              <a:t> regression penalizes the coefficients by using L2-norm ( sum of the squared coefficients). </a:t>
            </a:r>
          </a:p>
          <a:p>
            <a:pPr marL="457200" indent="-457200">
              <a:buClr>
                <a:srgbClr val="8AD0D6"/>
              </a:buClr>
            </a:pPr>
            <a:r>
              <a:rPr lang="en-US" sz="2800">
                <a:ea typeface="+mj-lt"/>
                <a:cs typeface="+mj-lt"/>
              </a:rPr>
              <a:t>Lasso penalizes the regression model with a term called L1-norm(sum of the absolute coefficients)</a:t>
            </a:r>
          </a:p>
          <a:p>
            <a:pPr marL="457200" indent="-457200">
              <a:buClr>
                <a:srgbClr val="8AD0D6"/>
              </a:buClr>
            </a:pPr>
            <a:r>
              <a:rPr lang="en-US" sz="2800">
                <a:ea typeface="+mj-lt"/>
                <a:cs typeface="+mj-lt"/>
              </a:rPr>
              <a:t>Elastic Net is a combination of Ridge and Lasso.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C7B15C-C0CD-E7D9-1142-E84D84C02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98296"/>
              </p:ext>
            </p:extLst>
          </p:nvPr>
        </p:nvGraphicFramePr>
        <p:xfrm>
          <a:off x="6781800" y="1609725"/>
          <a:ext cx="4745666" cy="4248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0281">
                  <a:extLst>
                    <a:ext uri="{9D8B030D-6E8A-4147-A177-3AD203B41FA5}">
                      <a16:colId xmlns:a16="http://schemas.microsoft.com/office/drawing/2014/main" val="2426464425"/>
                    </a:ext>
                  </a:extLst>
                </a:gridCol>
                <a:gridCol w="2495385">
                  <a:extLst>
                    <a:ext uri="{9D8B030D-6E8A-4147-A177-3AD203B41FA5}">
                      <a16:colId xmlns:a16="http://schemas.microsoft.com/office/drawing/2014/main" val="1174980568"/>
                    </a:ext>
                  </a:extLst>
                </a:gridCol>
              </a:tblGrid>
              <a:tr h="35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Alpha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Error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719573"/>
                  </a:ext>
                </a:extLst>
              </a:tr>
              <a:tr h="35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[0]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1.461248e+13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3906241"/>
                  </a:ext>
                </a:extLst>
              </a:tr>
              <a:tr h="35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[0.1]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1.454548e+13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6355769"/>
                  </a:ext>
                </a:extLst>
              </a:tr>
              <a:tr h="35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[0.2]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1.448947e+13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7857428"/>
                  </a:ext>
                </a:extLst>
              </a:tr>
              <a:tr h="35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[0.3]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1.435673e+13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6213075"/>
                  </a:ext>
                </a:extLst>
              </a:tr>
              <a:tr h="35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[0.4]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1.445017e+13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6467719"/>
                  </a:ext>
                </a:extLst>
              </a:tr>
              <a:tr h="35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[0.5]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1.457345e+13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1408400"/>
                  </a:ext>
                </a:extLst>
              </a:tr>
              <a:tr h="35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[0.6]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1.447969e+13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3901064"/>
                  </a:ext>
                </a:extLst>
              </a:tr>
              <a:tr h="35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[0.7]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1.440332e+13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2761513"/>
                  </a:ext>
                </a:extLst>
              </a:tr>
              <a:tr h="35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[0.8]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1.45336e+13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3415147"/>
                  </a:ext>
                </a:extLst>
              </a:tr>
              <a:tr h="35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[0.9]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1.483017e+13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3766936"/>
                  </a:ext>
                </a:extLst>
              </a:tr>
              <a:tr h="354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[1]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1.452096e+13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182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77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E16F-763A-28BE-1660-FE3272F9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51568"/>
            <a:ext cx="9404723" cy="1400530"/>
          </a:xfrm>
        </p:spPr>
        <p:txBody>
          <a:bodyPr/>
          <a:lstStyle/>
          <a:p>
            <a:r>
              <a:rPr lang="en-US" b="1" err="1">
                <a:ea typeface="+mj-lt"/>
                <a:cs typeface="+mj-lt"/>
              </a:rPr>
              <a:t>XGBoost</a:t>
            </a:r>
            <a:endParaRPr lang="en-US" b="1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E28E-DFB5-5B3B-0E22-C2E7AD0B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63" y="1143407"/>
            <a:ext cx="4900524" cy="53679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err="1"/>
              <a:t>XGBoost</a:t>
            </a:r>
            <a:r>
              <a:rPr lang="en-US" sz="2400"/>
              <a:t> is an implementation of gradient boosted decision trees.</a:t>
            </a:r>
          </a:p>
          <a:p>
            <a:pPr>
              <a:buClr>
                <a:srgbClr val="8AD0D6"/>
              </a:buClr>
            </a:pPr>
            <a:r>
              <a:rPr lang="en-US" sz="2400"/>
              <a:t>It creates many trees and reduces the residuals in each new tree.</a:t>
            </a:r>
            <a:endParaRPr lang="en-US" sz="24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400"/>
              <a:t>This model does not need any normalization and scaling and addresses these issues automatically.</a:t>
            </a:r>
          </a:p>
          <a:p>
            <a:pPr>
              <a:buClr>
                <a:srgbClr val="8AD0D6"/>
              </a:buClr>
            </a:pPr>
            <a:r>
              <a:rPr lang="en-US" sz="2400">
                <a:ea typeface="+mj-lt"/>
                <a:cs typeface="+mj-lt"/>
              </a:rPr>
              <a:t>Error 8.620462e+12</a:t>
            </a:r>
          </a:p>
          <a:p>
            <a:pPr>
              <a:buClr>
                <a:srgbClr val="8AD0D6"/>
              </a:buClr>
            </a:pPr>
            <a:r>
              <a:rPr lang="en-US" sz="2400">
                <a:ea typeface="+mj-lt"/>
                <a:cs typeface="+mj-lt"/>
              </a:rPr>
              <a:t>38 percent improvement</a:t>
            </a:r>
          </a:p>
          <a:p>
            <a:pPr>
              <a:buClr>
                <a:srgbClr val="8AD0D6"/>
              </a:buClr>
            </a:pPr>
            <a:endParaRPr lang="en-US" sz="2400">
              <a:ea typeface="+mj-lt"/>
              <a:cs typeface="+mj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B66AA9B-872B-0598-FA0F-7E6281C12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" t="-231" r="-783" b="38462"/>
          <a:stretch/>
        </p:blipFill>
        <p:spPr>
          <a:xfrm>
            <a:off x="5779511" y="757953"/>
            <a:ext cx="4645294" cy="582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1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3269-B914-A3A6-EE0D-35F5806D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Conclusion</a:t>
            </a:r>
            <a:r>
              <a:rPr lang="en-US">
                <a:ea typeface="+mj-lt"/>
                <a:cs typeface="+mj-lt"/>
              </a:rPr>
              <a:t>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33A3C-FDD6-3A2A-2AA1-3BE9B99D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157" y="1501125"/>
            <a:ext cx="8946541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800">
                <a:ea typeface="+mj-lt"/>
                <a:cs typeface="+mj-lt"/>
              </a:rPr>
              <a:t>The linear model had a smaller residual error then the penalized models. </a:t>
            </a:r>
          </a:p>
          <a:p>
            <a:pPr>
              <a:buClr>
                <a:srgbClr val="8AD0D6"/>
              </a:buClr>
            </a:pPr>
            <a:r>
              <a:rPr lang="en-US" sz="2800">
                <a:ea typeface="+mj-lt"/>
                <a:cs typeface="+mj-lt"/>
              </a:rPr>
              <a:t>Penalized models most likely not efficient because of lack of columns or similar coefficients</a:t>
            </a:r>
          </a:p>
          <a:p>
            <a:pPr>
              <a:buClr>
                <a:srgbClr val="8AD0D6"/>
              </a:buClr>
            </a:pPr>
            <a:r>
              <a:rPr lang="en-US" sz="2800">
                <a:ea typeface="+mj-lt"/>
                <a:cs typeface="+mj-lt"/>
              </a:rPr>
              <a:t>The </a:t>
            </a:r>
            <a:r>
              <a:rPr lang="en-US" sz="2800" err="1">
                <a:ea typeface="+mj-lt"/>
                <a:cs typeface="+mj-lt"/>
              </a:rPr>
              <a:t>XGBoost</a:t>
            </a:r>
            <a:r>
              <a:rPr lang="en-US" sz="2800">
                <a:ea typeface="+mj-lt"/>
                <a:cs typeface="+mj-lt"/>
              </a:rPr>
              <a:t> allow more flexibility in complex relationships in the data and accounts for over fitting</a:t>
            </a:r>
            <a:endParaRPr lang="en-US" sz="2800"/>
          </a:p>
          <a:p>
            <a:pPr>
              <a:buClr>
                <a:srgbClr val="8AD0D6"/>
              </a:buClr>
            </a:pPr>
            <a:endParaRPr lang="en-U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6662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F540-E6ED-9952-7EC9-7DBA7211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4280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Conclusion(Cont'd)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9634-2452-7C00-6A04-9B16FC2DC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2368"/>
            <a:ext cx="8946541" cy="478603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800"/>
              <a:t>In our final predictive model, we found that variables Total area(49.4%), subarea population(17%), build year (5.64%), total built area(4.21%), dollar-ruble exchange rate(4.19%) are the most important</a:t>
            </a:r>
          </a:p>
          <a:p>
            <a:pPr>
              <a:buClr>
                <a:srgbClr val="8AD0D6"/>
              </a:buClr>
            </a:pPr>
            <a:r>
              <a:rPr lang="en-US" sz="2800"/>
              <a:t>We got several insights into the relationships in the data with our explanatory models. Example :</a:t>
            </a:r>
            <a:endParaRPr lang="en-US"/>
          </a:p>
          <a:p>
            <a:pPr lvl="1">
              <a:buClr>
                <a:srgbClr val="8AD0D6"/>
              </a:buClr>
            </a:pPr>
            <a:r>
              <a:rPr lang="en-US" sz="2600"/>
              <a:t>Seasonality</a:t>
            </a:r>
            <a:endParaRPr lang="en-US"/>
          </a:p>
          <a:p>
            <a:pPr lvl="1">
              <a:buClr>
                <a:srgbClr val="8AD0D6"/>
              </a:buClr>
            </a:pPr>
            <a:r>
              <a:rPr lang="en-US" sz="2600"/>
              <a:t>State of property</a:t>
            </a:r>
            <a:endParaRPr lang="en-US"/>
          </a:p>
          <a:p>
            <a:pPr lvl="1">
              <a:buClr>
                <a:srgbClr val="8AD0D6"/>
              </a:buClr>
            </a:pPr>
            <a:r>
              <a:rPr lang="en-US" sz="2600"/>
              <a:t>Size compared to population</a:t>
            </a:r>
          </a:p>
          <a:p>
            <a:pPr lvl="1">
              <a:buClr>
                <a:srgbClr val="8AD0D6"/>
              </a:buClr>
            </a:pPr>
            <a:r>
              <a:rPr lang="en-US" sz="2600"/>
              <a:t>Etc..</a:t>
            </a:r>
            <a:br>
              <a:rPr lang="en-US"/>
            </a:b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1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8851-B171-5666-3A64-2971A49F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The Future Applications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54EC-F66D-47A6-9A32-26220B4C0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05" y="1737608"/>
            <a:ext cx="8946541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ea typeface="+mj-lt"/>
                <a:cs typeface="+mj-lt"/>
              </a:rPr>
              <a:t>Our model can be used by various stakeholders or companies. These includes- </a:t>
            </a:r>
          </a:p>
          <a:p>
            <a:pPr>
              <a:buClr>
                <a:srgbClr val="8AD0D6"/>
              </a:buClr>
            </a:pPr>
            <a:r>
              <a:rPr lang="en-US" sz="2800"/>
              <a:t>Banks and banking corporations</a:t>
            </a:r>
          </a:p>
          <a:p>
            <a:pPr>
              <a:buClr>
                <a:srgbClr val="8AD0D6"/>
              </a:buClr>
            </a:pPr>
            <a:r>
              <a:rPr lang="en-US" sz="2800"/>
              <a:t>Individual buyers.</a:t>
            </a:r>
          </a:p>
          <a:p>
            <a:pPr>
              <a:buClr>
                <a:srgbClr val="8AD0D6"/>
              </a:buClr>
            </a:pPr>
            <a:r>
              <a:rPr lang="en-US" sz="2800"/>
              <a:t>Real estate agencies </a:t>
            </a:r>
          </a:p>
          <a:p>
            <a:pPr>
              <a:buClr>
                <a:srgbClr val="8AD0D6"/>
              </a:buClr>
            </a:pPr>
            <a:r>
              <a:rPr lang="en-US" sz="2800"/>
              <a:t>Construction companies/Developers </a:t>
            </a:r>
          </a:p>
          <a:p>
            <a:pPr>
              <a:buClr>
                <a:srgbClr val="8AD0D6"/>
              </a:buClr>
            </a:pPr>
            <a:r>
              <a:rPr lang="en-US" sz="2800"/>
              <a:t>Insurance companies</a:t>
            </a:r>
          </a:p>
          <a:p>
            <a:pPr>
              <a:buClr>
                <a:srgbClr val="8AD0D6"/>
              </a:buClr>
            </a:pPr>
            <a:r>
              <a:rPr lang="en-US" sz="2800"/>
              <a:t>Housing census bureau</a:t>
            </a:r>
          </a:p>
        </p:txBody>
      </p:sp>
    </p:spTree>
    <p:extLst>
      <p:ext uri="{BB962C8B-B14F-4D97-AF65-F5344CB8AC3E}">
        <p14:creationId xmlns:p14="http://schemas.microsoft.com/office/powerpoint/2010/main" val="181237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785E-BE4E-9361-93F0-443E32D5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3F41-4295-F4D2-D9A6-F56A9B52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652" y="2025704"/>
            <a:ext cx="9699016" cy="44812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3600" b="1"/>
              <a:t>Goals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sz="2800"/>
              <a:t>Predicting housing valuations in a volatile economy.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sz="2800">
                <a:ea typeface="+mj-lt"/>
                <a:cs typeface="+mj-lt"/>
              </a:rPr>
              <a:t>Help people and businesses make better financial decisions.</a:t>
            </a:r>
          </a:p>
          <a:p>
            <a:pPr marL="457200" indent="-457200">
              <a:buClr>
                <a:srgbClr val="8AD0D6"/>
              </a:buClr>
              <a:buAutoNum type="arabicPeriod"/>
            </a:pPr>
            <a:r>
              <a:rPr lang="en-US" sz="2800">
                <a:ea typeface="+mj-lt"/>
                <a:cs typeface="+mj-lt"/>
              </a:rPr>
              <a:t>Creating a highly accurate model and interpret the results</a:t>
            </a:r>
          </a:p>
          <a:p>
            <a:pPr>
              <a:buClr>
                <a:srgbClr val="8AD0D6"/>
              </a:buClr>
            </a:pPr>
            <a:endParaRPr lang="en-US" sz="18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32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0381-768D-6908-5858-BFB4492B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ea typeface="+mj-lt"/>
                <a:cs typeface="+mj-lt"/>
              </a:rPr>
              <a:t>Data Description</a:t>
            </a:r>
            <a:endParaRPr lang="en-US" sz="4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3227E-85FC-33E7-A791-BE2F2A0CD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93" y="1307311"/>
            <a:ext cx="4654889" cy="52727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The dataset is from Sberbank with 30471 observations. </a:t>
            </a:r>
          </a:p>
          <a:p>
            <a:pPr>
              <a:buClr>
                <a:srgbClr val="8AD0D6"/>
              </a:buClr>
            </a:pPr>
            <a:r>
              <a:rPr lang="en-US" sz="2400"/>
              <a:t>Split to 75% train,  and 25% test</a:t>
            </a:r>
          </a:p>
          <a:p>
            <a:pPr>
              <a:buClr>
                <a:srgbClr val="8AD0D6"/>
              </a:buClr>
            </a:pPr>
            <a:r>
              <a:rPr lang="en-US" sz="2400"/>
              <a:t>We used 12 variables from house intrinsic characteristics, 2 macro-economic variables</a:t>
            </a:r>
            <a:r>
              <a:rPr lang="en-US" sz="2400">
                <a:ea typeface="+mj-lt"/>
                <a:cs typeface="+mj-lt"/>
              </a:rPr>
              <a:t>, a time</a:t>
            </a:r>
            <a:r>
              <a:rPr lang="en-US" sz="2400"/>
              <a:t> variable, and the property price.</a:t>
            </a:r>
            <a:endParaRPr lang="en-US" sz="2400"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endParaRPr lang="en-US" sz="18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sz="1800">
              <a:ea typeface="+mj-lt"/>
              <a:cs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8B8B1-B333-3ABC-8307-5340151B3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424594"/>
              </p:ext>
            </p:extLst>
          </p:nvPr>
        </p:nvGraphicFramePr>
        <p:xfrm>
          <a:off x="5377635" y="1371060"/>
          <a:ext cx="5994400" cy="5006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7710">
                  <a:extLst>
                    <a:ext uri="{9D8B030D-6E8A-4147-A177-3AD203B41FA5}">
                      <a16:colId xmlns:a16="http://schemas.microsoft.com/office/drawing/2014/main" val="269112761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629434019"/>
                    </a:ext>
                  </a:extLst>
                </a:gridCol>
                <a:gridCol w="2939415">
                  <a:extLst>
                    <a:ext uri="{9D8B030D-6E8A-4147-A177-3AD203B41FA5}">
                      <a16:colId xmlns:a16="http://schemas.microsoft.com/office/drawing/2014/main" val="209297634"/>
                    </a:ext>
                  </a:extLst>
                </a:gridCol>
              </a:tblGrid>
              <a:tr h="3194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Variable Name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1360402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Timestamp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String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 of sale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0302882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</a:rPr>
                        <a:t>full_sq</a:t>
                      </a:r>
                      <a:endParaRPr lang="en-US" err="1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Numerical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square area including non-residential areas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587917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</a:rPr>
                        <a:t>life_sq</a:t>
                      </a:r>
                      <a:endParaRPr lang="en-US" err="1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Numerical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square area excluding non-residential areas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3678249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floor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Numerical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Floor of the property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8622998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</a:rPr>
                        <a:t>max_floor</a:t>
                      </a:r>
                      <a:endParaRPr lang="en-US" err="1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Numerical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 floor of the building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7130393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</a:rPr>
                        <a:t>build_year</a:t>
                      </a:r>
                      <a:endParaRPr lang="en-US" err="1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Numerical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Year the property built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5062702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</a:rPr>
                        <a:t>num_room</a:t>
                      </a:r>
                      <a:endParaRPr lang="en-US" err="1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Numerical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 of residential rooms in the property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8601552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</a:rPr>
                        <a:t>kitchen_sq</a:t>
                      </a:r>
                      <a:endParaRPr lang="en-US" err="1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Numerical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Kitchen square footage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1754884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state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Numerical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State of property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2127459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material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Numerical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 of material used in walls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8968595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</a:rPr>
                        <a:t>product_type</a:t>
                      </a:r>
                      <a:endParaRPr lang="en-US" err="1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Numerical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Either owner-occupied or investor property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8862639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</a:rPr>
                        <a:t>full_all</a:t>
                      </a:r>
                      <a:endParaRPr lang="en-US" err="1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Numerical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Neighborhood Population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3505225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</a:rPr>
                        <a:t>usdrub</a:t>
                      </a:r>
                      <a:endParaRPr lang="en-US" err="1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Numerical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Exchange rate of ruble to US dollar. Macro Data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7815117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unemployment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Numerical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Unemployment rate of the country. Macro Data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213416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</a:rPr>
                        <a:t>price_doc</a:t>
                      </a:r>
                      <a:endParaRPr lang="en-US" err="1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Numerical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 of property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163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3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9A2A-C565-8F15-4354-A7695988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Explanatory data Analysis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039E27B-EDAA-B5D7-AEC7-9F7E44CF4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564" y="1484571"/>
            <a:ext cx="6096260" cy="4879279"/>
          </a:xfrm>
        </p:spPr>
      </p:pic>
    </p:spTree>
    <p:extLst>
      <p:ext uri="{BB962C8B-B14F-4D97-AF65-F5344CB8AC3E}">
        <p14:creationId xmlns:p14="http://schemas.microsoft.com/office/powerpoint/2010/main" val="204883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1E6D-3C10-0578-DCA0-FCDEF0E5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Explanatory data Analysis</a:t>
            </a:r>
            <a:endParaRPr lang="en-US"/>
          </a:p>
        </p:txBody>
      </p:sp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EEA414E-D98C-92B0-8E53-587A2FCD3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936" y="1437056"/>
            <a:ext cx="6043876" cy="4832219"/>
          </a:xfrm>
        </p:spPr>
      </p:pic>
    </p:spTree>
    <p:extLst>
      <p:ext uri="{BB962C8B-B14F-4D97-AF65-F5344CB8AC3E}">
        <p14:creationId xmlns:p14="http://schemas.microsoft.com/office/powerpoint/2010/main" val="38658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7A78-4490-7942-118B-B3D55B74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Explanatory data Analysis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D1C9E35-9D52-AE92-0999-82B34D074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250" y="1384233"/>
            <a:ext cx="6154062" cy="4916986"/>
          </a:xfrm>
        </p:spPr>
      </p:pic>
    </p:spTree>
    <p:extLst>
      <p:ext uri="{BB962C8B-B14F-4D97-AF65-F5344CB8AC3E}">
        <p14:creationId xmlns:p14="http://schemas.microsoft.com/office/powerpoint/2010/main" val="21452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1977F-62C8-AC90-DCC4-AC0A10D7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Imputation and Preparation</a:t>
            </a:r>
            <a:endParaRPr lang="en-US" b="1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93E6-184F-5C3E-A16E-C528F2700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317516" cy="419548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800"/>
              <a:t>The data </a:t>
            </a:r>
            <a:r>
              <a:rPr lang="en-US" sz="2800">
                <a:ea typeface="+mj-lt"/>
                <a:cs typeface="+mj-lt"/>
              </a:rPr>
              <a:t>cleaning</a:t>
            </a:r>
            <a:r>
              <a:rPr lang="en-US" sz="2800"/>
              <a:t> process was done during the EDA and anomalies were removed.</a:t>
            </a:r>
          </a:p>
          <a:p>
            <a:pPr>
              <a:buClr>
                <a:srgbClr val="8AD0D6"/>
              </a:buClr>
            </a:pPr>
            <a:r>
              <a:rPr lang="en-US" sz="2800">
                <a:ea typeface="+mj-lt"/>
                <a:cs typeface="+mj-lt"/>
              </a:rPr>
              <a:t>We impute the data set using Multivariate Imputation by Chained Equations(MICE) since missing values pattern is a case of multivariate missing values.</a:t>
            </a:r>
            <a:endParaRPr lang="en-US" sz="2800"/>
          </a:p>
          <a:p>
            <a:pPr>
              <a:buClr>
                <a:srgbClr val="8AD0D6"/>
              </a:buClr>
            </a:pPr>
            <a:r>
              <a:rPr lang="en-US" sz="2800">
                <a:ea typeface="+mj-lt"/>
                <a:cs typeface="+mj-lt"/>
              </a:rPr>
              <a:t>Used Predictive Mean Matching (PMM) as main imputation method</a:t>
            </a:r>
            <a:endParaRPr lang="en-US" sz="280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B955BE57-1A49-918E-7956-03A6C6EA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2353927"/>
            <a:ext cx="5314950" cy="329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4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59A6-FE7C-E0C3-FE1B-7DB52085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Explanatory model – Robust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C0579-64F9-7E1B-8673-FFA5349BA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13" y="2005714"/>
            <a:ext cx="4630786" cy="419548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600">
                <a:ea typeface="+mj-lt"/>
                <a:cs typeface="+mj-lt"/>
              </a:rPr>
              <a:t>The Max floor has a larger coefficient than the floor</a:t>
            </a:r>
            <a:endParaRPr lang="en-US" sz="2600"/>
          </a:p>
          <a:p>
            <a:pPr>
              <a:buClr>
                <a:srgbClr val="8AD0D6"/>
              </a:buClr>
            </a:pPr>
            <a:r>
              <a:rPr lang="en-US" sz="2600">
                <a:ea typeface="+mj-lt"/>
                <a:cs typeface="+mj-lt"/>
              </a:rPr>
              <a:t>Owner occupiers are paying less for the properties </a:t>
            </a:r>
          </a:p>
          <a:p>
            <a:pPr>
              <a:buClr>
                <a:srgbClr val="8AD0D6"/>
              </a:buClr>
            </a:pPr>
            <a:r>
              <a:rPr lang="en-US" sz="2600">
                <a:ea typeface="+mj-lt"/>
                <a:cs typeface="+mj-lt"/>
              </a:rPr>
              <a:t>Nonlinear relationship for neighborhood population </a:t>
            </a:r>
            <a:br>
              <a:rPr lang="en-US" sz="2600">
                <a:ea typeface="+mj-lt"/>
                <a:cs typeface="+mj-lt"/>
              </a:rPr>
            </a:br>
            <a:br>
              <a:rPr lang="en-US" sz="2800">
                <a:ea typeface="+mj-lt"/>
                <a:cs typeface="+mj-lt"/>
              </a:rPr>
            </a:br>
            <a:endParaRPr lang="en-US" sz="28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>
              <a:ea typeface="+mj-lt"/>
              <a:cs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06A5F6-5834-40E4-932D-9F7E6EFEB913}"/>
              </a:ext>
            </a:extLst>
          </p:cNvPr>
          <p:cNvGraphicFramePr>
            <a:graphicFrameLocks noGrp="1"/>
          </p:cNvGraphicFramePr>
          <p:nvPr/>
        </p:nvGraphicFramePr>
        <p:xfrm>
          <a:off x="5819775" y="1485900"/>
          <a:ext cx="6034933" cy="4973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5031">
                  <a:extLst>
                    <a:ext uri="{9D8B030D-6E8A-4147-A177-3AD203B41FA5}">
                      <a16:colId xmlns:a16="http://schemas.microsoft.com/office/drawing/2014/main" val="2717990191"/>
                    </a:ext>
                  </a:extLst>
                </a:gridCol>
                <a:gridCol w="1375510">
                  <a:extLst>
                    <a:ext uri="{9D8B030D-6E8A-4147-A177-3AD203B41FA5}">
                      <a16:colId xmlns:a16="http://schemas.microsoft.com/office/drawing/2014/main" val="2410335542"/>
                    </a:ext>
                  </a:extLst>
                </a:gridCol>
                <a:gridCol w="1128215">
                  <a:extLst>
                    <a:ext uri="{9D8B030D-6E8A-4147-A177-3AD203B41FA5}">
                      <a16:colId xmlns:a16="http://schemas.microsoft.com/office/drawing/2014/main" val="2188452942"/>
                    </a:ext>
                  </a:extLst>
                </a:gridCol>
                <a:gridCol w="1376177">
                  <a:extLst>
                    <a:ext uri="{9D8B030D-6E8A-4147-A177-3AD203B41FA5}">
                      <a16:colId xmlns:a16="http://schemas.microsoft.com/office/drawing/2014/main" val="2526456231"/>
                    </a:ext>
                  </a:extLst>
                </a:gridCol>
              </a:tblGrid>
              <a:tr h="2267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Std. Error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 value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924268"/>
                  </a:ext>
                </a:extLst>
              </a:tr>
              <a:tr h="481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(Intercept)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-2.44e+07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1.55e+06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-1.57e+01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951207"/>
                  </a:ext>
                </a:extLst>
              </a:tr>
              <a:tr h="3160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err="1">
                          <a:effectLst/>
                        </a:rPr>
                        <a:t>full_sq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1.94e+06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2.35e+04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8.27e+01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5056013"/>
                  </a:ext>
                </a:extLst>
              </a:tr>
              <a:tr h="481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err="1">
                          <a:effectLst/>
                        </a:rPr>
                        <a:t>life_sq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-1.97e+03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3.93e+02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-5.00e+00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5057396"/>
                  </a:ext>
                </a:extLst>
              </a:tr>
              <a:tr h="3160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floor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4.03e+04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1.24e+03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3.23e+01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155671"/>
                  </a:ext>
                </a:extLst>
              </a:tr>
              <a:tr h="3160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err="1">
                          <a:effectLst/>
                        </a:rPr>
                        <a:t>max_floor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6.94e+04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1.31e+03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5.29e+01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724215"/>
                  </a:ext>
                </a:extLst>
              </a:tr>
              <a:tr h="322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err="1">
                          <a:effectLst/>
                        </a:rPr>
                        <a:t>build_year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1.06e+04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7.81e+02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1.36e+01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4432219"/>
                  </a:ext>
                </a:extLst>
              </a:tr>
              <a:tr h="481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err="1">
                          <a:effectLst/>
                        </a:rPr>
                        <a:t>num_room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-2.14e+05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9.89e+03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-2.16e+01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019607"/>
                  </a:ext>
                </a:extLst>
              </a:tr>
              <a:tr h="3160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err="1">
                          <a:effectLst/>
                        </a:rPr>
                        <a:t>kitch_sq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1.23e+04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1.34e+03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9.12e+00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48955"/>
                  </a:ext>
                </a:extLst>
              </a:tr>
              <a:tr h="3160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state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3.29e+05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9.79e+03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3.36e+01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9168370"/>
                  </a:ext>
                </a:extLst>
              </a:tr>
              <a:tr h="3229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material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1.02e+04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3.75e+03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2.72e+00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3282643"/>
                  </a:ext>
                </a:extLst>
              </a:tr>
              <a:tr h="481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err="1">
                          <a:effectLst/>
                        </a:rPr>
                        <a:t>product_typeOwnerOccupier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-1.24e+06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2.49e+04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-4.99e+01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399777"/>
                  </a:ext>
                </a:extLst>
              </a:tr>
              <a:tr h="4810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err="1">
                          <a:effectLst/>
                        </a:rPr>
                        <a:t>full_all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-4.80e-01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4.59e-02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-1.04e+01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5810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73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59A6-FE7C-E0C3-FE1B-7DB52085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00" y="314769"/>
            <a:ext cx="9404723" cy="1400530"/>
          </a:xfrm>
        </p:spPr>
        <p:txBody>
          <a:bodyPr/>
          <a:lstStyle/>
          <a:p>
            <a:r>
              <a:rPr lang="en-US" b="1"/>
              <a:t>Explanatory model – Robust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C0579-64F9-7E1B-8673-FFA5349BA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13" y="2005714"/>
            <a:ext cx="4630786" cy="419548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800">
                <a:ea typeface="+mj-lt"/>
                <a:cs typeface="+mj-lt"/>
              </a:rPr>
              <a:t>Yearly trend</a:t>
            </a:r>
          </a:p>
          <a:p>
            <a:pPr>
              <a:buClr>
                <a:srgbClr val="8AD0D6"/>
              </a:buClr>
            </a:pPr>
            <a:r>
              <a:rPr lang="en-US" sz="2800">
                <a:ea typeface="+mj-lt"/>
                <a:cs typeface="+mj-lt"/>
              </a:rPr>
              <a:t>Seasonality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sz="2800">
                <a:ea typeface="+mj-lt"/>
                <a:cs typeface="+mj-lt"/>
              </a:rPr>
              <a:t>Currency exchange rate, and its moving averages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sz="2800">
                <a:ea typeface="+mj-lt"/>
                <a:cs typeface="+mj-lt"/>
              </a:rPr>
              <a:t>Less desire for bigger houses in</a:t>
            </a:r>
            <a:br>
              <a:rPr lang="en-US" sz="2800">
                <a:ea typeface="+mj-lt"/>
                <a:cs typeface="+mj-lt"/>
              </a:rPr>
            </a:br>
            <a:r>
              <a:rPr lang="en-US" sz="2800">
                <a:ea typeface="+mj-lt"/>
                <a:cs typeface="+mj-lt"/>
              </a:rPr>
              <a:t>populated areas. </a:t>
            </a:r>
          </a:p>
          <a:p>
            <a:pPr>
              <a:buClr>
                <a:srgbClr val="8AD0D6"/>
              </a:buClr>
            </a:pPr>
            <a:r>
              <a:rPr lang="en-US" sz="2800">
                <a:ea typeface="+mj-lt"/>
                <a:cs typeface="+mj-lt"/>
              </a:rPr>
              <a:t>Buyers are paying more for smaller new houses</a:t>
            </a:r>
            <a:endParaRPr lang="en-US" sz="2800"/>
          </a:p>
          <a:p>
            <a:pPr>
              <a:buClr>
                <a:srgbClr val="8AD0D6"/>
              </a:buClr>
            </a:pPr>
            <a:endParaRPr lang="en-US" sz="28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>
              <a:ea typeface="+mj-lt"/>
              <a:cs typeface="+mj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11D284-5391-A5A5-785F-F640B2334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72215"/>
              </p:ext>
            </p:extLst>
          </p:nvPr>
        </p:nvGraphicFramePr>
        <p:xfrm>
          <a:off x="5448300" y="1409700"/>
          <a:ext cx="6248830" cy="51312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5062">
                  <a:extLst>
                    <a:ext uri="{9D8B030D-6E8A-4147-A177-3AD203B41FA5}">
                      <a16:colId xmlns:a16="http://schemas.microsoft.com/office/drawing/2014/main" val="685968564"/>
                    </a:ext>
                  </a:extLst>
                </a:gridCol>
                <a:gridCol w="1575939">
                  <a:extLst>
                    <a:ext uri="{9D8B030D-6E8A-4147-A177-3AD203B41FA5}">
                      <a16:colId xmlns:a16="http://schemas.microsoft.com/office/drawing/2014/main" val="3269092519"/>
                    </a:ext>
                  </a:extLst>
                </a:gridCol>
                <a:gridCol w="1015445">
                  <a:extLst>
                    <a:ext uri="{9D8B030D-6E8A-4147-A177-3AD203B41FA5}">
                      <a16:colId xmlns:a16="http://schemas.microsoft.com/office/drawing/2014/main" val="3179869218"/>
                    </a:ext>
                  </a:extLst>
                </a:gridCol>
                <a:gridCol w="1252384">
                  <a:extLst>
                    <a:ext uri="{9D8B030D-6E8A-4147-A177-3AD203B41FA5}">
                      <a16:colId xmlns:a16="http://schemas.microsoft.com/office/drawing/2014/main" val="2686518729"/>
                    </a:ext>
                  </a:extLst>
                </a:gridCol>
              </a:tblGrid>
              <a:tr h="342083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endParaRPr lang="en-US" sz="14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Std. Error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t value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2803272"/>
                  </a:ext>
                </a:extLst>
              </a:tr>
              <a:tr h="342083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year_2012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3.14e+05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4.00e+04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7.86e+00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374326"/>
                  </a:ext>
                </a:extLst>
              </a:tr>
              <a:tr h="342083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year_2013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5.85e+05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4.13e+04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1.41e+01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4181189"/>
                  </a:ext>
                </a:extLst>
              </a:tr>
              <a:tr h="342083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year_2014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8.10e+05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5.33e+04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1.51e+01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953411"/>
                  </a:ext>
                </a:extLst>
              </a:tr>
              <a:tr h="342083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year_2015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5.91e+05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1.28e+05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4.59e+00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5034637"/>
                  </a:ext>
                </a:extLst>
              </a:tr>
              <a:tr h="342083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</a:rPr>
                        <a:t>usdrub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-1.13e+04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1.08e+04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-1.04e+00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6999674"/>
                  </a:ext>
                </a:extLst>
              </a:tr>
              <a:tr h="342083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usdrub_03da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5.33e+04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1.89e+04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2.81e+00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6414664"/>
                  </a:ext>
                </a:extLst>
              </a:tr>
              <a:tr h="342083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usdrub_07da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-1.82e+04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1.47e+04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-1.24e+00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961393"/>
                  </a:ext>
                </a:extLst>
              </a:tr>
              <a:tr h="342083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usdrub_30da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-1.51e+04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9.47e+03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-1.60e+00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8527429"/>
                  </a:ext>
                </a:extLst>
              </a:tr>
              <a:tr h="342083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usdrub_90da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1.67e+04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6.53e+03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2.56e+00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980114"/>
                  </a:ext>
                </a:extLst>
              </a:tr>
              <a:tr h="342083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usdrub_365da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1.92e+04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7.47e+03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2.57e+00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2769280"/>
                  </a:ext>
                </a:extLst>
              </a:tr>
              <a:tr h="684168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poly(</a:t>
                      </a:r>
                      <a:r>
                        <a:rPr lang="en-US" sz="1400" err="1">
                          <a:effectLst/>
                        </a:rPr>
                        <a:t>full_all</a:t>
                      </a:r>
                      <a:r>
                        <a:rPr lang="en-US" sz="1400">
                          <a:effectLst/>
                        </a:rPr>
                        <a:t>, 2)2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-9.68e+07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4.058e+06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-2.38e+01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2744140"/>
                  </a:ext>
                </a:extLst>
              </a:tr>
              <a:tr h="342083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</a:t>
                      </a:r>
                      <a:r>
                        <a:rPr lang="en-US" sz="1400" err="1">
                          <a:effectLst/>
                        </a:rPr>
                        <a:t>full_sq</a:t>
                      </a:r>
                      <a:r>
                        <a:rPr lang="en-US" sz="1400">
                          <a:effectLst/>
                        </a:rPr>
                        <a:t> * </a:t>
                      </a:r>
                      <a:r>
                        <a:rPr lang="en-US" sz="1400" err="1">
                          <a:effectLst/>
                        </a:rPr>
                        <a:t>build_year</a:t>
                      </a:r>
                      <a:r>
                        <a:rPr lang="en-US" sz="1400">
                          <a:effectLst/>
                        </a:rPr>
                        <a:t>)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-9.12e+02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1.17e+01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-7.77e+01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5184794"/>
                  </a:ext>
                </a:extLst>
              </a:tr>
              <a:tr h="342083"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</a:t>
                      </a:r>
                      <a:r>
                        <a:rPr lang="en-US" sz="1400" err="1">
                          <a:effectLst/>
                        </a:rPr>
                        <a:t>full_sq</a:t>
                      </a:r>
                      <a:r>
                        <a:rPr lang="en-US" sz="1400">
                          <a:effectLst/>
                        </a:rPr>
                        <a:t> * </a:t>
                      </a:r>
                      <a:r>
                        <a:rPr lang="en-US" sz="1400" err="1">
                          <a:effectLst/>
                        </a:rPr>
                        <a:t>full_all</a:t>
                      </a:r>
                      <a:r>
                        <a:rPr lang="en-US" sz="1400">
                          <a:effectLst/>
                        </a:rPr>
                        <a:t>)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1.05e-02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8.00e-04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1.30e+01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8254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231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1031</Words>
  <Application>Microsoft Office PowerPoint</Application>
  <PresentationFormat>Widescreen</PresentationFormat>
  <Paragraphs>246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Predicting housing valuations in a volatile economy</vt:lpstr>
      <vt:lpstr>Introduction</vt:lpstr>
      <vt:lpstr>Data Description</vt:lpstr>
      <vt:lpstr>Explanatory data Analysis</vt:lpstr>
      <vt:lpstr>Explanatory data Analysis</vt:lpstr>
      <vt:lpstr>Explanatory data Analysis</vt:lpstr>
      <vt:lpstr>Imputation and Preparation</vt:lpstr>
      <vt:lpstr>Explanatory model – Robust Regression</vt:lpstr>
      <vt:lpstr>Explanatory model – Robust Regression</vt:lpstr>
      <vt:lpstr>The Linear Model</vt:lpstr>
      <vt:lpstr>Shrinkage Models</vt:lpstr>
      <vt:lpstr>XGBoost</vt:lpstr>
      <vt:lpstr>Conclusion </vt:lpstr>
      <vt:lpstr>Conclusion(Cont'd)</vt:lpstr>
      <vt:lpstr>The Future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</dc:title>
  <dc:creator/>
  <cp:lastModifiedBy>Srivastava, Bhupesh Kumar</cp:lastModifiedBy>
  <cp:revision>9</cp:revision>
  <dcterms:created xsi:type="dcterms:W3CDTF">2022-04-17T20:41:26Z</dcterms:created>
  <dcterms:modified xsi:type="dcterms:W3CDTF">2022-08-20T20:57:51Z</dcterms:modified>
</cp:coreProperties>
</file>