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2"/>
  </p:notesMasterIdLst>
  <p:sldIdLst>
    <p:sldId id="280" r:id="rId2"/>
    <p:sldId id="258" r:id="rId3"/>
    <p:sldId id="256" r:id="rId4"/>
    <p:sldId id="263" r:id="rId5"/>
    <p:sldId id="306" r:id="rId6"/>
    <p:sldId id="312" r:id="rId7"/>
    <p:sldId id="313" r:id="rId8"/>
    <p:sldId id="265" r:id="rId9"/>
    <p:sldId id="301" r:id="rId10"/>
    <p:sldId id="324" r:id="rId11"/>
    <p:sldId id="325" r:id="rId12"/>
    <p:sldId id="326" r:id="rId13"/>
    <p:sldId id="327" r:id="rId14"/>
    <p:sldId id="328" r:id="rId15"/>
    <p:sldId id="329" r:id="rId16"/>
    <p:sldId id="330" r:id="rId17"/>
    <p:sldId id="331" r:id="rId18"/>
    <p:sldId id="332" r:id="rId19"/>
    <p:sldId id="333" r:id="rId20"/>
    <p:sldId id="334" r:id="rId21"/>
    <p:sldId id="335" r:id="rId22"/>
    <p:sldId id="336" r:id="rId23"/>
    <p:sldId id="337" r:id="rId24"/>
    <p:sldId id="338" r:id="rId25"/>
    <p:sldId id="339" r:id="rId26"/>
    <p:sldId id="343" r:id="rId27"/>
    <p:sldId id="344" r:id="rId28"/>
    <p:sldId id="340" r:id="rId29"/>
    <p:sldId id="341" r:id="rId30"/>
    <p:sldId id="283"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FF"/>
    <a:srgbClr val="0066FF"/>
    <a:srgbClr val="D60093"/>
    <a:srgbClr val="D01A4E"/>
    <a:srgbClr val="990033"/>
    <a:srgbClr val="008000"/>
    <a:srgbClr val="CCCCFF"/>
    <a:srgbClr val="FF6699"/>
    <a:srgbClr val="00CC00"/>
    <a:srgbClr val="0099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19" autoAdjust="0"/>
    <p:restoredTop sz="94624" autoAdjust="0"/>
  </p:normalViewPr>
  <p:slideViewPr>
    <p:cSldViewPr>
      <p:cViewPr>
        <p:scale>
          <a:sx n="70" d="100"/>
          <a:sy n="70" d="100"/>
        </p:scale>
        <p:origin x="-1374"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C77E19-B75E-4568-BD44-17F11E7E41A1}" type="datetimeFigureOut">
              <a:rPr lang="en-US" smtClean="0"/>
              <a:pPr/>
              <a:t>12-Dec-19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17EE0C-FC39-486A-82E7-D44B638511A6}" type="slidenum">
              <a:rPr lang="en-US" smtClean="0"/>
              <a:pPr/>
              <a:t>‹#›</a:t>
            </a:fld>
            <a:endParaRPr lang="en-US"/>
          </a:p>
        </p:txBody>
      </p:sp>
    </p:spTree>
    <p:extLst>
      <p:ext uri="{BB962C8B-B14F-4D97-AF65-F5344CB8AC3E}">
        <p14:creationId xmlns="" xmlns:p14="http://schemas.microsoft.com/office/powerpoint/2010/main" val="3786802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717EE0C-FC39-486A-82E7-D44B638511A6}" type="slidenum">
              <a:rPr lang="en-US" smtClean="0"/>
              <a:pPr/>
              <a:t>10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717EE0C-FC39-486A-82E7-D44B638511A6}"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9AA3A1D2-1957-45EE-9011-3D90A02A7B25}" type="datetime1">
              <a:rPr lang="en-US" smtClean="0"/>
              <a:pPr/>
              <a:t>12-Dec-19</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en-IN" smtClean="0"/>
              <a:t>Time Series Analtsis using R</a:t>
            </a:r>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5367C63-CECB-4FE9-B691-FE7F21E7C6B3}" type="datetime1">
              <a:rPr lang="en-US" smtClean="0"/>
              <a:pPr/>
              <a:t>12-Dec-19</a:t>
            </a:fld>
            <a:endParaRPr lang="en-US"/>
          </a:p>
        </p:txBody>
      </p:sp>
      <p:sp>
        <p:nvSpPr>
          <p:cNvPr id="5" name="Footer Placeholder 4"/>
          <p:cNvSpPr>
            <a:spLocks noGrp="1"/>
          </p:cNvSpPr>
          <p:nvPr>
            <p:ph type="ftr" sz="quarter" idx="11"/>
          </p:nvPr>
        </p:nvSpPr>
        <p:spPr/>
        <p:txBody>
          <a:bodyPr/>
          <a:lstStyle/>
          <a:p>
            <a:r>
              <a:rPr lang="en-IN" smtClean="0"/>
              <a:t>Time Series Analtsis using R</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6A5B244C-05F6-40E5-A7FD-02342C7E53B5}" type="datetime1">
              <a:rPr lang="en-US" smtClean="0"/>
              <a:pPr/>
              <a:t>12-Dec-19</a:t>
            </a:fld>
            <a:endParaRPr lang="en-US"/>
          </a:p>
        </p:txBody>
      </p:sp>
      <p:sp>
        <p:nvSpPr>
          <p:cNvPr id="5" name="Footer Placeholder 4"/>
          <p:cNvSpPr>
            <a:spLocks noGrp="1"/>
          </p:cNvSpPr>
          <p:nvPr>
            <p:ph type="ftr" sz="quarter" idx="11"/>
          </p:nvPr>
        </p:nvSpPr>
        <p:spPr>
          <a:xfrm>
            <a:off x="457201" y="6248207"/>
            <a:ext cx="5573483" cy="365125"/>
          </a:xfrm>
        </p:spPr>
        <p:txBody>
          <a:bodyPr/>
          <a:lstStyle/>
          <a:p>
            <a:r>
              <a:rPr lang="en-IN" smtClean="0"/>
              <a:t>Time Series Analtsis using R</a:t>
            </a:r>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22AFBCA3-1534-4B69-8A61-3EF3FFCE544F}" type="datetime1">
              <a:rPr lang="en-US" smtClean="0"/>
              <a:pPr/>
              <a:t>12-Dec-19</a:t>
            </a:fld>
            <a:endParaRPr lang="en-US"/>
          </a:p>
        </p:txBody>
      </p:sp>
      <p:sp>
        <p:nvSpPr>
          <p:cNvPr id="5" name="Footer Placeholder 4"/>
          <p:cNvSpPr>
            <a:spLocks noGrp="1"/>
          </p:cNvSpPr>
          <p:nvPr>
            <p:ph type="ftr" sz="quarter" idx="11"/>
          </p:nvPr>
        </p:nvSpPr>
        <p:spPr/>
        <p:txBody>
          <a:bodyPr/>
          <a:lstStyle/>
          <a:p>
            <a:r>
              <a:rPr lang="en-IN" smtClean="0"/>
              <a:t>Time Series Analtsis using R</a:t>
            </a:r>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3867C696-B309-4AFA-8F36-B88ADB200189}" type="datetime1">
              <a:rPr lang="en-US" smtClean="0"/>
              <a:pPr/>
              <a:t>12-Dec-19</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r>
              <a:rPr lang="en-IN" smtClean="0"/>
              <a:t>Time Series Analtsis using R</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07816C18-A827-4F2B-A94E-188674FB44C6}" type="datetime1">
              <a:rPr lang="en-US" smtClean="0"/>
              <a:pPr/>
              <a:t>12-Dec-19</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r>
              <a:rPr lang="en-IN" smtClean="0"/>
              <a:t>Time Series Analtsis using R</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FC50C78C-9859-4793-B8A0-FA5D1670FD8B}" type="datetime1">
              <a:rPr lang="en-US" smtClean="0"/>
              <a:pPr/>
              <a:t>12-Dec-19</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r>
              <a:rPr lang="en-IN" smtClean="0"/>
              <a:t>Time Series Analtsis using R</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145B4CA-4E2C-4E2A-AA6D-67A4EAB7877F}" type="datetime1">
              <a:rPr lang="en-US" smtClean="0"/>
              <a:pPr/>
              <a:t>12-Dec-19</a:t>
            </a:fld>
            <a:endParaRPr lang="en-US"/>
          </a:p>
        </p:txBody>
      </p:sp>
      <p:sp>
        <p:nvSpPr>
          <p:cNvPr id="4" name="Footer Placeholder 3"/>
          <p:cNvSpPr>
            <a:spLocks noGrp="1"/>
          </p:cNvSpPr>
          <p:nvPr>
            <p:ph type="ftr" sz="quarter" idx="11"/>
          </p:nvPr>
        </p:nvSpPr>
        <p:spPr/>
        <p:txBody>
          <a:bodyPr/>
          <a:lstStyle/>
          <a:p>
            <a:r>
              <a:rPr lang="en-IN" smtClean="0"/>
              <a:t>Time Series Analtsis using R</a:t>
            </a:r>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54496D-7922-4FF0-8EFF-DCE3EA31A91A}" type="datetime1">
              <a:rPr lang="en-US" smtClean="0"/>
              <a:pPr/>
              <a:t>12-Dec-19</a:t>
            </a:fld>
            <a:endParaRPr lang="en-US"/>
          </a:p>
        </p:txBody>
      </p:sp>
      <p:sp>
        <p:nvSpPr>
          <p:cNvPr id="3" name="Footer Placeholder 2"/>
          <p:cNvSpPr>
            <a:spLocks noGrp="1"/>
          </p:cNvSpPr>
          <p:nvPr>
            <p:ph type="ftr" sz="quarter" idx="11"/>
          </p:nvPr>
        </p:nvSpPr>
        <p:spPr/>
        <p:txBody>
          <a:bodyPr/>
          <a:lstStyle/>
          <a:p>
            <a:r>
              <a:rPr lang="en-IN" smtClean="0"/>
              <a:t>Time Series Analtsis using R</a:t>
            </a:r>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DF78F01-99C3-4937-89DC-C96B50C53686}" type="datetime1">
              <a:rPr lang="en-US" smtClean="0"/>
              <a:pPr/>
              <a:t>12-Dec-19</a:t>
            </a:fld>
            <a:endParaRPr lang="en-US"/>
          </a:p>
        </p:txBody>
      </p:sp>
      <p:sp>
        <p:nvSpPr>
          <p:cNvPr id="6" name="Footer Placeholder 5"/>
          <p:cNvSpPr>
            <a:spLocks noGrp="1"/>
          </p:cNvSpPr>
          <p:nvPr>
            <p:ph type="ftr" sz="quarter" idx="11"/>
          </p:nvPr>
        </p:nvSpPr>
        <p:spPr/>
        <p:txBody>
          <a:bodyPr/>
          <a:lstStyle/>
          <a:p>
            <a:r>
              <a:rPr lang="en-IN" smtClean="0"/>
              <a:t>Time Series Analtsis using R</a:t>
            </a:r>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01C55E2F-A5BB-4D22-AFE6-AE5A453A8DC7}" type="datetime1">
              <a:rPr lang="en-US" smtClean="0"/>
              <a:pPr/>
              <a:t>12-Dec-19</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r>
              <a:rPr lang="en-IN" smtClean="0"/>
              <a:t>Time Series Analtsis using R</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F3D4DA1C-A138-40AC-866F-138AB7C89548}" type="datetime1">
              <a:rPr lang="en-US" smtClean="0"/>
              <a:pPr/>
              <a:t>12-Dec-19</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IN" smtClean="0"/>
              <a:t>Time Series Analtsis using R</a:t>
            </a:r>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5264"/>
            <a:ext cx="9144000" cy="1524000"/>
          </a:xfrm>
        </p:spPr>
        <p:txBody>
          <a:bodyPr>
            <a:noAutofit/>
          </a:bodyPr>
          <a:lstStyle/>
          <a:p>
            <a:pPr algn="ctr"/>
            <a:r>
              <a:rPr lang="en-US" sz="4000" b="1" dirty="0" smtClean="0">
                <a:solidFill>
                  <a:srgbClr val="990033"/>
                </a:solidFill>
              </a:rPr>
              <a:t>Time </a:t>
            </a:r>
            <a:r>
              <a:rPr lang="en-US" sz="4000" b="1" dirty="0" smtClean="0">
                <a:solidFill>
                  <a:srgbClr val="990033"/>
                </a:solidFill>
              </a:rPr>
              <a:t>Series Analysis and Forecasting in R</a:t>
            </a:r>
            <a:endParaRPr lang="en-US" sz="4000" dirty="0">
              <a:solidFill>
                <a:srgbClr val="990033"/>
              </a:solidFill>
            </a:endParaRPr>
          </a:p>
        </p:txBody>
      </p:sp>
      <p:sp>
        <p:nvSpPr>
          <p:cNvPr id="6" name="Rectangle 1"/>
          <p:cNvSpPr>
            <a:spLocks noChangeArrowheads="1"/>
          </p:cNvSpPr>
          <p:nvPr/>
        </p:nvSpPr>
        <p:spPr bwMode="auto">
          <a:xfrm>
            <a:off x="0" y="4357694"/>
            <a:ext cx="9144000" cy="24191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lnSpc>
                <a:spcPct val="80000"/>
              </a:lnSpc>
            </a:pPr>
            <a:r>
              <a:rPr lang="en-US" sz="3200" b="1" dirty="0" err="1" smtClean="0">
                <a:solidFill>
                  <a:srgbClr val="0949A7"/>
                </a:solidFill>
                <a:latin typeface="Times New Roman" pitchFamily="18" charset="0"/>
                <a:ea typeface="Times New Roman" pitchFamily="18" charset="0"/>
                <a:cs typeface="Times New Roman" pitchFamily="18" charset="0"/>
              </a:rPr>
              <a:t>Abhishek</a:t>
            </a:r>
            <a:r>
              <a:rPr lang="en-US" sz="3200" b="1" dirty="0" smtClean="0">
                <a:solidFill>
                  <a:srgbClr val="0949A7"/>
                </a:solidFill>
                <a:latin typeface="Times New Roman" pitchFamily="18" charset="0"/>
                <a:ea typeface="Times New Roman" pitchFamily="18" charset="0"/>
                <a:cs typeface="Times New Roman" pitchFamily="18" charset="0"/>
              </a:rPr>
              <a:t> Singh </a:t>
            </a:r>
            <a:endParaRPr lang="en-US" sz="3200" b="1" dirty="0" smtClean="0">
              <a:solidFill>
                <a:srgbClr val="0949A7"/>
              </a:solidFill>
              <a:latin typeface="Times New Roman" pitchFamily="18" charset="0"/>
              <a:ea typeface="Times New Roman" pitchFamily="18" charset="0"/>
              <a:cs typeface="Times New Roman" pitchFamily="18" charset="0"/>
            </a:endParaRPr>
          </a:p>
          <a:p>
            <a:pPr algn="ctr">
              <a:lnSpc>
                <a:spcPct val="80000"/>
              </a:lnSpc>
            </a:pPr>
            <a:r>
              <a:rPr lang="en-US" sz="3200" b="1" baseline="0" dirty="0" smtClean="0">
                <a:solidFill>
                  <a:srgbClr val="006600"/>
                </a:solidFill>
                <a:latin typeface="Times New Roman" pitchFamily="18" charset="0"/>
                <a:cs typeface="Times New Roman" pitchFamily="18" charset="0"/>
              </a:rPr>
              <a:t>Department</a:t>
            </a:r>
            <a:r>
              <a:rPr lang="en-US" sz="3200" b="1" dirty="0" smtClean="0">
                <a:solidFill>
                  <a:srgbClr val="006600"/>
                </a:solidFill>
                <a:latin typeface="Times New Roman" pitchFamily="18" charset="0"/>
                <a:cs typeface="Times New Roman" pitchFamily="18" charset="0"/>
              </a:rPr>
              <a:t> of Mathematics</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rgbClr val="006600"/>
                </a:solidFill>
                <a:effectLst/>
                <a:latin typeface="Times New Roman" pitchFamily="18" charset="0"/>
                <a:cs typeface="Times New Roman" pitchFamily="18" charset="0"/>
              </a:rPr>
              <a:t>National Institute of Technology </a:t>
            </a:r>
            <a:r>
              <a:rPr kumimoji="0" lang="en-US" sz="3200" b="1" i="0" u="none" strike="noStrike" cap="none" normalizeH="0" baseline="0" dirty="0" err="1" smtClean="0">
                <a:ln>
                  <a:noFill/>
                </a:ln>
                <a:solidFill>
                  <a:srgbClr val="006600"/>
                </a:solidFill>
                <a:effectLst/>
                <a:latin typeface="Times New Roman" pitchFamily="18" charset="0"/>
                <a:cs typeface="Times New Roman" pitchFamily="18" charset="0"/>
              </a:rPr>
              <a:t>Hamirpur</a:t>
            </a:r>
            <a:endParaRPr kumimoji="0" lang="en-US" sz="3200" b="1" i="0" u="none" strike="noStrike" cap="none" normalizeH="0" baseline="0" dirty="0" smtClean="0">
              <a:ln>
                <a:noFill/>
              </a:ln>
              <a:solidFill>
                <a:srgbClr val="006600"/>
              </a:solidFill>
              <a:effectLst/>
              <a:latin typeface="Times New Roman" pitchFamily="18"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lang="en-US" sz="3200" b="1" dirty="0" smtClean="0">
                <a:solidFill>
                  <a:srgbClr val="006600"/>
                </a:solidFill>
                <a:latin typeface="Times New Roman" pitchFamily="18" charset="0"/>
                <a:cs typeface="Times New Roman" pitchFamily="18" charset="0"/>
              </a:rPr>
              <a:t>Himachal Pradesh</a:t>
            </a:r>
            <a:endParaRPr kumimoji="0" lang="en-US" sz="3200" b="1" i="0" u="none" strike="noStrike" cap="none" normalizeH="0" baseline="0" dirty="0" smtClean="0">
              <a:ln>
                <a:noFill/>
              </a:ln>
              <a:solidFill>
                <a:srgbClr val="006600"/>
              </a:solidFill>
              <a:effectLst/>
              <a:latin typeface="Times New Roman" pitchFamily="18" charset="0"/>
              <a:cs typeface="Times New Roman" pitchFamily="18" charset="0"/>
            </a:endParaRPr>
          </a:p>
          <a:p>
            <a:pPr lvl="0" algn="ctr" fontAlgn="base">
              <a:spcBef>
                <a:spcPct val="0"/>
              </a:spcBef>
              <a:spcAft>
                <a:spcPct val="0"/>
              </a:spcAft>
            </a:pPr>
            <a:r>
              <a:rPr lang="en-US" sz="3600" b="1" dirty="0" smtClean="0">
                <a:solidFill>
                  <a:srgbClr val="006600"/>
                </a:solidFill>
                <a:latin typeface="Times New Roman" pitchFamily="18" charset="0"/>
                <a:cs typeface="Times New Roman" pitchFamily="18" charset="0"/>
              </a:rPr>
              <a:t>Email: </a:t>
            </a:r>
            <a:r>
              <a:rPr lang="en-US" sz="2800" b="1" dirty="0" smtClean="0">
                <a:solidFill>
                  <a:srgbClr val="0000FF"/>
                </a:solidFill>
                <a:latin typeface="Times New Roman" pitchFamily="18" charset="0"/>
                <a:cs typeface="Times New Roman" pitchFamily="18" charset="0"/>
              </a:rPr>
              <a:t>abhishek@nith.ac.in</a:t>
            </a:r>
            <a:endParaRPr kumimoji="0" lang="en-US" sz="3200" b="1" i="0" u="none" strike="noStrike" cap="none" normalizeH="0" dirty="0" smtClean="0">
              <a:ln>
                <a:noFill/>
              </a:ln>
              <a:solidFill>
                <a:srgbClr val="0000FF"/>
              </a:solidFill>
              <a:effectLst/>
              <a:latin typeface="Times New Roman" pitchFamily="18" charset="0"/>
              <a:cs typeface="Times New Roman" pitchFamily="18" charset="0"/>
            </a:endParaRPr>
          </a:p>
        </p:txBody>
      </p:sp>
      <p:pic>
        <p:nvPicPr>
          <p:cNvPr id="215042" name="Picture 2" descr="Image result"/>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132748" y="1714488"/>
            <a:ext cx="2658452" cy="2600117"/>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solidFill>
                  <a:srgbClr val="0066FF"/>
                </a:solidFill>
              </a:rPr>
              <a:t>Introduce the </a:t>
            </a:r>
            <a:r>
              <a:rPr lang="en-US" sz="3600" b="1" dirty="0">
                <a:solidFill>
                  <a:srgbClr val="0066FF"/>
                </a:solidFill>
              </a:rPr>
              <a:t>coefficient : Rho</a:t>
            </a:r>
            <a:endParaRPr lang="en-US" sz="3600" dirty="0">
              <a:solidFill>
                <a:srgbClr val="0066FF"/>
              </a:solidFill>
            </a:endParaRPr>
          </a:p>
        </p:txBody>
      </p:sp>
      <p:sp>
        <p:nvSpPr>
          <p:cNvPr id="3" name="Content Placeholder 2"/>
          <p:cNvSpPr>
            <a:spLocks noGrp="1"/>
          </p:cNvSpPr>
          <p:nvPr>
            <p:ph sz="quarter" idx="1"/>
          </p:nvPr>
        </p:nvSpPr>
        <p:spPr>
          <a:xfrm>
            <a:off x="304800" y="1600200"/>
            <a:ext cx="8610600" cy="5257800"/>
          </a:xfrm>
        </p:spPr>
        <p:txBody>
          <a:bodyPr>
            <a:normAutofit/>
          </a:bodyPr>
          <a:lstStyle/>
          <a:p>
            <a:pPr algn="ctr">
              <a:buNone/>
            </a:pPr>
            <a:r>
              <a:rPr lang="en-US" sz="2400" dirty="0"/>
              <a:t>X(t) = Rho * X(t-1) + </a:t>
            </a:r>
            <a:r>
              <a:rPr lang="en-US" sz="2400" dirty="0" err="1"/>
              <a:t>Er</a:t>
            </a:r>
            <a:r>
              <a:rPr lang="en-US" sz="2400" dirty="0"/>
              <a:t>(t)</a:t>
            </a:r>
            <a:endParaRPr lang="en-US" sz="2400" dirty="0" smtClean="0"/>
          </a:p>
          <a:p>
            <a:pPr algn="just"/>
            <a:r>
              <a:rPr lang="en-US" sz="2400" dirty="0"/>
              <a:t>Now, we will vary the value of Rho to see if we can make the series stationary. Here we will interpret the scatter visually and not do any test to check stationarity.</a:t>
            </a:r>
          </a:p>
          <a:p>
            <a:pPr algn="just"/>
            <a:r>
              <a:rPr lang="en-US" sz="2400" dirty="0"/>
              <a:t>Let’s start with a perfectly stationary series with Rho = </a:t>
            </a:r>
            <a:r>
              <a:rPr lang="en-US" sz="2400" dirty="0" smtClean="0"/>
              <a:t>0. </a:t>
            </a:r>
            <a:r>
              <a:rPr lang="en-US" sz="2400" dirty="0"/>
              <a:t>Here is the plot for the time series :</a:t>
            </a:r>
          </a:p>
          <a:p>
            <a:pPr algn="just">
              <a:buNone/>
            </a:pPr>
            <a:endParaRPr lang="en-US" sz="2400" dirty="0"/>
          </a:p>
        </p:txBody>
      </p:sp>
      <p:sp>
        <p:nvSpPr>
          <p:cNvPr id="9" name="Rectangle 8"/>
          <p:cNvSpPr/>
          <p:nvPr/>
        </p:nvSpPr>
        <p:spPr>
          <a:xfrm>
            <a:off x="0" y="1524000"/>
            <a:ext cx="228600" cy="533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490" name="Picture 58"/>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918955" y="4077907"/>
            <a:ext cx="7615445" cy="262769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1600200"/>
            <a:ext cx="8534400" cy="4953000"/>
          </a:xfrm>
        </p:spPr>
        <p:txBody>
          <a:bodyPr>
            <a:normAutofit/>
          </a:bodyPr>
          <a:lstStyle/>
          <a:p>
            <a:r>
              <a:rPr lang="en-US" sz="2400" dirty="0"/>
              <a:t>Increase the value of </a:t>
            </a:r>
            <a:r>
              <a:rPr lang="en-US" sz="2400" dirty="0" smtClean="0"/>
              <a:t>Rho </a:t>
            </a:r>
            <a:r>
              <a:rPr lang="en-US" sz="2400" dirty="0"/>
              <a:t>to 0.5 gives us following graph </a:t>
            </a:r>
            <a:r>
              <a:rPr lang="en-US" sz="2400" dirty="0" smtClean="0"/>
              <a:t>:</a:t>
            </a:r>
          </a:p>
          <a:p>
            <a:endParaRPr lang="en-US" sz="2400" dirty="0"/>
          </a:p>
          <a:p>
            <a:endParaRPr lang="en-US" sz="2400" dirty="0" smtClean="0"/>
          </a:p>
          <a:p>
            <a:endParaRPr lang="en-US" sz="2400" dirty="0"/>
          </a:p>
          <a:p>
            <a:pPr algn="just"/>
            <a:r>
              <a:rPr lang="en-US" sz="2400" dirty="0" smtClean="0"/>
              <a:t>We can </a:t>
            </a:r>
            <a:r>
              <a:rPr lang="en-US" sz="2400" dirty="0"/>
              <a:t>notice that our cycles have become broader but essentially there does not seem to be a serious violation of stationary assumptions. Let’s now take a more extreme case of Rho = 0.9</a:t>
            </a:r>
            <a:endParaRPr lang="en-US" sz="2400" dirty="0" smtClean="0"/>
          </a:p>
          <a:p>
            <a:endParaRPr lang="en-US" sz="2400" dirty="0"/>
          </a:p>
        </p:txBody>
      </p:sp>
      <p:sp>
        <p:nvSpPr>
          <p:cNvPr id="6" name="Rectangle 5"/>
          <p:cNvSpPr/>
          <p:nvPr/>
        </p:nvSpPr>
        <p:spPr>
          <a:xfrm>
            <a:off x="0" y="1524000"/>
            <a:ext cx="228600" cy="533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506" name="Picture 50"/>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219200" y="2096978"/>
            <a:ext cx="7010400" cy="133202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9507" name="Picture 51"/>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066800" y="4953000"/>
            <a:ext cx="7391400" cy="1600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1600200"/>
            <a:ext cx="8534400" cy="5105400"/>
          </a:xfrm>
        </p:spPr>
        <p:txBody>
          <a:bodyPr>
            <a:normAutofit/>
          </a:bodyPr>
          <a:lstStyle/>
          <a:p>
            <a:pPr algn="just"/>
            <a:r>
              <a:rPr lang="en-US" sz="2400" dirty="0"/>
              <a:t>We still see that the X returns back from extreme values to zero after some intervals. This series also is not violating non-stationarity significantly. Now, let’s take a look at the random walk with rho = 1</a:t>
            </a:r>
            <a:r>
              <a:rPr lang="en-US" sz="2400" dirty="0" smtClean="0"/>
              <a:t>.</a:t>
            </a:r>
          </a:p>
          <a:p>
            <a:pPr algn="just"/>
            <a:endParaRPr lang="en-US" sz="2400" dirty="0"/>
          </a:p>
        </p:txBody>
      </p:sp>
      <p:sp>
        <p:nvSpPr>
          <p:cNvPr id="4" name="Rectangle 3"/>
          <p:cNvSpPr/>
          <p:nvPr/>
        </p:nvSpPr>
        <p:spPr>
          <a:xfrm>
            <a:off x="0" y="1524000"/>
            <a:ext cx="228600" cy="533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811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838200" y="3124200"/>
            <a:ext cx="7848600" cy="309088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524000"/>
            <a:ext cx="8534400" cy="5257800"/>
          </a:xfrm>
        </p:spPr>
        <p:txBody>
          <a:bodyPr>
            <a:normAutofit/>
          </a:bodyPr>
          <a:lstStyle/>
          <a:p>
            <a:pPr algn="just"/>
            <a:r>
              <a:rPr lang="en-US" dirty="0"/>
              <a:t>Here is a small tweak which is made for our equation to convert it to a Dickey Fuller test</a:t>
            </a:r>
            <a:r>
              <a:rPr lang="en-US" dirty="0" smtClean="0"/>
              <a:t>:</a:t>
            </a:r>
          </a:p>
          <a:p>
            <a:pPr marL="0" indent="0" algn="ctr">
              <a:buNone/>
            </a:pPr>
            <a:r>
              <a:rPr lang="en-US" dirty="0"/>
              <a:t>X(t) = Rho * X(t-1) + </a:t>
            </a:r>
            <a:r>
              <a:rPr lang="en-US" dirty="0" err="1"/>
              <a:t>Er</a:t>
            </a:r>
            <a:r>
              <a:rPr lang="en-US" dirty="0"/>
              <a:t>(t</a:t>
            </a:r>
            <a:r>
              <a:rPr lang="en-US" dirty="0" smtClean="0"/>
              <a:t>)</a:t>
            </a:r>
          </a:p>
          <a:p>
            <a:pPr marL="0" indent="0" algn="ctr">
              <a:buNone/>
            </a:pPr>
            <a:r>
              <a:rPr lang="de-DE" dirty="0"/>
              <a:t>=&gt;  X(t) - X(t-1) = (Rho - 1) X(t - 1) + Er(t</a:t>
            </a:r>
            <a:r>
              <a:rPr lang="de-DE" dirty="0" smtClean="0"/>
              <a:t>)</a:t>
            </a:r>
          </a:p>
          <a:p>
            <a:pPr algn="just"/>
            <a:r>
              <a:rPr lang="en-US" dirty="0"/>
              <a:t>We have to test if </a:t>
            </a:r>
            <a:r>
              <a:rPr lang="en-US" b="1" dirty="0"/>
              <a:t>Rho – 1 </a:t>
            </a:r>
            <a:r>
              <a:rPr lang="en-US" dirty="0"/>
              <a:t>is significantly different than zero or not. If the null hypothesis gets rejected, we’ll get a stationary time series.</a:t>
            </a:r>
          </a:p>
          <a:p>
            <a:pPr algn="just"/>
            <a:r>
              <a:rPr lang="en-US" dirty="0"/>
              <a:t>Stationary testing and converting a series into a stationary series are the most critical processes in a time series </a:t>
            </a:r>
            <a:r>
              <a:rPr lang="en-US" dirty="0" smtClean="0"/>
              <a:t>modeling. </a:t>
            </a:r>
            <a:endParaRPr lang="en-US" dirty="0"/>
          </a:p>
        </p:txBody>
      </p:sp>
      <p:sp>
        <p:nvSpPr>
          <p:cNvPr id="8" name="Rectangle 7"/>
          <p:cNvSpPr/>
          <p:nvPr/>
        </p:nvSpPr>
        <p:spPr>
          <a:xfrm>
            <a:off x="0" y="1524000"/>
            <a:ext cx="228600" cy="533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p:ph type="title"/>
          </p:nvPr>
        </p:nvSpPr>
        <p:spPr>
          <a:xfrm>
            <a:off x="612648" y="228600"/>
            <a:ext cx="8153400" cy="990600"/>
          </a:xfrm>
        </p:spPr>
        <p:txBody>
          <a:bodyPr>
            <a:normAutofit/>
          </a:bodyPr>
          <a:lstStyle/>
          <a:p>
            <a:pPr algn="ctr"/>
            <a:r>
              <a:rPr lang="en-US" sz="2800" b="1" dirty="0">
                <a:solidFill>
                  <a:srgbClr val="0066FF"/>
                </a:solidFill>
              </a:rPr>
              <a:t>Dickey Fuller Test of </a:t>
            </a:r>
            <a:r>
              <a:rPr lang="en-US" sz="2800" b="1" dirty="0" smtClean="0">
                <a:solidFill>
                  <a:srgbClr val="0066FF"/>
                </a:solidFill>
              </a:rPr>
              <a:t>Stationarity</a:t>
            </a:r>
            <a:endParaRPr lang="en-US" sz="2800" dirty="0">
              <a:solidFill>
                <a:srgbClr val="0066FF"/>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600200"/>
            <a:ext cx="8458200" cy="5257800"/>
          </a:xfrm>
        </p:spPr>
        <p:txBody>
          <a:bodyPr>
            <a:noAutofit/>
          </a:bodyPr>
          <a:lstStyle/>
          <a:p>
            <a:pPr algn="just"/>
            <a:r>
              <a:rPr lang="en-US" sz="2400" dirty="0" smtClean="0"/>
              <a:t>In </a:t>
            </a:r>
            <a:r>
              <a:rPr lang="en-US" sz="2400" dirty="0"/>
              <a:t>ARMA model, AR stands for auto-regression and MA stands for moving average. </a:t>
            </a:r>
            <a:endParaRPr lang="en-US" sz="2400" dirty="0" smtClean="0"/>
          </a:p>
          <a:p>
            <a:pPr algn="just"/>
            <a:r>
              <a:rPr lang="en-US" sz="2400" dirty="0" smtClean="0"/>
              <a:t>AR </a:t>
            </a:r>
            <a:r>
              <a:rPr lang="en-US" sz="2400" dirty="0"/>
              <a:t>or MA are not applicable on non-stationary series.</a:t>
            </a:r>
          </a:p>
          <a:p>
            <a:pPr algn="just"/>
            <a:r>
              <a:rPr lang="en-US" sz="2400" dirty="0"/>
              <a:t>In case you get a non stationary series, you first need to </a:t>
            </a:r>
            <a:r>
              <a:rPr lang="en-US" sz="2400" dirty="0" err="1"/>
              <a:t>stationarize</a:t>
            </a:r>
            <a:r>
              <a:rPr lang="en-US" sz="2400" dirty="0"/>
              <a:t> the series (by taking difference / transformation) and then choose from the available time series models.</a:t>
            </a:r>
          </a:p>
          <a:p>
            <a:pPr algn="just"/>
            <a:r>
              <a:rPr lang="en-US" sz="2400" dirty="0" smtClean="0"/>
              <a:t>We will discuss </a:t>
            </a:r>
            <a:r>
              <a:rPr lang="en-US" sz="2400" dirty="0"/>
              <a:t>each of these two models (AR &amp; MA) individually. Next, </a:t>
            </a:r>
            <a:r>
              <a:rPr lang="en-US" sz="2400" dirty="0" smtClean="0"/>
              <a:t>will </a:t>
            </a:r>
            <a:r>
              <a:rPr lang="en-US" sz="2400" dirty="0"/>
              <a:t>look at the characteristics of these models</a:t>
            </a:r>
            <a:r>
              <a:rPr lang="en-US" sz="2400" dirty="0" smtClean="0"/>
              <a:t>.</a:t>
            </a:r>
            <a:endParaRPr lang="en-US" sz="2400" dirty="0"/>
          </a:p>
        </p:txBody>
      </p:sp>
      <p:sp>
        <p:nvSpPr>
          <p:cNvPr id="4" name="Rectangle 3"/>
          <p:cNvSpPr/>
          <p:nvPr/>
        </p:nvSpPr>
        <p:spPr>
          <a:xfrm>
            <a:off x="0" y="1524000"/>
            <a:ext cx="228600" cy="533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p:cNvSpPr>
            <a:spLocks noGrp="1"/>
          </p:cNvSpPr>
          <p:nvPr>
            <p:ph type="title"/>
          </p:nvPr>
        </p:nvSpPr>
        <p:spPr>
          <a:xfrm>
            <a:off x="612648" y="228600"/>
            <a:ext cx="8153400" cy="990600"/>
          </a:xfrm>
        </p:spPr>
        <p:txBody>
          <a:bodyPr>
            <a:normAutofit/>
          </a:bodyPr>
          <a:lstStyle/>
          <a:p>
            <a:pPr algn="ctr"/>
            <a:r>
              <a:rPr lang="en-US" sz="2800" b="1" dirty="0">
                <a:solidFill>
                  <a:srgbClr val="0066FF"/>
                </a:solidFill>
              </a:rPr>
              <a:t>Introduction to ARMA Time Series </a:t>
            </a:r>
            <a:r>
              <a:rPr lang="en-US" sz="2800" b="1" dirty="0" smtClean="0">
                <a:solidFill>
                  <a:srgbClr val="0066FF"/>
                </a:solidFill>
              </a:rPr>
              <a:t>Modeling</a:t>
            </a:r>
            <a:endParaRPr lang="en-US" sz="2800" dirty="0">
              <a:solidFill>
                <a:srgbClr val="0066FF"/>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12648" y="1600200"/>
            <a:ext cx="8153400" cy="4953000"/>
          </a:xfrm>
        </p:spPr>
        <p:txBody>
          <a:bodyPr>
            <a:normAutofit fontScale="92500" lnSpcReduction="10000"/>
          </a:bodyPr>
          <a:lstStyle/>
          <a:p>
            <a:pPr algn="just"/>
            <a:r>
              <a:rPr lang="en-US" sz="2400" dirty="0"/>
              <a:t>The current GDP of a country say x(t) is dependent on the last year’s GDP i.e. x(t – 1). The hypothesis being that the total cost of production of products &amp; services in a country in a fiscal year (known as GDP) is dependent on the set up of manufacturing plants / services in the previous year and the newly set up industries / plants / services in the current year. </a:t>
            </a:r>
            <a:endParaRPr lang="en-US" sz="2400" dirty="0" smtClean="0"/>
          </a:p>
          <a:p>
            <a:pPr algn="just"/>
            <a:r>
              <a:rPr lang="en-US" sz="2400" dirty="0"/>
              <a:t>Hence, we can formally write the equation of GDP as</a:t>
            </a:r>
            <a:r>
              <a:rPr lang="en-US" sz="2400" dirty="0" smtClean="0"/>
              <a:t>:</a:t>
            </a:r>
          </a:p>
          <a:p>
            <a:pPr marL="0" indent="0" algn="ctr">
              <a:buNone/>
            </a:pPr>
            <a:r>
              <a:rPr lang="en-US" sz="2000" b="1" dirty="0"/>
              <a:t>x(t) = alpha *  x(t – 1) + error (t</a:t>
            </a:r>
            <a:r>
              <a:rPr lang="en-US" sz="2000" b="1" dirty="0" smtClean="0"/>
              <a:t>)</a:t>
            </a:r>
          </a:p>
          <a:p>
            <a:pPr algn="just"/>
            <a:r>
              <a:rPr lang="en-US" sz="2400" dirty="0"/>
              <a:t>T</a:t>
            </a:r>
            <a:r>
              <a:rPr lang="en-US" sz="2400" dirty="0" smtClean="0"/>
              <a:t>his </a:t>
            </a:r>
            <a:r>
              <a:rPr lang="en-US" sz="2400" dirty="0"/>
              <a:t>equation is known as </a:t>
            </a:r>
            <a:r>
              <a:rPr lang="en-US" sz="2400" i="1" dirty="0"/>
              <a:t>AR(1) formulation</a:t>
            </a:r>
            <a:r>
              <a:rPr lang="en-US" sz="2400" dirty="0"/>
              <a:t>. The numeral one (1) denotes that the next instance is solely dependent on the previous instance.  The alpha is a coefficient which we seek so as to minimize the error function. Notice that x(t- 1) is indeed linked to x(t-2) in the same fashion. Hence, any shock to x(t) will gradually fade off in future.</a:t>
            </a:r>
            <a:endParaRPr lang="en-US" sz="2400" dirty="0" smtClean="0"/>
          </a:p>
          <a:p>
            <a:endParaRPr lang="en-US" sz="2400" dirty="0" smtClean="0"/>
          </a:p>
          <a:p>
            <a:endParaRPr lang="en-US" sz="2400" dirty="0"/>
          </a:p>
        </p:txBody>
      </p:sp>
      <p:sp>
        <p:nvSpPr>
          <p:cNvPr id="4" name="Rectangle 3"/>
          <p:cNvSpPr/>
          <p:nvPr/>
        </p:nvSpPr>
        <p:spPr>
          <a:xfrm>
            <a:off x="0" y="1524000"/>
            <a:ext cx="228600" cy="533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612648" y="228600"/>
            <a:ext cx="8153400" cy="990600"/>
          </a:xfrm>
        </p:spPr>
        <p:txBody>
          <a:bodyPr>
            <a:normAutofit/>
          </a:bodyPr>
          <a:lstStyle/>
          <a:p>
            <a:pPr algn="ctr"/>
            <a:r>
              <a:rPr lang="en-US" sz="2800" b="1" dirty="0" smtClean="0">
                <a:solidFill>
                  <a:srgbClr val="0066FF"/>
                </a:solidFill>
              </a:rPr>
              <a:t>Auto-Regressive (AR) Model</a:t>
            </a:r>
            <a:endParaRPr lang="en-US" sz="2800" dirty="0">
              <a:solidFill>
                <a:srgbClr val="0066FF"/>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524000"/>
            <a:ext cx="8458200" cy="5105400"/>
          </a:xfrm>
        </p:spPr>
        <p:txBody>
          <a:bodyPr>
            <a:normAutofit/>
          </a:bodyPr>
          <a:lstStyle/>
          <a:p>
            <a:pPr algn="just"/>
            <a:r>
              <a:rPr lang="en-US" sz="1800" dirty="0"/>
              <a:t>For instance, let’s say x(t) is the number of juice bottles sold in a city on a particular day. During winters, very few vendors purchased juice bottles. Suddenly, on a particular day, the temperature rose and the demand of juice bottles soared to 1000. However, after a few days, the climate became cold again. But, knowing that the people got used to drinking juice during the hot days, there were 50% of the people still drinking juice during the cold days. In following days, the proportion went down to 25% (50% of 50%) and then gradually to a small number after significant number of days. </a:t>
            </a:r>
            <a:endParaRPr lang="en-US" sz="1800" dirty="0" smtClean="0"/>
          </a:p>
          <a:p>
            <a:pPr algn="just"/>
            <a:r>
              <a:rPr lang="en-US" sz="1800" dirty="0" smtClean="0"/>
              <a:t>The </a:t>
            </a:r>
            <a:r>
              <a:rPr lang="en-US" sz="1800" dirty="0"/>
              <a:t>following graph explains the inertia property of AR series:</a:t>
            </a:r>
            <a:endParaRPr lang="en-US" sz="1800" dirty="0" smtClean="0"/>
          </a:p>
          <a:p>
            <a:endParaRPr lang="en-US" sz="2400" dirty="0" smtClean="0"/>
          </a:p>
          <a:p>
            <a:endParaRPr lang="en-US" sz="2400" dirty="0" smtClean="0"/>
          </a:p>
          <a:p>
            <a:endParaRPr lang="en-US" sz="2400" dirty="0" smtClean="0"/>
          </a:p>
          <a:p>
            <a:endParaRPr lang="en-US" sz="2400" dirty="0" smtClean="0"/>
          </a:p>
          <a:p>
            <a:endParaRPr lang="en-US" sz="2400" dirty="0"/>
          </a:p>
        </p:txBody>
      </p:sp>
      <p:sp>
        <p:nvSpPr>
          <p:cNvPr id="4" name="Rectangle 3"/>
          <p:cNvSpPr/>
          <p:nvPr/>
        </p:nvSpPr>
        <p:spPr>
          <a:xfrm>
            <a:off x="0" y="1524000"/>
            <a:ext cx="228600" cy="533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37" name="Picture 57"/>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438400" y="4114800"/>
            <a:ext cx="4419600" cy="26626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1600200"/>
            <a:ext cx="8534400" cy="5257800"/>
          </a:xfrm>
        </p:spPr>
        <p:txBody>
          <a:bodyPr>
            <a:normAutofit/>
          </a:bodyPr>
          <a:lstStyle/>
          <a:p>
            <a:pPr algn="just"/>
            <a:r>
              <a:rPr lang="en-US" sz="1800" dirty="0"/>
              <a:t>A manufacturer produces a certain type of bag, which was readily available in the market. Being a competitive market, the sale of the bag stood at zero for many days. So, one day he did some experiment with the design and produced a different type of bag. This type of bag was not available anywhere in the market. Thus, he was able to sell the entire stock of 1000 bags (lets call this as x(t</a:t>
            </a:r>
            <a:r>
              <a:rPr lang="en-US" sz="1800" dirty="0" smtClean="0"/>
              <a:t>)). </a:t>
            </a:r>
            <a:r>
              <a:rPr lang="en-US" sz="1800" dirty="0"/>
              <a:t>The demand got so high that the bag ran out of stock. As a result, some 100 odd customers couldn’t purchase this bag. Lets call this gap as the error at that time point. With time, the bag had lost its woo factor. But still few customers were left who went empty handed the previous day. Following is a simple formulation to depict the scenario :</a:t>
            </a:r>
          </a:p>
          <a:p>
            <a:pPr marL="0" indent="0" algn="ctr">
              <a:buNone/>
            </a:pPr>
            <a:r>
              <a:rPr lang="en-US" sz="1800" b="1" dirty="0"/>
              <a:t>x(t) = beta *  error(t-1) + error (t</a:t>
            </a:r>
            <a:r>
              <a:rPr lang="en-US" sz="1800" b="1" dirty="0" smtClean="0"/>
              <a:t>)</a:t>
            </a:r>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a:p>
        </p:txBody>
      </p:sp>
      <p:sp>
        <p:nvSpPr>
          <p:cNvPr id="4" name="Rectangle 3"/>
          <p:cNvSpPr/>
          <p:nvPr/>
        </p:nvSpPr>
        <p:spPr>
          <a:xfrm>
            <a:off x="0" y="1524000"/>
            <a:ext cx="228600" cy="533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612648" y="228600"/>
            <a:ext cx="8153400" cy="990600"/>
          </a:xfrm>
        </p:spPr>
        <p:txBody>
          <a:bodyPr>
            <a:normAutofit/>
          </a:bodyPr>
          <a:lstStyle/>
          <a:p>
            <a:pPr algn="ctr"/>
            <a:r>
              <a:rPr lang="en-US" sz="2800" b="1" dirty="0" smtClean="0">
                <a:solidFill>
                  <a:srgbClr val="0066FF"/>
                </a:solidFill>
              </a:rPr>
              <a:t>Moving Average (MR) Model</a:t>
            </a:r>
            <a:endParaRPr lang="en-US" sz="2800" dirty="0">
              <a:solidFill>
                <a:srgbClr val="0066FF"/>
              </a:solidFill>
            </a:endParaRPr>
          </a:p>
        </p:txBody>
      </p:sp>
      <p:pic>
        <p:nvPicPr>
          <p:cNvPr id="35932" name="Picture 9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743200" y="4800600"/>
            <a:ext cx="3886199" cy="1981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1600200"/>
            <a:ext cx="8610600" cy="5257800"/>
          </a:xfrm>
        </p:spPr>
        <p:txBody>
          <a:bodyPr>
            <a:normAutofit/>
          </a:bodyPr>
          <a:lstStyle/>
          <a:p>
            <a:pPr algn="just"/>
            <a:r>
              <a:rPr lang="en-US" sz="2400" dirty="0"/>
              <a:t>The primary difference between an AR and MA model is based on the correlation between time series objects at different time points. </a:t>
            </a:r>
            <a:endParaRPr lang="en-US" sz="2400" dirty="0" smtClean="0"/>
          </a:p>
          <a:p>
            <a:pPr algn="just"/>
            <a:r>
              <a:rPr lang="en-US" sz="2400" dirty="0" smtClean="0"/>
              <a:t>The </a:t>
            </a:r>
            <a:r>
              <a:rPr lang="en-US" sz="2400" dirty="0"/>
              <a:t>correlation between x(t) and x(t-n) for n &gt; order of MA is always zero. This directly flows from the fact that covariance between x(t) and x(t-n) is zero for MA models (something which we refer from the example taken in the previous section). </a:t>
            </a:r>
            <a:endParaRPr lang="en-US" sz="2400" dirty="0" smtClean="0"/>
          </a:p>
          <a:p>
            <a:pPr algn="just"/>
            <a:r>
              <a:rPr lang="en-US" sz="2400" dirty="0" smtClean="0"/>
              <a:t>However</a:t>
            </a:r>
            <a:r>
              <a:rPr lang="en-US" sz="2400" dirty="0"/>
              <a:t>, the correlation of x(t) and x(t-n) gradually declines with n becoming larger in the AR model. This difference gets exploited irrespective of having the AR model or MA model. </a:t>
            </a:r>
            <a:endParaRPr lang="en-US" sz="2400" dirty="0" smtClean="0"/>
          </a:p>
          <a:p>
            <a:pPr algn="just"/>
            <a:r>
              <a:rPr lang="en-US" sz="2400" dirty="0" smtClean="0"/>
              <a:t>The </a:t>
            </a:r>
            <a:r>
              <a:rPr lang="en-US" sz="2400" dirty="0"/>
              <a:t>correlation plot can give us the order of MA model</a:t>
            </a:r>
            <a:r>
              <a:rPr lang="en-US" sz="2400" dirty="0" smtClean="0"/>
              <a:t>.</a:t>
            </a:r>
            <a:endParaRPr lang="en-US" sz="2400" dirty="0"/>
          </a:p>
        </p:txBody>
      </p:sp>
      <p:sp>
        <p:nvSpPr>
          <p:cNvPr id="5" name="Rectangle 4"/>
          <p:cNvSpPr/>
          <p:nvPr/>
        </p:nvSpPr>
        <p:spPr>
          <a:xfrm>
            <a:off x="0" y="1524000"/>
            <a:ext cx="228600" cy="533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p:ph type="title"/>
          </p:nvPr>
        </p:nvSpPr>
        <p:spPr>
          <a:xfrm>
            <a:off x="612648" y="228600"/>
            <a:ext cx="8153400" cy="990600"/>
          </a:xfrm>
        </p:spPr>
        <p:txBody>
          <a:bodyPr>
            <a:normAutofit/>
          </a:bodyPr>
          <a:lstStyle/>
          <a:p>
            <a:pPr algn="ctr"/>
            <a:r>
              <a:rPr lang="en-US" sz="2800" b="1" dirty="0">
                <a:solidFill>
                  <a:srgbClr val="0066FF"/>
                </a:solidFill>
              </a:rPr>
              <a:t>Difference between AR and MA </a:t>
            </a:r>
            <a:r>
              <a:rPr lang="en-US" sz="2800" b="1" dirty="0" smtClean="0">
                <a:solidFill>
                  <a:srgbClr val="0066FF"/>
                </a:solidFill>
              </a:rPr>
              <a:t>models</a:t>
            </a:r>
            <a:endParaRPr lang="en-US" sz="2800" dirty="0">
              <a:solidFill>
                <a:srgbClr val="0066FF"/>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600200"/>
            <a:ext cx="8458200" cy="5257800"/>
          </a:xfrm>
        </p:spPr>
        <p:txBody>
          <a:bodyPr>
            <a:normAutofit fontScale="92500" lnSpcReduction="20000"/>
          </a:bodyPr>
          <a:lstStyle/>
          <a:p>
            <a:r>
              <a:rPr lang="en-US" sz="2400" i="1" dirty="0" smtClean="0"/>
              <a:t>Is </a:t>
            </a:r>
            <a:r>
              <a:rPr lang="en-US" sz="2400" i="1" dirty="0"/>
              <a:t>it an AR or MA process?</a:t>
            </a:r>
            <a:endParaRPr lang="en-US" sz="2400" dirty="0"/>
          </a:p>
          <a:p>
            <a:r>
              <a:rPr lang="en-US" sz="2400" i="1" dirty="0" smtClean="0"/>
              <a:t>What </a:t>
            </a:r>
            <a:r>
              <a:rPr lang="en-US" sz="2400" i="1" dirty="0"/>
              <a:t>order of AR or MA process do we need to use?</a:t>
            </a:r>
            <a:endParaRPr lang="en-US" sz="2400" dirty="0"/>
          </a:p>
          <a:p>
            <a:pPr algn="just"/>
            <a:r>
              <a:rPr lang="en-US" sz="2400" dirty="0" smtClean="0"/>
              <a:t>The </a:t>
            </a:r>
            <a:r>
              <a:rPr lang="en-US" sz="2400" dirty="0"/>
              <a:t>first question can be answered using Total Correlation Chart (also known as Auto – correlation Function / ACF). ACF is a plot of total correlation between different lag functions. For instance, in GDP problem, the GDP at time point t is x(t). We are interested in the correlation of x(t) with x(t-1) , x(t-2) and so on. </a:t>
            </a:r>
          </a:p>
          <a:p>
            <a:pPr algn="just"/>
            <a:r>
              <a:rPr lang="en-US" sz="2400" dirty="0"/>
              <a:t>In a moving average series of lag n, we will not get any correlation between x(t) and x(t – n -1) . Hence, the total correlation chart cuts off at n</a:t>
            </a:r>
            <a:r>
              <a:rPr lang="en-US" sz="2400" baseline="30000" dirty="0"/>
              <a:t>th</a:t>
            </a:r>
            <a:r>
              <a:rPr lang="en-US" sz="2400" dirty="0"/>
              <a:t> lag. So it becomes simple to find the lag for a MA series. For an AR series this correlation will gradually go down without any cut off value. </a:t>
            </a:r>
          </a:p>
          <a:p>
            <a:pPr algn="just"/>
            <a:r>
              <a:rPr lang="en-US" sz="2400" dirty="0"/>
              <a:t>Here is the second trick. If we find out the partial correlation of each lag, it will cut off after the degree of AR series. For instance</a:t>
            </a:r>
            <a:r>
              <a:rPr lang="en-US" sz="2400" dirty="0" smtClean="0"/>
              <a:t>, if </a:t>
            </a:r>
            <a:r>
              <a:rPr lang="en-US" sz="2400" dirty="0"/>
              <a:t>we have a AR(1) series,  if we exclude the effect of 1st lag (x (t-1) ), our 2nd lag (x (t-2</a:t>
            </a:r>
            <a:r>
              <a:rPr lang="en-US" sz="2400" dirty="0" smtClean="0"/>
              <a:t>)) </a:t>
            </a:r>
            <a:r>
              <a:rPr lang="en-US" sz="2400" dirty="0"/>
              <a:t>is independent of x(t). Hence, the partial correlation function (PACF) will drop sharply after the 1st lag. </a:t>
            </a:r>
          </a:p>
        </p:txBody>
      </p:sp>
      <p:sp>
        <p:nvSpPr>
          <p:cNvPr id="4" name="Rectangle 3"/>
          <p:cNvSpPr/>
          <p:nvPr/>
        </p:nvSpPr>
        <p:spPr>
          <a:xfrm>
            <a:off x="0" y="1524000"/>
            <a:ext cx="228600" cy="533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p:cNvSpPr>
            <a:spLocks noGrp="1"/>
          </p:cNvSpPr>
          <p:nvPr>
            <p:ph type="title"/>
          </p:nvPr>
        </p:nvSpPr>
        <p:spPr>
          <a:xfrm>
            <a:off x="612648" y="228600"/>
            <a:ext cx="8153400" cy="990600"/>
          </a:xfrm>
        </p:spPr>
        <p:txBody>
          <a:bodyPr>
            <a:normAutofit/>
          </a:bodyPr>
          <a:lstStyle/>
          <a:p>
            <a:pPr algn="ctr"/>
            <a:r>
              <a:rPr lang="en-US" sz="2800" b="1" dirty="0">
                <a:solidFill>
                  <a:srgbClr val="0066FF"/>
                </a:solidFill>
              </a:rPr>
              <a:t>Exploiting ACF and PACF </a:t>
            </a:r>
            <a:r>
              <a:rPr lang="en-US" sz="2800" b="1" dirty="0" smtClean="0">
                <a:solidFill>
                  <a:srgbClr val="0066FF"/>
                </a:solidFill>
              </a:rPr>
              <a:t>plots</a:t>
            </a:r>
            <a:endParaRPr lang="en-US" sz="2800" dirty="0">
              <a:solidFill>
                <a:srgbClr val="0066FF"/>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sz="quarter" idx="1"/>
          </p:nvPr>
        </p:nvSpPr>
        <p:spPr>
          <a:xfrm>
            <a:off x="381000" y="1752600"/>
            <a:ext cx="8763000" cy="4800600"/>
          </a:xfrm>
        </p:spPr>
        <p:txBody>
          <a:bodyPr>
            <a:noAutofit/>
          </a:bodyPr>
          <a:lstStyle/>
          <a:p>
            <a:r>
              <a:rPr lang="en-US" sz="2800" dirty="0" smtClean="0"/>
              <a:t>Basics </a:t>
            </a:r>
            <a:r>
              <a:rPr lang="en-US" sz="2800" dirty="0"/>
              <a:t>– Time Series </a:t>
            </a:r>
            <a:r>
              <a:rPr lang="en-US" sz="2800" dirty="0" smtClean="0"/>
              <a:t>Modeling</a:t>
            </a:r>
          </a:p>
          <a:p>
            <a:endParaRPr lang="en-US" sz="2800" dirty="0"/>
          </a:p>
          <a:p>
            <a:r>
              <a:rPr lang="en-US" sz="2800" dirty="0"/>
              <a:t>Exploration of </a:t>
            </a:r>
            <a:r>
              <a:rPr lang="en-US" sz="2800" dirty="0" smtClean="0"/>
              <a:t>Data </a:t>
            </a:r>
            <a:r>
              <a:rPr lang="en-US" sz="2800" dirty="0"/>
              <a:t>in </a:t>
            </a:r>
            <a:r>
              <a:rPr lang="en-US" sz="2800" dirty="0" smtClean="0"/>
              <a:t>R</a:t>
            </a:r>
          </a:p>
          <a:p>
            <a:endParaRPr lang="en-US" sz="2800" dirty="0"/>
          </a:p>
          <a:p>
            <a:r>
              <a:rPr lang="en-US" sz="2800" dirty="0"/>
              <a:t>Introduction to ARMA </a:t>
            </a:r>
            <a:r>
              <a:rPr lang="en-US" sz="2800" dirty="0" smtClean="0"/>
              <a:t>Modeling</a:t>
            </a:r>
          </a:p>
          <a:p>
            <a:endParaRPr lang="en-US" sz="2800" dirty="0"/>
          </a:p>
          <a:p>
            <a:r>
              <a:rPr lang="en-US" sz="2800" dirty="0"/>
              <a:t>Framework </a:t>
            </a:r>
            <a:r>
              <a:rPr lang="en-US" sz="2800" dirty="0" smtClean="0"/>
              <a:t>of </a:t>
            </a:r>
            <a:r>
              <a:rPr lang="en-US" sz="2800" dirty="0"/>
              <a:t>ARIMA </a:t>
            </a:r>
            <a:r>
              <a:rPr lang="en-US" sz="2800" dirty="0" smtClean="0"/>
              <a:t>Modeling</a:t>
            </a:r>
          </a:p>
          <a:p>
            <a:endParaRPr lang="en-US" sz="2800" dirty="0"/>
          </a:p>
          <a:p>
            <a:r>
              <a:rPr lang="en-US" sz="2800" dirty="0" smtClean="0"/>
              <a:t>Practice with an example </a:t>
            </a:r>
          </a:p>
          <a:p>
            <a:endParaRPr lang="en-US" sz="2800" dirty="0"/>
          </a:p>
          <a:p>
            <a:pPr marL="0" indent="0" algn="just">
              <a:lnSpc>
                <a:spcPct val="130000"/>
              </a:lnSpc>
              <a:spcBef>
                <a:spcPts val="0"/>
              </a:spcBef>
              <a:buNone/>
            </a:pPr>
            <a:endParaRPr lang="en-US" sz="2400" dirty="0" smtClean="0"/>
          </a:p>
        </p:txBody>
      </p:sp>
      <p:sp>
        <p:nvSpPr>
          <p:cNvPr id="10" name="Title 1"/>
          <p:cNvSpPr txBox="1">
            <a:spLocks/>
          </p:cNvSpPr>
          <p:nvPr/>
        </p:nvSpPr>
        <p:spPr>
          <a:xfrm>
            <a:off x="0" y="609600"/>
            <a:ext cx="9144000" cy="533400"/>
          </a:xfrm>
          <a:prstGeom prst="rect">
            <a:avLst/>
          </a:prstGeom>
        </p:spPr>
        <p:txBody>
          <a:bodyPr vert="horz" anchor="ctr">
            <a:normAutofit fontScale="82500" lnSpcReduction="200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rgbClr val="002060"/>
                </a:solidFill>
                <a:effectLst/>
                <a:uLnTx/>
                <a:uFillTx/>
                <a:latin typeface="+mj-lt"/>
                <a:ea typeface="+mj-ea"/>
                <a:cs typeface="+mj-cs"/>
              </a:rPr>
              <a:t>Outline</a:t>
            </a:r>
            <a:endParaRPr kumimoji="0" lang="en-US" sz="4400" b="1" i="0" u="none" strike="noStrike" kern="1200" cap="none" spc="0" normalizeH="0" baseline="0" noProof="0" dirty="0">
              <a:ln>
                <a:noFill/>
              </a:ln>
              <a:solidFill>
                <a:srgbClr val="002060"/>
              </a:solidFill>
              <a:effectLst/>
              <a:uLnTx/>
              <a:uFillTx/>
              <a:latin typeface="+mj-lt"/>
              <a:ea typeface="+mj-ea"/>
              <a:cs typeface="+mj-cs"/>
            </a:endParaRPr>
          </a:p>
        </p:txBody>
      </p:sp>
      <p:sp>
        <p:nvSpPr>
          <p:cNvPr id="11" name="Rectangle 10"/>
          <p:cNvSpPr/>
          <p:nvPr/>
        </p:nvSpPr>
        <p:spPr>
          <a:xfrm>
            <a:off x="0" y="1524000"/>
            <a:ext cx="228600" cy="533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1676400"/>
            <a:ext cx="8839200" cy="5181600"/>
          </a:xfrm>
        </p:spPr>
        <p:txBody>
          <a:bodyPr>
            <a:normAutofit lnSpcReduction="10000"/>
          </a:bodyPr>
          <a:lstStyle/>
          <a:p>
            <a:pPr algn="just"/>
            <a:r>
              <a:rPr lang="en-US" sz="2400" dirty="0"/>
              <a:t>Following are the examples </a:t>
            </a:r>
            <a:r>
              <a:rPr lang="en-US" sz="2400" dirty="0" smtClean="0"/>
              <a:t>of ACF and PACF </a:t>
            </a:r>
            <a:r>
              <a:rPr lang="en-US" sz="2400" dirty="0"/>
              <a:t>:</a:t>
            </a:r>
          </a:p>
          <a:p>
            <a:pPr marL="0" indent="0" algn="just">
              <a:buNone/>
            </a:pPr>
            <a:r>
              <a:rPr lang="en-US" sz="2400" dirty="0" smtClean="0"/>
              <a:t>		</a:t>
            </a:r>
            <a:r>
              <a:rPr lang="en-US" sz="2000" dirty="0" smtClean="0"/>
              <a:t>ACF				PACF</a:t>
            </a:r>
          </a:p>
          <a:p>
            <a:pPr marL="0" indent="0" algn="just">
              <a:buNone/>
            </a:pPr>
            <a:endParaRPr lang="en-US" sz="2400" dirty="0"/>
          </a:p>
          <a:p>
            <a:pPr marL="0" indent="0" algn="just">
              <a:buNone/>
            </a:pPr>
            <a:endParaRPr lang="en-US" sz="2400" dirty="0" smtClean="0"/>
          </a:p>
          <a:p>
            <a:pPr marL="0" indent="0" algn="just">
              <a:buNone/>
            </a:pPr>
            <a:endParaRPr lang="en-US" sz="2400" dirty="0"/>
          </a:p>
          <a:p>
            <a:pPr marL="0" indent="0" algn="just">
              <a:buNone/>
            </a:pPr>
            <a:endParaRPr lang="en-US" sz="2400" dirty="0" smtClean="0"/>
          </a:p>
          <a:p>
            <a:pPr marL="0" indent="0" algn="just">
              <a:buNone/>
            </a:pPr>
            <a:endParaRPr lang="en-US" sz="2400" dirty="0"/>
          </a:p>
          <a:p>
            <a:pPr marL="0" indent="0" algn="just">
              <a:buNone/>
            </a:pPr>
            <a:endParaRPr lang="en-US" sz="2400" dirty="0" smtClean="0"/>
          </a:p>
          <a:p>
            <a:pPr marL="0" indent="0" algn="just">
              <a:buNone/>
            </a:pPr>
            <a:endParaRPr lang="en-US" sz="2400" dirty="0"/>
          </a:p>
          <a:p>
            <a:pPr algn="just"/>
            <a:r>
              <a:rPr lang="en-US" sz="2400" dirty="0"/>
              <a:t>The blue line above shows significantly different values than zero. Clearly, the graph above has a cut off on PACF curve after 2nd lag which means this is mostly an AR(2) process.</a:t>
            </a:r>
          </a:p>
        </p:txBody>
      </p:sp>
      <p:sp>
        <p:nvSpPr>
          <p:cNvPr id="4" name="Rectangle 3"/>
          <p:cNvSpPr/>
          <p:nvPr/>
        </p:nvSpPr>
        <p:spPr>
          <a:xfrm>
            <a:off x="0" y="1524000"/>
            <a:ext cx="228600" cy="533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p:cNvGrpSpPr/>
          <p:nvPr/>
        </p:nvGrpSpPr>
        <p:grpSpPr>
          <a:xfrm>
            <a:off x="1066800" y="2478915"/>
            <a:ext cx="7239000" cy="2895600"/>
            <a:chOff x="457200" y="2838450"/>
            <a:chExt cx="8153400" cy="3606800"/>
          </a:xfrm>
        </p:grpSpPr>
        <p:pic>
          <p:nvPicPr>
            <p:cNvPr id="39089" name="Picture 177"/>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57200" y="2838450"/>
              <a:ext cx="3988829" cy="3562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9090" name="Picture 178"/>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572000" y="2838450"/>
              <a:ext cx="4038600" cy="3606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1600200"/>
            <a:ext cx="8686800" cy="5257800"/>
          </a:xfrm>
        </p:spPr>
        <p:txBody>
          <a:bodyPr>
            <a:normAutofit/>
          </a:bodyPr>
          <a:lstStyle/>
          <a:p>
            <a:pPr algn="just"/>
            <a:r>
              <a:rPr lang="en-US" sz="2400" dirty="0"/>
              <a:t>Clearly, the graph above has a cut off on ACF curve after 2nd lag which means this is mostly a MA(2) process</a:t>
            </a:r>
            <a:r>
              <a:rPr lang="en-US" sz="2400" dirty="0" smtClean="0"/>
              <a:t>.</a:t>
            </a:r>
            <a:endParaRPr lang="en-US" sz="2400" dirty="0"/>
          </a:p>
        </p:txBody>
      </p:sp>
      <p:sp>
        <p:nvSpPr>
          <p:cNvPr id="4" name="Rectangle 3"/>
          <p:cNvSpPr/>
          <p:nvPr/>
        </p:nvSpPr>
        <p:spPr>
          <a:xfrm>
            <a:off x="0" y="1524000"/>
            <a:ext cx="228600" cy="533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p:cNvGrpSpPr/>
          <p:nvPr/>
        </p:nvGrpSpPr>
        <p:grpSpPr>
          <a:xfrm>
            <a:off x="533400" y="2582883"/>
            <a:ext cx="8229600" cy="3817917"/>
            <a:chOff x="533400" y="2582883"/>
            <a:chExt cx="6083630" cy="2713017"/>
          </a:xfrm>
        </p:grpSpPr>
        <p:pic>
          <p:nvPicPr>
            <p:cNvPr id="40250" name="Picture 314"/>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33400" y="2590800"/>
              <a:ext cx="3028950" cy="2705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0251" name="Picture 315"/>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588080" y="2582883"/>
              <a:ext cx="3028950" cy="2705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600200"/>
            <a:ext cx="8308848" cy="5029200"/>
          </a:xfrm>
        </p:spPr>
        <p:txBody>
          <a:bodyPr>
            <a:normAutofit/>
          </a:bodyPr>
          <a:lstStyle/>
          <a:p>
            <a:pPr>
              <a:lnSpc>
                <a:spcPct val="200000"/>
              </a:lnSpc>
            </a:pPr>
            <a:r>
              <a:rPr lang="en-US" sz="2800" dirty="0" smtClean="0"/>
              <a:t>Visualize the time series</a:t>
            </a:r>
          </a:p>
          <a:p>
            <a:pPr>
              <a:lnSpc>
                <a:spcPct val="200000"/>
              </a:lnSpc>
            </a:pPr>
            <a:r>
              <a:rPr lang="en-US" sz="2800" dirty="0" smtClean="0"/>
              <a:t>Stationarize the series</a:t>
            </a:r>
          </a:p>
          <a:p>
            <a:pPr>
              <a:lnSpc>
                <a:spcPct val="200000"/>
              </a:lnSpc>
            </a:pPr>
            <a:r>
              <a:rPr lang="en-US" sz="2800" dirty="0" smtClean="0"/>
              <a:t>Plot ACF/PACF charts and find optimal parameters</a:t>
            </a:r>
          </a:p>
          <a:p>
            <a:pPr>
              <a:lnSpc>
                <a:spcPct val="200000"/>
              </a:lnSpc>
            </a:pPr>
            <a:r>
              <a:rPr lang="en-US" sz="2800" dirty="0" smtClean="0"/>
              <a:t>Build the ARIMA model</a:t>
            </a:r>
          </a:p>
          <a:p>
            <a:pPr>
              <a:lnSpc>
                <a:spcPct val="200000"/>
              </a:lnSpc>
            </a:pPr>
            <a:r>
              <a:rPr lang="en-US" sz="2800" dirty="0" smtClean="0"/>
              <a:t>Make Predictions</a:t>
            </a:r>
          </a:p>
          <a:p>
            <a:endParaRPr lang="en-US" sz="2400" dirty="0" smtClean="0"/>
          </a:p>
        </p:txBody>
      </p:sp>
      <p:sp>
        <p:nvSpPr>
          <p:cNvPr id="4" name="Rectangle 3"/>
          <p:cNvSpPr/>
          <p:nvPr/>
        </p:nvSpPr>
        <p:spPr>
          <a:xfrm>
            <a:off x="0" y="1524000"/>
            <a:ext cx="228600" cy="533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p:cNvSpPr>
            <a:spLocks noGrp="1"/>
          </p:cNvSpPr>
          <p:nvPr>
            <p:ph type="title"/>
          </p:nvPr>
        </p:nvSpPr>
        <p:spPr>
          <a:xfrm>
            <a:off x="612648" y="228600"/>
            <a:ext cx="8153400" cy="990600"/>
          </a:xfrm>
        </p:spPr>
        <p:txBody>
          <a:bodyPr>
            <a:normAutofit/>
          </a:bodyPr>
          <a:lstStyle/>
          <a:p>
            <a:pPr algn="ctr"/>
            <a:r>
              <a:rPr lang="en-US" sz="4000" b="1" dirty="0">
                <a:solidFill>
                  <a:srgbClr val="0066FF"/>
                </a:solidFill>
              </a:rPr>
              <a:t>ARIMA </a:t>
            </a:r>
            <a:r>
              <a:rPr lang="en-US" sz="4000" b="1" dirty="0" smtClean="0">
                <a:solidFill>
                  <a:srgbClr val="0066FF"/>
                </a:solidFill>
              </a:rPr>
              <a:t>Model</a:t>
            </a:r>
            <a:endParaRPr lang="en-US" sz="4000" dirty="0">
              <a:solidFill>
                <a:srgbClr val="0066FF"/>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1600200"/>
            <a:ext cx="8610600" cy="5257800"/>
          </a:xfrm>
        </p:spPr>
        <p:txBody>
          <a:bodyPr>
            <a:normAutofit/>
          </a:bodyPr>
          <a:lstStyle/>
          <a:p>
            <a:r>
              <a:rPr lang="en-US" sz="2400" b="1" dirty="0"/>
              <a:t>Step 1: Visualize the Time Series</a:t>
            </a:r>
          </a:p>
          <a:p>
            <a:pPr marL="344488" indent="0" algn="just">
              <a:buNone/>
            </a:pPr>
            <a:r>
              <a:rPr lang="en-US" sz="2400" dirty="0"/>
              <a:t>It is essential to analyze the trends prior to building any kind of time series model. The details we are interested in pertains to any kind of trend, seasonality or random </a:t>
            </a:r>
            <a:r>
              <a:rPr lang="en-US" sz="2400" dirty="0" smtClean="0"/>
              <a:t>behavior </a:t>
            </a:r>
            <a:r>
              <a:rPr lang="en-US" sz="2400" dirty="0"/>
              <a:t>in the series. We have covered this part in the second part of this series</a:t>
            </a:r>
            <a:r>
              <a:rPr lang="en-US" sz="2400" dirty="0" smtClean="0"/>
              <a:t>.</a:t>
            </a:r>
          </a:p>
          <a:p>
            <a:r>
              <a:rPr lang="en-US" sz="2400" b="1" dirty="0"/>
              <a:t>Step 2: Stationarize the Series</a:t>
            </a:r>
          </a:p>
          <a:p>
            <a:pPr marL="344488" indent="0" algn="just">
              <a:buNone/>
            </a:pPr>
            <a:r>
              <a:rPr lang="en-US" sz="2400" dirty="0"/>
              <a:t>Once we know the patterns, trends, cycles and seasonality , we can check if the series is stationary or not. Dickey – Fuller is one of the popular test to check the same. </a:t>
            </a:r>
          </a:p>
          <a:p>
            <a:endParaRPr lang="en-US" sz="2400" dirty="0"/>
          </a:p>
        </p:txBody>
      </p:sp>
      <p:sp>
        <p:nvSpPr>
          <p:cNvPr id="4" name="Rectangle 3"/>
          <p:cNvSpPr/>
          <p:nvPr/>
        </p:nvSpPr>
        <p:spPr>
          <a:xfrm>
            <a:off x="0" y="1524000"/>
            <a:ext cx="228600" cy="533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600200"/>
            <a:ext cx="8534400" cy="5257800"/>
          </a:xfrm>
        </p:spPr>
        <p:txBody>
          <a:bodyPr>
            <a:normAutofit fontScale="77500" lnSpcReduction="20000"/>
          </a:bodyPr>
          <a:lstStyle/>
          <a:p>
            <a:pPr algn="just"/>
            <a:r>
              <a:rPr lang="en-US" sz="2400" b="1" dirty="0" smtClean="0"/>
              <a:t>1. De-trending</a:t>
            </a:r>
            <a:r>
              <a:rPr lang="en-US" sz="2400" dirty="0"/>
              <a:t> : Here, we simply remove the trend component from the time series. For instance, the equation of my time series is:</a:t>
            </a:r>
          </a:p>
          <a:p>
            <a:pPr marL="0" indent="0" algn="ctr">
              <a:buNone/>
            </a:pPr>
            <a:r>
              <a:rPr lang="en-US" sz="2400" b="1" dirty="0"/>
              <a:t>x(t) = (mean + trend * t) + error</a:t>
            </a:r>
            <a:endParaRPr lang="en-US" sz="2400" dirty="0"/>
          </a:p>
          <a:p>
            <a:pPr marL="344488" indent="0" algn="just">
              <a:buNone/>
            </a:pPr>
            <a:r>
              <a:rPr lang="en-US" sz="2400" dirty="0" smtClean="0"/>
              <a:t>We’ll </a:t>
            </a:r>
            <a:r>
              <a:rPr lang="en-US" sz="2400" dirty="0"/>
              <a:t>simply remove the part in the parentheses and build model for the rest.</a:t>
            </a:r>
          </a:p>
          <a:p>
            <a:endParaRPr lang="en-US" sz="2400" dirty="0"/>
          </a:p>
          <a:p>
            <a:pPr algn="just"/>
            <a:r>
              <a:rPr lang="en-US" sz="2400" b="1" dirty="0"/>
              <a:t>2. Differencing</a:t>
            </a:r>
            <a:r>
              <a:rPr lang="en-US" sz="2400" dirty="0"/>
              <a:t> : This is the commonly used technique to remove non-stationarity. Here we try to model the differences of the terms and not the actual term. For instance,</a:t>
            </a:r>
          </a:p>
          <a:p>
            <a:pPr marL="0" indent="0" algn="ctr">
              <a:buNone/>
            </a:pPr>
            <a:r>
              <a:rPr lang="en-US" sz="2400" b="1" dirty="0"/>
              <a:t>x(t) – x(t-1) = ARMA (p ,  q)</a:t>
            </a:r>
            <a:endParaRPr lang="en-US" sz="2400" dirty="0"/>
          </a:p>
          <a:p>
            <a:pPr algn="just"/>
            <a:r>
              <a:rPr lang="en-US" sz="2400" dirty="0"/>
              <a:t>This differencing is called as the Integration part in AR(I)MA. Now, we have three parameters</a:t>
            </a:r>
          </a:p>
          <a:p>
            <a:pPr marL="2741613" indent="-319088" algn="just">
              <a:buNone/>
            </a:pPr>
            <a:r>
              <a:rPr lang="en-US" sz="2400" b="1" dirty="0"/>
              <a:t>p : </a:t>
            </a:r>
            <a:r>
              <a:rPr lang="en-US" sz="2400" b="1" dirty="0" smtClean="0"/>
              <a:t>AR (Auto Regressive)</a:t>
            </a:r>
            <a:endParaRPr lang="en-US" sz="2400" dirty="0"/>
          </a:p>
          <a:p>
            <a:pPr marL="2741613" indent="-319088" algn="just">
              <a:buNone/>
            </a:pPr>
            <a:r>
              <a:rPr lang="en-US" sz="2400" b="1" dirty="0"/>
              <a:t>d : </a:t>
            </a:r>
            <a:r>
              <a:rPr lang="en-US" sz="2400" b="1" dirty="0" smtClean="0"/>
              <a:t>I (Integrated)</a:t>
            </a:r>
            <a:endParaRPr lang="en-US" sz="2400" dirty="0"/>
          </a:p>
          <a:p>
            <a:pPr marL="2741613" indent="-319088" algn="just">
              <a:buNone/>
            </a:pPr>
            <a:r>
              <a:rPr lang="en-US" sz="2400" b="1" dirty="0"/>
              <a:t>q : </a:t>
            </a:r>
            <a:r>
              <a:rPr lang="en-US" sz="2400" b="1" dirty="0" smtClean="0"/>
              <a:t>MA (Moving Averages)</a:t>
            </a:r>
            <a:endParaRPr lang="en-US" sz="2400" dirty="0"/>
          </a:p>
          <a:p>
            <a:pPr marL="2741613" indent="-319088" algn="just"/>
            <a:endParaRPr lang="en-US" sz="100" dirty="0"/>
          </a:p>
          <a:p>
            <a:pPr algn="just"/>
            <a:r>
              <a:rPr lang="en-US" sz="2400" b="1" dirty="0"/>
              <a:t>3. Seasonality</a:t>
            </a:r>
            <a:r>
              <a:rPr lang="en-US" sz="2400" dirty="0"/>
              <a:t> : Seasonality can easily be incorporated in the ARIMA model directly. More on this has been discussed in the applications part below</a:t>
            </a:r>
            <a:r>
              <a:rPr lang="en-US" sz="2400" dirty="0" smtClean="0"/>
              <a:t>.</a:t>
            </a:r>
            <a:endParaRPr lang="en-US" sz="2400" dirty="0"/>
          </a:p>
        </p:txBody>
      </p:sp>
      <p:sp>
        <p:nvSpPr>
          <p:cNvPr id="4" name="Rectangle 3"/>
          <p:cNvSpPr/>
          <p:nvPr/>
        </p:nvSpPr>
        <p:spPr>
          <a:xfrm>
            <a:off x="0" y="1524000"/>
            <a:ext cx="228600" cy="533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600200"/>
            <a:ext cx="8458200" cy="5334000"/>
          </a:xfrm>
        </p:spPr>
        <p:txBody>
          <a:bodyPr>
            <a:normAutofit fontScale="85000" lnSpcReduction="20000"/>
          </a:bodyPr>
          <a:lstStyle/>
          <a:p>
            <a:r>
              <a:rPr lang="en-US" sz="2400" dirty="0"/>
              <a:t>Step 3: </a:t>
            </a:r>
            <a:r>
              <a:rPr lang="en-US" sz="2400" b="1" dirty="0"/>
              <a:t>Find Optimal Parameters</a:t>
            </a:r>
          </a:p>
          <a:p>
            <a:pPr marL="344488" indent="0" algn="just">
              <a:buNone/>
            </a:pPr>
            <a:r>
              <a:rPr lang="en-US" sz="2400" dirty="0"/>
              <a:t>The parameters </a:t>
            </a:r>
            <a:r>
              <a:rPr lang="en-US" sz="2400" dirty="0" err="1"/>
              <a:t>p,d,q</a:t>
            </a:r>
            <a:r>
              <a:rPr lang="en-US" sz="2400" dirty="0"/>
              <a:t> can be found using  ACF and PACF plots. An addition to this approach is can be, if both ACF and PACF decreases gradually, it indicates that we need to make the time series stationary and introduce a value to “d”.</a:t>
            </a:r>
          </a:p>
          <a:p>
            <a:endParaRPr lang="en-US" sz="1200" dirty="0"/>
          </a:p>
          <a:p>
            <a:r>
              <a:rPr lang="en-US" sz="2400" dirty="0"/>
              <a:t>Step 4: </a:t>
            </a:r>
            <a:r>
              <a:rPr lang="en-US" sz="2400" b="1" dirty="0"/>
              <a:t>Build ARIMA Model</a:t>
            </a:r>
          </a:p>
          <a:p>
            <a:pPr marL="344488" indent="0" algn="just">
              <a:buNone/>
            </a:pPr>
            <a:r>
              <a:rPr lang="en-US" sz="2400" dirty="0"/>
              <a:t>With the parameters in hand, we can now try to build ARIMA model. The value found in the previous section might be an approximate estimate and we need to explore more (</a:t>
            </a:r>
            <a:r>
              <a:rPr lang="en-US" sz="2400" dirty="0" err="1"/>
              <a:t>p,d,q</a:t>
            </a:r>
            <a:r>
              <a:rPr lang="en-US" sz="2400" dirty="0"/>
              <a:t>) combinations. The one with the lowest BIC and AIC should be our choice. We can also try some models with a seasonal component. Just in case, we notice any seasonality in ACF/PACF plots.</a:t>
            </a:r>
          </a:p>
          <a:p>
            <a:endParaRPr lang="en-US" sz="1200" dirty="0"/>
          </a:p>
          <a:p>
            <a:r>
              <a:rPr lang="en-US" sz="2400" dirty="0"/>
              <a:t>Step 5: </a:t>
            </a:r>
            <a:r>
              <a:rPr lang="en-US" sz="2400" b="1" dirty="0"/>
              <a:t>Make Predictions</a:t>
            </a:r>
          </a:p>
          <a:p>
            <a:pPr marL="344488" indent="0" algn="just">
              <a:buNone/>
            </a:pPr>
            <a:r>
              <a:rPr lang="en-US" sz="2400" dirty="0"/>
              <a:t>Once we have the final ARIMA model, we are now ready to make predictions on the future time points. We can also visualize the trends to cross validate if the model works fine.</a:t>
            </a:r>
          </a:p>
          <a:p>
            <a:pPr>
              <a:buNone/>
            </a:pPr>
            <a:endParaRPr lang="en-US" sz="2400" dirty="0" smtClean="0"/>
          </a:p>
        </p:txBody>
      </p:sp>
      <p:sp>
        <p:nvSpPr>
          <p:cNvPr id="4" name="Rectangle 3"/>
          <p:cNvSpPr/>
          <p:nvPr/>
        </p:nvSpPr>
        <p:spPr>
          <a:xfrm>
            <a:off x="0" y="1524000"/>
            <a:ext cx="228600" cy="533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52586"/>
            <a:ext cx="8458200" cy="5334000"/>
          </a:xfrm>
        </p:spPr>
        <p:txBody>
          <a:bodyPr>
            <a:noAutofit/>
          </a:bodyPr>
          <a:lstStyle/>
          <a:p>
            <a:pPr algn="just"/>
            <a:r>
              <a:rPr lang="en-US" sz="2000" dirty="0" smtClean="0"/>
              <a:t>ARIMA (p, d, q) (P, D, Q)</a:t>
            </a:r>
            <a:r>
              <a:rPr lang="en-US" sz="2000" baseline="-25000" dirty="0" smtClean="0"/>
              <a:t>m</a:t>
            </a:r>
            <a:r>
              <a:rPr lang="en-US" sz="2000" dirty="0" smtClean="0"/>
              <a:t>: the first parenthesis represents the non-seasonal part of the model and second represents the seasonal part of the model, where m= number of periods per season. We use uppercase notation for the seasonal parts of the model, and lowercase notation for the non-seasonal parts of the model. The additional seasonal terms are simply multiplied with the non-seasonal terms.</a:t>
            </a:r>
          </a:p>
          <a:p>
            <a:pPr algn="just"/>
            <a:r>
              <a:rPr lang="en-US" sz="2000" dirty="0" smtClean="0"/>
              <a:t>The seasonal part of an AR or MA model will be seen in the seasonal lags of the PACF and ACF. For example, an ARIMA(0,0,0)(0,0,1)</a:t>
            </a:r>
            <a:r>
              <a:rPr lang="en-US" sz="2000" baseline="-25000" dirty="0" smtClean="0"/>
              <a:t>12</a:t>
            </a:r>
            <a:r>
              <a:rPr lang="en-US" sz="2000" dirty="0" smtClean="0"/>
              <a:t> model will show: a spike at lag 12 in the ACF but no other significant spikes. The PACF will show exponential decay in the seasonal lags; that is, at lags 12, 24, 36,….etc. Similarly, an ARIMA(0,0,0)(1,0,0)</a:t>
            </a:r>
            <a:r>
              <a:rPr lang="en-US" sz="2000" baseline="-25000" dirty="0" smtClean="0"/>
              <a:t>12</a:t>
            </a:r>
            <a:r>
              <a:rPr lang="en-US" sz="2000" dirty="0" smtClean="0"/>
              <a:t> model will show: exponential decay in the seasonal lags of the ACF a single significant spike at lag 12 in the PACF. In considering the appropriate seasonal orders for an ARIMA model, restrict attention to the seasonal lags. The modeling procedure is almost the same as for non-seasonal data, except that we need to select seasonal AR and MA terms as well as the non-seasonal components of the model. </a:t>
            </a:r>
            <a:endParaRPr lang="en-IN" sz="2000" dirty="0" smtClean="0"/>
          </a:p>
        </p:txBody>
      </p:sp>
      <p:sp>
        <p:nvSpPr>
          <p:cNvPr id="4" name="Rectangle 3"/>
          <p:cNvSpPr/>
          <p:nvPr/>
        </p:nvSpPr>
        <p:spPr>
          <a:xfrm>
            <a:off x="0" y="1524000"/>
            <a:ext cx="228600" cy="533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a:spLocks noGrp="1"/>
          </p:cNvSpPr>
          <p:nvPr>
            <p:ph type="title"/>
          </p:nvPr>
        </p:nvSpPr>
        <p:spPr>
          <a:xfrm>
            <a:off x="0" y="228600"/>
            <a:ext cx="9144000" cy="990600"/>
          </a:xfrm>
        </p:spPr>
        <p:txBody>
          <a:bodyPr>
            <a:normAutofit/>
          </a:bodyPr>
          <a:lstStyle/>
          <a:p>
            <a:pPr algn="ctr"/>
            <a:r>
              <a:rPr lang="it-IT" b="1" dirty="0" smtClean="0">
                <a:solidFill>
                  <a:srgbClr val="0066FF"/>
                </a:solidFill>
              </a:rPr>
              <a:t>ARIMA (p, d, q) (P, D, Q)</a:t>
            </a:r>
            <a:r>
              <a:rPr lang="it-IT" b="1" baseline="-25000" dirty="0" smtClean="0">
                <a:solidFill>
                  <a:srgbClr val="0066FF"/>
                </a:solidFill>
              </a:rPr>
              <a:t>m</a:t>
            </a:r>
            <a:endParaRPr lang="en-US" baseline="-250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52586"/>
            <a:ext cx="8458200" cy="5334000"/>
          </a:xfrm>
        </p:spPr>
        <p:txBody>
          <a:bodyPr>
            <a:noAutofit/>
          </a:bodyPr>
          <a:lstStyle/>
          <a:p>
            <a:pPr algn="just"/>
            <a:r>
              <a:rPr lang="en-US" sz="2000" dirty="0" smtClean="0"/>
              <a:t>Seasonal autoregressive integrated moving average (SARIMA) model for any variable involves mainly four steps: Identification, Estimation, Diagnostic checking and Forecasting. The basic form of SARIMA model is denoted as SARIMA(</a:t>
            </a:r>
            <a:r>
              <a:rPr lang="en-US" sz="2000" dirty="0" err="1" smtClean="0"/>
              <a:t>p,d,q</a:t>
            </a:r>
            <a:r>
              <a:rPr lang="en-US" sz="2000" dirty="0" smtClean="0"/>
              <a:t>)(P,D,Q)s  and the model is given by , </a:t>
            </a:r>
          </a:p>
          <a:p>
            <a:pPr algn="just"/>
            <a:endParaRPr lang="en-US" sz="2000" dirty="0" smtClean="0"/>
          </a:p>
          <a:p>
            <a:pPr algn="just"/>
            <a:endParaRPr lang="en-US" sz="2000" dirty="0" smtClean="0"/>
          </a:p>
          <a:p>
            <a:pPr algn="just">
              <a:buNone/>
            </a:pPr>
            <a:r>
              <a:rPr lang="en-US" sz="2000" dirty="0" smtClean="0"/>
              <a:t>	where </a:t>
            </a:r>
            <a:r>
              <a:rPr lang="en-US" sz="2000" dirty="0" err="1" smtClean="0"/>
              <a:t>Z</a:t>
            </a:r>
            <a:r>
              <a:rPr lang="en-US" sz="2000" baseline="-25000" dirty="0" err="1" smtClean="0"/>
              <a:t>t</a:t>
            </a:r>
            <a:r>
              <a:rPr lang="en-US" sz="2000" baseline="-25000" dirty="0" smtClean="0"/>
              <a:t> </a:t>
            </a:r>
            <a:r>
              <a:rPr lang="en-US" sz="2000" dirty="0" smtClean="0"/>
              <a:t>is the time series value at time t and                        are polynomials of order of p, P, q and Q respectively. B is the backward shift operator,                                                      . Order of seasonality is represented by s. Non-seasonal and seasonal difference orders are denoted by d and D respectively. White noise process is denoted by  a</a:t>
            </a:r>
            <a:r>
              <a:rPr lang="en-US" sz="2000" baseline="-25000" dirty="0" smtClean="0"/>
              <a:t>t</a:t>
            </a:r>
            <a:r>
              <a:rPr lang="en-US" sz="2000" dirty="0" smtClean="0"/>
              <a:t>. </a:t>
            </a:r>
            <a:endParaRPr lang="en-IN" sz="2000" dirty="0"/>
          </a:p>
        </p:txBody>
      </p:sp>
      <p:sp>
        <p:nvSpPr>
          <p:cNvPr id="4" name="Rectangle 3"/>
          <p:cNvSpPr/>
          <p:nvPr/>
        </p:nvSpPr>
        <p:spPr>
          <a:xfrm>
            <a:off x="0" y="1524000"/>
            <a:ext cx="228600" cy="533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a:spLocks noGrp="1"/>
          </p:cNvSpPr>
          <p:nvPr>
            <p:ph type="title"/>
          </p:nvPr>
        </p:nvSpPr>
        <p:spPr>
          <a:xfrm>
            <a:off x="0" y="228600"/>
            <a:ext cx="9144000" cy="990600"/>
          </a:xfrm>
        </p:spPr>
        <p:txBody>
          <a:bodyPr>
            <a:normAutofit/>
          </a:bodyPr>
          <a:lstStyle/>
          <a:p>
            <a:pPr algn="ctr"/>
            <a:r>
              <a:rPr lang="it-IT" b="1" dirty="0" smtClean="0">
                <a:solidFill>
                  <a:srgbClr val="0066FF"/>
                </a:solidFill>
              </a:rPr>
              <a:t>ARIMA (p, d, q) (P, D, Q)</a:t>
            </a:r>
            <a:r>
              <a:rPr lang="it-IT" b="1" baseline="-25000" dirty="0" smtClean="0">
                <a:solidFill>
                  <a:srgbClr val="0066FF"/>
                </a:solidFill>
              </a:rPr>
              <a:t>m</a:t>
            </a:r>
            <a:endParaRPr lang="en-US" baseline="-25000" dirty="0"/>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1027"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357289" y="2786058"/>
            <a:ext cx="7125940" cy="714380"/>
          </a:xfrm>
          <a:prstGeom prst="rect">
            <a:avLst/>
          </a:prstGeom>
          <a:noFill/>
        </p:spPr>
      </p:pic>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1031" name="Picture 7"/>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6215074" y="3571876"/>
            <a:ext cx="2143140" cy="415490"/>
          </a:xfrm>
          <a:prstGeom prst="rect">
            <a:avLst/>
          </a:prstGeom>
          <a:noFill/>
        </p:spPr>
      </p:pic>
      <p:sp>
        <p:nvSpPr>
          <p:cNvPr id="10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1033" name="Picture 9"/>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1928794" y="4143380"/>
            <a:ext cx="4214842" cy="451342"/>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90600"/>
          </a:xfrm>
        </p:spPr>
        <p:txBody>
          <a:bodyPr>
            <a:normAutofit fontScale="90000"/>
          </a:bodyPr>
          <a:lstStyle/>
          <a:p>
            <a:pPr algn="ctr"/>
            <a:r>
              <a:rPr lang="en-US" b="1" dirty="0" err="1">
                <a:solidFill>
                  <a:srgbClr val="0066FF"/>
                </a:solidFill>
              </a:rPr>
              <a:t>Akaike</a:t>
            </a:r>
            <a:r>
              <a:rPr lang="en-US" b="1" dirty="0">
                <a:solidFill>
                  <a:srgbClr val="0066FF"/>
                </a:solidFill>
              </a:rPr>
              <a:t> </a:t>
            </a:r>
            <a:r>
              <a:rPr lang="en-US" b="1" dirty="0" smtClean="0">
                <a:solidFill>
                  <a:srgbClr val="0066FF"/>
                </a:solidFill>
              </a:rPr>
              <a:t>Information </a:t>
            </a:r>
            <a:r>
              <a:rPr lang="en-US" b="1" dirty="0">
                <a:solidFill>
                  <a:srgbClr val="0066FF"/>
                </a:solidFill>
              </a:rPr>
              <a:t>C</a:t>
            </a:r>
            <a:r>
              <a:rPr lang="en-US" b="1" dirty="0" smtClean="0">
                <a:solidFill>
                  <a:srgbClr val="0066FF"/>
                </a:solidFill>
              </a:rPr>
              <a:t>riterion (AIC)</a:t>
            </a:r>
            <a:endParaRPr lang="en-US" dirty="0"/>
          </a:p>
        </p:txBody>
      </p:sp>
      <p:sp>
        <p:nvSpPr>
          <p:cNvPr id="3" name="Content Placeholder 2"/>
          <p:cNvSpPr>
            <a:spLocks noGrp="1"/>
          </p:cNvSpPr>
          <p:nvPr>
            <p:ph sz="quarter" idx="1"/>
          </p:nvPr>
        </p:nvSpPr>
        <p:spPr>
          <a:xfrm>
            <a:off x="460375" y="1600200"/>
            <a:ext cx="8531225" cy="5029200"/>
          </a:xfrm>
        </p:spPr>
        <p:txBody>
          <a:bodyPr>
            <a:normAutofit/>
          </a:bodyPr>
          <a:lstStyle/>
          <a:p>
            <a:pPr algn="just"/>
            <a:r>
              <a:rPr lang="en-US" sz="2400" dirty="0"/>
              <a:t>Suppose that we have a statistical model of some data. Let </a:t>
            </a:r>
            <a:r>
              <a:rPr lang="en-US" sz="2400" i="1" dirty="0"/>
              <a:t>k</a:t>
            </a:r>
            <a:r>
              <a:rPr lang="en-US" sz="2400" dirty="0"/>
              <a:t> be the number of estimated parameters in the model. Let </a:t>
            </a:r>
            <a:r>
              <a:rPr lang="en-US" sz="2400" i="1" dirty="0" smtClean="0"/>
              <a:t>Ĺ</a:t>
            </a:r>
            <a:r>
              <a:rPr lang="en-US" sz="2400" dirty="0"/>
              <a:t> be the maximum value of the likelihood function for the model. Then the AIC value of the model is the </a:t>
            </a:r>
            <a:r>
              <a:rPr lang="en-US" sz="2400" dirty="0" smtClean="0"/>
              <a:t>following</a:t>
            </a:r>
          </a:p>
          <a:p>
            <a:pPr marL="0" indent="0" algn="ctr">
              <a:buNone/>
            </a:pPr>
            <a:r>
              <a:rPr lang="en-US" sz="2400" dirty="0" smtClean="0"/>
              <a:t>AIC = 2k – 2ln(</a:t>
            </a:r>
            <a:r>
              <a:rPr lang="en-US" sz="2400" i="1" dirty="0"/>
              <a:t>Ĺ</a:t>
            </a:r>
            <a:r>
              <a:rPr lang="en-US" sz="2400" dirty="0" smtClean="0"/>
              <a:t>)</a:t>
            </a:r>
          </a:p>
          <a:p>
            <a:pPr algn="just"/>
            <a:r>
              <a:rPr lang="en-US" sz="2400" dirty="0"/>
              <a:t>Suppose that there are </a:t>
            </a:r>
            <a:r>
              <a:rPr lang="en-US" sz="2400" i="1" dirty="0"/>
              <a:t>R</a:t>
            </a:r>
            <a:r>
              <a:rPr lang="en-US" sz="2400" dirty="0"/>
              <a:t> candidate models. Denote the AIC values of those models by AIC</a:t>
            </a:r>
            <a:r>
              <a:rPr lang="en-US" sz="2400" baseline="-25000" dirty="0"/>
              <a:t>1</a:t>
            </a:r>
            <a:r>
              <a:rPr lang="en-US" sz="2400" dirty="0"/>
              <a:t>, AIC</a:t>
            </a:r>
            <a:r>
              <a:rPr lang="en-US" sz="2400" baseline="-25000" dirty="0"/>
              <a:t>2</a:t>
            </a:r>
            <a:r>
              <a:rPr lang="en-US" sz="2400" dirty="0"/>
              <a:t>, AIC</a:t>
            </a:r>
            <a:r>
              <a:rPr lang="en-US" sz="2400" baseline="-25000" dirty="0"/>
              <a:t>3</a:t>
            </a:r>
            <a:r>
              <a:rPr lang="en-US" sz="2400" dirty="0"/>
              <a:t>, …, AIC</a:t>
            </a:r>
            <a:r>
              <a:rPr lang="en-US" sz="2400" i="1" baseline="-25000" dirty="0"/>
              <a:t>R</a:t>
            </a:r>
            <a:r>
              <a:rPr lang="en-US" sz="2400" dirty="0"/>
              <a:t>. Let </a:t>
            </a:r>
            <a:r>
              <a:rPr lang="en-US" sz="2400" dirty="0" err="1"/>
              <a:t>AIC</a:t>
            </a:r>
            <a:r>
              <a:rPr lang="en-US" sz="2400" baseline="-25000" dirty="0" err="1"/>
              <a:t>min</a:t>
            </a:r>
            <a:r>
              <a:rPr lang="en-US" sz="2400" dirty="0"/>
              <a:t> be the minimum of those values. Then the quantity </a:t>
            </a:r>
            <a:r>
              <a:rPr lang="en-US" sz="2400" dirty="0" err="1"/>
              <a:t>exp</a:t>
            </a:r>
            <a:r>
              <a:rPr lang="en-US" sz="2400" dirty="0"/>
              <a:t>((</a:t>
            </a:r>
            <a:r>
              <a:rPr lang="en-US" sz="2400" dirty="0" err="1"/>
              <a:t>AIC</a:t>
            </a:r>
            <a:r>
              <a:rPr lang="en-US" sz="2400" baseline="-25000" dirty="0" err="1"/>
              <a:t>min</a:t>
            </a:r>
            <a:r>
              <a:rPr lang="en-US" sz="2400" dirty="0"/>
              <a:t> − </a:t>
            </a:r>
            <a:r>
              <a:rPr lang="en-US" sz="2400" dirty="0" err="1"/>
              <a:t>AIC</a:t>
            </a:r>
            <a:r>
              <a:rPr lang="en-US" sz="2400" i="1" baseline="-25000" dirty="0" err="1"/>
              <a:t>i</a:t>
            </a:r>
            <a:r>
              <a:rPr lang="en-US" sz="2400" dirty="0"/>
              <a:t>)/2) can be interpreted as being proportional to the probability that the </a:t>
            </a:r>
            <a:r>
              <a:rPr lang="en-US" sz="2400" i="1" dirty="0"/>
              <a:t>i</a:t>
            </a:r>
            <a:r>
              <a:rPr lang="en-US" sz="2400" dirty="0"/>
              <a:t>th model minimizes the (estimated) information loss</a:t>
            </a:r>
          </a:p>
        </p:txBody>
      </p:sp>
      <p:sp>
        <p:nvSpPr>
          <p:cNvPr id="4" name="AutoShape 4" descr="{\displaystyle \mathrm {AIC} =2k-2\ln({\hat {L}})}"/>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descr="{\displaystyle \mathrm {AIC} =2k-2\ln({\hat {L}})}"/>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Rectangle 7"/>
          <p:cNvSpPr/>
          <p:nvPr/>
        </p:nvSpPr>
        <p:spPr>
          <a:xfrm>
            <a:off x="0" y="1524000"/>
            <a:ext cx="228600" cy="533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5542081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90600"/>
          </a:xfrm>
        </p:spPr>
        <p:txBody>
          <a:bodyPr>
            <a:normAutofit fontScale="90000"/>
          </a:bodyPr>
          <a:lstStyle/>
          <a:p>
            <a:pPr algn="ctr"/>
            <a:r>
              <a:rPr lang="en-US" b="1" dirty="0" smtClean="0">
                <a:solidFill>
                  <a:srgbClr val="0066FF"/>
                </a:solidFill>
              </a:rPr>
              <a:t>Bayesian Information Criterion (BIC)</a:t>
            </a:r>
            <a:endParaRPr lang="en-US" dirty="0"/>
          </a:p>
        </p:txBody>
      </p:sp>
      <p:sp>
        <p:nvSpPr>
          <p:cNvPr id="3" name="Content Placeholder 2"/>
          <p:cNvSpPr>
            <a:spLocks noGrp="1"/>
          </p:cNvSpPr>
          <p:nvPr>
            <p:ph sz="quarter" idx="1"/>
          </p:nvPr>
        </p:nvSpPr>
        <p:spPr>
          <a:xfrm>
            <a:off x="460375" y="1600200"/>
            <a:ext cx="8531225" cy="5029200"/>
          </a:xfrm>
        </p:spPr>
        <p:txBody>
          <a:bodyPr>
            <a:normAutofit/>
          </a:bodyPr>
          <a:lstStyle/>
          <a:p>
            <a:pPr algn="just"/>
            <a:r>
              <a:rPr lang="en-US" sz="2400" dirty="0" smtClean="0"/>
              <a:t>It is </a:t>
            </a:r>
            <a:r>
              <a:rPr lang="en-US" sz="2400" dirty="0"/>
              <a:t>a criterion for model selection among a finite set of models; the model with the lowest BIC is preferred. It is based, in part, on the likelihood function and it is closely related to the </a:t>
            </a:r>
            <a:r>
              <a:rPr lang="en-US" sz="2400" dirty="0" err="1"/>
              <a:t>Akaike</a:t>
            </a:r>
            <a:r>
              <a:rPr lang="en-US" sz="2400" dirty="0"/>
              <a:t> information criterion (AIC</a:t>
            </a:r>
            <a:r>
              <a:rPr lang="en-US" sz="2400" dirty="0" smtClean="0"/>
              <a:t>).</a:t>
            </a:r>
          </a:p>
          <a:p>
            <a:pPr marL="0" indent="0" algn="ctr">
              <a:buNone/>
            </a:pPr>
            <a:r>
              <a:rPr lang="en-US" sz="2400" dirty="0" smtClean="0"/>
              <a:t>BIC = </a:t>
            </a:r>
            <a:r>
              <a:rPr lang="en-US" sz="2400" dirty="0" err="1" smtClean="0"/>
              <a:t>ln</a:t>
            </a:r>
            <a:r>
              <a:rPr lang="en-US" sz="2400" dirty="0" smtClean="0"/>
              <a:t>(</a:t>
            </a:r>
            <a:r>
              <a:rPr lang="en-US" sz="2400" i="1" dirty="0" smtClean="0"/>
              <a:t>n</a:t>
            </a:r>
            <a:r>
              <a:rPr lang="en-US" sz="2400" dirty="0" smtClean="0"/>
              <a:t>)</a:t>
            </a:r>
            <a:r>
              <a:rPr lang="en-US" sz="2400" i="1" dirty="0" smtClean="0"/>
              <a:t>k</a:t>
            </a:r>
            <a:r>
              <a:rPr lang="en-US" sz="2400" dirty="0" smtClean="0"/>
              <a:t> – 2ln(</a:t>
            </a:r>
            <a:r>
              <a:rPr lang="en-US" sz="2400" i="1" dirty="0"/>
              <a:t>Ĺ</a:t>
            </a:r>
            <a:r>
              <a:rPr lang="en-US" sz="2400" dirty="0" smtClean="0"/>
              <a:t>)</a:t>
            </a:r>
          </a:p>
          <a:p>
            <a:r>
              <a:rPr lang="en-US" sz="2400" b="1" dirty="0" smtClean="0"/>
              <a:t>Limitations of BIC</a:t>
            </a:r>
            <a:endParaRPr lang="en-US" sz="2400" b="1" dirty="0"/>
          </a:p>
          <a:p>
            <a:pPr marL="1031875" indent="-342900" algn="just">
              <a:buFont typeface="Wingdings" pitchFamily="2" charset="2"/>
              <a:buChar char="§"/>
            </a:pPr>
            <a:r>
              <a:rPr lang="en-US" sz="2400" dirty="0" smtClean="0"/>
              <a:t>The </a:t>
            </a:r>
            <a:r>
              <a:rPr lang="en-US" sz="2400" dirty="0"/>
              <a:t>above approximation is only valid for sample size </a:t>
            </a:r>
            <a:r>
              <a:rPr lang="en-US" sz="2400" i="1" dirty="0" smtClean="0"/>
              <a:t>n</a:t>
            </a:r>
            <a:r>
              <a:rPr lang="en-US" sz="2400" dirty="0"/>
              <a:t> much larger than the number </a:t>
            </a:r>
            <a:r>
              <a:rPr lang="en-US" sz="2400" i="1" dirty="0" smtClean="0"/>
              <a:t>k</a:t>
            </a:r>
            <a:r>
              <a:rPr lang="en-US" sz="2400" dirty="0"/>
              <a:t> of parameters in the model.</a:t>
            </a:r>
          </a:p>
          <a:p>
            <a:pPr marL="1031875" indent="-342900" algn="just">
              <a:buFont typeface="Wingdings" pitchFamily="2" charset="2"/>
              <a:buChar char="§"/>
            </a:pPr>
            <a:r>
              <a:rPr lang="en-US" sz="2400" dirty="0"/>
              <a:t>T</a:t>
            </a:r>
            <a:r>
              <a:rPr lang="en-US" sz="2400" dirty="0" smtClean="0"/>
              <a:t>he </a:t>
            </a:r>
            <a:r>
              <a:rPr lang="en-US" sz="2400" dirty="0"/>
              <a:t>BIC cannot handle complex collections of models as in the variable </a:t>
            </a:r>
            <a:r>
              <a:rPr lang="en-US" sz="2400" dirty="0" smtClean="0"/>
              <a:t>selection </a:t>
            </a:r>
            <a:r>
              <a:rPr lang="en-US" sz="2400" dirty="0"/>
              <a:t>problem in high-dimension</a:t>
            </a:r>
          </a:p>
        </p:txBody>
      </p:sp>
      <p:sp>
        <p:nvSpPr>
          <p:cNvPr id="4" name="AutoShape 4" descr="{\displaystyle \mathrm {AIC} =2k-2\ln({\hat {L}})}"/>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descr="{\displaystyle \mathrm {AIC} =2k-2\ln({\hat {L}})}"/>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Rectangle 7"/>
          <p:cNvSpPr/>
          <p:nvPr/>
        </p:nvSpPr>
        <p:spPr>
          <a:xfrm>
            <a:off x="0" y="1524000"/>
            <a:ext cx="228600" cy="533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0840769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304800"/>
            <a:ext cx="8153400" cy="685800"/>
          </a:xfrm>
        </p:spPr>
        <p:txBody>
          <a:bodyPr>
            <a:normAutofit fontScale="90000"/>
          </a:bodyPr>
          <a:lstStyle/>
          <a:p>
            <a:pPr algn="ctr"/>
            <a:r>
              <a:rPr lang="en-US" b="1" dirty="0" smtClean="0">
                <a:solidFill>
                  <a:srgbClr val="002060"/>
                </a:solidFill>
              </a:rPr>
              <a:t>Introduction</a:t>
            </a:r>
            <a:endParaRPr lang="en-US" b="1" dirty="0">
              <a:solidFill>
                <a:srgbClr val="002060"/>
              </a:solidFill>
            </a:endParaRPr>
          </a:p>
        </p:txBody>
      </p:sp>
      <p:sp>
        <p:nvSpPr>
          <p:cNvPr id="5" name="Content Placeholder 4"/>
          <p:cNvSpPr>
            <a:spLocks noGrp="1"/>
          </p:cNvSpPr>
          <p:nvPr>
            <p:ph sz="quarter" idx="1"/>
          </p:nvPr>
        </p:nvSpPr>
        <p:spPr>
          <a:xfrm>
            <a:off x="304800" y="1714488"/>
            <a:ext cx="8534400" cy="4786346"/>
          </a:xfrm>
        </p:spPr>
        <p:txBody>
          <a:bodyPr>
            <a:noAutofit/>
          </a:bodyPr>
          <a:lstStyle/>
          <a:p>
            <a:pPr algn="just"/>
            <a:r>
              <a:rPr lang="en-US" sz="3100" dirty="0"/>
              <a:t>Time </a:t>
            </a:r>
            <a:r>
              <a:rPr lang="en-US" sz="3100" dirty="0" smtClean="0"/>
              <a:t>Series, </a:t>
            </a:r>
            <a:r>
              <a:rPr lang="en-US" sz="3100" dirty="0"/>
              <a:t>which deals with time based data </a:t>
            </a:r>
            <a:r>
              <a:rPr lang="en-US" sz="3100" dirty="0" smtClean="0"/>
              <a:t>and it involves </a:t>
            </a:r>
            <a:r>
              <a:rPr lang="en-US" sz="3100" dirty="0"/>
              <a:t>working on time </a:t>
            </a:r>
            <a:r>
              <a:rPr lang="en-US" sz="3100" dirty="0" smtClean="0"/>
              <a:t>such as years</a:t>
            </a:r>
            <a:r>
              <a:rPr lang="en-US" sz="3100" dirty="0"/>
              <a:t>, days, hours, </a:t>
            </a:r>
            <a:r>
              <a:rPr lang="en-US" sz="3100" dirty="0" smtClean="0"/>
              <a:t>minutes etc., </a:t>
            </a:r>
            <a:r>
              <a:rPr lang="en-US" sz="3100" dirty="0"/>
              <a:t>to derive hidden insights to make informed decision making.</a:t>
            </a:r>
          </a:p>
          <a:p>
            <a:pPr algn="just"/>
            <a:r>
              <a:rPr lang="en-US" sz="3100" dirty="0"/>
              <a:t>Time series models are very useful models when </a:t>
            </a:r>
            <a:r>
              <a:rPr lang="en-US" sz="3100" dirty="0" smtClean="0"/>
              <a:t>we serially </a:t>
            </a:r>
            <a:r>
              <a:rPr lang="en-US" sz="3100" dirty="0"/>
              <a:t>correlated data. Most of business houses work on time series data to analyze sales number for the next year, website traffic, competition position and much more. </a:t>
            </a:r>
          </a:p>
        </p:txBody>
      </p:sp>
      <p:sp>
        <p:nvSpPr>
          <p:cNvPr id="6" name="Rectangle 5"/>
          <p:cNvSpPr/>
          <p:nvPr/>
        </p:nvSpPr>
        <p:spPr>
          <a:xfrm>
            <a:off x="0" y="1524000"/>
            <a:ext cx="228600" cy="533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rot="20115950">
            <a:off x="1725875" y="1425899"/>
            <a:ext cx="4805822" cy="370617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524000"/>
            <a:ext cx="8610600" cy="5105400"/>
          </a:xfrm>
        </p:spPr>
        <p:txBody>
          <a:bodyPr>
            <a:noAutofit/>
          </a:bodyPr>
          <a:lstStyle/>
          <a:p>
            <a:pPr marL="0" indent="0" algn="just">
              <a:lnSpc>
                <a:spcPct val="120000"/>
              </a:lnSpc>
              <a:spcAft>
                <a:spcPts val="700"/>
              </a:spcAft>
              <a:buNone/>
            </a:pPr>
            <a:r>
              <a:rPr lang="en-US" sz="2400" b="1" dirty="0" smtClean="0"/>
              <a:t>Stationary </a:t>
            </a:r>
            <a:r>
              <a:rPr lang="en-US" sz="2400" b="1" dirty="0"/>
              <a:t>Series</a:t>
            </a:r>
          </a:p>
          <a:p>
            <a:pPr algn="just">
              <a:lnSpc>
                <a:spcPct val="120000"/>
              </a:lnSpc>
              <a:spcAft>
                <a:spcPts val="700"/>
              </a:spcAft>
            </a:pPr>
            <a:r>
              <a:rPr lang="en-US" sz="2400" dirty="0"/>
              <a:t>The mean of the series should not be a function of time rather should be a constant. The image below has the left hand graph satisfying the condition whereas the graph in red has a time dependent mean</a:t>
            </a:r>
            <a:r>
              <a:rPr lang="en-US" sz="2400" dirty="0" smtClean="0"/>
              <a:t>.</a:t>
            </a:r>
          </a:p>
          <a:p>
            <a:pPr algn="just">
              <a:lnSpc>
                <a:spcPct val="120000"/>
              </a:lnSpc>
              <a:spcAft>
                <a:spcPts val="700"/>
              </a:spcAft>
            </a:pPr>
            <a:endParaRPr lang="en-US" sz="2350" dirty="0" smtClean="0"/>
          </a:p>
        </p:txBody>
      </p:sp>
      <p:sp>
        <p:nvSpPr>
          <p:cNvPr id="7" name="Rectangle 6"/>
          <p:cNvSpPr/>
          <p:nvPr/>
        </p:nvSpPr>
        <p:spPr>
          <a:xfrm>
            <a:off x="0" y="1524000"/>
            <a:ext cx="228600" cy="533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3"/>
          <p:cNvSpPr>
            <a:spLocks noGrp="1"/>
          </p:cNvSpPr>
          <p:nvPr>
            <p:ph type="title"/>
          </p:nvPr>
        </p:nvSpPr>
        <p:spPr>
          <a:xfrm>
            <a:off x="533400" y="304800"/>
            <a:ext cx="8153400" cy="685800"/>
          </a:xfrm>
        </p:spPr>
        <p:txBody>
          <a:bodyPr>
            <a:normAutofit fontScale="90000"/>
          </a:bodyPr>
          <a:lstStyle/>
          <a:p>
            <a:pPr algn="ctr"/>
            <a:r>
              <a:rPr lang="en-US" b="1" dirty="0" smtClean="0">
                <a:solidFill>
                  <a:srgbClr val="002060"/>
                </a:solidFill>
              </a:rPr>
              <a:t>Basics: Time Series Modeling</a:t>
            </a:r>
            <a:endParaRPr lang="en-US" b="1" dirty="0">
              <a:solidFill>
                <a:srgbClr val="002060"/>
              </a:solidFill>
            </a:endParaRPr>
          </a:p>
        </p:txBody>
      </p:sp>
      <p:pic>
        <p:nvPicPr>
          <p:cNvPr id="2062" name="Picture 14"/>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857224" y="3929067"/>
            <a:ext cx="8046186" cy="277653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524000"/>
            <a:ext cx="8686800" cy="5334000"/>
          </a:xfrm>
        </p:spPr>
        <p:txBody>
          <a:bodyPr>
            <a:noAutofit/>
          </a:bodyPr>
          <a:lstStyle/>
          <a:p>
            <a:pPr marL="236538" indent="-236538" algn="just">
              <a:lnSpc>
                <a:spcPct val="120000"/>
              </a:lnSpc>
              <a:spcBef>
                <a:spcPts val="600"/>
              </a:spcBef>
              <a:spcAft>
                <a:spcPts val="1000"/>
              </a:spcAft>
              <a:buFont typeface="Wingdings" pitchFamily="2" charset="2"/>
              <a:buChar char="q"/>
            </a:pPr>
            <a:r>
              <a:rPr lang="en-US" sz="2400" dirty="0"/>
              <a:t>The variance of the series should not a be a function of time. This property is known as homoscedasticity. </a:t>
            </a:r>
            <a:endParaRPr lang="en-US" sz="2400" dirty="0" smtClean="0"/>
          </a:p>
          <a:p>
            <a:pPr marL="236538" indent="-236538" algn="just">
              <a:lnSpc>
                <a:spcPct val="120000"/>
              </a:lnSpc>
              <a:spcBef>
                <a:spcPts val="600"/>
              </a:spcBef>
              <a:spcAft>
                <a:spcPts val="1000"/>
              </a:spcAft>
              <a:buFont typeface="Wingdings" pitchFamily="2" charset="2"/>
              <a:buChar char="q"/>
            </a:pPr>
            <a:r>
              <a:rPr lang="en-US" sz="2400" dirty="0" smtClean="0"/>
              <a:t>The </a:t>
            </a:r>
            <a:r>
              <a:rPr lang="en-US" sz="2400" dirty="0"/>
              <a:t>covariance of the </a:t>
            </a:r>
            <a:r>
              <a:rPr lang="en-US" sz="2400" dirty="0" smtClean="0"/>
              <a:t>i</a:t>
            </a:r>
            <a:r>
              <a:rPr lang="en-US" sz="2400" baseline="30000" dirty="0" smtClean="0"/>
              <a:t>th</a:t>
            </a:r>
            <a:r>
              <a:rPr lang="en-US" sz="2400" dirty="0" smtClean="0"/>
              <a:t> </a:t>
            </a:r>
            <a:r>
              <a:rPr lang="en-US" sz="2400" dirty="0"/>
              <a:t>term and the (i + </a:t>
            </a:r>
            <a:r>
              <a:rPr lang="en-US" sz="2400" dirty="0" smtClean="0"/>
              <a:t>k)</a:t>
            </a:r>
            <a:r>
              <a:rPr lang="en-US" sz="2400" baseline="30000" dirty="0" err="1" smtClean="0"/>
              <a:t>th</a:t>
            </a:r>
            <a:r>
              <a:rPr lang="en-US" sz="2400" dirty="0" smtClean="0"/>
              <a:t> </a:t>
            </a:r>
            <a:r>
              <a:rPr lang="en-US" sz="2400" dirty="0"/>
              <a:t>term should not be a function of time. In the following </a:t>
            </a:r>
            <a:r>
              <a:rPr lang="en-US" sz="2400" dirty="0" smtClean="0"/>
              <a:t>graphs, we can notice </a:t>
            </a:r>
            <a:r>
              <a:rPr lang="en-US" sz="2400" dirty="0"/>
              <a:t>the spread becomes closer as the time increases. Hence, the covariance is not constant with </a:t>
            </a:r>
            <a:r>
              <a:rPr lang="en-US" sz="2400" dirty="0" smtClean="0"/>
              <a:t>time.</a:t>
            </a:r>
            <a:endParaRPr lang="en-US" sz="2200" dirty="0" smtClean="0"/>
          </a:p>
        </p:txBody>
      </p:sp>
      <p:sp>
        <p:nvSpPr>
          <p:cNvPr id="5" name="Rectangle 4"/>
          <p:cNvSpPr/>
          <p:nvPr/>
        </p:nvSpPr>
        <p:spPr>
          <a:xfrm>
            <a:off x="0" y="1524000"/>
            <a:ext cx="228600" cy="533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5042" name="Picture 2"/>
          <p:cNvPicPr>
            <a:picLocks noChangeAspect="1" noChangeArrowheads="1"/>
          </p:cNvPicPr>
          <p:nvPr/>
        </p:nvPicPr>
        <p:blipFill rotWithShape="1">
          <a:blip r:embed="rId2">
            <a:extLst>
              <a:ext uri="{28A0092B-C50C-407E-A947-70E740481C1C}">
                <a14:useLocalDpi xmlns="" xmlns:a14="http://schemas.microsoft.com/office/drawing/2010/main" val="0"/>
              </a:ext>
            </a:extLst>
          </a:blip>
          <a:srcRect l="45462"/>
          <a:stretch/>
        </p:blipFill>
        <p:spPr bwMode="auto">
          <a:xfrm>
            <a:off x="1447800" y="4495800"/>
            <a:ext cx="3124200" cy="212728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15043" name="Picture 3"/>
          <p:cNvPicPr>
            <a:picLocks noChangeAspect="1" noChangeArrowheads="1"/>
          </p:cNvPicPr>
          <p:nvPr/>
        </p:nvPicPr>
        <p:blipFill rotWithShape="1">
          <a:blip r:embed="rId3">
            <a:extLst>
              <a:ext uri="{28A0092B-C50C-407E-A947-70E740481C1C}">
                <a14:useLocalDpi xmlns="" xmlns:a14="http://schemas.microsoft.com/office/drawing/2010/main" val="0"/>
              </a:ext>
            </a:extLst>
          </a:blip>
          <a:srcRect l="48017"/>
          <a:stretch/>
        </p:blipFill>
        <p:spPr bwMode="auto">
          <a:xfrm>
            <a:off x="5105400" y="4494968"/>
            <a:ext cx="3048000" cy="212811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14356" y="1595438"/>
            <a:ext cx="8686800" cy="4976834"/>
          </a:xfrm>
        </p:spPr>
        <p:txBody>
          <a:bodyPr>
            <a:noAutofit/>
          </a:bodyPr>
          <a:lstStyle/>
          <a:p>
            <a:pPr marL="236538" indent="-236538" algn="just">
              <a:lnSpc>
                <a:spcPct val="120000"/>
              </a:lnSpc>
              <a:spcBef>
                <a:spcPts val="600"/>
              </a:spcBef>
              <a:spcAft>
                <a:spcPts val="1000"/>
              </a:spcAft>
              <a:buFont typeface="Wingdings" pitchFamily="2" charset="2"/>
              <a:buChar char="q"/>
            </a:pPr>
            <a:r>
              <a:rPr lang="en-US" sz="3000" dirty="0" smtClean="0"/>
              <a:t>If the data </a:t>
            </a:r>
            <a:r>
              <a:rPr lang="en-US" sz="3000" dirty="0"/>
              <a:t>is </a:t>
            </a:r>
            <a:r>
              <a:rPr lang="en-US" sz="3000" dirty="0" smtClean="0"/>
              <a:t>non-stationary</a:t>
            </a:r>
            <a:r>
              <a:rPr lang="en-US" sz="3000" dirty="0"/>
              <a:t>, </a:t>
            </a:r>
            <a:r>
              <a:rPr lang="en-US" sz="3000" dirty="0" smtClean="0"/>
              <a:t>we </a:t>
            </a:r>
            <a:r>
              <a:rPr lang="en-US" sz="3000" dirty="0"/>
              <a:t>cannot build a time series model. </a:t>
            </a:r>
            <a:endParaRPr lang="en-US" sz="3000" dirty="0" smtClean="0"/>
          </a:p>
          <a:p>
            <a:pPr marL="236538" indent="-236538" algn="just">
              <a:lnSpc>
                <a:spcPct val="120000"/>
              </a:lnSpc>
              <a:spcBef>
                <a:spcPts val="600"/>
              </a:spcBef>
              <a:spcAft>
                <a:spcPts val="1000"/>
              </a:spcAft>
              <a:buFont typeface="Wingdings" pitchFamily="2" charset="2"/>
              <a:buChar char="q"/>
            </a:pPr>
            <a:r>
              <a:rPr lang="en-US" sz="3000" dirty="0" smtClean="0"/>
              <a:t>In </a:t>
            </a:r>
            <a:r>
              <a:rPr lang="en-US" sz="3000" dirty="0"/>
              <a:t>cases where the stationary criterion are violated, the first requisite becomes to </a:t>
            </a:r>
            <a:r>
              <a:rPr lang="en-US" sz="3000" dirty="0" smtClean="0"/>
              <a:t>Stationarize </a:t>
            </a:r>
            <a:r>
              <a:rPr lang="en-US" sz="3000" dirty="0"/>
              <a:t>the time series and then try stochastic models to predict this time series. There are multiple ways of bringing this stationarity. Some of them are </a:t>
            </a:r>
            <a:r>
              <a:rPr lang="en-US" sz="3000" dirty="0" smtClean="0"/>
              <a:t>De-trending</a:t>
            </a:r>
            <a:r>
              <a:rPr lang="en-US" sz="3000" dirty="0"/>
              <a:t>, Differencing etc.</a:t>
            </a:r>
            <a:endParaRPr lang="en-US" sz="3000" dirty="0" smtClean="0"/>
          </a:p>
        </p:txBody>
      </p:sp>
      <p:sp>
        <p:nvSpPr>
          <p:cNvPr id="5" name="Rectangle 4"/>
          <p:cNvSpPr/>
          <p:nvPr/>
        </p:nvSpPr>
        <p:spPr>
          <a:xfrm>
            <a:off x="0" y="1524000"/>
            <a:ext cx="228600" cy="533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533400" y="304800"/>
            <a:ext cx="8153400" cy="685800"/>
          </a:xfrm>
        </p:spPr>
        <p:txBody>
          <a:bodyPr>
            <a:noAutofit/>
          </a:bodyPr>
          <a:lstStyle/>
          <a:p>
            <a:pPr algn="ctr"/>
            <a:r>
              <a:rPr lang="en-US" sz="3600" b="1" dirty="0" smtClean="0">
                <a:solidFill>
                  <a:srgbClr val="002060"/>
                </a:solidFill>
              </a:rPr>
              <a:t>Why should we </a:t>
            </a:r>
            <a:r>
              <a:rPr lang="en-US" sz="3600" b="1" dirty="0">
                <a:solidFill>
                  <a:srgbClr val="002060"/>
                </a:solidFill>
              </a:rPr>
              <a:t>care about ‘stationarity’ of a time series</a:t>
            </a:r>
            <a:r>
              <a:rPr lang="en-US" sz="3600" b="1" dirty="0" smtClean="0">
                <a:solidFill>
                  <a:srgbClr val="002060"/>
                </a:solidFill>
              </a:rPr>
              <a:t>?</a:t>
            </a:r>
            <a:endParaRPr lang="en-US" sz="3600" b="1" dirty="0">
              <a:solidFill>
                <a:srgbClr val="00206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524000"/>
            <a:ext cx="8686800" cy="5334000"/>
          </a:xfrm>
        </p:spPr>
        <p:txBody>
          <a:bodyPr>
            <a:noAutofit/>
          </a:bodyPr>
          <a:lstStyle/>
          <a:p>
            <a:pPr marL="236538" indent="-236538" algn="just">
              <a:lnSpc>
                <a:spcPct val="120000"/>
              </a:lnSpc>
              <a:spcBef>
                <a:spcPts val="600"/>
              </a:spcBef>
              <a:spcAft>
                <a:spcPts val="1000"/>
              </a:spcAft>
              <a:buFont typeface="Wingdings" pitchFamily="2" charset="2"/>
              <a:buChar char="q"/>
            </a:pPr>
            <a:r>
              <a:rPr lang="en-US" sz="2400" dirty="0"/>
              <a:t>Imagine a girl moving randomly on a giant chess board. In this case, next position of the girl is only dependent on the last position.</a:t>
            </a:r>
            <a:endParaRPr lang="en-US" sz="2400" dirty="0" smtClean="0"/>
          </a:p>
          <a:p>
            <a:pPr marL="236538" indent="-236538" algn="just">
              <a:lnSpc>
                <a:spcPct val="120000"/>
              </a:lnSpc>
              <a:spcBef>
                <a:spcPts val="600"/>
              </a:spcBef>
              <a:spcAft>
                <a:spcPts val="1000"/>
              </a:spcAft>
              <a:buNone/>
            </a:pPr>
            <a:endParaRPr lang="en-US" sz="2250" dirty="0" smtClean="0"/>
          </a:p>
          <a:p>
            <a:pPr marL="236538" indent="-236538" algn="just">
              <a:lnSpc>
                <a:spcPct val="120000"/>
              </a:lnSpc>
              <a:spcBef>
                <a:spcPts val="600"/>
              </a:spcBef>
              <a:spcAft>
                <a:spcPts val="1000"/>
              </a:spcAft>
              <a:buNone/>
            </a:pPr>
            <a:endParaRPr lang="en-US" sz="2250" dirty="0" smtClean="0"/>
          </a:p>
          <a:p>
            <a:pPr marL="236538" indent="-236538" algn="just">
              <a:lnSpc>
                <a:spcPct val="120000"/>
              </a:lnSpc>
              <a:spcBef>
                <a:spcPts val="600"/>
              </a:spcBef>
              <a:spcAft>
                <a:spcPts val="1000"/>
              </a:spcAft>
              <a:buFont typeface="Wingdings" pitchFamily="2" charset="2"/>
              <a:buChar char="q"/>
            </a:pPr>
            <a:endParaRPr lang="en-US" sz="2250" dirty="0" smtClean="0"/>
          </a:p>
          <a:p>
            <a:pPr marL="236538" indent="-236538" algn="just">
              <a:lnSpc>
                <a:spcPct val="120000"/>
              </a:lnSpc>
              <a:spcBef>
                <a:spcPts val="600"/>
              </a:spcBef>
              <a:spcAft>
                <a:spcPts val="1000"/>
              </a:spcAft>
              <a:buFont typeface="Wingdings" pitchFamily="2" charset="2"/>
              <a:buChar char="q"/>
            </a:pPr>
            <a:r>
              <a:rPr lang="en-US" sz="2400" dirty="0"/>
              <a:t>Now imagine, </a:t>
            </a:r>
            <a:r>
              <a:rPr lang="en-US" sz="2400" dirty="0" smtClean="0"/>
              <a:t>we were </a:t>
            </a:r>
            <a:r>
              <a:rPr lang="en-US" sz="2400" dirty="0"/>
              <a:t>sitting in another room and are not able to see the girl. </a:t>
            </a:r>
            <a:r>
              <a:rPr lang="en-US" sz="2400" dirty="0" smtClean="0"/>
              <a:t>We want </a:t>
            </a:r>
            <a:r>
              <a:rPr lang="en-US" sz="2400" dirty="0"/>
              <a:t>to predict the position of the girl with time. How accurate will </a:t>
            </a:r>
            <a:r>
              <a:rPr lang="en-US" sz="2400" dirty="0" smtClean="0"/>
              <a:t>it </a:t>
            </a:r>
            <a:r>
              <a:rPr lang="en-US" sz="2400" dirty="0"/>
              <a:t>be</a:t>
            </a:r>
            <a:r>
              <a:rPr lang="en-US" sz="2400" dirty="0" smtClean="0"/>
              <a:t>? </a:t>
            </a:r>
            <a:endParaRPr lang="en-US" sz="2250" dirty="0" smtClean="0"/>
          </a:p>
        </p:txBody>
      </p:sp>
      <p:sp>
        <p:nvSpPr>
          <p:cNvPr id="5" name="Rectangle 4"/>
          <p:cNvSpPr/>
          <p:nvPr/>
        </p:nvSpPr>
        <p:spPr>
          <a:xfrm>
            <a:off x="0" y="1524000"/>
            <a:ext cx="228600" cy="533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533400" y="304800"/>
            <a:ext cx="8153400" cy="685800"/>
          </a:xfrm>
        </p:spPr>
        <p:txBody>
          <a:bodyPr>
            <a:normAutofit fontScale="90000"/>
          </a:bodyPr>
          <a:lstStyle/>
          <a:p>
            <a:pPr algn="ctr"/>
            <a:r>
              <a:rPr lang="en-US" b="1" dirty="0" smtClean="0">
                <a:solidFill>
                  <a:srgbClr val="002060"/>
                </a:solidFill>
              </a:rPr>
              <a:t>Random Walk</a:t>
            </a:r>
            <a:endParaRPr lang="en-US" b="1" dirty="0">
              <a:solidFill>
                <a:srgbClr val="002060"/>
              </a:solidFill>
            </a:endParaRPr>
          </a:p>
        </p:txBody>
      </p:sp>
      <p:pic>
        <p:nvPicPr>
          <p:cNvPr id="216068" name="Picture 4" descr="https://www.analyticsvidhya.com/wp-content/uploads/2015/02/RandomWalk.gif"/>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362200" y="2514600"/>
            <a:ext cx="4953000" cy="2133601"/>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600200"/>
            <a:ext cx="8534400" cy="5257800"/>
          </a:xfrm>
        </p:spPr>
        <p:txBody>
          <a:bodyPr>
            <a:normAutofit/>
          </a:bodyPr>
          <a:lstStyle/>
          <a:p>
            <a:pPr marL="339725" indent="-280988" algn="just">
              <a:lnSpc>
                <a:spcPct val="114000"/>
              </a:lnSpc>
              <a:buFont typeface="Wingdings" pitchFamily="2" charset="2"/>
              <a:buChar char="q"/>
            </a:pPr>
            <a:r>
              <a:rPr lang="en-US" sz="2800" dirty="0"/>
              <a:t>At t=0 </a:t>
            </a:r>
            <a:r>
              <a:rPr lang="en-US" sz="2800" dirty="0" smtClean="0"/>
              <a:t>we </a:t>
            </a:r>
            <a:r>
              <a:rPr lang="en-US" sz="2800" dirty="0"/>
              <a:t>exactly know where the girl is. Next time, she can only move to 8 squares and hence </a:t>
            </a:r>
            <a:r>
              <a:rPr lang="en-US" sz="2800" dirty="0" smtClean="0"/>
              <a:t>our </a:t>
            </a:r>
            <a:r>
              <a:rPr lang="en-US" sz="2800" dirty="0"/>
              <a:t>probability dips to 1/8 instead of 1 and it keeps on going down. Now let’s try to formulate this series </a:t>
            </a:r>
            <a:r>
              <a:rPr lang="en-US" sz="2800" dirty="0" smtClean="0"/>
              <a:t>:</a:t>
            </a:r>
          </a:p>
          <a:p>
            <a:pPr marL="0" lvl="8" indent="0" algn="ctr">
              <a:spcBef>
                <a:spcPts val="700"/>
              </a:spcBef>
              <a:buClr>
                <a:schemeClr val="accent2"/>
              </a:buClr>
              <a:buSzPct val="60000"/>
              <a:buNone/>
            </a:pPr>
            <a:r>
              <a:rPr lang="en-US" sz="2800" dirty="0"/>
              <a:t>X(t) = X(t-1) + </a:t>
            </a:r>
            <a:r>
              <a:rPr lang="en-US" sz="2800" dirty="0" err="1"/>
              <a:t>Er</a:t>
            </a:r>
            <a:r>
              <a:rPr lang="en-US" sz="2800" dirty="0"/>
              <a:t>(t)</a:t>
            </a:r>
          </a:p>
          <a:p>
            <a:pPr marL="0" indent="0">
              <a:buNone/>
            </a:pPr>
            <a:r>
              <a:rPr lang="en-US" sz="2000" dirty="0" smtClean="0"/>
              <a:t>where </a:t>
            </a:r>
            <a:r>
              <a:rPr lang="en-US" sz="2000" dirty="0" err="1"/>
              <a:t>Er</a:t>
            </a:r>
            <a:r>
              <a:rPr lang="en-US" sz="2000" dirty="0"/>
              <a:t>(t) is the error at time point t. This is the randomness the girl brings at every point in time.</a:t>
            </a:r>
          </a:p>
          <a:p>
            <a:pPr algn="just"/>
            <a:r>
              <a:rPr lang="en-US" sz="2800" dirty="0"/>
              <a:t>Now, if we recursively fit in all the </a:t>
            </a:r>
            <a:r>
              <a:rPr lang="en-US" sz="2800" dirty="0" smtClean="0"/>
              <a:t>X’s</a:t>
            </a:r>
            <a:r>
              <a:rPr lang="en-US" sz="2800" dirty="0"/>
              <a:t>, we will finally end up to the following equation </a:t>
            </a:r>
            <a:r>
              <a:rPr lang="en-US" sz="2800" dirty="0" smtClean="0"/>
              <a:t>:</a:t>
            </a:r>
          </a:p>
          <a:p>
            <a:pPr marL="0" indent="0" algn="ctr">
              <a:buNone/>
            </a:pPr>
            <a:r>
              <a:rPr lang="en-US" sz="2800" dirty="0"/>
              <a:t>X(t) = X(0) + Sum(</a:t>
            </a:r>
            <a:r>
              <a:rPr lang="en-US" sz="2800" dirty="0" err="1"/>
              <a:t>Er</a:t>
            </a:r>
            <a:r>
              <a:rPr lang="en-US" sz="2800" dirty="0"/>
              <a:t>(1),</a:t>
            </a:r>
            <a:r>
              <a:rPr lang="en-US" sz="2800" dirty="0" err="1"/>
              <a:t>Er</a:t>
            </a:r>
            <a:r>
              <a:rPr lang="en-US" sz="2800" dirty="0"/>
              <a:t>(2),</a:t>
            </a:r>
            <a:r>
              <a:rPr lang="en-US" sz="2800" dirty="0" err="1"/>
              <a:t>Er</a:t>
            </a:r>
            <a:r>
              <a:rPr lang="en-US" sz="2800" dirty="0"/>
              <a:t>(3).....</a:t>
            </a:r>
            <a:r>
              <a:rPr lang="en-US" sz="2800" dirty="0" err="1"/>
              <a:t>Er</a:t>
            </a:r>
            <a:r>
              <a:rPr lang="en-US" sz="2800" dirty="0"/>
              <a:t>(t))</a:t>
            </a:r>
          </a:p>
          <a:p>
            <a:pPr marL="339725" indent="-280988" algn="just">
              <a:lnSpc>
                <a:spcPct val="114000"/>
              </a:lnSpc>
              <a:buFont typeface="Wingdings" pitchFamily="2" charset="2"/>
              <a:buChar char="q"/>
            </a:pPr>
            <a:endParaRPr lang="en-US" sz="2800" dirty="0" smtClean="0"/>
          </a:p>
          <a:p>
            <a:pPr marL="2664777" lvl="8" indent="0" algn="just">
              <a:lnSpc>
                <a:spcPct val="114000"/>
              </a:lnSpc>
              <a:buNone/>
            </a:pPr>
            <a:endParaRPr lang="en-US" sz="1500" dirty="0" smtClean="0"/>
          </a:p>
          <a:p>
            <a:pPr marL="2664777" lvl="8" indent="0" algn="just">
              <a:lnSpc>
                <a:spcPct val="114000"/>
              </a:lnSpc>
              <a:buNone/>
            </a:pPr>
            <a:endParaRPr lang="en-US" sz="1700" dirty="0" smtClean="0"/>
          </a:p>
        </p:txBody>
      </p:sp>
      <p:sp>
        <p:nvSpPr>
          <p:cNvPr id="4" name="Rectangle 3"/>
          <p:cNvSpPr/>
          <p:nvPr/>
        </p:nvSpPr>
        <p:spPr>
          <a:xfrm>
            <a:off x="0" y="1524000"/>
            <a:ext cx="228600" cy="533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609600"/>
          </a:xfrm>
        </p:spPr>
        <p:txBody>
          <a:bodyPr>
            <a:noAutofit/>
          </a:bodyPr>
          <a:lstStyle/>
          <a:p>
            <a:pPr algn="ctr"/>
            <a:r>
              <a:rPr lang="en-US" sz="3200" b="1" dirty="0" smtClean="0">
                <a:solidFill>
                  <a:srgbClr val="663300"/>
                </a:solidFill>
              </a:rPr>
              <a:t>Validating </a:t>
            </a:r>
            <a:r>
              <a:rPr lang="en-US" sz="3200" b="1" dirty="0">
                <a:solidFill>
                  <a:srgbClr val="663300"/>
                </a:solidFill>
              </a:rPr>
              <a:t>our assumptions of stationary series on this random walk formulation </a:t>
            </a:r>
          </a:p>
        </p:txBody>
      </p:sp>
      <p:sp>
        <p:nvSpPr>
          <p:cNvPr id="3" name="Content Placeholder 2"/>
          <p:cNvSpPr>
            <a:spLocks noGrp="1"/>
          </p:cNvSpPr>
          <p:nvPr>
            <p:ph sz="quarter" idx="1"/>
          </p:nvPr>
        </p:nvSpPr>
        <p:spPr>
          <a:xfrm>
            <a:off x="381000" y="1600200"/>
            <a:ext cx="8610600" cy="5105400"/>
          </a:xfrm>
        </p:spPr>
        <p:txBody>
          <a:bodyPr>
            <a:normAutofit/>
          </a:bodyPr>
          <a:lstStyle/>
          <a:p>
            <a:pPr marL="0" indent="0">
              <a:lnSpc>
                <a:spcPct val="134000"/>
              </a:lnSpc>
              <a:spcBef>
                <a:spcPts val="0"/>
              </a:spcBef>
              <a:buNone/>
            </a:pPr>
            <a:r>
              <a:rPr lang="en-US" sz="2800" b="1" dirty="0"/>
              <a:t>Is the Mean constant </a:t>
            </a:r>
            <a:r>
              <a:rPr lang="en-US" sz="2800" b="1" dirty="0" smtClean="0"/>
              <a:t>?</a:t>
            </a:r>
          </a:p>
          <a:p>
            <a:pPr marL="0" indent="0" algn="ctr">
              <a:lnSpc>
                <a:spcPct val="134000"/>
              </a:lnSpc>
              <a:spcBef>
                <a:spcPts val="0"/>
              </a:spcBef>
              <a:buNone/>
            </a:pPr>
            <a:r>
              <a:rPr lang="en-US" sz="2400" dirty="0"/>
              <a:t>E[X(t)] = E[X(0)] + Sum(E[</a:t>
            </a:r>
            <a:r>
              <a:rPr lang="en-US" sz="2400" dirty="0" err="1"/>
              <a:t>Er</a:t>
            </a:r>
            <a:r>
              <a:rPr lang="en-US" sz="2400" dirty="0"/>
              <a:t>(1)],E[</a:t>
            </a:r>
            <a:r>
              <a:rPr lang="en-US" sz="2400" dirty="0" err="1"/>
              <a:t>Er</a:t>
            </a:r>
            <a:r>
              <a:rPr lang="en-US" sz="2400" dirty="0"/>
              <a:t>(2)],E[</a:t>
            </a:r>
            <a:r>
              <a:rPr lang="en-US" sz="2400" dirty="0" err="1"/>
              <a:t>Er</a:t>
            </a:r>
            <a:r>
              <a:rPr lang="en-US" sz="2400" dirty="0"/>
              <a:t>(3)].....E[</a:t>
            </a:r>
            <a:r>
              <a:rPr lang="en-US" sz="2400" dirty="0" err="1"/>
              <a:t>Er</a:t>
            </a:r>
            <a:r>
              <a:rPr lang="en-US" sz="2400" dirty="0"/>
              <a:t>(t</a:t>
            </a:r>
            <a:r>
              <a:rPr lang="en-US" sz="2400" dirty="0" smtClean="0"/>
              <a:t>)])</a:t>
            </a:r>
          </a:p>
          <a:p>
            <a:r>
              <a:rPr lang="en-US" sz="2400" dirty="0"/>
              <a:t>We know that Expectation of any Error will be zero as it is </a:t>
            </a:r>
            <a:r>
              <a:rPr lang="en-US" sz="2400" dirty="0" smtClean="0"/>
              <a:t>random. Hence </a:t>
            </a:r>
            <a:r>
              <a:rPr lang="en-US" sz="2400" dirty="0"/>
              <a:t>we get E[X(t)] = E[X(0)] = Constant</a:t>
            </a:r>
            <a:r>
              <a:rPr lang="en-US" sz="2400" dirty="0" smtClean="0"/>
              <a:t>.</a:t>
            </a:r>
          </a:p>
          <a:p>
            <a:pPr marL="0" indent="0">
              <a:buNone/>
            </a:pPr>
            <a:r>
              <a:rPr lang="en-US" sz="2800" b="1" dirty="0"/>
              <a:t>Is the Variance constant</a:t>
            </a:r>
            <a:r>
              <a:rPr lang="en-US" sz="2800" b="1" dirty="0" smtClean="0"/>
              <a:t>?</a:t>
            </a:r>
          </a:p>
          <a:p>
            <a:pPr marL="0" indent="0" algn="ctr">
              <a:buNone/>
            </a:pPr>
            <a:r>
              <a:rPr lang="en-US" sz="2000" dirty="0" err="1"/>
              <a:t>Var</a:t>
            </a:r>
            <a:r>
              <a:rPr lang="en-US" sz="2000" dirty="0"/>
              <a:t>[X(t)] = </a:t>
            </a:r>
            <a:r>
              <a:rPr lang="en-US" sz="2000" dirty="0" err="1"/>
              <a:t>Var</a:t>
            </a:r>
            <a:r>
              <a:rPr lang="en-US" sz="2000" dirty="0"/>
              <a:t>[X(0)] + Sum(</a:t>
            </a:r>
            <a:r>
              <a:rPr lang="en-US" sz="2000" dirty="0" err="1"/>
              <a:t>Var</a:t>
            </a:r>
            <a:r>
              <a:rPr lang="en-US" sz="2000" dirty="0"/>
              <a:t>[</a:t>
            </a:r>
            <a:r>
              <a:rPr lang="en-US" sz="2000" dirty="0" err="1"/>
              <a:t>Er</a:t>
            </a:r>
            <a:r>
              <a:rPr lang="en-US" sz="2000" dirty="0"/>
              <a:t>(1)],</a:t>
            </a:r>
            <a:r>
              <a:rPr lang="en-US" sz="2000" dirty="0" err="1"/>
              <a:t>Var</a:t>
            </a:r>
            <a:r>
              <a:rPr lang="en-US" sz="2000" dirty="0"/>
              <a:t>[</a:t>
            </a:r>
            <a:r>
              <a:rPr lang="en-US" sz="2000" dirty="0" err="1"/>
              <a:t>Er</a:t>
            </a:r>
            <a:r>
              <a:rPr lang="en-US" sz="2000" dirty="0"/>
              <a:t>(2)],</a:t>
            </a:r>
            <a:r>
              <a:rPr lang="en-US" sz="2000" dirty="0" err="1"/>
              <a:t>Var</a:t>
            </a:r>
            <a:r>
              <a:rPr lang="en-US" sz="2000" dirty="0"/>
              <a:t>[</a:t>
            </a:r>
            <a:r>
              <a:rPr lang="en-US" sz="2000" dirty="0" err="1"/>
              <a:t>Er</a:t>
            </a:r>
            <a:r>
              <a:rPr lang="en-US" sz="2000" dirty="0"/>
              <a:t>(3)].....</a:t>
            </a:r>
            <a:r>
              <a:rPr lang="en-US" sz="2000" dirty="0" err="1"/>
              <a:t>Var</a:t>
            </a:r>
            <a:r>
              <a:rPr lang="en-US" sz="2000" dirty="0"/>
              <a:t>[</a:t>
            </a:r>
            <a:r>
              <a:rPr lang="en-US" sz="2000" dirty="0" err="1"/>
              <a:t>Er</a:t>
            </a:r>
            <a:r>
              <a:rPr lang="en-US" sz="2000" dirty="0"/>
              <a:t>(t</a:t>
            </a:r>
            <a:r>
              <a:rPr lang="en-US" sz="2000" dirty="0" smtClean="0"/>
              <a:t>)])</a:t>
            </a:r>
          </a:p>
          <a:p>
            <a:pPr marL="0" indent="0" algn="ctr">
              <a:buNone/>
            </a:pPr>
            <a:r>
              <a:rPr lang="en-US" sz="2400" dirty="0" smtClean="0"/>
              <a:t>	</a:t>
            </a:r>
            <a:r>
              <a:rPr lang="en-US" sz="2400" dirty="0" err="1" smtClean="0"/>
              <a:t>Var</a:t>
            </a:r>
            <a:r>
              <a:rPr lang="en-US" sz="2400" dirty="0" smtClean="0"/>
              <a:t>[X(t</a:t>
            </a:r>
            <a:r>
              <a:rPr lang="en-US" sz="2400" dirty="0"/>
              <a:t>)] = t * </a:t>
            </a:r>
            <a:r>
              <a:rPr lang="en-US" sz="2400" dirty="0" err="1"/>
              <a:t>Var</a:t>
            </a:r>
            <a:r>
              <a:rPr lang="en-US" sz="2400" dirty="0"/>
              <a:t>(Error) = Time dependent</a:t>
            </a:r>
            <a:r>
              <a:rPr lang="en-US" sz="2400" dirty="0" smtClean="0"/>
              <a:t>.</a:t>
            </a:r>
          </a:p>
          <a:p>
            <a:pPr algn="just"/>
            <a:r>
              <a:rPr lang="en-US" sz="2400" dirty="0"/>
              <a:t>Hence, we infer that the random walk is not a stationary process as it has a time variant variance. Also, if we check the covariance, we see that too is dependent on time.</a:t>
            </a:r>
          </a:p>
          <a:p>
            <a:pPr marL="0" indent="0">
              <a:lnSpc>
                <a:spcPct val="134000"/>
              </a:lnSpc>
              <a:spcBef>
                <a:spcPts val="0"/>
              </a:spcBef>
              <a:buNone/>
            </a:pPr>
            <a:endParaRPr lang="en-US" sz="2400" dirty="0"/>
          </a:p>
        </p:txBody>
      </p:sp>
      <p:sp>
        <p:nvSpPr>
          <p:cNvPr id="4" name="Rectangle 3"/>
          <p:cNvSpPr/>
          <p:nvPr/>
        </p:nvSpPr>
        <p:spPr>
          <a:xfrm>
            <a:off x="0" y="1524000"/>
            <a:ext cx="228600" cy="533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4160</TotalTime>
  <Words>1117</Words>
  <Application>Microsoft Office PowerPoint</Application>
  <PresentationFormat>On-screen Show (4:3)</PresentationFormat>
  <Paragraphs>158</Paragraphs>
  <Slides>30</Slides>
  <Notes>2</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Median</vt:lpstr>
      <vt:lpstr>Time Series Analysis and Forecasting in R</vt:lpstr>
      <vt:lpstr>Slide 2</vt:lpstr>
      <vt:lpstr>Introduction</vt:lpstr>
      <vt:lpstr>Basics: Time Series Modeling</vt:lpstr>
      <vt:lpstr>Slide 5</vt:lpstr>
      <vt:lpstr>Why should we care about ‘stationarity’ of a time series?</vt:lpstr>
      <vt:lpstr>Random Walk</vt:lpstr>
      <vt:lpstr>Slide 8</vt:lpstr>
      <vt:lpstr>Validating our assumptions of stationary series on this random walk formulation </vt:lpstr>
      <vt:lpstr>Introduce the coefficient : Rho</vt:lpstr>
      <vt:lpstr>Slide 11</vt:lpstr>
      <vt:lpstr>Slide 12</vt:lpstr>
      <vt:lpstr>Dickey Fuller Test of Stationarity</vt:lpstr>
      <vt:lpstr>Introduction to ARMA Time Series Modeling</vt:lpstr>
      <vt:lpstr>Auto-Regressive (AR) Model</vt:lpstr>
      <vt:lpstr>Slide 16</vt:lpstr>
      <vt:lpstr>Moving Average (MR) Model</vt:lpstr>
      <vt:lpstr>Difference between AR and MA models</vt:lpstr>
      <vt:lpstr>Exploiting ACF and PACF plots</vt:lpstr>
      <vt:lpstr>Slide 20</vt:lpstr>
      <vt:lpstr>Slide 21</vt:lpstr>
      <vt:lpstr>ARIMA Model</vt:lpstr>
      <vt:lpstr>Slide 23</vt:lpstr>
      <vt:lpstr>Slide 24</vt:lpstr>
      <vt:lpstr>Slide 25</vt:lpstr>
      <vt:lpstr>ARIMA (p, d, q) (P, D, Q)m</vt:lpstr>
      <vt:lpstr>ARIMA (p, d, q) (P, D, Q)m</vt:lpstr>
      <vt:lpstr>Akaike Information Criterion (AIC)</vt:lpstr>
      <vt:lpstr>Bayesian Information Criterion (BIC)</vt:lpstr>
      <vt:lpstr>Slide 30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MCDA</dc:title>
  <dc:creator>NEW</dc:creator>
  <cp:lastModifiedBy>HP</cp:lastModifiedBy>
  <cp:revision>802</cp:revision>
  <dcterms:created xsi:type="dcterms:W3CDTF">2006-08-16T00:00:00Z</dcterms:created>
  <dcterms:modified xsi:type="dcterms:W3CDTF">2019-12-12T06:58:38Z</dcterms:modified>
</cp:coreProperties>
</file>