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9"/>
  </p:notesMasterIdLst>
  <p:handoutMasterIdLst>
    <p:handoutMasterId r:id="rId20"/>
  </p:handoutMasterIdLst>
  <p:sldIdLst>
    <p:sldId id="256" r:id="rId2"/>
    <p:sldId id="258"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vu wipro" initials="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9" d="100"/>
          <a:sy n="69" d="100"/>
        </p:scale>
        <p:origin x="1152" y="6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552E7-3611-4128-9BDE-28C8FE61A674}" type="datetimeFigureOut">
              <a:rPr lang="en-US" smtClean="0"/>
              <a:pPr/>
              <a:t>12/11/2019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8FA61-B86A-4646-857F-E03B1A90B626}" type="slidenum">
              <a:rPr lang="en-US" smtClean="0"/>
              <a:pPr/>
              <a:t>‹#›</a:t>
            </a:fld>
            <a:endParaRPr lang="en-US"/>
          </a:p>
        </p:txBody>
      </p:sp>
    </p:spTree>
    <p:extLst>
      <p:ext uri="{BB962C8B-B14F-4D97-AF65-F5344CB8AC3E}">
        <p14:creationId xmlns:p14="http://schemas.microsoft.com/office/powerpoint/2010/main" val="14335317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F51CD-9A9A-481A-8311-441D9675A8C4}" type="datetimeFigureOut">
              <a:rPr lang="en-US" smtClean="0"/>
              <a:pPr/>
              <a:t>12/11/2019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BF2E1A-FA1F-4969-AF38-C60967CF3370}" type="slidenum">
              <a:rPr lang="en-US" smtClean="0"/>
              <a:pPr/>
              <a:t>‹#›</a:t>
            </a:fld>
            <a:endParaRPr lang="en-US"/>
          </a:p>
        </p:txBody>
      </p:sp>
    </p:spTree>
    <p:extLst>
      <p:ext uri="{BB962C8B-B14F-4D97-AF65-F5344CB8AC3E}">
        <p14:creationId xmlns:p14="http://schemas.microsoft.com/office/powerpoint/2010/main" val="117452347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BF2E1A-FA1F-4969-AF38-C60967CF3370}" type="slidenum">
              <a:rPr lang="en-US" smtClean="0"/>
              <a:pPr/>
              <a:t>1</a:t>
            </a:fld>
            <a:endParaRPr lang="en-US"/>
          </a:p>
        </p:txBody>
      </p:sp>
      <p:sp>
        <p:nvSpPr>
          <p:cNvPr id="5" name="Date Placeholder 4"/>
          <p:cNvSpPr>
            <a:spLocks noGrp="1"/>
          </p:cNvSpPr>
          <p:nvPr>
            <p:ph type="dt" idx="11"/>
          </p:nvPr>
        </p:nvSpPr>
        <p:spPr/>
        <p:txBody>
          <a:bodyPr/>
          <a:lstStyle/>
          <a:p>
            <a:fld id="{58F502B6-A429-48D4-9293-FED778A08B61}" type="datetime1">
              <a:rPr lang="en-US" smtClean="0"/>
              <a:pPr/>
              <a:t>12/11/2019</a:t>
            </a:fld>
            <a:endParaRPr lang="en-US"/>
          </a:p>
        </p:txBody>
      </p:sp>
    </p:spTree>
    <p:extLst>
      <p:ext uri="{BB962C8B-B14F-4D97-AF65-F5344CB8AC3E}">
        <p14:creationId xmlns:p14="http://schemas.microsoft.com/office/powerpoint/2010/main" val="277193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3C9BAAB-6ACA-49A2-B5D3-F8D0044511AB}" type="datetime1">
              <a:rPr lang="en-US" smtClean="0"/>
              <a:pPr/>
              <a:t>12/11/2019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Ganesh</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C2E716-2B34-493B-A5FB-24D37BDD1507}" type="datetime1">
              <a:rPr lang="en-US" smtClean="0"/>
              <a:pPr/>
              <a:t>12/11/2019</a:t>
            </a:fld>
            <a:endParaRPr lang="en-US"/>
          </a:p>
        </p:txBody>
      </p:sp>
      <p:sp>
        <p:nvSpPr>
          <p:cNvPr id="5" name="Footer Placeholder 4"/>
          <p:cNvSpPr>
            <a:spLocks noGrp="1"/>
          </p:cNvSpPr>
          <p:nvPr>
            <p:ph type="ftr" sz="quarter" idx="11"/>
          </p:nvPr>
        </p:nvSpPr>
        <p:spPr/>
        <p:txBody>
          <a:bodyPr/>
          <a:lstStyle/>
          <a:p>
            <a:r>
              <a:rPr lang="en-US"/>
              <a:t>Ganesh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3271016-3336-4E6E-B4C1-B73300A831A6}" type="datetime1">
              <a:rPr lang="en-US" smtClean="0"/>
              <a:pPr/>
              <a:t>12/11/2019</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Ganesh</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683F8-8FF5-43FE-A0D1-9CEAD8FE4AAB}" type="datetime1">
              <a:rPr lang="en-US" smtClean="0"/>
              <a:pPr/>
              <a:t>12/11/2019</a:t>
            </a:fld>
            <a:endParaRPr lang="en-US"/>
          </a:p>
        </p:txBody>
      </p:sp>
      <p:sp>
        <p:nvSpPr>
          <p:cNvPr id="5" name="Footer Placeholder 4"/>
          <p:cNvSpPr>
            <a:spLocks noGrp="1"/>
          </p:cNvSpPr>
          <p:nvPr>
            <p:ph type="ftr" sz="quarter" idx="11"/>
          </p:nvPr>
        </p:nvSpPr>
        <p:spPr/>
        <p:txBody>
          <a:bodyPr/>
          <a:lstStyle/>
          <a:p>
            <a:r>
              <a:rPr lang="en-US"/>
              <a:t>Ganesh</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6797B13-320F-413A-B7DB-135E8C169DE9}" type="datetime1">
              <a:rPr lang="en-US" smtClean="0"/>
              <a:pPr/>
              <a:t>12/11/2019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Ganesh</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8069DB-538B-45CC-BFFC-0A7AD0330233}" type="datetime1">
              <a:rPr lang="en-US" smtClean="0"/>
              <a:pPr/>
              <a:t>12/11/2019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Ganesh</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C487DDA-DA99-4427-92E5-66AF01737570}" type="datetime1">
              <a:rPr lang="en-US" smtClean="0"/>
              <a:pPr/>
              <a:t>12/11/2019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Ganesh</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20BCA0-AB96-4810-8FB4-61368A20958C}" type="datetime1">
              <a:rPr lang="en-US" smtClean="0"/>
              <a:pPr/>
              <a:t>12/11/2019</a:t>
            </a:fld>
            <a:endParaRPr lang="en-US"/>
          </a:p>
        </p:txBody>
      </p:sp>
      <p:sp>
        <p:nvSpPr>
          <p:cNvPr id="4" name="Footer Placeholder 3"/>
          <p:cNvSpPr>
            <a:spLocks noGrp="1"/>
          </p:cNvSpPr>
          <p:nvPr>
            <p:ph type="ftr" sz="quarter" idx="11"/>
          </p:nvPr>
        </p:nvSpPr>
        <p:spPr/>
        <p:txBody>
          <a:bodyPr/>
          <a:lstStyle/>
          <a:p>
            <a:r>
              <a:rPr lang="en-US"/>
              <a:t>Ganesh</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51A9E-A767-4B7A-9EB9-576A1187B5E5}" type="datetime1">
              <a:rPr lang="en-US" smtClean="0"/>
              <a:pPr/>
              <a:t>12/11/2019</a:t>
            </a:fld>
            <a:endParaRPr lang="en-US"/>
          </a:p>
        </p:txBody>
      </p:sp>
      <p:sp>
        <p:nvSpPr>
          <p:cNvPr id="3" name="Footer Placeholder 2"/>
          <p:cNvSpPr>
            <a:spLocks noGrp="1"/>
          </p:cNvSpPr>
          <p:nvPr>
            <p:ph type="ftr" sz="quarter" idx="11"/>
          </p:nvPr>
        </p:nvSpPr>
        <p:spPr/>
        <p:txBody>
          <a:bodyPr/>
          <a:lstStyle/>
          <a:p>
            <a:r>
              <a:rPr lang="en-US"/>
              <a:t>Ganesh</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30FA8438-9090-4DEE-93E7-4B5F7BFE8CED}" type="datetime1">
              <a:rPr lang="en-US" smtClean="0"/>
              <a:pPr/>
              <a:t>12/11/2019</a:t>
            </a:fld>
            <a:endParaRPr lang="en-US"/>
          </a:p>
        </p:txBody>
      </p:sp>
      <p:sp>
        <p:nvSpPr>
          <p:cNvPr id="6" name="Footer Placeholder 5"/>
          <p:cNvSpPr>
            <a:spLocks noGrp="1"/>
          </p:cNvSpPr>
          <p:nvPr>
            <p:ph type="ftr" sz="quarter" idx="11"/>
          </p:nvPr>
        </p:nvSpPr>
        <p:spPr/>
        <p:txBody>
          <a:bodyPr/>
          <a:lstStyle/>
          <a:p>
            <a:r>
              <a:rPr lang="en-US"/>
              <a:t>Ganesh</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D7DD78-CAD6-4871-9D97-5AA1CD4FAE02}" type="datetime1">
              <a:rPr lang="en-US" smtClean="0"/>
              <a:pPr/>
              <a:t>12/11/2019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Ganesh</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1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77B2317-88BC-4A97-B2FF-C4F7C108F903}" type="datetime1">
              <a:rPr lang="en-US" smtClean="0"/>
              <a:pPr/>
              <a:t>12/11/2019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Ganesh</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ganesh@nith.ac.i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0" y="10"/>
            <a:ext cx="9144000" cy="1579418"/>
          </a:xfrm>
        </p:spPr>
        <p:txBody>
          <a:bodyPr>
            <a:noAutofit/>
          </a:bodyPr>
          <a:lstStyle/>
          <a:p>
            <a:pPr algn="ctr"/>
            <a:r>
              <a:rPr lang="en-US" sz="5400" b="1" dirty="0">
                <a:solidFill>
                  <a:srgbClr val="993300"/>
                </a:solidFill>
              </a:rPr>
              <a:t>Regression Analysis using R</a:t>
            </a:r>
          </a:p>
        </p:txBody>
      </p:sp>
      <p:sp>
        <p:nvSpPr>
          <p:cNvPr id="4" name="TextBox 3"/>
          <p:cNvSpPr txBox="1"/>
          <p:nvPr/>
        </p:nvSpPr>
        <p:spPr>
          <a:xfrm>
            <a:off x="522514" y="4648200"/>
            <a:ext cx="8458200" cy="1815882"/>
          </a:xfrm>
          <a:prstGeom prst="rect">
            <a:avLst/>
          </a:prstGeom>
          <a:noFill/>
        </p:spPr>
        <p:txBody>
          <a:bodyPr wrap="square" rtlCol="0">
            <a:spAutoFit/>
          </a:bodyPr>
          <a:lstStyle/>
          <a:p>
            <a:pPr algn="ctr"/>
            <a:r>
              <a:rPr lang="en-US" sz="2800" b="1" dirty="0">
                <a:solidFill>
                  <a:srgbClr val="7030A0"/>
                </a:solidFill>
              </a:rPr>
              <a:t>Dr. Talari Ganesh</a:t>
            </a:r>
          </a:p>
          <a:p>
            <a:pPr algn="ctr"/>
            <a:r>
              <a:rPr lang="en-US" sz="2800" dirty="0">
                <a:solidFill>
                  <a:srgbClr val="0070C0"/>
                </a:solidFill>
              </a:rPr>
              <a:t>Department of Mathematics &amp; Scientific Computing</a:t>
            </a:r>
          </a:p>
          <a:p>
            <a:pPr algn="ctr"/>
            <a:r>
              <a:rPr lang="en-US" sz="2800" dirty="0">
                <a:solidFill>
                  <a:srgbClr val="0070C0"/>
                </a:solidFill>
              </a:rPr>
              <a:t>NIT Hamirpur (HP)</a:t>
            </a:r>
          </a:p>
          <a:p>
            <a:pPr algn="ctr"/>
            <a:r>
              <a:rPr lang="en-US" sz="2800" dirty="0">
                <a:solidFill>
                  <a:srgbClr val="0070C0"/>
                </a:solidFill>
              </a:rPr>
              <a:t>Email: </a:t>
            </a:r>
            <a:r>
              <a:rPr lang="en-US" sz="2800" dirty="0">
                <a:solidFill>
                  <a:srgbClr val="0070C0"/>
                </a:solidFill>
                <a:hlinkClick r:id="rId3"/>
              </a:rPr>
              <a:t>drganesh@nith.ac.in</a:t>
            </a:r>
            <a:r>
              <a:rPr lang="en-US" sz="2800" dirty="0">
                <a:solidFill>
                  <a:srgbClr val="0070C0"/>
                </a:solidFill>
              </a:rPr>
              <a:t> </a:t>
            </a:r>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1</a:t>
            </a:fld>
            <a:endParaRPr lang="en-US"/>
          </a:p>
        </p:txBody>
      </p:sp>
      <p:pic>
        <p:nvPicPr>
          <p:cNvPr id="3" name="Picture 2"/>
          <p:cNvPicPr>
            <a:picLocks noChangeAspect="1"/>
          </p:cNvPicPr>
          <p:nvPr/>
        </p:nvPicPr>
        <p:blipFill>
          <a:blip r:embed="rId4"/>
          <a:stretch>
            <a:fillRect/>
          </a:stretch>
        </p:blipFill>
        <p:spPr>
          <a:xfrm>
            <a:off x="3409950" y="2057400"/>
            <a:ext cx="2400300" cy="24003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29AE-19E5-4B69-84EE-37F46B81E60E}"/>
              </a:ext>
            </a:extLst>
          </p:cNvPr>
          <p:cNvSpPr>
            <a:spLocks noGrp="1"/>
          </p:cNvSpPr>
          <p:nvPr>
            <p:ph type="title"/>
          </p:nvPr>
        </p:nvSpPr>
        <p:spPr/>
        <p:txBody>
          <a:bodyPr>
            <a:normAutofit/>
          </a:bodyPr>
          <a:lstStyle/>
          <a:p>
            <a:r>
              <a:rPr lang="en-IN" dirty="0"/>
              <a:t>Build Linear Model</a:t>
            </a:r>
          </a:p>
        </p:txBody>
      </p:sp>
      <p:sp>
        <p:nvSpPr>
          <p:cNvPr id="3" name="Slide Number Placeholder 2">
            <a:extLst>
              <a:ext uri="{FF2B5EF4-FFF2-40B4-BE49-F238E27FC236}">
                <a16:creationId xmlns:a16="http://schemas.microsoft.com/office/drawing/2014/main" id="{D3577255-8D80-42E7-A0E2-26E94C6A7AFF}"/>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a:extLst>
              <a:ext uri="{FF2B5EF4-FFF2-40B4-BE49-F238E27FC236}">
                <a16:creationId xmlns:a16="http://schemas.microsoft.com/office/drawing/2014/main" id="{271068FF-F26C-4771-AFBB-6880CAC7B6F9}"/>
              </a:ext>
            </a:extLst>
          </p:cNvPr>
          <p:cNvSpPr>
            <a:spLocks noGrp="1"/>
          </p:cNvSpPr>
          <p:nvPr>
            <p:ph sz="quarter" idx="1"/>
          </p:nvPr>
        </p:nvSpPr>
        <p:spPr/>
        <p:txBody>
          <a:bodyPr>
            <a:normAutofit lnSpcReduction="10000"/>
          </a:bodyPr>
          <a:lstStyle/>
          <a:p>
            <a:pPr algn="just"/>
            <a:r>
              <a:rPr lang="en-US" dirty="0"/>
              <a:t>The function used for building linear models is </a:t>
            </a:r>
            <a:r>
              <a:rPr lang="en-US" dirty="0" err="1"/>
              <a:t>lm</a:t>
            </a:r>
            <a:r>
              <a:rPr lang="en-US" dirty="0"/>
              <a:t>(). The </a:t>
            </a:r>
            <a:r>
              <a:rPr lang="en-US" dirty="0" err="1"/>
              <a:t>lm</a:t>
            </a:r>
            <a:r>
              <a:rPr lang="en-US" dirty="0"/>
              <a:t>() function takes in two main arguments, namely: 1. Formula 2. Data. </a:t>
            </a:r>
          </a:p>
          <a:p>
            <a:pPr algn="just"/>
            <a:r>
              <a:rPr lang="en-US" dirty="0"/>
              <a:t>The data is typically a </a:t>
            </a:r>
            <a:r>
              <a:rPr lang="en-US" dirty="0" err="1"/>
              <a:t>data.frame</a:t>
            </a:r>
            <a:r>
              <a:rPr lang="en-US" dirty="0"/>
              <a:t> and the formula is a object of class formula. But the most common convention is to write out the formula directly in place of the argument as written below.</a:t>
            </a:r>
          </a:p>
          <a:p>
            <a:pPr algn="just"/>
            <a:r>
              <a:rPr lang="en-US" dirty="0" err="1">
                <a:solidFill>
                  <a:srgbClr val="FF0000"/>
                </a:solidFill>
              </a:rPr>
              <a:t>linearMod</a:t>
            </a:r>
            <a:r>
              <a:rPr lang="en-US" dirty="0">
                <a:solidFill>
                  <a:srgbClr val="FF0000"/>
                </a:solidFill>
              </a:rPr>
              <a:t> &lt;- </a:t>
            </a:r>
            <a:r>
              <a:rPr lang="en-US" dirty="0" err="1">
                <a:solidFill>
                  <a:srgbClr val="FF0000"/>
                </a:solidFill>
              </a:rPr>
              <a:t>lm</a:t>
            </a:r>
            <a:r>
              <a:rPr lang="en-US" dirty="0">
                <a:solidFill>
                  <a:srgbClr val="FF0000"/>
                </a:solidFill>
              </a:rPr>
              <a:t>(</a:t>
            </a:r>
            <a:r>
              <a:rPr lang="en-US" dirty="0" err="1">
                <a:solidFill>
                  <a:srgbClr val="FF0000"/>
                </a:solidFill>
              </a:rPr>
              <a:t>dist</a:t>
            </a:r>
            <a:r>
              <a:rPr lang="en-US" dirty="0">
                <a:solidFill>
                  <a:srgbClr val="FF0000"/>
                </a:solidFill>
              </a:rPr>
              <a:t> ~ speed, data=cars)</a:t>
            </a:r>
            <a:r>
              <a:rPr lang="en-US" dirty="0"/>
              <a:t>  # build linear regression model on full data</a:t>
            </a:r>
          </a:p>
          <a:p>
            <a:pPr algn="just"/>
            <a:r>
              <a:rPr lang="en-US" dirty="0">
                <a:solidFill>
                  <a:srgbClr val="FF0000"/>
                </a:solidFill>
              </a:rPr>
              <a:t>print(</a:t>
            </a:r>
            <a:r>
              <a:rPr lang="en-US" dirty="0" err="1">
                <a:solidFill>
                  <a:srgbClr val="FF0000"/>
                </a:solidFill>
              </a:rPr>
              <a:t>linearMod</a:t>
            </a: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5486814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4604-4B94-472D-825F-772987A669A9}"/>
              </a:ext>
            </a:extLst>
          </p:cNvPr>
          <p:cNvSpPr>
            <a:spLocks noGrp="1"/>
          </p:cNvSpPr>
          <p:nvPr>
            <p:ph type="title"/>
          </p:nvPr>
        </p:nvSpPr>
        <p:spPr/>
        <p:txBody>
          <a:bodyPr/>
          <a:lstStyle/>
          <a:p>
            <a:r>
              <a:rPr lang="en-IN" dirty="0"/>
              <a:t>Model Diagnostics</a:t>
            </a:r>
          </a:p>
        </p:txBody>
      </p:sp>
      <p:sp>
        <p:nvSpPr>
          <p:cNvPr id="3" name="Slide Number Placeholder 2">
            <a:extLst>
              <a:ext uri="{FF2B5EF4-FFF2-40B4-BE49-F238E27FC236}">
                <a16:creationId xmlns:a16="http://schemas.microsoft.com/office/drawing/2014/main" id="{D36CD692-3917-4DF0-BD5C-84B36772888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a:extLst>
              <a:ext uri="{FF2B5EF4-FFF2-40B4-BE49-F238E27FC236}">
                <a16:creationId xmlns:a16="http://schemas.microsoft.com/office/drawing/2014/main" id="{7E44C49C-D6E0-4921-A068-7BF4D843B6DC}"/>
              </a:ext>
            </a:extLst>
          </p:cNvPr>
          <p:cNvSpPr>
            <a:spLocks noGrp="1"/>
          </p:cNvSpPr>
          <p:nvPr>
            <p:ph sz="quarter" idx="1"/>
          </p:nvPr>
        </p:nvSpPr>
        <p:spPr/>
        <p:txBody>
          <a:bodyPr/>
          <a:lstStyle/>
          <a:p>
            <a:pPr algn="just"/>
            <a:r>
              <a:rPr lang="en-US" dirty="0"/>
              <a:t>Now the linear model is built and we have a formula that we can use to predict the </a:t>
            </a:r>
            <a:r>
              <a:rPr lang="en-US" dirty="0" err="1"/>
              <a:t>dist</a:t>
            </a:r>
            <a:r>
              <a:rPr lang="en-US" dirty="0"/>
              <a:t> value if a corresponding speed is known. Is this enough to actually use this model? NO! Before using a regression model, you have to ensure that it is statistically significant. How do you ensure this? Lets begin by printing the summary statistics for </a:t>
            </a:r>
            <a:r>
              <a:rPr lang="en-US" dirty="0" err="1"/>
              <a:t>linearMod</a:t>
            </a:r>
            <a:r>
              <a:rPr lang="en-US" dirty="0"/>
              <a:t>. </a:t>
            </a:r>
          </a:p>
          <a:p>
            <a:pPr algn="just"/>
            <a:r>
              <a:rPr lang="en-US" dirty="0">
                <a:solidFill>
                  <a:srgbClr val="FF0000"/>
                </a:solidFill>
              </a:rPr>
              <a:t>summary(</a:t>
            </a:r>
            <a:r>
              <a:rPr lang="en-US" dirty="0" err="1">
                <a:solidFill>
                  <a:srgbClr val="FF0000"/>
                </a:solidFill>
              </a:rPr>
              <a:t>linearMod</a:t>
            </a:r>
            <a:r>
              <a:rPr lang="en-US" dirty="0">
                <a:solidFill>
                  <a:srgbClr val="FF0000"/>
                </a:solidFill>
              </a:rPr>
              <a:t>)</a:t>
            </a:r>
            <a:endParaRPr lang="en-IN" dirty="0"/>
          </a:p>
        </p:txBody>
      </p:sp>
    </p:spTree>
    <p:extLst>
      <p:ext uri="{BB962C8B-B14F-4D97-AF65-F5344CB8AC3E}">
        <p14:creationId xmlns:p14="http://schemas.microsoft.com/office/powerpoint/2010/main" val="28377388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A9BD-13AE-4931-8E05-A4037A312425}"/>
              </a:ext>
            </a:extLst>
          </p:cNvPr>
          <p:cNvSpPr>
            <a:spLocks noGrp="1"/>
          </p:cNvSpPr>
          <p:nvPr>
            <p:ph type="title"/>
          </p:nvPr>
        </p:nvSpPr>
        <p:spPr/>
        <p:txBody>
          <a:bodyPr/>
          <a:lstStyle/>
          <a:p>
            <a:r>
              <a:rPr lang="en-IN" dirty="0"/>
              <a:t>R-Squared and </a:t>
            </a:r>
            <a:r>
              <a:rPr lang="en-IN" dirty="0" err="1"/>
              <a:t>Adj</a:t>
            </a:r>
            <a:r>
              <a:rPr lang="en-IN" dirty="0"/>
              <a:t> R-Squared</a:t>
            </a:r>
          </a:p>
        </p:txBody>
      </p:sp>
      <p:sp>
        <p:nvSpPr>
          <p:cNvPr id="3" name="Slide Number Placeholder 2">
            <a:extLst>
              <a:ext uri="{FF2B5EF4-FFF2-40B4-BE49-F238E27FC236}">
                <a16:creationId xmlns:a16="http://schemas.microsoft.com/office/drawing/2014/main" id="{B61CB1A2-89CC-4AEE-8894-D522480570A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D7C69D2-6295-4822-9232-7765F4433A7E}"/>
                  </a:ext>
                </a:extLst>
              </p:cNvPr>
              <p:cNvSpPr>
                <a:spLocks noGrp="1"/>
              </p:cNvSpPr>
              <p:nvPr>
                <p:ph sz="quarter" idx="1"/>
              </p:nvPr>
            </p:nvSpPr>
            <p:spPr>
              <a:xfrm>
                <a:off x="612648" y="1600199"/>
                <a:ext cx="8153400" cy="5091545"/>
              </a:xfrm>
            </p:spPr>
            <p:txBody>
              <a:bodyPr>
                <a:normAutofit fontScale="92500" lnSpcReduction="10000"/>
              </a:bodyPr>
              <a:lstStyle/>
              <a:p>
                <a:pPr algn="just"/>
                <a:r>
                  <a:rPr lang="en-US" dirty="0"/>
                  <a:t>The actual information in a data is the total variation it contains, remember?. What R-Squared tells us is the proportion of variation in the dependent (response) variable that has been explained by this model.</a:t>
                </a:r>
              </a:p>
              <a:p>
                <a:pPr marL="0" indent="0" algn="just">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r>
                        <a:rPr lang="en-IN" b="0" i="1" smtClean="0">
                          <a:latin typeface="Cambria Math" panose="02040503050406030204" pitchFamily="18" charset="0"/>
                        </a:rPr>
                        <m:t>=1−</m:t>
                      </m:r>
                      <m:f>
                        <m:fPr>
                          <m:ctrlPr>
                            <a:rPr lang="en-IN" i="1" smtClean="0">
                              <a:latin typeface="Cambria Math" panose="02040503050406030204" pitchFamily="18" charset="0"/>
                            </a:rPr>
                          </m:ctrlPr>
                        </m:fPr>
                        <m:num>
                          <m:r>
                            <a:rPr lang="en-IN" b="0" i="1" smtClean="0">
                              <a:latin typeface="Cambria Math" panose="02040503050406030204" pitchFamily="18" charset="0"/>
                            </a:rPr>
                            <m:t>𝑆𝑆𝐸</m:t>
                          </m:r>
                        </m:num>
                        <m:den>
                          <m:r>
                            <a:rPr lang="en-IN" b="0" i="1" smtClean="0">
                              <a:latin typeface="Cambria Math" panose="02040503050406030204" pitchFamily="18" charset="0"/>
                            </a:rPr>
                            <m:t>𝑆𝑆𝑇</m:t>
                          </m:r>
                        </m:den>
                      </m:f>
                    </m:oMath>
                  </m:oMathPara>
                </a14:m>
                <a:endParaRPr lang="en-IN" dirty="0"/>
              </a:p>
              <a:p>
                <a:pPr algn="just"/>
                <a:r>
                  <a:rPr lang="en-US" dirty="0"/>
                  <a:t>where, SSE is the sum of squared errors and SST is the sum of squared total. </a:t>
                </a:r>
              </a:p>
              <a:p>
                <a:pPr marL="0" indent="0" algn="just">
                  <a:buNone/>
                </a:pPr>
                <a14:m>
                  <m:oMathPara xmlns:m="http://schemas.openxmlformats.org/officeDocument/2006/math">
                    <m:oMathParaPr>
                      <m:jc m:val="centerGroup"/>
                    </m:oMathParaPr>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𝑅</m:t>
                          </m:r>
                        </m:e>
                        <m:sub>
                          <m:r>
                            <a:rPr lang="en-IN" i="1">
                              <a:latin typeface="Cambria Math" panose="02040503050406030204" pitchFamily="18" charset="0"/>
                            </a:rPr>
                            <m:t>𝑎𝑑𝑗</m:t>
                          </m:r>
                        </m:sub>
                        <m:sup>
                          <m:r>
                            <a:rPr lang="en-IN" i="1">
                              <a:latin typeface="Cambria Math" panose="02040503050406030204" pitchFamily="18" charset="0"/>
                            </a:rPr>
                            <m:t>2</m:t>
                          </m:r>
                        </m:sup>
                      </m:sSubSup>
                      <m:r>
                        <a:rPr lang="en-IN" i="1">
                          <a:latin typeface="Cambria Math" panose="02040503050406030204" pitchFamily="18" charset="0"/>
                        </a:rPr>
                        <m:t>=1−</m:t>
                      </m:r>
                      <m:f>
                        <m:fPr>
                          <m:ctrlPr>
                            <a:rPr lang="en-IN" i="1">
                              <a:latin typeface="Cambria Math" panose="02040503050406030204" pitchFamily="18" charset="0"/>
                            </a:rPr>
                          </m:ctrlPr>
                        </m:fPr>
                        <m:num>
                          <m:r>
                            <a:rPr lang="en-IN" i="1">
                              <a:latin typeface="Cambria Math" panose="02040503050406030204" pitchFamily="18" charset="0"/>
                            </a:rPr>
                            <m:t>𝑀𝑆𝐸</m:t>
                          </m:r>
                        </m:num>
                        <m:den>
                          <m:r>
                            <a:rPr lang="en-IN" i="1">
                              <a:latin typeface="Cambria Math" panose="02040503050406030204" pitchFamily="18" charset="0"/>
                            </a:rPr>
                            <m:t>𝑀𝑆𝑇</m:t>
                          </m:r>
                        </m:den>
                      </m:f>
                    </m:oMath>
                  </m:oMathPara>
                </a14:m>
                <a:endParaRPr lang="en-IN" dirty="0"/>
              </a:p>
              <a:p>
                <a:pPr algn="just"/>
                <a:r>
                  <a:rPr lang="en-US" dirty="0"/>
                  <a:t>where, MSE is the Mean squared error and MST is the Mean squared total. </a:t>
                </a:r>
              </a:p>
              <a:p>
                <a:pPr algn="just"/>
                <a:endParaRPr lang="en-IN" dirty="0"/>
              </a:p>
            </p:txBody>
          </p:sp>
        </mc:Choice>
        <mc:Fallback xmlns="">
          <p:sp>
            <p:nvSpPr>
              <p:cNvPr id="4" name="Content Placeholder 3">
                <a:extLst>
                  <a:ext uri="{FF2B5EF4-FFF2-40B4-BE49-F238E27FC236}">
                    <a16:creationId xmlns:a16="http://schemas.microsoft.com/office/drawing/2014/main" id="{2D7C69D2-6295-4822-9232-7765F4433A7E}"/>
                  </a:ext>
                </a:extLst>
              </p:cNvPr>
              <p:cNvSpPr>
                <a:spLocks noGrp="1" noRot="1" noChangeAspect="1" noMove="1" noResize="1" noEditPoints="1" noAdjustHandles="1" noChangeArrowheads="1" noChangeShapeType="1" noTextEdit="1"/>
              </p:cNvSpPr>
              <p:nvPr>
                <p:ph sz="quarter" idx="1"/>
              </p:nvPr>
            </p:nvSpPr>
            <p:spPr>
              <a:xfrm>
                <a:off x="612648" y="1600199"/>
                <a:ext cx="8153400" cy="5091545"/>
              </a:xfrm>
              <a:blipFill>
                <a:blip r:embed="rId2"/>
                <a:stretch>
                  <a:fillRect l="-374" t="-1914" r="-1346"/>
                </a:stretch>
              </a:blipFill>
            </p:spPr>
            <p:txBody>
              <a:bodyPr/>
              <a:lstStyle/>
              <a:p>
                <a:r>
                  <a:rPr lang="en-IN">
                    <a:noFill/>
                  </a:rPr>
                  <a:t> </a:t>
                </a:r>
              </a:p>
            </p:txBody>
          </p:sp>
        </mc:Fallback>
      </mc:AlternateContent>
    </p:spTree>
    <p:extLst>
      <p:ext uri="{BB962C8B-B14F-4D97-AF65-F5344CB8AC3E}">
        <p14:creationId xmlns:p14="http://schemas.microsoft.com/office/powerpoint/2010/main" val="24951739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B281-806E-4EA9-A8BD-E6F403A5B44A}"/>
              </a:ext>
            </a:extLst>
          </p:cNvPr>
          <p:cNvSpPr>
            <a:spLocks noGrp="1"/>
          </p:cNvSpPr>
          <p:nvPr>
            <p:ph type="title"/>
          </p:nvPr>
        </p:nvSpPr>
        <p:spPr/>
        <p:txBody>
          <a:bodyPr/>
          <a:lstStyle/>
          <a:p>
            <a:r>
              <a:rPr lang="en-IN" dirty="0"/>
              <a:t>Predicting Linear Models</a:t>
            </a:r>
          </a:p>
        </p:txBody>
      </p:sp>
      <p:sp>
        <p:nvSpPr>
          <p:cNvPr id="3" name="Slide Number Placeholder 2">
            <a:extLst>
              <a:ext uri="{FF2B5EF4-FFF2-40B4-BE49-F238E27FC236}">
                <a16:creationId xmlns:a16="http://schemas.microsoft.com/office/drawing/2014/main" id="{80669D43-4FEF-41BD-ABCB-09D0383BE93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a:extLst>
              <a:ext uri="{FF2B5EF4-FFF2-40B4-BE49-F238E27FC236}">
                <a16:creationId xmlns:a16="http://schemas.microsoft.com/office/drawing/2014/main" id="{BAB62F3F-CF48-4F27-A74B-9BA791FA8B8E}"/>
              </a:ext>
            </a:extLst>
          </p:cNvPr>
          <p:cNvSpPr>
            <a:spLocks noGrp="1"/>
          </p:cNvSpPr>
          <p:nvPr>
            <p:ph sz="quarter" idx="1"/>
          </p:nvPr>
        </p:nvSpPr>
        <p:spPr/>
        <p:txBody>
          <a:bodyPr>
            <a:normAutofit fontScale="85000" lnSpcReduction="10000"/>
          </a:bodyPr>
          <a:lstStyle/>
          <a:p>
            <a:pPr algn="just"/>
            <a:r>
              <a:rPr lang="en-US" dirty="0"/>
              <a:t>So far we have seen how to build a linear regression model using the whole dataset. If we build it that way, there is no way to tell how the model will perform with new data. So the preferred practice is to split your dataset into a 80:20 sample (</a:t>
            </a:r>
            <a:r>
              <a:rPr lang="en-US" dirty="0" err="1"/>
              <a:t>training:test</a:t>
            </a:r>
            <a:r>
              <a:rPr lang="en-US" dirty="0"/>
              <a:t>), then, build the model on the 80% sample and then use the model thus built to predict the dependent variable on test data.</a:t>
            </a:r>
          </a:p>
          <a:p>
            <a:pPr algn="just"/>
            <a:r>
              <a:rPr lang="en-US" dirty="0"/>
              <a:t>Doing it this way, we will have the model predicted values for the 20% data (test) as well as the actuals (from the original dataset). By calculating accuracy measures (like </a:t>
            </a:r>
            <a:r>
              <a:rPr lang="en-US" dirty="0" err="1"/>
              <a:t>min_max</a:t>
            </a:r>
            <a:r>
              <a:rPr lang="en-US" dirty="0"/>
              <a:t> accuracy) and error rates (MAPE or MSE), we can find out the prediction accuracy of the model. </a:t>
            </a:r>
            <a:endParaRPr lang="en-IN" dirty="0"/>
          </a:p>
        </p:txBody>
      </p:sp>
    </p:spTree>
    <p:extLst>
      <p:ext uri="{BB962C8B-B14F-4D97-AF65-F5344CB8AC3E}">
        <p14:creationId xmlns:p14="http://schemas.microsoft.com/office/powerpoint/2010/main" val="24640126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809F-399D-41FD-A40A-AE8C7D7AC202}"/>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9B552CD0-699C-460E-AD88-0D7FD19F9336}"/>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a:extLst>
              <a:ext uri="{FF2B5EF4-FFF2-40B4-BE49-F238E27FC236}">
                <a16:creationId xmlns:a16="http://schemas.microsoft.com/office/drawing/2014/main" id="{D55FDC5F-173F-413A-9B0E-D753C6C2C7EB}"/>
              </a:ext>
            </a:extLst>
          </p:cNvPr>
          <p:cNvSpPr>
            <a:spLocks noGrp="1"/>
          </p:cNvSpPr>
          <p:nvPr>
            <p:ph sz="quarter" idx="1"/>
          </p:nvPr>
        </p:nvSpPr>
        <p:spPr/>
        <p:txBody>
          <a:bodyPr/>
          <a:lstStyle/>
          <a:p>
            <a:pPr algn="just"/>
            <a:r>
              <a:rPr lang="en-US" dirty="0"/>
              <a:t>Create the training (development) and test (validation) data samples from original data.</a:t>
            </a:r>
          </a:p>
          <a:p>
            <a:pPr algn="just"/>
            <a:r>
              <a:rPr lang="en-US" dirty="0" err="1">
                <a:solidFill>
                  <a:srgbClr val="FF0000"/>
                </a:solidFill>
              </a:rPr>
              <a:t>set.seed</a:t>
            </a:r>
            <a:r>
              <a:rPr lang="en-US" dirty="0">
                <a:solidFill>
                  <a:srgbClr val="FF0000"/>
                </a:solidFill>
              </a:rPr>
              <a:t>(100)  </a:t>
            </a:r>
            <a:r>
              <a:rPr lang="en-US" dirty="0"/>
              <a:t># setting seed to reproduce results of random sampling</a:t>
            </a:r>
          </a:p>
          <a:p>
            <a:pPr algn="just"/>
            <a:r>
              <a:rPr lang="en-US" dirty="0" err="1">
                <a:solidFill>
                  <a:srgbClr val="FF0000"/>
                </a:solidFill>
              </a:rPr>
              <a:t>trainingRowIndex</a:t>
            </a:r>
            <a:r>
              <a:rPr lang="en-US" dirty="0">
                <a:solidFill>
                  <a:srgbClr val="FF0000"/>
                </a:solidFill>
              </a:rPr>
              <a:t> &lt;- sample(1:nrow(cars), 0.8*</a:t>
            </a:r>
            <a:r>
              <a:rPr lang="en-US" dirty="0" err="1">
                <a:solidFill>
                  <a:srgbClr val="FF0000"/>
                </a:solidFill>
              </a:rPr>
              <a:t>nrow</a:t>
            </a:r>
            <a:r>
              <a:rPr lang="en-US" dirty="0">
                <a:solidFill>
                  <a:srgbClr val="FF0000"/>
                </a:solidFill>
              </a:rPr>
              <a:t>(cars))</a:t>
            </a:r>
            <a:r>
              <a:rPr lang="en-US" dirty="0"/>
              <a:t>  # row indices for training data</a:t>
            </a:r>
          </a:p>
          <a:p>
            <a:pPr algn="just"/>
            <a:r>
              <a:rPr lang="en-US" dirty="0" err="1">
                <a:solidFill>
                  <a:srgbClr val="FF0000"/>
                </a:solidFill>
              </a:rPr>
              <a:t>trainingData</a:t>
            </a:r>
            <a:r>
              <a:rPr lang="en-US" dirty="0">
                <a:solidFill>
                  <a:srgbClr val="FF0000"/>
                </a:solidFill>
              </a:rPr>
              <a:t> &lt;- cars[</a:t>
            </a:r>
            <a:r>
              <a:rPr lang="en-US" dirty="0" err="1">
                <a:solidFill>
                  <a:srgbClr val="FF0000"/>
                </a:solidFill>
              </a:rPr>
              <a:t>trainingRowIndex</a:t>
            </a:r>
            <a:r>
              <a:rPr lang="en-US" dirty="0">
                <a:solidFill>
                  <a:srgbClr val="FF0000"/>
                </a:solidFill>
              </a:rPr>
              <a:t>, ]  </a:t>
            </a:r>
            <a:r>
              <a:rPr lang="en-US" dirty="0"/>
              <a:t># model training data</a:t>
            </a:r>
          </a:p>
          <a:p>
            <a:pPr algn="just"/>
            <a:r>
              <a:rPr lang="en-US" dirty="0" err="1">
                <a:solidFill>
                  <a:srgbClr val="FF0000"/>
                </a:solidFill>
              </a:rPr>
              <a:t>testData</a:t>
            </a:r>
            <a:r>
              <a:rPr lang="en-US" dirty="0">
                <a:solidFill>
                  <a:srgbClr val="FF0000"/>
                </a:solidFill>
              </a:rPr>
              <a:t>  &lt;- cars[-</a:t>
            </a:r>
            <a:r>
              <a:rPr lang="en-US" dirty="0" err="1">
                <a:solidFill>
                  <a:srgbClr val="FF0000"/>
                </a:solidFill>
              </a:rPr>
              <a:t>trainingRowIndex</a:t>
            </a:r>
            <a:r>
              <a:rPr lang="en-US" dirty="0">
                <a:solidFill>
                  <a:srgbClr val="FF0000"/>
                </a:solidFill>
              </a:rPr>
              <a:t>, ]   </a:t>
            </a:r>
            <a:r>
              <a:rPr lang="en-US" dirty="0"/>
              <a:t># test data</a:t>
            </a:r>
            <a:endParaRPr lang="en-IN" dirty="0"/>
          </a:p>
        </p:txBody>
      </p:sp>
    </p:spTree>
    <p:extLst>
      <p:ext uri="{BB962C8B-B14F-4D97-AF65-F5344CB8AC3E}">
        <p14:creationId xmlns:p14="http://schemas.microsoft.com/office/powerpoint/2010/main" val="11429120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D061-DB98-4958-9191-7D3FCD9F1108}"/>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26997862-0D0A-4BBD-A04A-1C8440E47D4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a:extLst>
              <a:ext uri="{FF2B5EF4-FFF2-40B4-BE49-F238E27FC236}">
                <a16:creationId xmlns:a16="http://schemas.microsoft.com/office/drawing/2014/main" id="{60164CD1-84EE-4CB5-AC98-64C1BCC2704E}"/>
              </a:ext>
            </a:extLst>
          </p:cNvPr>
          <p:cNvSpPr>
            <a:spLocks noGrp="1"/>
          </p:cNvSpPr>
          <p:nvPr>
            <p:ph sz="quarter" idx="1"/>
          </p:nvPr>
        </p:nvSpPr>
        <p:spPr/>
        <p:txBody>
          <a:bodyPr>
            <a:normAutofit/>
          </a:bodyPr>
          <a:lstStyle/>
          <a:p>
            <a:pPr marL="0" indent="0">
              <a:buNone/>
            </a:pPr>
            <a:r>
              <a:rPr lang="en-US" dirty="0">
                <a:solidFill>
                  <a:srgbClr val="00B050"/>
                </a:solidFill>
              </a:rPr>
              <a:t>Develop the model on the training data and use it to predict the distance on test data</a:t>
            </a:r>
          </a:p>
          <a:p>
            <a:r>
              <a:rPr lang="en-IN" dirty="0" err="1">
                <a:solidFill>
                  <a:srgbClr val="FF0000"/>
                </a:solidFill>
              </a:rPr>
              <a:t>lmMod</a:t>
            </a:r>
            <a:r>
              <a:rPr lang="en-IN" dirty="0">
                <a:solidFill>
                  <a:srgbClr val="FF0000"/>
                </a:solidFill>
              </a:rPr>
              <a:t> &lt;- </a:t>
            </a:r>
            <a:r>
              <a:rPr lang="en-IN" dirty="0" err="1">
                <a:solidFill>
                  <a:srgbClr val="FF0000"/>
                </a:solidFill>
              </a:rPr>
              <a:t>lm</a:t>
            </a:r>
            <a:r>
              <a:rPr lang="en-IN" dirty="0">
                <a:solidFill>
                  <a:srgbClr val="FF0000"/>
                </a:solidFill>
              </a:rPr>
              <a:t>(</a:t>
            </a:r>
            <a:r>
              <a:rPr lang="en-IN" dirty="0" err="1">
                <a:solidFill>
                  <a:srgbClr val="FF0000"/>
                </a:solidFill>
              </a:rPr>
              <a:t>dist</a:t>
            </a:r>
            <a:r>
              <a:rPr lang="en-IN" dirty="0">
                <a:solidFill>
                  <a:srgbClr val="FF0000"/>
                </a:solidFill>
              </a:rPr>
              <a:t> ~ speed, data=</a:t>
            </a:r>
            <a:r>
              <a:rPr lang="en-IN" dirty="0" err="1">
                <a:solidFill>
                  <a:srgbClr val="FF0000"/>
                </a:solidFill>
              </a:rPr>
              <a:t>trainingData</a:t>
            </a:r>
            <a:r>
              <a:rPr lang="en-IN" dirty="0">
                <a:solidFill>
                  <a:srgbClr val="FF0000"/>
                </a:solidFill>
              </a:rPr>
              <a:t>)  </a:t>
            </a:r>
            <a:r>
              <a:rPr lang="en-IN" dirty="0"/>
              <a:t># build the model</a:t>
            </a:r>
          </a:p>
          <a:p>
            <a:r>
              <a:rPr lang="en-IN" dirty="0" err="1">
                <a:solidFill>
                  <a:srgbClr val="FF0000"/>
                </a:solidFill>
              </a:rPr>
              <a:t>distPred</a:t>
            </a:r>
            <a:r>
              <a:rPr lang="en-IN" dirty="0">
                <a:solidFill>
                  <a:srgbClr val="FF0000"/>
                </a:solidFill>
              </a:rPr>
              <a:t> &lt;- predict(</a:t>
            </a:r>
            <a:r>
              <a:rPr lang="en-IN" dirty="0" err="1">
                <a:solidFill>
                  <a:srgbClr val="FF0000"/>
                </a:solidFill>
              </a:rPr>
              <a:t>lmMod</a:t>
            </a:r>
            <a:r>
              <a:rPr lang="en-IN" dirty="0">
                <a:solidFill>
                  <a:srgbClr val="FF0000"/>
                </a:solidFill>
              </a:rPr>
              <a:t>, </a:t>
            </a:r>
            <a:r>
              <a:rPr lang="en-IN" dirty="0" err="1">
                <a:solidFill>
                  <a:srgbClr val="FF0000"/>
                </a:solidFill>
              </a:rPr>
              <a:t>testData</a:t>
            </a:r>
            <a:r>
              <a:rPr lang="en-IN" dirty="0">
                <a:solidFill>
                  <a:srgbClr val="FF0000"/>
                </a:solidFill>
              </a:rPr>
              <a:t>) </a:t>
            </a:r>
            <a:r>
              <a:rPr lang="en-IN" dirty="0"/>
              <a:t> # predict distance</a:t>
            </a:r>
          </a:p>
          <a:p>
            <a:pPr marL="0" indent="0">
              <a:buNone/>
            </a:pPr>
            <a:r>
              <a:rPr lang="en-IN" dirty="0">
                <a:solidFill>
                  <a:srgbClr val="00B050"/>
                </a:solidFill>
              </a:rPr>
              <a:t>Review diagnostic measures.</a:t>
            </a:r>
          </a:p>
          <a:p>
            <a:r>
              <a:rPr lang="en-IN" dirty="0">
                <a:solidFill>
                  <a:srgbClr val="FF0000"/>
                </a:solidFill>
              </a:rPr>
              <a:t>summary (</a:t>
            </a:r>
            <a:r>
              <a:rPr lang="en-IN" dirty="0" err="1">
                <a:solidFill>
                  <a:srgbClr val="FF0000"/>
                </a:solidFill>
              </a:rPr>
              <a:t>lmMod</a:t>
            </a:r>
            <a:r>
              <a:rPr lang="en-IN" dirty="0">
                <a:solidFill>
                  <a:srgbClr val="FF0000"/>
                </a:solidFill>
              </a:rPr>
              <a:t>)</a:t>
            </a:r>
          </a:p>
        </p:txBody>
      </p:sp>
    </p:spTree>
    <p:extLst>
      <p:ext uri="{BB962C8B-B14F-4D97-AF65-F5344CB8AC3E}">
        <p14:creationId xmlns:p14="http://schemas.microsoft.com/office/powerpoint/2010/main" val="20489903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3935-5C8D-4739-977B-245490A2E46C}"/>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106DA3E7-7322-4A06-AF43-95BA9BCED97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a:extLst>
              <a:ext uri="{FF2B5EF4-FFF2-40B4-BE49-F238E27FC236}">
                <a16:creationId xmlns:a16="http://schemas.microsoft.com/office/drawing/2014/main" id="{29E731AC-1976-4F1E-B6AB-E2D19A56AB1A}"/>
              </a:ext>
            </a:extLst>
          </p:cNvPr>
          <p:cNvSpPr>
            <a:spLocks noGrp="1"/>
          </p:cNvSpPr>
          <p:nvPr>
            <p:ph sz="quarter" idx="1"/>
          </p:nvPr>
        </p:nvSpPr>
        <p:spPr>
          <a:xfrm>
            <a:off x="612648" y="1600199"/>
            <a:ext cx="8153400" cy="5077691"/>
          </a:xfrm>
        </p:spPr>
        <p:txBody>
          <a:bodyPr>
            <a:normAutofit fontScale="92500" lnSpcReduction="10000"/>
          </a:bodyPr>
          <a:lstStyle/>
          <a:p>
            <a:pPr marL="0" indent="0">
              <a:buNone/>
            </a:pPr>
            <a:r>
              <a:rPr lang="en-US" dirty="0">
                <a:solidFill>
                  <a:srgbClr val="00B050"/>
                </a:solidFill>
              </a:rPr>
              <a:t>Calculate prediction accuracy and error rates</a:t>
            </a:r>
          </a:p>
          <a:p>
            <a:pPr algn="just"/>
            <a:r>
              <a:rPr lang="en-US" dirty="0" err="1">
                <a:solidFill>
                  <a:srgbClr val="FF0000"/>
                </a:solidFill>
              </a:rPr>
              <a:t>actuals_preds</a:t>
            </a:r>
            <a:r>
              <a:rPr lang="en-US" dirty="0">
                <a:solidFill>
                  <a:srgbClr val="FF0000"/>
                </a:solidFill>
              </a:rPr>
              <a:t>=</a:t>
            </a:r>
            <a:r>
              <a:rPr lang="en-US" dirty="0" err="1">
                <a:solidFill>
                  <a:srgbClr val="FF0000"/>
                </a:solidFill>
              </a:rPr>
              <a:t>data.frame</a:t>
            </a:r>
            <a:r>
              <a:rPr lang="en-US" dirty="0">
                <a:solidFill>
                  <a:srgbClr val="FF0000"/>
                </a:solidFill>
              </a:rPr>
              <a:t>(</a:t>
            </a:r>
            <a:r>
              <a:rPr lang="en-US" dirty="0" err="1">
                <a:solidFill>
                  <a:srgbClr val="FF0000"/>
                </a:solidFill>
              </a:rPr>
              <a:t>cbind</a:t>
            </a:r>
            <a:r>
              <a:rPr lang="en-US" dirty="0">
                <a:solidFill>
                  <a:srgbClr val="FF0000"/>
                </a:solidFill>
              </a:rPr>
              <a:t>(actuals=</a:t>
            </a:r>
            <a:r>
              <a:rPr lang="en-US" dirty="0" err="1">
                <a:solidFill>
                  <a:srgbClr val="FF0000"/>
                </a:solidFill>
              </a:rPr>
              <a:t>testData$dist</a:t>
            </a:r>
            <a:r>
              <a:rPr lang="en-US" dirty="0">
                <a:solidFill>
                  <a:srgbClr val="FF0000"/>
                </a:solidFill>
              </a:rPr>
              <a:t>, </a:t>
            </a:r>
            <a:r>
              <a:rPr lang="en-US" dirty="0" err="1">
                <a:solidFill>
                  <a:srgbClr val="FF0000"/>
                </a:solidFill>
              </a:rPr>
              <a:t>predicteds</a:t>
            </a:r>
            <a:r>
              <a:rPr lang="en-US" dirty="0">
                <a:solidFill>
                  <a:srgbClr val="FF0000"/>
                </a:solidFill>
              </a:rPr>
              <a:t>=</a:t>
            </a:r>
            <a:r>
              <a:rPr lang="en-US" dirty="0" err="1">
                <a:solidFill>
                  <a:srgbClr val="FF0000"/>
                </a:solidFill>
              </a:rPr>
              <a:t>distPred</a:t>
            </a:r>
            <a:r>
              <a:rPr lang="en-US" dirty="0">
                <a:solidFill>
                  <a:srgbClr val="FF0000"/>
                </a:solidFill>
              </a:rPr>
              <a:t>))  </a:t>
            </a:r>
            <a:r>
              <a:rPr lang="en-US" dirty="0"/>
              <a:t># make </a:t>
            </a:r>
            <a:r>
              <a:rPr lang="en-US" dirty="0" err="1"/>
              <a:t>actuals_predicteds</a:t>
            </a:r>
            <a:r>
              <a:rPr lang="en-US" dirty="0"/>
              <a:t> </a:t>
            </a:r>
            <a:r>
              <a:rPr lang="en-US" dirty="0" err="1"/>
              <a:t>dataframe</a:t>
            </a:r>
            <a:r>
              <a:rPr lang="en-US" dirty="0"/>
              <a:t>.</a:t>
            </a:r>
          </a:p>
          <a:p>
            <a:r>
              <a:rPr lang="en-US" dirty="0" err="1">
                <a:solidFill>
                  <a:srgbClr val="FF0000"/>
                </a:solidFill>
              </a:rPr>
              <a:t>correlation_accuracy</a:t>
            </a:r>
            <a:r>
              <a:rPr lang="en-US" dirty="0">
                <a:solidFill>
                  <a:srgbClr val="FF0000"/>
                </a:solidFill>
              </a:rPr>
              <a:t>=</a:t>
            </a:r>
            <a:r>
              <a:rPr lang="en-US" dirty="0" err="1">
                <a:solidFill>
                  <a:srgbClr val="FF0000"/>
                </a:solidFill>
              </a:rPr>
              <a:t>cor</a:t>
            </a:r>
            <a:r>
              <a:rPr lang="en-US" dirty="0">
                <a:solidFill>
                  <a:srgbClr val="FF0000"/>
                </a:solidFill>
              </a:rPr>
              <a:t>(</a:t>
            </a:r>
            <a:r>
              <a:rPr lang="en-US" dirty="0" err="1">
                <a:solidFill>
                  <a:srgbClr val="FF0000"/>
                </a:solidFill>
              </a:rPr>
              <a:t>actuals_preds</a:t>
            </a:r>
            <a:r>
              <a:rPr lang="en-US" dirty="0">
                <a:solidFill>
                  <a:srgbClr val="FF0000"/>
                </a:solidFill>
              </a:rPr>
              <a:t>)  </a:t>
            </a:r>
            <a:endParaRPr lang="en-US" dirty="0"/>
          </a:p>
          <a:p>
            <a:r>
              <a:rPr lang="en-US" dirty="0">
                <a:solidFill>
                  <a:srgbClr val="FF0000"/>
                </a:solidFill>
              </a:rPr>
              <a:t>head(</a:t>
            </a:r>
            <a:r>
              <a:rPr lang="en-US" dirty="0" err="1">
                <a:solidFill>
                  <a:srgbClr val="FF0000"/>
                </a:solidFill>
              </a:rPr>
              <a:t>actuals_preds</a:t>
            </a:r>
            <a:r>
              <a:rPr lang="en-US" dirty="0">
                <a:solidFill>
                  <a:srgbClr val="FF0000"/>
                </a:solidFill>
              </a:rPr>
              <a:t>)</a:t>
            </a:r>
          </a:p>
          <a:p>
            <a:pPr marL="0" indent="0">
              <a:buNone/>
            </a:pPr>
            <a:r>
              <a:rPr lang="en-US" dirty="0">
                <a:solidFill>
                  <a:srgbClr val="00B050"/>
                </a:solidFill>
              </a:rPr>
              <a:t>Now lets calculate the Min Max accuracy and MAPE</a:t>
            </a:r>
          </a:p>
          <a:p>
            <a:r>
              <a:rPr lang="en-IN" dirty="0" err="1">
                <a:solidFill>
                  <a:srgbClr val="FF0000"/>
                </a:solidFill>
              </a:rPr>
              <a:t>min_max_accuracy</a:t>
            </a:r>
            <a:r>
              <a:rPr lang="en-IN" dirty="0">
                <a:solidFill>
                  <a:srgbClr val="FF0000"/>
                </a:solidFill>
              </a:rPr>
              <a:t>=mean(apply(</a:t>
            </a:r>
            <a:r>
              <a:rPr lang="en-IN" dirty="0" err="1">
                <a:solidFill>
                  <a:srgbClr val="FF0000"/>
                </a:solidFill>
              </a:rPr>
              <a:t>actuals_preds</a:t>
            </a:r>
            <a:r>
              <a:rPr lang="en-IN" dirty="0">
                <a:solidFill>
                  <a:srgbClr val="FF0000"/>
                </a:solidFill>
              </a:rPr>
              <a:t>, 1, min) / apply(</a:t>
            </a:r>
            <a:r>
              <a:rPr lang="en-IN" dirty="0" err="1">
                <a:solidFill>
                  <a:srgbClr val="FF0000"/>
                </a:solidFill>
              </a:rPr>
              <a:t>actuals_preds</a:t>
            </a:r>
            <a:r>
              <a:rPr lang="en-IN" dirty="0">
                <a:solidFill>
                  <a:srgbClr val="FF0000"/>
                </a:solidFill>
              </a:rPr>
              <a:t>, 1, max))</a:t>
            </a:r>
          </a:p>
          <a:p>
            <a:r>
              <a:rPr lang="en-IN" dirty="0" err="1">
                <a:solidFill>
                  <a:srgbClr val="FF0000"/>
                </a:solidFill>
              </a:rPr>
              <a:t>mape</a:t>
            </a:r>
            <a:r>
              <a:rPr lang="en-IN" dirty="0">
                <a:solidFill>
                  <a:srgbClr val="FF0000"/>
                </a:solidFill>
              </a:rPr>
              <a:t>=mean(abs((</a:t>
            </a:r>
            <a:r>
              <a:rPr lang="en-IN" dirty="0" err="1">
                <a:solidFill>
                  <a:srgbClr val="FF0000"/>
                </a:solidFill>
              </a:rPr>
              <a:t>actuals_preds$predicteds</a:t>
            </a:r>
            <a:r>
              <a:rPr lang="en-IN" dirty="0">
                <a:solidFill>
                  <a:srgbClr val="FF0000"/>
                </a:solidFill>
              </a:rPr>
              <a:t> - </a:t>
            </a:r>
            <a:r>
              <a:rPr lang="en-IN" dirty="0" err="1">
                <a:solidFill>
                  <a:srgbClr val="FF0000"/>
                </a:solidFill>
              </a:rPr>
              <a:t>actuals_preds$actuals</a:t>
            </a:r>
            <a:r>
              <a:rPr lang="en-IN" dirty="0">
                <a:solidFill>
                  <a:srgbClr val="FF0000"/>
                </a:solidFill>
              </a:rPr>
              <a:t>))/</a:t>
            </a:r>
            <a:r>
              <a:rPr lang="en-IN" dirty="0" err="1">
                <a:solidFill>
                  <a:srgbClr val="FF0000"/>
                </a:solidFill>
              </a:rPr>
              <a:t>actuals_preds$actuals</a:t>
            </a:r>
            <a:r>
              <a:rPr lang="en-IN" dirty="0">
                <a:solidFill>
                  <a:srgbClr val="FF0000"/>
                </a:solidFill>
              </a:rPr>
              <a:t>)</a:t>
            </a:r>
          </a:p>
        </p:txBody>
      </p:sp>
    </p:spTree>
    <p:extLst>
      <p:ext uri="{BB962C8B-B14F-4D97-AF65-F5344CB8AC3E}">
        <p14:creationId xmlns:p14="http://schemas.microsoft.com/office/powerpoint/2010/main" val="37154416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Image result for thank you">
            <a:extLst>
              <a:ext uri="{FF2B5EF4-FFF2-40B4-BE49-F238E27FC236}">
                <a16:creationId xmlns:a16="http://schemas.microsoft.com/office/drawing/2014/main" id="{6C2C4B75-DD94-4155-8B2C-41F6B7249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1" y="0"/>
            <a:ext cx="9162983"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029200"/>
          </a:xfrm>
        </p:spPr>
        <p:txBody>
          <a:bodyPr>
            <a:noAutofit/>
          </a:bodyPr>
          <a:lstStyle/>
          <a:p>
            <a:pPr algn="just"/>
            <a:r>
              <a:rPr lang="en-US" sz="2400" dirty="0"/>
              <a:t>Linear regression is used to predict the value of an outcome variable Y based on one or more input predictor variables X. The aim is to establish a linear relationship (a mathematical formula) between the predictor variable(s) and the response variable, so that, we can use this formula to estimate the value of the response Y, when only the predictors (</a:t>
            </a:r>
            <a:r>
              <a:rPr lang="en-US" sz="2400" dirty="0" err="1"/>
              <a:t>Xs</a:t>
            </a:r>
            <a:r>
              <a:rPr lang="en-US" sz="2400" dirty="0"/>
              <a:t>) values are known.</a:t>
            </a:r>
          </a:p>
          <a:p>
            <a:pPr algn="just"/>
            <a:endParaRPr lang="en-US" sz="2400" dirty="0"/>
          </a:p>
          <a:p>
            <a:pPr algn="just"/>
            <a:r>
              <a:rPr lang="en-US" sz="2400" dirty="0"/>
              <a:t>The aim of linear regression is to model a continuous variable </a:t>
            </a:r>
            <a:r>
              <a:rPr lang="en-US" sz="2400" i="1" dirty="0"/>
              <a:t>Y</a:t>
            </a:r>
            <a:r>
              <a:rPr lang="en-US" sz="2400" dirty="0"/>
              <a:t> as a mathematical function of one or more </a:t>
            </a:r>
            <a:r>
              <a:rPr lang="en-US" sz="2400" i="1" dirty="0"/>
              <a:t>X</a:t>
            </a:r>
            <a:r>
              <a:rPr lang="en-US" sz="2400" dirty="0"/>
              <a:t> variable(s), so that we can use this regression model to predict the </a:t>
            </a:r>
            <a:r>
              <a:rPr lang="en-US" sz="2400" i="1" dirty="0"/>
              <a:t>Y</a:t>
            </a:r>
            <a:r>
              <a:rPr lang="en-US" sz="2400" dirty="0"/>
              <a:t> when only the </a:t>
            </a:r>
            <a:r>
              <a:rPr lang="en-US" sz="2400" i="1" dirty="0"/>
              <a:t>X</a:t>
            </a:r>
            <a:r>
              <a:rPr lang="en-US" sz="2400" dirty="0"/>
              <a:t> is known. This mathematical equation can be generalized as follows: </a:t>
            </a:r>
          </a:p>
          <a:p>
            <a:pPr marL="0" indent="0" algn="ctr">
              <a:buNone/>
            </a:pPr>
            <a:r>
              <a:rPr lang="en-US" sz="2400" i="1" dirty="0"/>
              <a:t>Y</a:t>
            </a:r>
            <a:r>
              <a:rPr lang="en-US" sz="2400" dirty="0"/>
              <a:t> = </a:t>
            </a:r>
            <a:r>
              <a:rPr lang="el-GR" sz="2400" dirty="0">
                <a:latin typeface="Times New Roman" panose="02020603050405020304" pitchFamily="18" charset="0"/>
                <a:cs typeface="Times New Roman" panose="02020603050405020304" pitchFamily="18" charset="0"/>
              </a:rPr>
              <a:t> β</a:t>
            </a:r>
            <a:r>
              <a:rPr lang="en-US" sz="2400" baseline="-25000" dirty="0">
                <a:latin typeface="Times New Roman" panose="02020603050405020304" pitchFamily="18" charset="0"/>
                <a:cs typeface="Times New Roman" panose="02020603050405020304" pitchFamily="18" charset="0"/>
              </a:rPr>
              <a:t>1 </a:t>
            </a:r>
            <a:r>
              <a:rPr lang="en-US" sz="2400" dirty="0"/>
              <a:t> + </a:t>
            </a:r>
            <a:r>
              <a:rPr lang="el-GR" sz="2400" dirty="0">
                <a:latin typeface="Times New Roman" panose="02020603050405020304" pitchFamily="18" charset="0"/>
                <a:cs typeface="Times New Roman" panose="02020603050405020304" pitchFamily="18" charset="0"/>
              </a:rPr>
              <a:t> β</a:t>
            </a:r>
            <a:r>
              <a:rPr lang="en-US" sz="2400" baseline="-25000" dirty="0">
                <a:latin typeface="Times New Roman" panose="02020603050405020304" pitchFamily="18" charset="0"/>
                <a:cs typeface="Times New Roman" panose="02020603050405020304" pitchFamily="18" charset="0"/>
              </a:rPr>
              <a:t>2 </a:t>
            </a:r>
            <a:r>
              <a:rPr lang="en-US" sz="2400" i="1" dirty="0"/>
              <a:t>X</a:t>
            </a:r>
            <a:r>
              <a:rPr lang="en-US" sz="2400" dirty="0"/>
              <a:t> + </a:t>
            </a:r>
            <a:r>
              <a:rPr lang="en-US" sz="2400" i="1" dirty="0"/>
              <a:t>ϵ</a:t>
            </a:r>
            <a:endParaRPr lang="en-US" sz="2400" dirty="0"/>
          </a:p>
          <a:p>
            <a:pPr algn="just">
              <a:spcBef>
                <a:spcPts val="0"/>
              </a:spcBef>
            </a:pPr>
            <a:endParaRPr lang="en-US" sz="2200" dirty="0"/>
          </a:p>
        </p:txBody>
      </p:sp>
      <p:sp>
        <p:nvSpPr>
          <p:cNvPr id="4" name="TextBox 3"/>
          <p:cNvSpPr txBox="1"/>
          <p:nvPr/>
        </p:nvSpPr>
        <p:spPr>
          <a:xfrm>
            <a:off x="457200" y="260975"/>
            <a:ext cx="8458200" cy="830997"/>
          </a:xfrm>
          <a:prstGeom prst="rect">
            <a:avLst/>
          </a:prstGeom>
          <a:noFill/>
        </p:spPr>
        <p:txBody>
          <a:bodyPr wrap="square" rtlCol="0">
            <a:spAutoFit/>
          </a:bodyPr>
          <a:lstStyle/>
          <a:p>
            <a:r>
              <a:rPr lang="en-US" sz="4800" b="1" dirty="0"/>
              <a:t>Introduction</a:t>
            </a:r>
            <a:endParaRPr lang="en-US" sz="4800" dirty="0"/>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lstStyle/>
          <a:p>
            <a:pPr algn="just"/>
            <a:r>
              <a:rPr lang="en-US" sz="3200" dirty="0"/>
              <a:t>where, </a:t>
            </a:r>
            <a:r>
              <a:rPr lang="el-GR" sz="3200" dirty="0">
                <a:latin typeface="Times New Roman" panose="02020603050405020304" pitchFamily="18" charset="0"/>
                <a:cs typeface="Times New Roman" panose="02020603050405020304" pitchFamily="18" charset="0"/>
              </a:rPr>
              <a:t>β</a:t>
            </a:r>
            <a:r>
              <a:rPr lang="en-US" sz="3200" baseline="-25000" dirty="0">
                <a:latin typeface="Times New Roman" panose="02020603050405020304" pitchFamily="18" charset="0"/>
                <a:cs typeface="Times New Roman" panose="02020603050405020304" pitchFamily="18" charset="0"/>
              </a:rPr>
              <a:t>1</a:t>
            </a:r>
            <a:r>
              <a:rPr lang="en-US" sz="3200" dirty="0"/>
              <a:t> is the intercept and </a:t>
            </a:r>
            <a:r>
              <a:rPr lang="el-GR" sz="3200" dirty="0">
                <a:latin typeface="Times New Roman" panose="02020603050405020304" pitchFamily="18" charset="0"/>
                <a:cs typeface="Times New Roman" panose="02020603050405020304" pitchFamily="18" charset="0"/>
              </a:rPr>
              <a:t> β</a:t>
            </a:r>
            <a:r>
              <a:rPr lang="en-US" sz="3200" baseline="-25000" dirty="0">
                <a:latin typeface="Times New Roman" panose="02020603050405020304" pitchFamily="18" charset="0"/>
                <a:cs typeface="Times New Roman" panose="02020603050405020304" pitchFamily="18" charset="0"/>
              </a:rPr>
              <a:t>2</a:t>
            </a:r>
            <a:r>
              <a:rPr lang="en-US" sz="3200" dirty="0"/>
              <a:t> is the slope. Collectively, they are called </a:t>
            </a:r>
            <a:r>
              <a:rPr lang="en-US" sz="3200" i="1" dirty="0"/>
              <a:t>regression coefficients</a:t>
            </a:r>
            <a:r>
              <a:rPr lang="en-US" sz="3200" dirty="0"/>
              <a:t>. </a:t>
            </a:r>
            <a:r>
              <a:rPr lang="en-US" sz="3200" i="1" dirty="0"/>
              <a:t>ϵ</a:t>
            </a:r>
            <a:r>
              <a:rPr lang="en-US" sz="3200" dirty="0"/>
              <a:t> is the error term, the part of </a:t>
            </a:r>
            <a:r>
              <a:rPr lang="en-US" sz="3200" i="1" dirty="0"/>
              <a:t>Y</a:t>
            </a:r>
            <a:r>
              <a:rPr lang="en-US" sz="3200" dirty="0"/>
              <a:t> the regression model is unable to explain.</a:t>
            </a:r>
          </a:p>
          <a:p>
            <a:endParaRPr lang="en-US" dirty="0"/>
          </a:p>
        </p:txBody>
      </p:sp>
      <p:pic>
        <p:nvPicPr>
          <p:cNvPr id="51202" name="Picture 2" descr="http://r-statistics.co/screenshots/linear-regressi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81400"/>
            <a:ext cx="434339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4693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Problem</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r>
              <a:rPr lang="en-US" dirty="0"/>
              <a:t>You can access this dataset simply by typing in cars in your R console. You will find that it consists of 50 observations(rows) and 2 variables (columns) – </a:t>
            </a:r>
            <a:r>
              <a:rPr lang="en-US" dirty="0" err="1"/>
              <a:t>dist</a:t>
            </a:r>
            <a:r>
              <a:rPr lang="en-US" dirty="0"/>
              <a:t> and speed. Lets print out the first six observations here.</a:t>
            </a:r>
          </a:p>
        </p:txBody>
      </p:sp>
    </p:spTree>
    <p:extLst>
      <p:ext uri="{BB962C8B-B14F-4D97-AF65-F5344CB8AC3E}">
        <p14:creationId xmlns:p14="http://schemas.microsoft.com/office/powerpoint/2010/main" val="32154676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Graphical Analysis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612647" y="1600200"/>
            <a:ext cx="8406661" cy="5257800"/>
          </a:xfrm>
        </p:spPr>
        <p:txBody>
          <a:bodyPr>
            <a:noAutofit/>
          </a:bodyPr>
          <a:lstStyle/>
          <a:p>
            <a:pPr marL="0" indent="0" algn="just">
              <a:buNone/>
            </a:pPr>
            <a:r>
              <a:rPr lang="en-US" sz="2400" dirty="0"/>
              <a:t>The aim of this exercise is to build a simple regression model that we can use to predict Distance (</a:t>
            </a:r>
            <a:r>
              <a:rPr lang="en-US" sz="2400" dirty="0" err="1"/>
              <a:t>dist</a:t>
            </a:r>
            <a:r>
              <a:rPr lang="en-US" sz="2400" dirty="0"/>
              <a:t>) by establishing a statistically significant linear relationship with Speed (speed). But before jumping in to the syntax, lets try to understand these variables graphically. </a:t>
            </a:r>
          </a:p>
          <a:p>
            <a:pPr algn="just"/>
            <a:r>
              <a:rPr lang="en-US" sz="2400" b="1" dirty="0"/>
              <a:t>Scatter plot</a:t>
            </a:r>
            <a:r>
              <a:rPr lang="en-US" sz="2400" dirty="0"/>
              <a:t>: Visualize the linear relationship between the predictor and response</a:t>
            </a:r>
          </a:p>
          <a:p>
            <a:pPr algn="just"/>
            <a:r>
              <a:rPr lang="en-US" sz="2400" b="1" dirty="0"/>
              <a:t>Box plot</a:t>
            </a:r>
            <a:r>
              <a:rPr lang="en-US" sz="2400" dirty="0"/>
              <a:t>: To spot any outlier observations in the variable. Having outliers in your predictor can drastically affect the predictions as they can easily affect the direction/slope of the line of best fit.</a:t>
            </a:r>
          </a:p>
          <a:p>
            <a:pPr algn="just"/>
            <a:r>
              <a:rPr lang="en-US" sz="2400" b="1" dirty="0"/>
              <a:t>Density plot</a:t>
            </a:r>
            <a:r>
              <a:rPr lang="en-US" sz="2400" dirty="0"/>
              <a:t>: To see the distribution of the predictor variable. Ideally, a close to normal distribution (a bell shaped curve), without being skewed to the left or right is preferred.</a:t>
            </a:r>
          </a:p>
        </p:txBody>
      </p:sp>
    </p:spTree>
    <p:extLst>
      <p:ext uri="{BB962C8B-B14F-4D97-AF65-F5344CB8AC3E}">
        <p14:creationId xmlns:p14="http://schemas.microsoft.com/office/powerpoint/2010/main" val="34859329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pPr algn="just"/>
            <a:r>
              <a:rPr lang="en-US" dirty="0"/>
              <a:t>Scatter plots can help visualize any linear relationships between the dependent (response) variable and independent (predictor) variables. Ideally, if you are having multiple predictor variables, a scatter plot is drawn for each one of them against the response, along with the line of best.</a:t>
            </a:r>
          </a:p>
          <a:p>
            <a:pPr marL="0" indent="0" algn="just">
              <a:buNone/>
            </a:pPr>
            <a:r>
              <a:rPr lang="en-US" dirty="0" err="1">
                <a:solidFill>
                  <a:srgbClr val="FF0000"/>
                </a:solidFill>
              </a:rPr>
              <a:t>scatter.smooth</a:t>
            </a:r>
            <a:r>
              <a:rPr lang="en-US" dirty="0">
                <a:solidFill>
                  <a:srgbClr val="FF0000"/>
                </a:solidFill>
              </a:rPr>
              <a:t>(x=</a:t>
            </a:r>
            <a:r>
              <a:rPr lang="en-US" dirty="0" err="1">
                <a:solidFill>
                  <a:srgbClr val="FF0000"/>
                </a:solidFill>
              </a:rPr>
              <a:t>cars$speed,y</a:t>
            </a:r>
            <a:r>
              <a:rPr lang="en-US" dirty="0">
                <a:solidFill>
                  <a:srgbClr val="FF0000"/>
                </a:solidFill>
              </a:rPr>
              <a:t>=</a:t>
            </a:r>
            <a:r>
              <a:rPr lang="en-US" dirty="0" err="1">
                <a:solidFill>
                  <a:srgbClr val="FF0000"/>
                </a:solidFill>
              </a:rPr>
              <a:t>cars$dist</a:t>
            </a:r>
            <a:r>
              <a:rPr lang="en-US" dirty="0">
                <a:solidFill>
                  <a:srgbClr val="FF0000"/>
                </a:solidFill>
              </a:rPr>
              <a:t>, main="</a:t>
            </a:r>
            <a:r>
              <a:rPr lang="en-US" dirty="0" err="1">
                <a:solidFill>
                  <a:srgbClr val="FF0000"/>
                </a:solidFill>
              </a:rPr>
              <a:t>Dist</a:t>
            </a:r>
            <a:r>
              <a:rPr lang="en-US" dirty="0">
                <a:solidFill>
                  <a:srgbClr val="FF0000"/>
                </a:solidFill>
              </a:rPr>
              <a:t> ~ Speed")</a:t>
            </a:r>
          </a:p>
          <a:p>
            <a:pPr algn="just"/>
            <a:endParaRPr lang="en-US" dirty="0"/>
          </a:p>
        </p:txBody>
      </p:sp>
    </p:spTree>
    <p:extLst>
      <p:ext uri="{BB962C8B-B14F-4D97-AF65-F5344CB8AC3E}">
        <p14:creationId xmlns:p14="http://schemas.microsoft.com/office/powerpoint/2010/main" val="36291216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pic>
        <p:nvPicPr>
          <p:cNvPr id="6" name="Content Placeholder 5"/>
          <p:cNvPicPr>
            <a:picLocks noGrp="1" noChangeAspect="1"/>
          </p:cNvPicPr>
          <p:nvPr>
            <p:ph sz="quarter" idx="1"/>
          </p:nvPr>
        </p:nvPicPr>
        <p:blipFill>
          <a:blip r:embed="rId2"/>
          <a:stretch>
            <a:fillRect/>
          </a:stretch>
        </p:blipFill>
        <p:spPr>
          <a:xfrm>
            <a:off x="1066800" y="1828800"/>
            <a:ext cx="6577293" cy="4495800"/>
          </a:xfrm>
          <a:prstGeom prst="rect">
            <a:avLst/>
          </a:prstGeom>
        </p:spPr>
      </p:pic>
    </p:spTree>
    <p:extLst>
      <p:ext uri="{BB962C8B-B14F-4D97-AF65-F5344CB8AC3E}">
        <p14:creationId xmlns:p14="http://schemas.microsoft.com/office/powerpoint/2010/main" val="36183134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BoxPlot</a:t>
            </a:r>
            <a:r>
              <a:rPr lang="en-US" dirty="0"/>
              <a:t> – Check for outliers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dirty="0"/>
              <a:t>Generally, any </a:t>
            </a:r>
            <a:r>
              <a:rPr lang="en-US" dirty="0" err="1"/>
              <a:t>datapoint</a:t>
            </a:r>
            <a:r>
              <a:rPr lang="en-US" dirty="0"/>
              <a:t> that lies outside the 1.5 * interquartile-range (1.5 * </a:t>
            </a:r>
            <a:r>
              <a:rPr lang="en-US" i="1" dirty="0"/>
              <a:t>IQR</a:t>
            </a:r>
            <a:r>
              <a:rPr lang="en-US" dirty="0"/>
              <a:t>) is considered an outlier, where, IQR is calculated as the distance between the 25th percentile and 75th percentile values for that variable.</a:t>
            </a:r>
          </a:p>
          <a:p>
            <a:pPr algn="just"/>
            <a:r>
              <a:rPr lang="en-US" dirty="0">
                <a:solidFill>
                  <a:srgbClr val="FF0000"/>
                </a:solidFill>
              </a:rPr>
              <a:t>par(</a:t>
            </a:r>
            <a:r>
              <a:rPr lang="en-US" dirty="0" err="1">
                <a:solidFill>
                  <a:srgbClr val="FF0000"/>
                </a:solidFill>
              </a:rPr>
              <a:t>mfrow</a:t>
            </a:r>
            <a:r>
              <a:rPr lang="en-US" dirty="0">
                <a:solidFill>
                  <a:srgbClr val="FF0000"/>
                </a:solidFill>
              </a:rPr>
              <a:t>=c(1, 2))  </a:t>
            </a:r>
            <a:r>
              <a:rPr lang="en-US" dirty="0"/>
              <a:t># divide graph area in 2 columns</a:t>
            </a:r>
          </a:p>
          <a:p>
            <a:pPr algn="just"/>
            <a:r>
              <a:rPr lang="en-US" dirty="0">
                <a:solidFill>
                  <a:srgbClr val="FF0000"/>
                </a:solidFill>
              </a:rPr>
              <a:t>boxplot(</a:t>
            </a:r>
            <a:r>
              <a:rPr lang="en-US" dirty="0" err="1">
                <a:solidFill>
                  <a:srgbClr val="FF0000"/>
                </a:solidFill>
              </a:rPr>
              <a:t>cars$speed,main</a:t>
            </a:r>
            <a:r>
              <a:rPr lang="en-US" dirty="0">
                <a:solidFill>
                  <a:srgbClr val="FF0000"/>
                </a:solidFill>
              </a:rPr>
              <a:t>="Speed", sub=paste("Outlier rows: ", </a:t>
            </a:r>
            <a:r>
              <a:rPr lang="en-US" dirty="0" err="1">
                <a:solidFill>
                  <a:srgbClr val="FF0000"/>
                </a:solidFill>
              </a:rPr>
              <a:t>boxplot.stats</a:t>
            </a:r>
            <a:r>
              <a:rPr lang="en-US" dirty="0">
                <a:solidFill>
                  <a:srgbClr val="FF0000"/>
                </a:solidFill>
              </a:rPr>
              <a:t>(</a:t>
            </a:r>
            <a:r>
              <a:rPr lang="en-US" dirty="0" err="1">
                <a:solidFill>
                  <a:srgbClr val="FF0000"/>
                </a:solidFill>
              </a:rPr>
              <a:t>cars$speed</a:t>
            </a:r>
            <a:r>
              <a:rPr lang="en-US" dirty="0">
                <a:solidFill>
                  <a:srgbClr val="FF0000"/>
                </a:solidFill>
              </a:rPr>
              <a:t>)$out))</a:t>
            </a:r>
            <a:r>
              <a:rPr lang="en-US" dirty="0"/>
              <a:t>  # box plot for 'speed'</a:t>
            </a:r>
          </a:p>
          <a:p>
            <a:pPr algn="just"/>
            <a:r>
              <a:rPr lang="en-US" dirty="0">
                <a:solidFill>
                  <a:srgbClr val="FF0000"/>
                </a:solidFill>
              </a:rPr>
              <a:t>boxplot(</a:t>
            </a:r>
            <a:r>
              <a:rPr lang="en-US" dirty="0" err="1">
                <a:solidFill>
                  <a:srgbClr val="FF0000"/>
                </a:solidFill>
              </a:rPr>
              <a:t>cars$dist</a:t>
            </a:r>
            <a:r>
              <a:rPr lang="en-US" dirty="0">
                <a:solidFill>
                  <a:srgbClr val="FF0000"/>
                </a:solidFill>
              </a:rPr>
              <a:t>, main="Distance", sub=paste("Outlier rows: ", </a:t>
            </a:r>
            <a:r>
              <a:rPr lang="en-US" dirty="0" err="1">
                <a:solidFill>
                  <a:srgbClr val="FF0000"/>
                </a:solidFill>
              </a:rPr>
              <a:t>boxplot.stats</a:t>
            </a:r>
            <a:r>
              <a:rPr lang="en-US" dirty="0">
                <a:solidFill>
                  <a:srgbClr val="FF0000"/>
                </a:solidFill>
              </a:rPr>
              <a:t>(</a:t>
            </a:r>
            <a:r>
              <a:rPr lang="en-US" dirty="0" err="1">
                <a:solidFill>
                  <a:srgbClr val="FF0000"/>
                </a:solidFill>
              </a:rPr>
              <a:t>cars$dist</a:t>
            </a:r>
            <a:r>
              <a:rPr lang="en-US" dirty="0">
                <a:solidFill>
                  <a:srgbClr val="FF0000"/>
                </a:solidFill>
              </a:rPr>
              <a:t>)$out))</a:t>
            </a:r>
            <a:r>
              <a:rPr lang="en-US" dirty="0"/>
              <a:t>  # box plot for 'distance'</a:t>
            </a:r>
          </a:p>
        </p:txBody>
      </p:sp>
    </p:spTree>
    <p:extLst>
      <p:ext uri="{BB962C8B-B14F-4D97-AF65-F5344CB8AC3E}">
        <p14:creationId xmlns:p14="http://schemas.microsoft.com/office/powerpoint/2010/main" val="4581698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153400" cy="990600"/>
          </a:xfrm>
        </p:spPr>
        <p:txBody>
          <a:bodyPr>
            <a:normAutofit fontScale="90000"/>
          </a:bodyPr>
          <a:lstStyle/>
          <a:p>
            <a:r>
              <a:rPr lang="en-US" dirty="0"/>
              <a:t>Density plot – Check if the response variable is close to normality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solidFill>
                  <a:srgbClr val="FF0000"/>
                </a:solidFill>
              </a:rPr>
              <a:t>library(e1071)</a:t>
            </a:r>
          </a:p>
          <a:p>
            <a:r>
              <a:rPr lang="en-US" dirty="0">
                <a:solidFill>
                  <a:srgbClr val="FF0000"/>
                </a:solidFill>
              </a:rPr>
              <a:t>par(</a:t>
            </a:r>
            <a:r>
              <a:rPr lang="en-US" dirty="0" err="1">
                <a:solidFill>
                  <a:srgbClr val="FF0000"/>
                </a:solidFill>
              </a:rPr>
              <a:t>mfrow</a:t>
            </a:r>
            <a:r>
              <a:rPr lang="en-US" dirty="0">
                <a:solidFill>
                  <a:srgbClr val="FF0000"/>
                </a:solidFill>
              </a:rPr>
              <a:t>=c(1, 2))  </a:t>
            </a:r>
            <a:r>
              <a:rPr lang="en-US" dirty="0"/>
              <a:t># divide graph area in 2 columns</a:t>
            </a:r>
          </a:p>
          <a:p>
            <a:r>
              <a:rPr lang="en-US" dirty="0">
                <a:solidFill>
                  <a:srgbClr val="FF0000"/>
                </a:solidFill>
              </a:rPr>
              <a:t>plot(density(</a:t>
            </a:r>
            <a:r>
              <a:rPr lang="en-US" dirty="0" err="1">
                <a:solidFill>
                  <a:srgbClr val="FF0000"/>
                </a:solidFill>
              </a:rPr>
              <a:t>cars$speed</a:t>
            </a:r>
            <a:r>
              <a:rPr lang="en-US" dirty="0">
                <a:solidFill>
                  <a:srgbClr val="FF0000"/>
                </a:solidFill>
              </a:rPr>
              <a:t>), main="Density Plot: Speed", </a:t>
            </a:r>
            <a:r>
              <a:rPr lang="en-US" dirty="0" err="1">
                <a:solidFill>
                  <a:srgbClr val="FF0000"/>
                </a:solidFill>
              </a:rPr>
              <a:t>ylab</a:t>
            </a:r>
            <a:r>
              <a:rPr lang="en-US" dirty="0">
                <a:solidFill>
                  <a:srgbClr val="FF0000"/>
                </a:solidFill>
              </a:rPr>
              <a:t>="Frequency", sub=paste("</a:t>
            </a:r>
            <a:r>
              <a:rPr lang="en-US" dirty="0" err="1">
                <a:solidFill>
                  <a:srgbClr val="FF0000"/>
                </a:solidFill>
              </a:rPr>
              <a:t>Skewness</a:t>
            </a:r>
            <a:r>
              <a:rPr lang="en-US" dirty="0">
                <a:solidFill>
                  <a:srgbClr val="FF0000"/>
                </a:solidFill>
              </a:rPr>
              <a:t>:", round(e1071::</a:t>
            </a:r>
            <a:r>
              <a:rPr lang="en-US" dirty="0" err="1">
                <a:solidFill>
                  <a:srgbClr val="FF0000"/>
                </a:solidFill>
              </a:rPr>
              <a:t>skewness</a:t>
            </a:r>
            <a:r>
              <a:rPr lang="en-US" dirty="0">
                <a:solidFill>
                  <a:srgbClr val="FF0000"/>
                </a:solidFill>
              </a:rPr>
              <a:t>(</a:t>
            </a:r>
            <a:r>
              <a:rPr lang="en-US" dirty="0" err="1">
                <a:solidFill>
                  <a:srgbClr val="FF0000"/>
                </a:solidFill>
              </a:rPr>
              <a:t>cars$speed</a:t>
            </a:r>
            <a:r>
              <a:rPr lang="en-US" dirty="0">
                <a:solidFill>
                  <a:srgbClr val="FF0000"/>
                </a:solidFill>
              </a:rPr>
              <a:t>), 2)))</a:t>
            </a:r>
            <a:r>
              <a:rPr lang="en-US" dirty="0"/>
              <a:t>  # density plot for 'speed'</a:t>
            </a:r>
          </a:p>
          <a:p>
            <a:r>
              <a:rPr lang="en-US" dirty="0">
                <a:solidFill>
                  <a:srgbClr val="FF0000"/>
                </a:solidFill>
              </a:rPr>
              <a:t>polygon(density(</a:t>
            </a:r>
            <a:r>
              <a:rPr lang="en-US" dirty="0" err="1">
                <a:solidFill>
                  <a:srgbClr val="FF0000"/>
                </a:solidFill>
              </a:rPr>
              <a:t>cars$speed</a:t>
            </a:r>
            <a:r>
              <a:rPr lang="en-US" dirty="0">
                <a:solidFill>
                  <a:srgbClr val="FF0000"/>
                </a:solidFill>
              </a:rPr>
              <a:t>), col="red")</a:t>
            </a:r>
          </a:p>
          <a:p>
            <a:r>
              <a:rPr lang="en-US" dirty="0">
                <a:solidFill>
                  <a:srgbClr val="FF0000"/>
                </a:solidFill>
              </a:rPr>
              <a:t>plot(density(</a:t>
            </a:r>
            <a:r>
              <a:rPr lang="en-US" dirty="0" err="1">
                <a:solidFill>
                  <a:srgbClr val="FF0000"/>
                </a:solidFill>
              </a:rPr>
              <a:t>cars$dist</a:t>
            </a:r>
            <a:r>
              <a:rPr lang="en-US" dirty="0">
                <a:solidFill>
                  <a:srgbClr val="FF0000"/>
                </a:solidFill>
              </a:rPr>
              <a:t>), main="Density Plot: Distance", </a:t>
            </a:r>
            <a:r>
              <a:rPr lang="en-US" dirty="0" err="1">
                <a:solidFill>
                  <a:srgbClr val="FF0000"/>
                </a:solidFill>
              </a:rPr>
              <a:t>ylab</a:t>
            </a:r>
            <a:r>
              <a:rPr lang="en-US" dirty="0">
                <a:solidFill>
                  <a:srgbClr val="FF0000"/>
                </a:solidFill>
              </a:rPr>
              <a:t>="Frequency", sub=paste("</a:t>
            </a:r>
            <a:r>
              <a:rPr lang="en-US" dirty="0" err="1">
                <a:solidFill>
                  <a:srgbClr val="FF0000"/>
                </a:solidFill>
              </a:rPr>
              <a:t>Skewness</a:t>
            </a:r>
            <a:r>
              <a:rPr lang="en-US" dirty="0">
                <a:solidFill>
                  <a:srgbClr val="FF0000"/>
                </a:solidFill>
              </a:rPr>
              <a:t>:", round(e1071::</a:t>
            </a:r>
            <a:r>
              <a:rPr lang="en-US" dirty="0" err="1">
                <a:solidFill>
                  <a:srgbClr val="FF0000"/>
                </a:solidFill>
              </a:rPr>
              <a:t>skewness</a:t>
            </a:r>
            <a:r>
              <a:rPr lang="en-US" dirty="0">
                <a:solidFill>
                  <a:srgbClr val="FF0000"/>
                </a:solidFill>
              </a:rPr>
              <a:t>(</a:t>
            </a:r>
            <a:r>
              <a:rPr lang="en-US" dirty="0" err="1">
                <a:solidFill>
                  <a:srgbClr val="FF0000"/>
                </a:solidFill>
              </a:rPr>
              <a:t>cars$dist</a:t>
            </a:r>
            <a:r>
              <a:rPr lang="en-US" dirty="0">
                <a:solidFill>
                  <a:srgbClr val="FF0000"/>
                </a:solidFill>
              </a:rPr>
              <a:t>), 2)))</a:t>
            </a:r>
            <a:r>
              <a:rPr lang="en-US" dirty="0"/>
              <a:t>  # density plot for '</a:t>
            </a:r>
            <a:r>
              <a:rPr lang="en-US" dirty="0" err="1"/>
              <a:t>dist</a:t>
            </a:r>
            <a:r>
              <a:rPr lang="en-US" dirty="0"/>
              <a:t>'</a:t>
            </a:r>
          </a:p>
          <a:p>
            <a:r>
              <a:rPr lang="en-US" dirty="0">
                <a:solidFill>
                  <a:srgbClr val="FF0000"/>
                </a:solidFill>
              </a:rPr>
              <a:t>polygon(density(</a:t>
            </a:r>
            <a:r>
              <a:rPr lang="en-US" dirty="0" err="1">
                <a:solidFill>
                  <a:srgbClr val="FF0000"/>
                </a:solidFill>
              </a:rPr>
              <a:t>cars$dist</a:t>
            </a:r>
            <a:r>
              <a:rPr lang="en-US" dirty="0">
                <a:solidFill>
                  <a:srgbClr val="FF0000"/>
                </a:solidFill>
              </a:rPr>
              <a:t>), col="red")</a:t>
            </a:r>
          </a:p>
        </p:txBody>
      </p:sp>
    </p:spTree>
    <p:extLst>
      <p:ext uri="{BB962C8B-B14F-4D97-AF65-F5344CB8AC3E}">
        <p14:creationId xmlns:p14="http://schemas.microsoft.com/office/powerpoint/2010/main" val="4189564466"/>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1407</Words>
  <Application>Microsoft Office PowerPoint</Application>
  <PresentationFormat>On-screen Show (4:3)</PresentationFormat>
  <Paragraphs>85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Cambria Math</vt:lpstr>
      <vt:lpstr>Times New Roman</vt:lpstr>
      <vt:lpstr>Tw Cen MT</vt:lpstr>
      <vt:lpstr>Wingdings</vt:lpstr>
      <vt:lpstr>Wingdings 2</vt:lpstr>
      <vt:lpstr>Median</vt:lpstr>
      <vt:lpstr>Regression Analysis using R</vt:lpstr>
      <vt:lpstr>PowerPoint Presentation</vt:lpstr>
      <vt:lpstr>PowerPoint Presentation</vt:lpstr>
      <vt:lpstr>Example Problem</vt:lpstr>
      <vt:lpstr>Graphical Analysis</vt:lpstr>
      <vt:lpstr>Scatter Plot</vt:lpstr>
      <vt:lpstr>PowerPoint Presentation</vt:lpstr>
      <vt:lpstr>BoxPlot – Check for outliers</vt:lpstr>
      <vt:lpstr>Density plot – Check if the response variable is close to normality</vt:lpstr>
      <vt:lpstr>Build Linear Model</vt:lpstr>
      <vt:lpstr>Model Diagnostics</vt:lpstr>
      <vt:lpstr>R-Squared and Adj R-Squared</vt:lpstr>
      <vt:lpstr>Predicting Linear Models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using R</dc:title>
  <dc:creator>Prachi Agrawal</dc:creator>
  <cp:lastModifiedBy>Prachi Agrawal</cp:lastModifiedBy>
  <cp:revision>21</cp:revision>
  <dcterms:modified xsi:type="dcterms:W3CDTF">2019-12-11T01:42:30Z</dcterms:modified>
</cp:coreProperties>
</file>