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12"/>
  </p:notesMasterIdLst>
  <p:handoutMasterIdLst>
    <p:handoutMasterId r:id="rId13"/>
  </p:handoutMasterIdLst>
  <p:sldIdLst>
    <p:sldId id="256" r:id="rId2"/>
    <p:sldId id="258" r:id="rId3"/>
    <p:sldId id="383" r:id="rId4"/>
    <p:sldId id="384" r:id="rId5"/>
    <p:sldId id="385" r:id="rId6"/>
    <p:sldId id="386" r:id="rId7"/>
    <p:sldId id="387" r:id="rId8"/>
    <p:sldId id="388" r:id="rId9"/>
    <p:sldId id="389" r:id="rId10"/>
    <p:sldId id="3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vu wipro" initials="sw"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9" d="100"/>
          <a:sy n="69" d="100"/>
        </p:scale>
        <p:origin x="1152" y="66"/>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1552E7-3611-4128-9BDE-28C8FE61A674}" type="datetimeFigureOut">
              <a:rPr lang="en-US" smtClean="0"/>
              <a:pPr/>
              <a:t>12/11/2019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8FA61-B86A-4646-857F-E03B1A90B626}" type="slidenum">
              <a:rPr lang="en-US" smtClean="0"/>
              <a:pPr/>
              <a:t>‹#›</a:t>
            </a:fld>
            <a:endParaRPr lang="en-US"/>
          </a:p>
        </p:txBody>
      </p:sp>
    </p:spTree>
    <p:extLst>
      <p:ext uri="{BB962C8B-B14F-4D97-AF65-F5344CB8AC3E}">
        <p14:creationId xmlns:p14="http://schemas.microsoft.com/office/powerpoint/2010/main" val="14335317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3F51CD-9A9A-481A-8311-441D9675A8C4}" type="datetimeFigureOut">
              <a:rPr lang="en-US" smtClean="0"/>
              <a:pPr/>
              <a:t>12/10/2019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BF2E1A-FA1F-4969-AF38-C60967CF3370}" type="slidenum">
              <a:rPr lang="en-US" smtClean="0"/>
              <a:pPr/>
              <a:t>‹#›</a:t>
            </a:fld>
            <a:endParaRPr lang="en-US"/>
          </a:p>
        </p:txBody>
      </p:sp>
    </p:spTree>
    <p:extLst>
      <p:ext uri="{BB962C8B-B14F-4D97-AF65-F5344CB8AC3E}">
        <p14:creationId xmlns:p14="http://schemas.microsoft.com/office/powerpoint/2010/main" val="117452347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BF2E1A-FA1F-4969-AF38-C60967CF3370}" type="slidenum">
              <a:rPr lang="en-US" smtClean="0"/>
              <a:pPr/>
              <a:t>1</a:t>
            </a:fld>
            <a:endParaRPr lang="en-US"/>
          </a:p>
        </p:txBody>
      </p:sp>
      <p:sp>
        <p:nvSpPr>
          <p:cNvPr id="5" name="Date Placeholder 4"/>
          <p:cNvSpPr>
            <a:spLocks noGrp="1"/>
          </p:cNvSpPr>
          <p:nvPr>
            <p:ph type="dt" idx="11"/>
          </p:nvPr>
        </p:nvSpPr>
        <p:spPr/>
        <p:txBody>
          <a:bodyPr/>
          <a:lstStyle/>
          <a:p>
            <a:fld id="{58F502B6-A429-48D4-9293-FED778A08B61}" type="datetime1">
              <a:rPr lang="en-US" smtClean="0"/>
              <a:pPr/>
              <a:t>12/10/2019</a:t>
            </a:fld>
            <a:endParaRPr lang="en-US"/>
          </a:p>
        </p:txBody>
      </p:sp>
    </p:spTree>
    <p:extLst>
      <p:ext uri="{BB962C8B-B14F-4D97-AF65-F5344CB8AC3E}">
        <p14:creationId xmlns:p14="http://schemas.microsoft.com/office/powerpoint/2010/main" val="2771939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3C9BAAB-6ACA-49A2-B5D3-F8D0044511AB}" type="datetime1">
              <a:rPr lang="en-US" smtClean="0"/>
              <a:pPr/>
              <a:t>12/10/2019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Ganesh</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C2E716-2B34-493B-A5FB-24D37BDD1507}" type="datetime1">
              <a:rPr lang="en-US" smtClean="0"/>
              <a:pPr/>
              <a:t>12/10/2019</a:t>
            </a:fld>
            <a:endParaRPr lang="en-US"/>
          </a:p>
        </p:txBody>
      </p:sp>
      <p:sp>
        <p:nvSpPr>
          <p:cNvPr id="5" name="Footer Placeholder 4"/>
          <p:cNvSpPr>
            <a:spLocks noGrp="1"/>
          </p:cNvSpPr>
          <p:nvPr>
            <p:ph type="ftr" sz="quarter" idx="11"/>
          </p:nvPr>
        </p:nvSpPr>
        <p:spPr/>
        <p:txBody>
          <a:bodyPr/>
          <a:lstStyle/>
          <a:p>
            <a:r>
              <a:rPr lang="en-US"/>
              <a:t>Ganesh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3271016-3336-4E6E-B4C1-B73300A831A6}" type="datetime1">
              <a:rPr lang="en-US" smtClean="0"/>
              <a:pPr/>
              <a:t>12/10/2019</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a:t>Ganesh</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A3683F8-8FF5-43FE-A0D1-9CEAD8FE4AAB}" type="datetime1">
              <a:rPr lang="en-US" smtClean="0"/>
              <a:pPr/>
              <a:t>12/10/2019</a:t>
            </a:fld>
            <a:endParaRPr lang="en-US"/>
          </a:p>
        </p:txBody>
      </p:sp>
      <p:sp>
        <p:nvSpPr>
          <p:cNvPr id="5" name="Footer Placeholder 4"/>
          <p:cNvSpPr>
            <a:spLocks noGrp="1"/>
          </p:cNvSpPr>
          <p:nvPr>
            <p:ph type="ftr" sz="quarter" idx="11"/>
          </p:nvPr>
        </p:nvSpPr>
        <p:spPr/>
        <p:txBody>
          <a:bodyPr/>
          <a:lstStyle/>
          <a:p>
            <a:r>
              <a:rPr lang="en-US"/>
              <a:t>Ganesh</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A6797B13-320F-413A-B7DB-135E8C169DE9}" type="datetime1">
              <a:rPr lang="en-US" smtClean="0"/>
              <a:pPr/>
              <a:t>12/10/2019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r>
              <a:rPr lang="en-US"/>
              <a:t>Ganesh</a:t>
            </a: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08069DB-538B-45CC-BFFC-0A7AD0330233}" type="datetime1">
              <a:rPr lang="en-US" smtClean="0"/>
              <a:pPr/>
              <a:t>12/10/2019</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a:t>Ganesh</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5C487DDA-DA99-4427-92E5-66AF01737570}" type="datetime1">
              <a:rPr lang="en-US" smtClean="0"/>
              <a:pPr/>
              <a:t>12/10/2019</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Ganesh</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A20BCA0-AB96-4810-8FB4-61368A20958C}" type="datetime1">
              <a:rPr lang="en-US" smtClean="0"/>
              <a:pPr/>
              <a:t>12/10/2019</a:t>
            </a:fld>
            <a:endParaRPr lang="en-US"/>
          </a:p>
        </p:txBody>
      </p:sp>
      <p:sp>
        <p:nvSpPr>
          <p:cNvPr id="4" name="Footer Placeholder 3"/>
          <p:cNvSpPr>
            <a:spLocks noGrp="1"/>
          </p:cNvSpPr>
          <p:nvPr>
            <p:ph type="ftr" sz="quarter" idx="11"/>
          </p:nvPr>
        </p:nvSpPr>
        <p:spPr/>
        <p:txBody>
          <a:bodyPr/>
          <a:lstStyle/>
          <a:p>
            <a:r>
              <a:rPr lang="en-US"/>
              <a:t>Ganesh</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E51A9E-A767-4B7A-9EB9-576A1187B5E5}" type="datetime1">
              <a:rPr lang="en-US" smtClean="0"/>
              <a:pPr/>
              <a:t>12/10/2019</a:t>
            </a:fld>
            <a:endParaRPr lang="en-US"/>
          </a:p>
        </p:txBody>
      </p:sp>
      <p:sp>
        <p:nvSpPr>
          <p:cNvPr id="3" name="Footer Placeholder 2"/>
          <p:cNvSpPr>
            <a:spLocks noGrp="1"/>
          </p:cNvSpPr>
          <p:nvPr>
            <p:ph type="ftr" sz="quarter" idx="11"/>
          </p:nvPr>
        </p:nvSpPr>
        <p:spPr/>
        <p:txBody>
          <a:bodyPr/>
          <a:lstStyle/>
          <a:p>
            <a:r>
              <a:rPr lang="en-US"/>
              <a:t>Ganesh</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30FA8438-9090-4DEE-93E7-4B5F7BFE8CED}" type="datetime1">
              <a:rPr lang="en-US" smtClean="0"/>
              <a:pPr/>
              <a:t>12/10/2019</a:t>
            </a:fld>
            <a:endParaRPr lang="en-US"/>
          </a:p>
        </p:txBody>
      </p:sp>
      <p:sp>
        <p:nvSpPr>
          <p:cNvPr id="6" name="Footer Placeholder 5"/>
          <p:cNvSpPr>
            <a:spLocks noGrp="1"/>
          </p:cNvSpPr>
          <p:nvPr>
            <p:ph type="ftr" sz="quarter" idx="11"/>
          </p:nvPr>
        </p:nvSpPr>
        <p:spPr/>
        <p:txBody>
          <a:bodyPr/>
          <a:lstStyle/>
          <a:p>
            <a:r>
              <a:rPr lang="en-US"/>
              <a:t>Ganesh</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3D7DD78-CAD6-4871-9D97-5AA1CD4FAE02}" type="datetime1">
              <a:rPr lang="en-US" smtClean="0"/>
              <a:pPr/>
              <a:t>12/10/2019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Ganesh</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51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77B2317-88BC-4A97-B2FF-C4F7C108F903}" type="datetime1">
              <a:rPr lang="en-US" smtClean="0"/>
              <a:pPr/>
              <a:t>12/10/2019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Ganesh</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rganesh@nith.ac.in"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304800" y="228600"/>
            <a:ext cx="8610600" cy="2514600"/>
          </a:xfrm>
        </p:spPr>
        <p:txBody>
          <a:bodyPr>
            <a:noAutofit/>
          </a:bodyPr>
          <a:lstStyle/>
          <a:p>
            <a:pPr algn="ctr"/>
            <a:r>
              <a:rPr lang="en-US" sz="6000" b="1" dirty="0">
                <a:solidFill>
                  <a:srgbClr val="993300"/>
                </a:solidFill>
              </a:rPr>
              <a:t>Linear Regression using R</a:t>
            </a:r>
          </a:p>
        </p:txBody>
      </p:sp>
      <p:sp>
        <p:nvSpPr>
          <p:cNvPr id="4" name="TextBox 3"/>
          <p:cNvSpPr txBox="1"/>
          <p:nvPr/>
        </p:nvSpPr>
        <p:spPr>
          <a:xfrm>
            <a:off x="522514" y="4648200"/>
            <a:ext cx="8458200" cy="1815882"/>
          </a:xfrm>
          <a:prstGeom prst="rect">
            <a:avLst/>
          </a:prstGeom>
          <a:noFill/>
        </p:spPr>
        <p:txBody>
          <a:bodyPr wrap="square" rtlCol="0">
            <a:spAutoFit/>
          </a:bodyPr>
          <a:lstStyle/>
          <a:p>
            <a:pPr algn="ctr"/>
            <a:r>
              <a:rPr lang="en-US" sz="2800" b="1" dirty="0">
                <a:solidFill>
                  <a:srgbClr val="7030A0"/>
                </a:solidFill>
              </a:rPr>
              <a:t>Dr. Talari Ganesh</a:t>
            </a:r>
          </a:p>
          <a:p>
            <a:pPr algn="ctr"/>
            <a:r>
              <a:rPr lang="en-US" sz="2800" dirty="0">
                <a:solidFill>
                  <a:srgbClr val="0070C0"/>
                </a:solidFill>
              </a:rPr>
              <a:t>Department of Mathematics &amp; Scientific Computing</a:t>
            </a:r>
          </a:p>
          <a:p>
            <a:pPr algn="ctr"/>
            <a:r>
              <a:rPr lang="en-US" sz="2800" dirty="0">
                <a:solidFill>
                  <a:srgbClr val="0070C0"/>
                </a:solidFill>
              </a:rPr>
              <a:t>NIT Hamirpur (HP)</a:t>
            </a:r>
          </a:p>
          <a:p>
            <a:pPr algn="ctr"/>
            <a:r>
              <a:rPr lang="en-US" sz="2800" dirty="0">
                <a:solidFill>
                  <a:srgbClr val="0070C0"/>
                </a:solidFill>
              </a:rPr>
              <a:t>Email: </a:t>
            </a:r>
            <a:r>
              <a:rPr lang="en-US" sz="2800" dirty="0">
                <a:solidFill>
                  <a:srgbClr val="0070C0"/>
                </a:solidFill>
                <a:hlinkClick r:id="rId3"/>
              </a:rPr>
              <a:t>drganesh@nith.ac.in</a:t>
            </a:r>
            <a:r>
              <a:rPr lang="en-US" sz="2800" dirty="0">
                <a:solidFill>
                  <a:srgbClr val="0070C0"/>
                </a:solidFill>
              </a:rPr>
              <a:t> </a:t>
            </a:r>
          </a:p>
        </p:txBody>
      </p:sp>
      <p:sp>
        <p:nvSpPr>
          <p:cNvPr id="6" name="Slide Number Placeholder 5"/>
          <p:cNvSpPr>
            <a:spLocks noGrp="1"/>
          </p:cNvSpPr>
          <p:nvPr>
            <p:ph type="sldNum" sz="quarter" idx="12"/>
          </p:nvPr>
        </p:nvSpPr>
        <p:spPr/>
        <p:txBody>
          <a:bodyPr>
            <a:normAutofit fontScale="85000" lnSpcReduction="20000"/>
          </a:bodyPr>
          <a:lstStyle/>
          <a:p>
            <a:fld id="{B6F15528-21DE-4FAA-801E-634DDDAF4B2B}" type="slidenum">
              <a:rPr lang="en-US" smtClean="0"/>
              <a:pPr/>
              <a:t>1</a:t>
            </a:fld>
            <a:endParaRPr lang="en-US"/>
          </a:p>
        </p:txBody>
      </p:sp>
      <p:pic>
        <p:nvPicPr>
          <p:cNvPr id="3" name="Picture 2"/>
          <p:cNvPicPr>
            <a:picLocks noChangeAspect="1"/>
          </p:cNvPicPr>
          <p:nvPr/>
        </p:nvPicPr>
        <p:blipFill>
          <a:blip r:embed="rId4"/>
          <a:stretch>
            <a:fillRect/>
          </a:stretch>
        </p:blipFill>
        <p:spPr>
          <a:xfrm>
            <a:off x="3409950" y="2057400"/>
            <a:ext cx="2400300" cy="2400300"/>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Image result for thank you">
            <a:extLst>
              <a:ext uri="{FF2B5EF4-FFF2-40B4-BE49-F238E27FC236}">
                <a16:creationId xmlns:a16="http://schemas.microsoft.com/office/drawing/2014/main" id="{6C2C4B75-DD94-4155-8B2C-41F6B7249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62983" cy="6857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458200" cy="5029200"/>
          </a:xfrm>
        </p:spPr>
        <p:txBody>
          <a:bodyPr>
            <a:noAutofit/>
          </a:bodyPr>
          <a:lstStyle/>
          <a:p>
            <a:pPr marL="0" indent="0" algn="just">
              <a:buNone/>
            </a:pPr>
            <a:r>
              <a:rPr lang="en-US" sz="2400" dirty="0"/>
              <a:t>It is a binary classification algorithm used when the response variable is dichotomous (1 or 0). Inherently, it returns the set of probabilities of target class. But, we can also obtain response labels using a probability threshold value. Following are the assumptions made by Logistic Regression:</a:t>
            </a:r>
          </a:p>
          <a:p>
            <a:pPr algn="just"/>
            <a:r>
              <a:rPr lang="en-US" sz="2400" dirty="0"/>
              <a:t>The response variable must follow a binomial distribution.</a:t>
            </a:r>
          </a:p>
          <a:p>
            <a:pPr algn="just"/>
            <a:r>
              <a:rPr lang="en-US" sz="2400" dirty="0"/>
              <a:t>Logistic Regression assumes a linear relationship between the independent variables and the link function (logit).</a:t>
            </a:r>
          </a:p>
          <a:p>
            <a:pPr algn="just"/>
            <a:r>
              <a:rPr lang="en-US" sz="2400" dirty="0"/>
              <a:t>The dependent variable should have mutually exclusive and exhaustive categories.</a:t>
            </a:r>
          </a:p>
          <a:p>
            <a:pPr marL="0" indent="0" algn="ctr">
              <a:buNone/>
            </a:pPr>
            <a:endParaRPr lang="en-US" sz="2200" dirty="0"/>
          </a:p>
        </p:txBody>
      </p:sp>
      <p:sp>
        <p:nvSpPr>
          <p:cNvPr id="4" name="TextBox 3"/>
          <p:cNvSpPr txBox="1"/>
          <p:nvPr/>
        </p:nvSpPr>
        <p:spPr>
          <a:xfrm>
            <a:off x="457200" y="260975"/>
            <a:ext cx="8458200" cy="830997"/>
          </a:xfrm>
          <a:prstGeom prst="rect">
            <a:avLst/>
          </a:prstGeom>
          <a:noFill/>
        </p:spPr>
        <p:txBody>
          <a:bodyPr wrap="square" rtlCol="0">
            <a:spAutoFit/>
          </a:bodyPr>
          <a:lstStyle/>
          <a:p>
            <a:r>
              <a:rPr lang="en-US" sz="4800" b="1" dirty="0"/>
              <a:t>Introduction</a:t>
            </a:r>
            <a:endParaRPr lang="en-US" sz="4800" dirty="0"/>
          </a:p>
        </p:txBody>
      </p:sp>
      <p:sp>
        <p:nvSpPr>
          <p:cNvPr id="6" name="Slide Number Placeholder 5"/>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06DB-A83E-40BE-A9E2-39742EB93ACD}"/>
              </a:ext>
            </a:extLst>
          </p:cNvPr>
          <p:cNvSpPr>
            <a:spLocks noGrp="1"/>
          </p:cNvSpPr>
          <p:nvPr>
            <p:ph type="title"/>
          </p:nvPr>
        </p:nvSpPr>
        <p:spPr/>
        <p:txBody>
          <a:bodyPr>
            <a:noAutofit/>
          </a:bodyPr>
          <a:lstStyle/>
          <a:p>
            <a:r>
              <a:rPr lang="en-IN" sz="3600" dirty="0"/>
              <a:t>Name derived from Logit transformation</a:t>
            </a:r>
          </a:p>
        </p:txBody>
      </p:sp>
      <p:sp>
        <p:nvSpPr>
          <p:cNvPr id="3" name="Slide Number Placeholder 2">
            <a:extLst>
              <a:ext uri="{FF2B5EF4-FFF2-40B4-BE49-F238E27FC236}">
                <a16:creationId xmlns:a16="http://schemas.microsoft.com/office/drawing/2014/main" id="{59728BC3-D5B6-4D4F-926F-BF8CD29B7F90}"/>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3</a:t>
            </a:fld>
            <a:endParaRPr lang="en-US"/>
          </a:p>
        </p:txBody>
      </p:sp>
      <p:sp>
        <p:nvSpPr>
          <p:cNvPr id="4" name="Content Placeholder 3">
            <a:extLst>
              <a:ext uri="{FF2B5EF4-FFF2-40B4-BE49-F238E27FC236}">
                <a16:creationId xmlns:a16="http://schemas.microsoft.com/office/drawing/2014/main" id="{EEF0AB0F-0735-4400-8F43-B9FA97AE41B9}"/>
              </a:ext>
            </a:extLst>
          </p:cNvPr>
          <p:cNvSpPr>
            <a:spLocks noGrp="1"/>
          </p:cNvSpPr>
          <p:nvPr>
            <p:ph sz="quarter" idx="1"/>
          </p:nvPr>
        </p:nvSpPr>
        <p:spPr/>
        <p:txBody>
          <a:bodyPr/>
          <a:lstStyle/>
          <a:p>
            <a:pPr marL="0" indent="0">
              <a:buNone/>
            </a:pPr>
            <a:r>
              <a:rPr lang="en-IN" dirty="0"/>
              <a:t>Differences from OLS</a:t>
            </a:r>
          </a:p>
          <a:p>
            <a:r>
              <a:rPr lang="en-IN" dirty="0"/>
              <a:t>Used for predicting outcome of a binary dependent variable</a:t>
            </a:r>
          </a:p>
          <a:p>
            <a:r>
              <a:rPr lang="en-IN" dirty="0"/>
              <a:t>That is the Data Visualization has to be nominal restricted to two variables only</a:t>
            </a:r>
          </a:p>
          <a:p>
            <a:pPr marL="0" indent="0">
              <a:buNone/>
            </a:pPr>
            <a:r>
              <a:rPr lang="en-IN" dirty="0"/>
              <a:t>Use logit transformation on the DV to fit a linear regression model </a:t>
            </a:r>
          </a:p>
        </p:txBody>
      </p:sp>
    </p:spTree>
    <p:extLst>
      <p:ext uri="{BB962C8B-B14F-4D97-AF65-F5344CB8AC3E}">
        <p14:creationId xmlns:p14="http://schemas.microsoft.com/office/powerpoint/2010/main" val="81923922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F3C7D64-C863-47BF-B7BE-EC8929EF5263}"/>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graphicFrame>
        <p:nvGraphicFramePr>
          <p:cNvPr id="5" name="Table 5">
            <a:extLst>
              <a:ext uri="{FF2B5EF4-FFF2-40B4-BE49-F238E27FC236}">
                <a16:creationId xmlns:a16="http://schemas.microsoft.com/office/drawing/2014/main" id="{56039AB6-D6A9-43FC-ACDB-F628DA1BDCE8}"/>
              </a:ext>
            </a:extLst>
          </p:cNvPr>
          <p:cNvGraphicFramePr>
            <a:graphicFrameLocks noGrp="1"/>
          </p:cNvGraphicFramePr>
          <p:nvPr>
            <p:ph sz="quarter" idx="1"/>
            <p:extLst>
              <p:ext uri="{D42A27DB-BD31-4B8C-83A1-F6EECF244321}">
                <p14:modId xmlns:p14="http://schemas.microsoft.com/office/powerpoint/2010/main" val="1139313156"/>
              </p:ext>
            </p:extLst>
          </p:nvPr>
        </p:nvGraphicFramePr>
        <p:xfrm>
          <a:off x="0" y="318655"/>
          <a:ext cx="2493819" cy="6413273"/>
        </p:xfrm>
        <a:graphic>
          <a:graphicData uri="http://schemas.openxmlformats.org/drawingml/2006/table">
            <a:tbl>
              <a:tblPr firstRow="1" bandRow="1">
                <a:tableStyleId>{5C22544A-7EE6-4342-B048-85BDC9FD1C3A}</a:tableStyleId>
              </a:tblPr>
              <a:tblGrid>
                <a:gridCol w="1163171">
                  <a:extLst>
                    <a:ext uri="{9D8B030D-6E8A-4147-A177-3AD203B41FA5}">
                      <a16:colId xmlns:a16="http://schemas.microsoft.com/office/drawing/2014/main" val="1273304748"/>
                    </a:ext>
                  </a:extLst>
                </a:gridCol>
                <a:gridCol w="1330648">
                  <a:extLst>
                    <a:ext uri="{9D8B030D-6E8A-4147-A177-3AD203B41FA5}">
                      <a16:colId xmlns:a16="http://schemas.microsoft.com/office/drawing/2014/main" val="316234672"/>
                    </a:ext>
                  </a:extLst>
                </a:gridCol>
              </a:tblGrid>
              <a:tr h="1208297">
                <a:tc>
                  <a:txBody>
                    <a:bodyPr/>
                    <a:lstStyle/>
                    <a:p>
                      <a:r>
                        <a:rPr lang="en-IN" dirty="0"/>
                        <a:t>Hours Studied</a:t>
                      </a:r>
                    </a:p>
                  </a:txBody>
                  <a:tcPr/>
                </a:tc>
                <a:tc>
                  <a:txBody>
                    <a:bodyPr/>
                    <a:lstStyle/>
                    <a:p>
                      <a:r>
                        <a:rPr lang="en-IN" dirty="0"/>
                        <a:t>Results (1=Pass, 0=Fail)</a:t>
                      </a:r>
                    </a:p>
                  </a:txBody>
                  <a:tcPr/>
                </a:tc>
                <a:extLst>
                  <a:ext uri="{0D108BD9-81ED-4DB2-BD59-A6C34878D82A}">
                    <a16:rowId xmlns:a16="http://schemas.microsoft.com/office/drawing/2014/main" val="345386345"/>
                  </a:ext>
                </a:extLst>
              </a:tr>
              <a:tr h="371784">
                <a:tc>
                  <a:txBody>
                    <a:bodyPr/>
                    <a:lstStyle/>
                    <a:p>
                      <a:r>
                        <a:rPr lang="en-IN" dirty="0"/>
                        <a:t>29</a:t>
                      </a:r>
                    </a:p>
                  </a:txBody>
                  <a:tcPr/>
                </a:tc>
                <a:tc>
                  <a:txBody>
                    <a:bodyPr/>
                    <a:lstStyle/>
                    <a:p>
                      <a:r>
                        <a:rPr lang="en-IN" dirty="0"/>
                        <a:t>0</a:t>
                      </a:r>
                    </a:p>
                  </a:txBody>
                  <a:tcPr/>
                </a:tc>
                <a:extLst>
                  <a:ext uri="{0D108BD9-81ED-4DB2-BD59-A6C34878D82A}">
                    <a16:rowId xmlns:a16="http://schemas.microsoft.com/office/drawing/2014/main" val="3698598320"/>
                  </a:ext>
                </a:extLst>
              </a:tr>
              <a:tr h="371784">
                <a:tc>
                  <a:txBody>
                    <a:bodyPr/>
                    <a:lstStyle/>
                    <a:p>
                      <a:r>
                        <a:rPr lang="en-IN" dirty="0"/>
                        <a:t>15</a:t>
                      </a:r>
                    </a:p>
                  </a:txBody>
                  <a:tcPr/>
                </a:tc>
                <a:tc>
                  <a:txBody>
                    <a:bodyPr/>
                    <a:lstStyle/>
                    <a:p>
                      <a:r>
                        <a:rPr lang="en-IN" dirty="0"/>
                        <a:t>0</a:t>
                      </a:r>
                    </a:p>
                  </a:txBody>
                  <a:tcPr/>
                </a:tc>
                <a:extLst>
                  <a:ext uri="{0D108BD9-81ED-4DB2-BD59-A6C34878D82A}">
                    <a16:rowId xmlns:a16="http://schemas.microsoft.com/office/drawing/2014/main" val="628556831"/>
                  </a:ext>
                </a:extLst>
              </a:tr>
              <a:tr h="371784">
                <a:tc>
                  <a:txBody>
                    <a:bodyPr/>
                    <a:lstStyle/>
                    <a:p>
                      <a:r>
                        <a:rPr lang="en-IN" dirty="0"/>
                        <a:t>33</a:t>
                      </a:r>
                    </a:p>
                  </a:txBody>
                  <a:tcPr/>
                </a:tc>
                <a:tc>
                  <a:txBody>
                    <a:bodyPr/>
                    <a:lstStyle/>
                    <a:p>
                      <a:r>
                        <a:rPr lang="en-IN" dirty="0"/>
                        <a:t>1</a:t>
                      </a:r>
                    </a:p>
                  </a:txBody>
                  <a:tcPr/>
                </a:tc>
                <a:extLst>
                  <a:ext uri="{0D108BD9-81ED-4DB2-BD59-A6C34878D82A}">
                    <a16:rowId xmlns:a16="http://schemas.microsoft.com/office/drawing/2014/main" val="1374211774"/>
                  </a:ext>
                </a:extLst>
              </a:tr>
              <a:tr h="371784">
                <a:tc>
                  <a:txBody>
                    <a:bodyPr/>
                    <a:lstStyle/>
                    <a:p>
                      <a:r>
                        <a:rPr lang="en-IN" dirty="0"/>
                        <a:t>28</a:t>
                      </a:r>
                    </a:p>
                  </a:txBody>
                  <a:tcPr/>
                </a:tc>
                <a:tc>
                  <a:txBody>
                    <a:bodyPr/>
                    <a:lstStyle/>
                    <a:p>
                      <a:r>
                        <a:rPr lang="en-IN" dirty="0"/>
                        <a:t>1</a:t>
                      </a:r>
                    </a:p>
                  </a:txBody>
                  <a:tcPr/>
                </a:tc>
                <a:extLst>
                  <a:ext uri="{0D108BD9-81ED-4DB2-BD59-A6C34878D82A}">
                    <a16:rowId xmlns:a16="http://schemas.microsoft.com/office/drawing/2014/main" val="2176006782"/>
                  </a:ext>
                </a:extLst>
              </a:tr>
              <a:tr h="371784">
                <a:tc>
                  <a:txBody>
                    <a:bodyPr/>
                    <a:lstStyle/>
                    <a:p>
                      <a:r>
                        <a:rPr lang="en-IN" dirty="0"/>
                        <a:t>39</a:t>
                      </a:r>
                    </a:p>
                  </a:txBody>
                  <a:tcPr/>
                </a:tc>
                <a:tc>
                  <a:txBody>
                    <a:bodyPr/>
                    <a:lstStyle/>
                    <a:p>
                      <a:r>
                        <a:rPr lang="en-IN" dirty="0"/>
                        <a:t>1</a:t>
                      </a:r>
                    </a:p>
                  </a:txBody>
                  <a:tcPr/>
                </a:tc>
                <a:extLst>
                  <a:ext uri="{0D108BD9-81ED-4DB2-BD59-A6C34878D82A}">
                    <a16:rowId xmlns:a16="http://schemas.microsoft.com/office/drawing/2014/main" val="3808632140"/>
                  </a:ext>
                </a:extLst>
              </a:tr>
              <a:tr h="371784">
                <a:tc>
                  <a:txBody>
                    <a:bodyPr/>
                    <a:lstStyle/>
                    <a:p>
                      <a:r>
                        <a:rPr lang="en-IN" dirty="0"/>
                        <a:t>44</a:t>
                      </a:r>
                    </a:p>
                  </a:txBody>
                  <a:tcPr/>
                </a:tc>
                <a:tc>
                  <a:txBody>
                    <a:bodyPr/>
                    <a:lstStyle/>
                    <a:p>
                      <a:r>
                        <a:rPr lang="en-IN" dirty="0"/>
                        <a:t>1</a:t>
                      </a:r>
                    </a:p>
                  </a:txBody>
                  <a:tcPr/>
                </a:tc>
                <a:extLst>
                  <a:ext uri="{0D108BD9-81ED-4DB2-BD59-A6C34878D82A}">
                    <a16:rowId xmlns:a16="http://schemas.microsoft.com/office/drawing/2014/main" val="469906229"/>
                  </a:ext>
                </a:extLst>
              </a:tr>
              <a:tr h="371784">
                <a:tc>
                  <a:txBody>
                    <a:bodyPr/>
                    <a:lstStyle/>
                    <a:p>
                      <a:r>
                        <a:rPr lang="en-IN" dirty="0"/>
                        <a:t>31</a:t>
                      </a:r>
                    </a:p>
                  </a:txBody>
                  <a:tcPr/>
                </a:tc>
                <a:tc>
                  <a:txBody>
                    <a:bodyPr/>
                    <a:lstStyle/>
                    <a:p>
                      <a:r>
                        <a:rPr lang="en-IN" dirty="0"/>
                        <a:t>1</a:t>
                      </a:r>
                    </a:p>
                  </a:txBody>
                  <a:tcPr/>
                </a:tc>
                <a:extLst>
                  <a:ext uri="{0D108BD9-81ED-4DB2-BD59-A6C34878D82A}">
                    <a16:rowId xmlns:a16="http://schemas.microsoft.com/office/drawing/2014/main" val="455802119"/>
                  </a:ext>
                </a:extLst>
              </a:tr>
              <a:tr h="371784">
                <a:tc>
                  <a:txBody>
                    <a:bodyPr/>
                    <a:lstStyle/>
                    <a:p>
                      <a:r>
                        <a:rPr lang="en-IN" dirty="0"/>
                        <a:t>19</a:t>
                      </a:r>
                    </a:p>
                  </a:txBody>
                  <a:tcPr/>
                </a:tc>
                <a:tc>
                  <a:txBody>
                    <a:bodyPr/>
                    <a:lstStyle/>
                    <a:p>
                      <a:r>
                        <a:rPr lang="en-IN" dirty="0"/>
                        <a:t>0</a:t>
                      </a:r>
                    </a:p>
                  </a:txBody>
                  <a:tcPr/>
                </a:tc>
                <a:extLst>
                  <a:ext uri="{0D108BD9-81ED-4DB2-BD59-A6C34878D82A}">
                    <a16:rowId xmlns:a16="http://schemas.microsoft.com/office/drawing/2014/main" val="3821666132"/>
                  </a:ext>
                </a:extLst>
              </a:tr>
              <a:tr h="371784">
                <a:tc>
                  <a:txBody>
                    <a:bodyPr/>
                    <a:lstStyle/>
                    <a:p>
                      <a:r>
                        <a:rPr lang="en-IN" dirty="0"/>
                        <a:t>9</a:t>
                      </a:r>
                    </a:p>
                  </a:txBody>
                  <a:tcPr/>
                </a:tc>
                <a:tc>
                  <a:txBody>
                    <a:bodyPr/>
                    <a:lstStyle/>
                    <a:p>
                      <a:r>
                        <a:rPr lang="en-IN" dirty="0"/>
                        <a:t>1</a:t>
                      </a:r>
                    </a:p>
                  </a:txBody>
                  <a:tcPr/>
                </a:tc>
                <a:extLst>
                  <a:ext uri="{0D108BD9-81ED-4DB2-BD59-A6C34878D82A}">
                    <a16:rowId xmlns:a16="http://schemas.microsoft.com/office/drawing/2014/main" val="1082490060"/>
                  </a:ext>
                </a:extLst>
              </a:tr>
              <a:tr h="371784">
                <a:tc>
                  <a:txBody>
                    <a:bodyPr/>
                    <a:lstStyle/>
                    <a:p>
                      <a:r>
                        <a:rPr lang="en-IN" dirty="0"/>
                        <a:t>24</a:t>
                      </a:r>
                    </a:p>
                  </a:txBody>
                  <a:tcPr/>
                </a:tc>
                <a:tc>
                  <a:txBody>
                    <a:bodyPr/>
                    <a:lstStyle/>
                    <a:p>
                      <a:r>
                        <a:rPr lang="en-IN" dirty="0"/>
                        <a:t>0</a:t>
                      </a:r>
                    </a:p>
                  </a:txBody>
                  <a:tcPr/>
                </a:tc>
                <a:extLst>
                  <a:ext uri="{0D108BD9-81ED-4DB2-BD59-A6C34878D82A}">
                    <a16:rowId xmlns:a16="http://schemas.microsoft.com/office/drawing/2014/main" val="4002274159"/>
                  </a:ext>
                </a:extLst>
              </a:tr>
              <a:tr h="371784">
                <a:tc>
                  <a:txBody>
                    <a:bodyPr/>
                    <a:lstStyle/>
                    <a:p>
                      <a:r>
                        <a:rPr lang="en-IN" dirty="0"/>
                        <a:t>32</a:t>
                      </a:r>
                    </a:p>
                  </a:txBody>
                  <a:tcPr/>
                </a:tc>
                <a:tc>
                  <a:txBody>
                    <a:bodyPr/>
                    <a:lstStyle/>
                    <a:p>
                      <a:r>
                        <a:rPr lang="en-IN" dirty="0"/>
                        <a:t>0</a:t>
                      </a:r>
                    </a:p>
                  </a:txBody>
                  <a:tcPr/>
                </a:tc>
                <a:extLst>
                  <a:ext uri="{0D108BD9-81ED-4DB2-BD59-A6C34878D82A}">
                    <a16:rowId xmlns:a16="http://schemas.microsoft.com/office/drawing/2014/main" val="1645397930"/>
                  </a:ext>
                </a:extLst>
              </a:tr>
              <a:tr h="371784">
                <a:tc>
                  <a:txBody>
                    <a:bodyPr/>
                    <a:lstStyle/>
                    <a:p>
                      <a:r>
                        <a:rPr lang="en-IN" dirty="0"/>
                        <a:t>31</a:t>
                      </a:r>
                    </a:p>
                  </a:txBody>
                  <a:tcPr/>
                </a:tc>
                <a:tc>
                  <a:txBody>
                    <a:bodyPr/>
                    <a:lstStyle/>
                    <a:p>
                      <a:r>
                        <a:rPr lang="en-IN" dirty="0"/>
                        <a:t>0</a:t>
                      </a:r>
                    </a:p>
                  </a:txBody>
                  <a:tcPr/>
                </a:tc>
                <a:extLst>
                  <a:ext uri="{0D108BD9-81ED-4DB2-BD59-A6C34878D82A}">
                    <a16:rowId xmlns:a16="http://schemas.microsoft.com/office/drawing/2014/main" val="1029035555"/>
                  </a:ext>
                </a:extLst>
              </a:tr>
              <a:tr h="371784">
                <a:tc>
                  <a:txBody>
                    <a:bodyPr/>
                    <a:lstStyle/>
                    <a:p>
                      <a:r>
                        <a:rPr lang="en-IN" dirty="0"/>
                        <a:t>37</a:t>
                      </a:r>
                    </a:p>
                  </a:txBody>
                  <a:tcPr/>
                </a:tc>
                <a:tc>
                  <a:txBody>
                    <a:bodyPr/>
                    <a:lstStyle/>
                    <a:p>
                      <a:r>
                        <a:rPr lang="en-IN" dirty="0"/>
                        <a:t>1</a:t>
                      </a:r>
                    </a:p>
                  </a:txBody>
                  <a:tcPr/>
                </a:tc>
                <a:extLst>
                  <a:ext uri="{0D108BD9-81ED-4DB2-BD59-A6C34878D82A}">
                    <a16:rowId xmlns:a16="http://schemas.microsoft.com/office/drawing/2014/main" val="1826604646"/>
                  </a:ext>
                </a:extLst>
              </a:tr>
              <a:tr h="371784">
                <a:tc>
                  <a:txBody>
                    <a:bodyPr/>
                    <a:lstStyle/>
                    <a:p>
                      <a:r>
                        <a:rPr lang="en-IN" dirty="0"/>
                        <a:t>35</a:t>
                      </a:r>
                    </a:p>
                  </a:txBody>
                  <a:tcPr/>
                </a:tc>
                <a:tc>
                  <a:txBody>
                    <a:bodyPr/>
                    <a:lstStyle/>
                    <a:p>
                      <a:r>
                        <a:rPr lang="en-IN" dirty="0"/>
                        <a:t>1</a:t>
                      </a:r>
                    </a:p>
                  </a:txBody>
                  <a:tcPr/>
                </a:tc>
                <a:extLst>
                  <a:ext uri="{0D108BD9-81ED-4DB2-BD59-A6C34878D82A}">
                    <a16:rowId xmlns:a16="http://schemas.microsoft.com/office/drawing/2014/main" val="1960267889"/>
                  </a:ext>
                </a:extLst>
              </a:tr>
            </a:tbl>
          </a:graphicData>
        </a:graphic>
      </p:graphicFrame>
      <p:pic>
        <p:nvPicPr>
          <p:cNvPr id="7" name="Picture 6">
            <a:extLst>
              <a:ext uri="{FF2B5EF4-FFF2-40B4-BE49-F238E27FC236}">
                <a16:creationId xmlns:a16="http://schemas.microsoft.com/office/drawing/2014/main" id="{30450D30-6C4A-4FD2-A51D-8FD18C6B39D1}"/>
              </a:ext>
            </a:extLst>
          </p:cNvPr>
          <p:cNvPicPr>
            <a:picLocks noChangeAspect="1"/>
          </p:cNvPicPr>
          <p:nvPr/>
        </p:nvPicPr>
        <p:blipFill rotWithShape="1">
          <a:blip r:embed="rId2"/>
          <a:srcRect l="41363" t="21838" r="17879" b="32079"/>
          <a:stretch/>
        </p:blipFill>
        <p:spPr>
          <a:xfrm>
            <a:off x="2881744" y="1593273"/>
            <a:ext cx="5597237" cy="3558094"/>
          </a:xfrm>
          <a:prstGeom prst="rect">
            <a:avLst/>
          </a:prstGeom>
        </p:spPr>
      </p:pic>
      <p:sp>
        <p:nvSpPr>
          <p:cNvPr id="9" name="Rectangle 8">
            <a:extLst>
              <a:ext uri="{FF2B5EF4-FFF2-40B4-BE49-F238E27FC236}">
                <a16:creationId xmlns:a16="http://schemas.microsoft.com/office/drawing/2014/main" id="{E496AFE1-5B63-4698-8841-05374096FF03}"/>
              </a:ext>
            </a:extLst>
          </p:cNvPr>
          <p:cNvSpPr/>
          <p:nvPr/>
        </p:nvSpPr>
        <p:spPr>
          <a:xfrm>
            <a:off x="2590801" y="5156438"/>
            <a:ext cx="6553200" cy="1446550"/>
          </a:xfrm>
          <a:prstGeom prst="rect">
            <a:avLst/>
          </a:prstGeom>
        </p:spPr>
        <p:txBody>
          <a:bodyPr wrap="square">
            <a:spAutoFit/>
          </a:bodyPr>
          <a:lstStyle/>
          <a:p>
            <a:pPr marL="285750" indent="-285750" algn="just">
              <a:buFont typeface="Arial" panose="020B0604020202020204" pitchFamily="34" charset="0"/>
              <a:buChar char="•"/>
            </a:pPr>
            <a:r>
              <a:rPr lang="en-IN" sz="2200" dirty="0"/>
              <a:t>We can study how probability of passing changes as per the hours studies using joint probability distributions</a:t>
            </a:r>
          </a:p>
          <a:p>
            <a:pPr marL="285750" indent="-285750" algn="just">
              <a:buFont typeface="Arial" panose="020B0604020202020204" pitchFamily="34" charset="0"/>
              <a:buChar char="•"/>
            </a:pPr>
            <a:r>
              <a:rPr lang="en-IN" sz="2200" dirty="0"/>
              <a:t>Can we train the regression model on this relationship?</a:t>
            </a:r>
          </a:p>
        </p:txBody>
      </p:sp>
    </p:spTree>
    <p:extLst>
      <p:ext uri="{BB962C8B-B14F-4D97-AF65-F5344CB8AC3E}">
        <p14:creationId xmlns:p14="http://schemas.microsoft.com/office/powerpoint/2010/main" val="348705031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EDBF-4DF4-4C18-8C44-77D14E444F09}"/>
              </a:ext>
            </a:extLst>
          </p:cNvPr>
          <p:cNvSpPr>
            <a:spLocks noGrp="1"/>
          </p:cNvSpPr>
          <p:nvPr>
            <p:ph type="title"/>
          </p:nvPr>
        </p:nvSpPr>
        <p:spPr/>
        <p:txBody>
          <a:bodyPr/>
          <a:lstStyle/>
          <a:p>
            <a:r>
              <a:rPr lang="en-IN" dirty="0"/>
              <a:t>Logistic Regression Concepts</a:t>
            </a:r>
          </a:p>
        </p:txBody>
      </p:sp>
      <p:sp>
        <p:nvSpPr>
          <p:cNvPr id="3" name="Slide Number Placeholder 2">
            <a:extLst>
              <a:ext uri="{FF2B5EF4-FFF2-40B4-BE49-F238E27FC236}">
                <a16:creationId xmlns:a16="http://schemas.microsoft.com/office/drawing/2014/main" id="{E69E6C61-2021-4771-9F3A-17160F246CB9}"/>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
        <p:nvSpPr>
          <p:cNvPr id="4" name="Content Placeholder 3">
            <a:extLst>
              <a:ext uri="{FF2B5EF4-FFF2-40B4-BE49-F238E27FC236}">
                <a16:creationId xmlns:a16="http://schemas.microsoft.com/office/drawing/2014/main" id="{B050D7E3-C846-4270-8C23-FC6595F51196}"/>
              </a:ext>
            </a:extLst>
          </p:cNvPr>
          <p:cNvSpPr>
            <a:spLocks noGrp="1"/>
          </p:cNvSpPr>
          <p:nvPr>
            <p:ph sz="quarter" idx="1"/>
          </p:nvPr>
        </p:nvSpPr>
        <p:spPr>
          <a:xfrm>
            <a:off x="612648" y="1600200"/>
            <a:ext cx="8153400" cy="5257800"/>
          </a:xfrm>
        </p:spPr>
        <p:txBody>
          <a:bodyPr>
            <a:normAutofit fontScale="92500" lnSpcReduction="10000"/>
          </a:bodyPr>
          <a:lstStyle/>
          <a:p>
            <a:pPr algn="just"/>
            <a:r>
              <a:rPr lang="en-IN" dirty="0"/>
              <a:t>Model the </a:t>
            </a:r>
            <a:r>
              <a:rPr lang="en-IN" dirty="0">
                <a:solidFill>
                  <a:srgbClr val="FF0000"/>
                </a:solidFill>
              </a:rPr>
              <a:t>Probability</a:t>
            </a:r>
            <a:r>
              <a:rPr lang="en-IN" dirty="0"/>
              <a:t> of an event – rather than a measure</a:t>
            </a:r>
          </a:p>
          <a:p>
            <a:pPr algn="just"/>
            <a:r>
              <a:rPr lang="en-IN" dirty="0"/>
              <a:t>Probabilities ranges from 0 to 1 (Min Prob is 0 and Max Prob is 1)</a:t>
            </a:r>
          </a:p>
          <a:p>
            <a:pPr algn="just"/>
            <a:r>
              <a:rPr lang="en-IN" dirty="0"/>
              <a:t>Need to create a dependent variable as a probability range, requires  a transformation from the binary nominal variable dataset.</a:t>
            </a:r>
          </a:p>
          <a:p>
            <a:pPr algn="just"/>
            <a:r>
              <a:rPr lang="en-IN" dirty="0"/>
              <a:t>LOGIT transformation used to create  the dependent variable, hence named Logistic </a:t>
            </a:r>
            <a:r>
              <a:rPr lang="en-IN" dirty="0" err="1"/>
              <a:t>Rgression</a:t>
            </a:r>
            <a:endParaRPr lang="en-IN" dirty="0"/>
          </a:p>
          <a:p>
            <a:pPr algn="just"/>
            <a:r>
              <a:rPr lang="en-IN" dirty="0"/>
              <a:t>All assumptions of OLS regression are still valid, however deviations are tolerated to a large extent – as end result in most cases require only a rank order.</a:t>
            </a:r>
          </a:p>
        </p:txBody>
      </p:sp>
    </p:spTree>
    <p:extLst>
      <p:ext uri="{BB962C8B-B14F-4D97-AF65-F5344CB8AC3E}">
        <p14:creationId xmlns:p14="http://schemas.microsoft.com/office/powerpoint/2010/main" val="118086906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D4006-4DFD-426F-BC03-7059248E4413}"/>
              </a:ext>
            </a:extLst>
          </p:cNvPr>
          <p:cNvSpPr>
            <a:spLocks noGrp="1"/>
          </p:cNvSpPr>
          <p:nvPr>
            <p:ph type="title"/>
          </p:nvPr>
        </p:nvSpPr>
        <p:spPr/>
        <p:txBody>
          <a:bodyPr/>
          <a:lstStyle/>
          <a:p>
            <a:r>
              <a:rPr lang="en-IN" dirty="0"/>
              <a:t>Logit Odds</a:t>
            </a:r>
          </a:p>
        </p:txBody>
      </p:sp>
      <p:sp>
        <p:nvSpPr>
          <p:cNvPr id="3" name="Slide Number Placeholder 2">
            <a:extLst>
              <a:ext uri="{FF2B5EF4-FFF2-40B4-BE49-F238E27FC236}">
                <a16:creationId xmlns:a16="http://schemas.microsoft.com/office/drawing/2014/main" id="{CDD528B4-8557-4446-9C01-081BA7C64280}"/>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sp>
        <p:nvSpPr>
          <p:cNvPr id="4" name="Content Placeholder 3">
            <a:extLst>
              <a:ext uri="{FF2B5EF4-FFF2-40B4-BE49-F238E27FC236}">
                <a16:creationId xmlns:a16="http://schemas.microsoft.com/office/drawing/2014/main" id="{55C28D36-4DBF-4258-92E6-6A065D3335D6}"/>
              </a:ext>
            </a:extLst>
          </p:cNvPr>
          <p:cNvSpPr>
            <a:spLocks noGrp="1"/>
          </p:cNvSpPr>
          <p:nvPr>
            <p:ph sz="quarter" idx="1"/>
          </p:nvPr>
        </p:nvSpPr>
        <p:spPr>
          <a:xfrm>
            <a:off x="612648" y="1600200"/>
            <a:ext cx="8153400" cy="5257800"/>
          </a:xfrm>
        </p:spPr>
        <p:txBody>
          <a:bodyPr>
            <a:normAutofit/>
          </a:bodyPr>
          <a:lstStyle/>
          <a:p>
            <a:r>
              <a:rPr lang="en-IN" dirty="0"/>
              <a:t>Regression models the Log of the odds of an event</a:t>
            </a:r>
          </a:p>
          <a:p>
            <a:r>
              <a:rPr lang="en-IN" dirty="0"/>
              <a:t>Odds or Odds ratio </a:t>
            </a:r>
          </a:p>
          <a:p>
            <a:pPr marL="0" indent="0">
              <a:buNone/>
            </a:pPr>
            <a:r>
              <a:rPr lang="en-IN" dirty="0"/>
              <a:t>	Odds=P/(1-p)</a:t>
            </a:r>
          </a:p>
          <a:p>
            <a:pPr marL="0" indent="0">
              <a:buNone/>
            </a:pPr>
            <a:r>
              <a:rPr lang="en-IN" dirty="0"/>
              <a:t>	P – probability of an event happening or</a:t>
            </a:r>
          </a:p>
          <a:p>
            <a:pPr marL="0" indent="0">
              <a:buNone/>
            </a:pPr>
            <a:r>
              <a:rPr lang="en-IN" dirty="0"/>
              <a:t>	P=Odds/(1+Odds)</a:t>
            </a:r>
          </a:p>
          <a:p>
            <a:pPr marL="0" indent="0">
              <a:buNone/>
            </a:pPr>
            <a:r>
              <a:rPr lang="en-IN" dirty="0"/>
              <a:t>Logit Regression equation</a:t>
            </a:r>
          </a:p>
          <a:p>
            <a:r>
              <a:rPr lang="en-IN" dirty="0"/>
              <a:t>Log(Odds)=</a:t>
            </a:r>
            <a:r>
              <a:rPr lang="el-GR" sz="2800" dirty="0">
                <a:latin typeface="Times New Roman" panose="02020603050405020304" pitchFamily="18" charset="0"/>
                <a:cs typeface="Times New Roman" panose="02020603050405020304" pitchFamily="18" charset="0"/>
              </a:rPr>
              <a:t> β</a:t>
            </a:r>
            <a:r>
              <a:rPr lang="en-US" sz="2800" baseline="-25000" dirty="0">
                <a:latin typeface="Times New Roman" panose="02020603050405020304" pitchFamily="18" charset="0"/>
                <a:cs typeface="Times New Roman" panose="02020603050405020304" pitchFamily="18" charset="0"/>
              </a:rPr>
              <a:t>0 </a:t>
            </a:r>
            <a:r>
              <a:rPr lang="en-IN" sz="2800" dirty="0">
                <a:latin typeface="Times New Roman" panose="02020603050405020304" pitchFamily="18" charset="0"/>
                <a:cs typeface="Times New Roman" panose="02020603050405020304" pitchFamily="18" charset="0"/>
              </a:rPr>
              <a:t>+</a:t>
            </a:r>
            <a:r>
              <a:rPr lang="el-GR" sz="2800" dirty="0">
                <a:latin typeface="Times New Roman" panose="02020603050405020304" pitchFamily="18" charset="0"/>
                <a:cs typeface="Times New Roman" panose="02020603050405020304" pitchFamily="18" charset="0"/>
              </a:rPr>
              <a:t>β</a:t>
            </a:r>
            <a:r>
              <a:rPr lang="en-US" sz="2800" baseline="-25000" dirty="0">
                <a:latin typeface="Times New Roman" panose="02020603050405020304" pitchFamily="18" charset="0"/>
                <a:cs typeface="Times New Roman" panose="02020603050405020304" pitchFamily="18" charset="0"/>
              </a:rPr>
              <a:t>1</a:t>
            </a:r>
            <a:r>
              <a:rPr lang="en-IN" sz="2800" dirty="0">
                <a:latin typeface="Times New Roman" panose="02020603050405020304" pitchFamily="18" charset="0"/>
                <a:cs typeface="Times New Roman" panose="02020603050405020304" pitchFamily="18" charset="0"/>
              </a:rPr>
              <a:t>x</a:t>
            </a:r>
            <a:r>
              <a:rPr lang="en-IN" sz="2800" baseline="-25000" dirty="0">
                <a:latin typeface="Times New Roman" panose="02020603050405020304" pitchFamily="18" charset="0"/>
                <a:cs typeface="Times New Roman" panose="02020603050405020304" pitchFamily="18" charset="0"/>
              </a:rPr>
              <a:t>1</a:t>
            </a:r>
            <a:r>
              <a:rPr lang="en-IN" sz="2800" dirty="0">
                <a:latin typeface="Times New Roman" panose="02020603050405020304" pitchFamily="18" charset="0"/>
                <a:cs typeface="Times New Roman" panose="02020603050405020304" pitchFamily="18" charset="0"/>
              </a:rPr>
              <a:t>+</a:t>
            </a:r>
            <a:r>
              <a:rPr lang="el-GR" sz="2800" dirty="0">
                <a:latin typeface="Times New Roman" panose="02020603050405020304" pitchFamily="18" charset="0"/>
                <a:cs typeface="Times New Roman" panose="02020603050405020304" pitchFamily="18" charset="0"/>
              </a:rPr>
              <a:t>β</a:t>
            </a:r>
            <a:r>
              <a:rPr lang="en-US" sz="2800" baseline="-25000" dirty="0">
                <a:latin typeface="Times New Roman" panose="02020603050405020304" pitchFamily="18" charset="0"/>
                <a:cs typeface="Times New Roman" panose="02020603050405020304" pitchFamily="18" charset="0"/>
              </a:rPr>
              <a:t>2</a:t>
            </a:r>
            <a:r>
              <a:rPr lang="el-GR"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x</a:t>
            </a:r>
            <a:r>
              <a:rPr lang="en-IN" sz="2800" baseline="-25000" dirty="0">
                <a:latin typeface="Times New Roman" panose="02020603050405020304" pitchFamily="18" charset="0"/>
                <a:cs typeface="Times New Roman" panose="02020603050405020304" pitchFamily="18" charset="0"/>
              </a:rPr>
              <a:t>2</a:t>
            </a:r>
            <a:r>
              <a:rPr lang="en-IN" sz="2800" dirty="0">
                <a:latin typeface="Times New Roman" panose="02020603050405020304" pitchFamily="18" charset="0"/>
                <a:cs typeface="Times New Roman" panose="02020603050405020304" pitchFamily="18" charset="0"/>
              </a:rPr>
              <a:t>+…+</a:t>
            </a:r>
            <a:r>
              <a:rPr lang="el-GR" sz="2800" dirty="0">
                <a:latin typeface="Times New Roman" panose="02020603050405020304" pitchFamily="18" charset="0"/>
                <a:cs typeface="Times New Roman" panose="02020603050405020304" pitchFamily="18" charset="0"/>
              </a:rPr>
              <a:t>β</a:t>
            </a:r>
            <a:r>
              <a:rPr lang="en-US" sz="2800" baseline="-25000" dirty="0">
                <a:latin typeface="Times New Roman" panose="02020603050405020304" pitchFamily="18" charset="0"/>
                <a:cs typeface="Times New Roman" panose="02020603050405020304" pitchFamily="18" charset="0"/>
              </a:rPr>
              <a:t>p</a:t>
            </a:r>
            <a:r>
              <a:rPr lang="en-IN" sz="2800" dirty="0" err="1">
                <a:latin typeface="Times New Roman" panose="02020603050405020304" pitchFamily="18" charset="0"/>
                <a:cs typeface="Times New Roman" panose="02020603050405020304" pitchFamily="18" charset="0"/>
              </a:rPr>
              <a:t>x</a:t>
            </a:r>
            <a:r>
              <a:rPr lang="en-IN" sz="2800" baseline="-25000" dirty="0" err="1">
                <a:latin typeface="Times New Roman" panose="02020603050405020304" pitchFamily="18" charset="0"/>
                <a:cs typeface="Times New Roman" panose="02020603050405020304" pitchFamily="18" charset="0"/>
              </a:rPr>
              <a:t>p</a:t>
            </a:r>
            <a:r>
              <a:rPr lang="en-IN" sz="2800" dirty="0">
                <a:latin typeface="Times New Roman" panose="02020603050405020304" pitchFamily="18" charset="0"/>
                <a:cs typeface="Times New Roman" panose="02020603050405020304" pitchFamily="18" charset="0"/>
              </a:rPr>
              <a:t>+ error</a:t>
            </a:r>
          </a:p>
          <a:p>
            <a:r>
              <a:rPr lang="en-IN" sz="2800" dirty="0">
                <a:latin typeface="Times New Roman" panose="02020603050405020304" pitchFamily="18" charset="0"/>
                <a:cs typeface="Times New Roman" panose="02020603050405020304" pitchFamily="18" charset="0"/>
              </a:rPr>
              <a:t>Similar to regression equation</a:t>
            </a:r>
          </a:p>
          <a:p>
            <a:r>
              <a:rPr lang="en-IN" sz="2800" dirty="0">
                <a:latin typeface="Times New Roman" panose="02020603050405020304" pitchFamily="18" charset="0"/>
                <a:cs typeface="Times New Roman" panose="02020603050405020304" pitchFamily="18" charset="0"/>
              </a:rPr>
              <a:t>P ranges from 0 to 1, however Log Odds ranges from –ꝏ to +ꝏ </a:t>
            </a:r>
          </a:p>
        </p:txBody>
      </p:sp>
    </p:spTree>
    <p:extLst>
      <p:ext uri="{BB962C8B-B14F-4D97-AF65-F5344CB8AC3E}">
        <p14:creationId xmlns:p14="http://schemas.microsoft.com/office/powerpoint/2010/main" val="258430242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46749-FCE1-41BB-857F-52A34DA033F9}"/>
              </a:ext>
            </a:extLst>
          </p:cNvPr>
          <p:cNvSpPr>
            <a:spLocks noGrp="1"/>
          </p:cNvSpPr>
          <p:nvPr>
            <p:ph type="title"/>
          </p:nvPr>
        </p:nvSpPr>
        <p:spPr/>
        <p:txBody>
          <a:bodyPr/>
          <a:lstStyle/>
          <a:p>
            <a:r>
              <a:rPr lang="en-IN" dirty="0"/>
              <a:t>Logit function</a:t>
            </a:r>
          </a:p>
        </p:txBody>
      </p:sp>
      <p:sp>
        <p:nvSpPr>
          <p:cNvPr id="3" name="Slide Number Placeholder 2">
            <a:extLst>
              <a:ext uri="{FF2B5EF4-FFF2-40B4-BE49-F238E27FC236}">
                <a16:creationId xmlns:a16="http://schemas.microsoft.com/office/drawing/2014/main" id="{7131603F-DC86-4AEC-8A40-FF632ED59B35}"/>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F480C97D-C56F-4EC9-AC58-F0D266D03CCB}"/>
                  </a:ext>
                </a:extLst>
              </p:cNvPr>
              <p:cNvSpPr>
                <a:spLocks noGrp="1"/>
              </p:cNvSpPr>
              <p:nvPr>
                <p:ph sz="quarter" idx="1"/>
              </p:nvPr>
            </p:nvSpPr>
            <p:spPr/>
            <p:txBody>
              <a:bodyPr>
                <a:normAutofit/>
              </a:bodyPr>
              <a:lstStyle/>
              <a:p>
                <a:pPr algn="just"/>
                <a:r>
                  <a:rPr lang="en-IN" sz="3200" dirty="0"/>
                  <a:t>P=f(z) where </a:t>
                </a:r>
                <a14:m>
                  <m:oMath xmlns:m="http://schemas.openxmlformats.org/officeDocument/2006/math">
                    <m:r>
                      <a:rPr lang="en-IN" sz="3200" b="0" i="1" smtClean="0">
                        <a:latin typeface="Cambria Math" panose="02040503050406030204" pitchFamily="18" charset="0"/>
                      </a:rPr>
                      <m:t>𝑓</m:t>
                    </m:r>
                    <m:d>
                      <m:dPr>
                        <m:ctrlPr>
                          <a:rPr lang="en-IN" sz="3200" b="0" i="1" smtClean="0">
                            <a:latin typeface="Cambria Math" panose="02040503050406030204" pitchFamily="18" charset="0"/>
                          </a:rPr>
                        </m:ctrlPr>
                      </m:dPr>
                      <m:e>
                        <m:r>
                          <a:rPr lang="en-IN" sz="3200" b="0" i="1" smtClean="0">
                            <a:latin typeface="Cambria Math" panose="02040503050406030204" pitchFamily="18" charset="0"/>
                          </a:rPr>
                          <m:t>𝑧</m:t>
                        </m:r>
                      </m:e>
                    </m:d>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𝑒</m:t>
                            </m:r>
                          </m:e>
                          <m:sup>
                            <m:r>
                              <a:rPr lang="en-IN" sz="3200" b="0" i="1" smtClean="0">
                                <a:latin typeface="Cambria Math" panose="02040503050406030204" pitchFamily="18" charset="0"/>
                              </a:rPr>
                              <m:t>𝑧</m:t>
                            </m:r>
                          </m:sup>
                        </m:sSup>
                      </m:num>
                      <m:den>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𝑒</m:t>
                            </m:r>
                          </m:e>
                          <m:sup>
                            <m:r>
                              <a:rPr lang="en-IN" sz="3200" b="0" i="1" smtClean="0">
                                <a:latin typeface="Cambria Math" panose="02040503050406030204" pitchFamily="18" charset="0"/>
                              </a:rPr>
                              <m:t>𝑧</m:t>
                            </m:r>
                          </m:sup>
                        </m:sSup>
                        <m:r>
                          <a:rPr lang="en-IN" sz="3200" b="0" i="1" smtClean="0">
                            <a:latin typeface="Cambria Math" panose="02040503050406030204" pitchFamily="18" charset="0"/>
                          </a:rPr>
                          <m:t>+1</m:t>
                        </m:r>
                      </m:den>
                    </m:f>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1</m:t>
                        </m:r>
                      </m:num>
                      <m:den>
                        <m:r>
                          <a:rPr lang="en-IN" sz="3200" b="0" i="1" smtClean="0">
                            <a:latin typeface="Cambria Math" panose="02040503050406030204" pitchFamily="18" charset="0"/>
                          </a:rPr>
                          <m:t>1+</m:t>
                        </m:r>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𝑒</m:t>
                            </m:r>
                          </m:e>
                          <m:sup>
                            <m:r>
                              <a:rPr lang="en-IN" sz="3200" b="0" i="1" smtClean="0">
                                <a:latin typeface="Cambria Math" panose="02040503050406030204" pitchFamily="18" charset="0"/>
                              </a:rPr>
                              <m:t>−</m:t>
                            </m:r>
                            <m:r>
                              <a:rPr lang="en-IN" sz="3200" b="0" i="1" smtClean="0">
                                <a:latin typeface="Cambria Math" panose="02040503050406030204" pitchFamily="18" charset="0"/>
                              </a:rPr>
                              <m:t>𝑧</m:t>
                            </m:r>
                          </m:sup>
                        </m:sSup>
                      </m:den>
                    </m:f>
                  </m:oMath>
                </a14:m>
                <a:endParaRPr lang="en-IN" sz="3200" dirty="0"/>
              </a:p>
              <a:p>
                <a:pPr algn="just"/>
                <a14:m>
                  <m:oMath xmlns:m="http://schemas.openxmlformats.org/officeDocument/2006/math">
                    <m:r>
                      <a:rPr lang="en-IN" sz="3200" b="0" i="1" smtClean="0">
                        <a:latin typeface="Cambria Math" panose="02040503050406030204" pitchFamily="18" charset="0"/>
                      </a:rPr>
                      <m:t>𝑧</m:t>
                    </m:r>
                    <m:r>
                      <a:rPr lang="en-IN" sz="3200" b="0" i="1" smtClean="0">
                        <a:latin typeface="Cambria Math" panose="02040503050406030204" pitchFamily="18" charset="0"/>
                      </a:rPr>
                      <m:t>=</m:t>
                    </m:r>
                    <m:sSub>
                      <m:sSubPr>
                        <m:ctrlPr>
                          <a:rPr lang="en-IN"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𝛽</m:t>
                        </m:r>
                      </m:e>
                      <m:sub>
                        <m:r>
                          <a:rPr lang="en-IN" sz="3200" i="1">
                            <a:latin typeface="Cambria Math" panose="02040503050406030204" pitchFamily="18" charset="0"/>
                            <a:ea typeface="Cambria Math" panose="02040503050406030204" pitchFamily="18" charset="0"/>
                          </a:rPr>
                          <m:t>0</m:t>
                        </m:r>
                      </m:sub>
                    </m:sSub>
                  </m:oMath>
                </a14:m>
                <a:r>
                  <a:rPr lang="en-IN" sz="3200" dirty="0"/>
                  <a:t>+</a:t>
                </a:r>
                <a:r>
                  <a:rPr lang="en-IN" sz="3200" dirty="0">
                    <a:ea typeface="Cambria Math" panose="02040503050406030204" pitchFamily="18" charset="0"/>
                  </a:rPr>
                  <a:t> </a:t>
                </a:r>
                <a14:m>
                  <m:oMath xmlns:m="http://schemas.openxmlformats.org/officeDocument/2006/math">
                    <m:sSub>
                      <m:sSubPr>
                        <m:ctrlPr>
                          <a:rPr lang="en-IN"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𝛽</m:t>
                        </m:r>
                      </m:e>
                      <m:sub>
                        <m:r>
                          <a:rPr lang="en-IN" sz="3200" b="0" i="1" smtClean="0">
                            <a:latin typeface="Cambria Math" panose="02040503050406030204" pitchFamily="18" charset="0"/>
                            <a:ea typeface="Cambria Math" panose="02040503050406030204" pitchFamily="18" charset="0"/>
                          </a:rPr>
                          <m:t>1</m:t>
                        </m:r>
                      </m:sub>
                    </m:sSub>
                    <m:sSub>
                      <m:sSubPr>
                        <m:ctrlPr>
                          <a:rPr lang="en-IN" sz="3200" i="1">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𝑥</m:t>
                        </m:r>
                      </m:e>
                      <m:sub>
                        <m:r>
                          <a:rPr lang="en-IN" sz="3200" b="0" i="1" smtClean="0">
                            <a:latin typeface="Cambria Math" panose="02040503050406030204" pitchFamily="18" charset="0"/>
                            <a:ea typeface="Cambria Math" panose="02040503050406030204" pitchFamily="18" charset="0"/>
                          </a:rPr>
                          <m:t>1</m:t>
                        </m:r>
                      </m:sub>
                    </m:sSub>
                    <m:r>
                      <a:rPr lang="en-IN" sz="3200" i="1">
                        <a:latin typeface="Cambria Math" panose="02040503050406030204" pitchFamily="18" charset="0"/>
                        <a:ea typeface="Cambria Math" panose="02040503050406030204" pitchFamily="18" charset="0"/>
                      </a:rPr>
                      <m:t> </m:t>
                    </m:r>
                  </m:oMath>
                </a14:m>
                <a:r>
                  <a:rPr lang="en-IN" sz="3200" dirty="0"/>
                  <a:t>+</a:t>
                </a:r>
                <a:r>
                  <a:rPr lang="en-IN" sz="3200" dirty="0">
                    <a:ea typeface="Cambria Math" panose="02040503050406030204" pitchFamily="18" charset="0"/>
                  </a:rPr>
                  <a:t> </a:t>
                </a:r>
                <a14:m>
                  <m:oMath xmlns:m="http://schemas.openxmlformats.org/officeDocument/2006/math">
                    <m:sSub>
                      <m:sSubPr>
                        <m:ctrlPr>
                          <a:rPr lang="en-IN"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𝛽</m:t>
                        </m:r>
                      </m:e>
                      <m:sub>
                        <m:r>
                          <a:rPr lang="en-IN" sz="3200" b="0" i="1" smtClean="0">
                            <a:latin typeface="Cambria Math" panose="02040503050406030204" pitchFamily="18" charset="0"/>
                            <a:ea typeface="Cambria Math" panose="02040503050406030204" pitchFamily="18" charset="0"/>
                          </a:rPr>
                          <m:t>2</m:t>
                        </m:r>
                      </m:sub>
                    </m:sSub>
                    <m:sSub>
                      <m:sSubPr>
                        <m:ctrlPr>
                          <a:rPr lang="en-IN"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𝑥</m:t>
                        </m:r>
                      </m:e>
                      <m:sub>
                        <m:r>
                          <a:rPr lang="en-IN" sz="3200" b="0" i="1" smtClean="0">
                            <a:latin typeface="Cambria Math" panose="02040503050406030204" pitchFamily="18" charset="0"/>
                            <a:ea typeface="Cambria Math" panose="02040503050406030204" pitchFamily="18" charset="0"/>
                          </a:rPr>
                          <m:t>2</m:t>
                        </m:r>
                      </m:sub>
                    </m:sSub>
                    <m:r>
                      <a:rPr lang="en-IN" sz="3200" i="1">
                        <a:latin typeface="Cambria Math" panose="02040503050406030204" pitchFamily="18" charset="0"/>
                        <a:ea typeface="Cambria Math" panose="02040503050406030204" pitchFamily="18" charset="0"/>
                      </a:rPr>
                      <m:t> </m:t>
                    </m:r>
                  </m:oMath>
                </a14:m>
                <a:r>
                  <a:rPr lang="en-IN" sz="3200" dirty="0"/>
                  <a:t>+…+</a:t>
                </a:r>
                <a:r>
                  <a:rPr lang="en-IN" sz="3200" dirty="0">
                    <a:ea typeface="Cambria Math" panose="02040503050406030204" pitchFamily="18" charset="0"/>
                  </a:rPr>
                  <a:t> </a:t>
                </a:r>
                <a14:m>
                  <m:oMath xmlns:m="http://schemas.openxmlformats.org/officeDocument/2006/math">
                    <m:sSub>
                      <m:sSubPr>
                        <m:ctrlPr>
                          <a:rPr lang="en-IN"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𝛽</m:t>
                        </m:r>
                      </m:e>
                      <m:sub>
                        <m:r>
                          <a:rPr lang="en-IN" sz="3200" b="0" i="1" smtClean="0">
                            <a:latin typeface="Cambria Math" panose="02040503050406030204" pitchFamily="18" charset="0"/>
                            <a:ea typeface="Cambria Math" panose="02040503050406030204" pitchFamily="18" charset="0"/>
                          </a:rPr>
                          <m:t>𝑘</m:t>
                        </m:r>
                      </m:sub>
                    </m:sSub>
                    <m:sSub>
                      <m:sSubPr>
                        <m:ctrlPr>
                          <a:rPr lang="en-IN"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𝑥</m:t>
                        </m:r>
                      </m:e>
                      <m:sub>
                        <m:r>
                          <a:rPr lang="en-IN" sz="3200" b="0" i="1" smtClean="0">
                            <a:latin typeface="Cambria Math" panose="02040503050406030204" pitchFamily="18" charset="0"/>
                            <a:ea typeface="Cambria Math" panose="02040503050406030204" pitchFamily="18" charset="0"/>
                          </a:rPr>
                          <m:t>𝑘</m:t>
                        </m:r>
                      </m:sub>
                    </m:sSub>
                  </m:oMath>
                </a14:m>
                <a:endParaRPr lang="en-IN" sz="3200" dirty="0"/>
              </a:p>
              <a:p>
                <a:pPr algn="just"/>
                <a14:m>
                  <m:oMath xmlns:m="http://schemas.openxmlformats.org/officeDocument/2006/math">
                    <m:sSub>
                      <m:sSubPr>
                        <m:ctrlPr>
                          <a:rPr lang="en-IN"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𝛽</m:t>
                        </m:r>
                      </m:e>
                      <m:sub>
                        <m:r>
                          <a:rPr lang="en-IN" sz="3200" i="1">
                            <a:latin typeface="Cambria Math" panose="02040503050406030204" pitchFamily="18" charset="0"/>
                            <a:ea typeface="Cambria Math" panose="02040503050406030204" pitchFamily="18" charset="0"/>
                          </a:rPr>
                          <m:t>0</m:t>
                        </m:r>
                      </m:sub>
                    </m:sSub>
                    <m:r>
                      <a:rPr lang="en-IN" sz="3200" i="1">
                        <a:latin typeface="Cambria Math" panose="02040503050406030204" pitchFamily="18" charset="0"/>
                        <a:ea typeface="Cambria Math" panose="02040503050406030204" pitchFamily="18" charset="0"/>
                      </a:rPr>
                      <m:t> </m:t>
                    </m:r>
                  </m:oMath>
                </a14:m>
                <a:r>
                  <a:rPr lang="en-IN" sz="3200" dirty="0">
                    <a:ea typeface="Cambria Math" panose="02040503050406030204" pitchFamily="18" charset="0"/>
                  </a:rPr>
                  <a:t>is the intercept and </a:t>
                </a:r>
                <a14:m>
                  <m:oMath xmlns:m="http://schemas.openxmlformats.org/officeDocument/2006/math">
                    <m:sSub>
                      <m:sSubPr>
                        <m:ctrlPr>
                          <a:rPr lang="en-IN"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𝛽</m:t>
                        </m:r>
                      </m:e>
                      <m:sub>
                        <m:r>
                          <a:rPr lang="en-IN" sz="3200" i="1">
                            <a:latin typeface="Cambria Math" panose="02040503050406030204" pitchFamily="18" charset="0"/>
                            <a:ea typeface="Cambria Math" panose="02040503050406030204" pitchFamily="18" charset="0"/>
                          </a:rPr>
                          <m:t>1</m:t>
                        </m:r>
                      </m:sub>
                    </m:sSub>
                    <m:r>
                      <m:rPr>
                        <m:nor/>
                      </m:rPr>
                      <a:rPr lang="en-IN" sz="3200" b="0" i="0" smtClean="0">
                        <a:latin typeface="Cambria Math" panose="02040503050406030204" pitchFamily="18" charset="0"/>
                        <a:ea typeface="Cambria Math" panose="02040503050406030204" pitchFamily="18" charset="0"/>
                      </a:rPr>
                      <m:t>,</m:t>
                    </m:r>
                    <m:r>
                      <m:rPr>
                        <m:nor/>
                      </m:rPr>
                      <a:rPr lang="en-IN" sz="3200" dirty="0">
                        <a:ea typeface="Cambria Math" panose="02040503050406030204" pitchFamily="18" charset="0"/>
                      </a:rPr>
                      <m:t> </m:t>
                    </m:r>
                    <m:sSub>
                      <m:sSubPr>
                        <m:ctrlPr>
                          <a:rPr lang="en-IN"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𝛽</m:t>
                        </m:r>
                      </m:e>
                      <m:sub>
                        <m:r>
                          <a:rPr lang="en-IN" sz="3200" i="1">
                            <a:latin typeface="Cambria Math" panose="02040503050406030204" pitchFamily="18" charset="0"/>
                            <a:ea typeface="Cambria Math" panose="02040503050406030204" pitchFamily="18" charset="0"/>
                          </a:rPr>
                          <m:t>2</m:t>
                        </m:r>
                      </m:sub>
                    </m:sSub>
                    <m:r>
                      <m:rPr>
                        <m:nor/>
                      </m:rPr>
                      <a:rPr lang="en-IN" sz="3200" b="0" i="0" smtClean="0">
                        <a:latin typeface="Cambria Math" panose="02040503050406030204" pitchFamily="18" charset="0"/>
                        <a:ea typeface="Cambria Math" panose="02040503050406030204" pitchFamily="18" charset="0"/>
                      </a:rPr>
                      <m:t>,</m:t>
                    </m:r>
                    <m:r>
                      <m:rPr>
                        <m:nor/>
                      </m:rPr>
                      <a:rPr lang="en-IN" sz="3200" dirty="0"/>
                      <m:t>…</m:t>
                    </m:r>
                    <m:r>
                      <a:rPr lang="en-IN" sz="3200" b="0" i="1" dirty="0" smtClean="0">
                        <a:latin typeface="Cambria Math" panose="02040503050406030204" pitchFamily="18" charset="0"/>
                      </a:rPr>
                      <m:t>,</m:t>
                    </m:r>
                    <m:sSub>
                      <m:sSubPr>
                        <m:ctrlPr>
                          <a:rPr lang="en-IN"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𝛽</m:t>
                        </m:r>
                      </m:e>
                      <m:sub>
                        <m:r>
                          <a:rPr lang="en-IN" sz="3200" i="1">
                            <a:latin typeface="Cambria Math" panose="02040503050406030204" pitchFamily="18" charset="0"/>
                            <a:ea typeface="Cambria Math" panose="02040503050406030204" pitchFamily="18" charset="0"/>
                          </a:rPr>
                          <m:t>𝑘</m:t>
                        </m:r>
                      </m:sub>
                    </m:sSub>
                  </m:oMath>
                </a14:m>
                <a:r>
                  <a:rPr lang="en-IN" sz="3200" dirty="0"/>
                  <a:t> are the slopes against the independent variables </a:t>
                </a:r>
                <a14:m>
                  <m:oMath xmlns:m="http://schemas.openxmlformats.org/officeDocument/2006/math">
                    <m:sSub>
                      <m:sSubPr>
                        <m:ctrlPr>
                          <a:rPr lang="en-IN" sz="3200" i="1" smtClean="0">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𝑥</m:t>
                        </m:r>
                      </m:e>
                      <m:sub>
                        <m:r>
                          <a:rPr lang="en-IN" sz="3200" i="1">
                            <a:latin typeface="Cambria Math" panose="02040503050406030204" pitchFamily="18" charset="0"/>
                            <a:ea typeface="Cambria Math" panose="02040503050406030204" pitchFamily="18" charset="0"/>
                          </a:rPr>
                          <m:t>1</m:t>
                        </m:r>
                      </m:sub>
                    </m:sSub>
                    <m:r>
                      <a:rPr lang="en-IN" sz="3200" b="0" i="1" smtClean="0">
                        <a:latin typeface="Cambria Math" panose="02040503050406030204" pitchFamily="18" charset="0"/>
                        <a:ea typeface="Cambria Math" panose="02040503050406030204" pitchFamily="18" charset="0"/>
                      </a:rPr>
                      <m:t>,</m:t>
                    </m:r>
                    <m:sSub>
                      <m:sSubPr>
                        <m:ctrlPr>
                          <a:rPr lang="en-IN"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𝑥</m:t>
                        </m:r>
                      </m:e>
                      <m:sub>
                        <m:r>
                          <a:rPr lang="en-IN" sz="3200" i="1">
                            <a:latin typeface="Cambria Math" panose="02040503050406030204" pitchFamily="18" charset="0"/>
                            <a:ea typeface="Cambria Math" panose="02040503050406030204" pitchFamily="18" charset="0"/>
                          </a:rPr>
                          <m:t>2</m:t>
                        </m:r>
                      </m:sub>
                    </m:sSub>
                    <m:r>
                      <a:rPr lang="en-IN" sz="3200" b="0" i="1" smtClean="0">
                        <a:latin typeface="Cambria Math" panose="02040503050406030204" pitchFamily="18" charset="0"/>
                        <a:ea typeface="Cambria Math" panose="02040503050406030204" pitchFamily="18" charset="0"/>
                      </a:rPr>
                      <m:t>,</m:t>
                    </m:r>
                  </m:oMath>
                </a14:m>
                <a:r>
                  <a:rPr lang="en-IN" sz="3200" dirty="0"/>
                  <a:t>…,</a:t>
                </a:r>
                <a14:m>
                  <m:oMath xmlns:m="http://schemas.openxmlformats.org/officeDocument/2006/math">
                    <m:sSub>
                      <m:sSubPr>
                        <m:ctrlPr>
                          <a:rPr lang="en-IN"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𝑥</m:t>
                        </m:r>
                      </m:e>
                      <m:sub>
                        <m:r>
                          <a:rPr lang="en-IN" sz="3200" i="1">
                            <a:latin typeface="Cambria Math" panose="02040503050406030204" pitchFamily="18" charset="0"/>
                            <a:ea typeface="Cambria Math" panose="02040503050406030204" pitchFamily="18" charset="0"/>
                          </a:rPr>
                          <m:t>𝑘</m:t>
                        </m:r>
                      </m:sub>
                    </m:sSub>
                  </m:oMath>
                </a14:m>
                <a:endParaRPr lang="en-IN" sz="3200" dirty="0"/>
              </a:p>
            </p:txBody>
          </p:sp>
        </mc:Choice>
        <mc:Fallback>
          <p:sp>
            <p:nvSpPr>
              <p:cNvPr id="4" name="Content Placeholder 3">
                <a:extLst>
                  <a:ext uri="{FF2B5EF4-FFF2-40B4-BE49-F238E27FC236}">
                    <a16:creationId xmlns:a16="http://schemas.microsoft.com/office/drawing/2014/main" id="{F480C97D-C56F-4EC9-AC58-F0D266D03CCB}"/>
                  </a:ext>
                </a:extLst>
              </p:cNvPr>
              <p:cNvSpPr>
                <a:spLocks noGrp="1" noRot="1" noChangeAspect="1" noMove="1" noResize="1" noEditPoints="1" noAdjustHandles="1" noChangeArrowheads="1" noChangeShapeType="1" noTextEdit="1"/>
              </p:cNvSpPr>
              <p:nvPr>
                <p:ph sz="quarter" idx="1"/>
              </p:nvPr>
            </p:nvSpPr>
            <p:spPr>
              <a:blipFill>
                <a:blip r:embed="rId2"/>
                <a:stretch>
                  <a:fillRect l="-598" r="-1870"/>
                </a:stretch>
              </a:blipFill>
            </p:spPr>
            <p:txBody>
              <a:bodyPr/>
              <a:lstStyle/>
              <a:p>
                <a:r>
                  <a:rPr lang="en-IN">
                    <a:noFill/>
                  </a:rPr>
                  <a:t> </a:t>
                </a:r>
              </a:p>
            </p:txBody>
          </p:sp>
        </mc:Fallback>
      </mc:AlternateContent>
    </p:spTree>
    <p:extLst>
      <p:ext uri="{BB962C8B-B14F-4D97-AF65-F5344CB8AC3E}">
        <p14:creationId xmlns:p14="http://schemas.microsoft.com/office/powerpoint/2010/main" val="390578422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F231-8222-4457-ACA5-63CE31636787}"/>
              </a:ext>
            </a:extLst>
          </p:cNvPr>
          <p:cNvSpPr>
            <a:spLocks noGrp="1"/>
          </p:cNvSpPr>
          <p:nvPr>
            <p:ph type="title"/>
          </p:nvPr>
        </p:nvSpPr>
        <p:spPr/>
        <p:txBody>
          <a:bodyPr/>
          <a:lstStyle/>
          <a:p>
            <a:r>
              <a:rPr lang="en-IN" dirty="0"/>
              <a:t>Log Loss function</a:t>
            </a:r>
          </a:p>
        </p:txBody>
      </p:sp>
      <p:sp>
        <p:nvSpPr>
          <p:cNvPr id="3" name="Slide Number Placeholder 2">
            <a:extLst>
              <a:ext uri="{FF2B5EF4-FFF2-40B4-BE49-F238E27FC236}">
                <a16:creationId xmlns:a16="http://schemas.microsoft.com/office/drawing/2014/main" id="{AE8E0A41-BC63-42AE-AB3C-5BF5343590FF}"/>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777D069E-5C7E-417C-96AD-A50964C55BC3}"/>
                  </a:ext>
                </a:extLst>
              </p:cNvPr>
              <p:cNvSpPr>
                <a:spLocks noGrp="1"/>
              </p:cNvSpPr>
              <p:nvPr>
                <p:ph sz="quarter" idx="1"/>
              </p:nvPr>
            </p:nvSpPr>
            <p:spPr/>
            <p:txBody>
              <a:bodyPr/>
              <a:lstStyle/>
              <a:p>
                <a:pPr algn="just"/>
                <a:r>
                  <a:rPr lang="en-IN" dirty="0"/>
                  <a:t>Estimates (against independent variables) are generated which minimize the error/loss function</a:t>
                </a:r>
              </a:p>
              <a:p>
                <a:pPr algn="just"/>
                <a:r>
                  <a:rPr lang="en-IN" dirty="0"/>
                  <a:t>Log Loss function is employed (as opposed to Lease Squares in OLS)</a:t>
                </a:r>
              </a:p>
              <a:p>
                <a:pPr algn="just"/>
                <a14:m>
                  <m:oMath xmlns:m="http://schemas.openxmlformats.org/officeDocument/2006/math">
                    <m:r>
                      <a:rPr lang="en-IN" i="1">
                        <a:latin typeface="Cambria Math" panose="02040503050406030204" pitchFamily="18" charset="0"/>
                      </a:rPr>
                      <m:t>𝐿𝑜𝑔𝑙𝑜𝑠𝑠</m:t>
                    </m:r>
                  </m:oMath>
                </a14:m>
                <a:endParaRPr lang="en-IN" dirty="0"/>
              </a:p>
              <a:p>
                <a:pPr marL="0" indent="0" algn="just">
                  <a:buNone/>
                </a:pPr>
                <a14:m>
                  <m:oMathPara xmlns:m="http://schemas.openxmlformats.org/officeDocument/2006/math">
                    <m:oMathParaPr>
                      <m:jc m:val="center"/>
                    </m:oMathParaPr>
                    <m:oMath xmlns:m="http://schemas.openxmlformats.org/officeDocument/2006/math">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𝑁</m:t>
                          </m:r>
                        </m:den>
                      </m:f>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𝑁</m:t>
                          </m:r>
                        </m:sup>
                        <m:e>
                          <m:r>
                            <a:rPr lang="en-IN" b="0" i="1" smtClean="0">
                              <a:latin typeface="Cambria Math" panose="02040503050406030204" pitchFamily="18" charset="0"/>
                            </a:rPr>
                            <m:t>(</m:t>
                          </m:r>
                          <m:r>
                            <a:rPr lang="en-IN" b="0" i="1" smtClean="0">
                              <a:latin typeface="Cambria Math" panose="02040503050406030204" pitchFamily="18" charset="0"/>
                            </a:rPr>
                            <m:t>𝑦𝑖</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log</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𝑝</m:t>
                                  </m:r>
                                  <m:r>
                                    <a:rPr lang="en-IN" b="0" i="1" baseline="-25000" smtClean="0">
                                      <a:latin typeface="Cambria Math" panose="02040503050406030204" pitchFamily="18" charset="0"/>
                                    </a:rPr>
                                    <m:t>𝑖</m:t>
                                  </m:r>
                                </m:e>
                              </m:d>
                            </m:e>
                          </m:func>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𝑦𝑖</m:t>
                              </m:r>
                            </m:e>
                          </m:d>
                          <m:r>
                            <m:rPr>
                              <m:sty m:val="p"/>
                            </m:rPr>
                            <a:rPr lang="en-IN" b="0" i="0" smtClean="0">
                              <a:latin typeface="Cambria Math" panose="02040503050406030204" pitchFamily="18" charset="0"/>
                            </a:rPr>
                            <m:t>log</m:t>
                          </m:r>
                          <m:r>
                            <a:rPr lang="en-IN" b="0" i="1" smtClean="0">
                              <a:latin typeface="Cambria Math" panose="02040503050406030204" pitchFamily="18" charset="0"/>
                            </a:rPr>
                            <m:t>⁡(1−</m:t>
                          </m:r>
                          <m:r>
                            <a:rPr lang="en-IN" b="0" i="1" smtClean="0">
                              <a:latin typeface="Cambria Math" panose="02040503050406030204" pitchFamily="18" charset="0"/>
                            </a:rPr>
                            <m:t>𝑝𝑖</m:t>
                          </m:r>
                          <m:r>
                            <a:rPr lang="en-IN" b="0" i="1" smtClean="0">
                              <a:latin typeface="Cambria Math" panose="02040503050406030204" pitchFamily="18" charset="0"/>
                            </a:rPr>
                            <m:t>))</m:t>
                          </m:r>
                        </m:e>
                      </m:nary>
                    </m:oMath>
                  </m:oMathPara>
                </a14:m>
                <a:endParaRPr lang="en-IN" dirty="0"/>
              </a:p>
            </p:txBody>
          </p:sp>
        </mc:Choice>
        <mc:Fallback>
          <p:sp>
            <p:nvSpPr>
              <p:cNvPr id="4" name="Content Placeholder 3">
                <a:extLst>
                  <a:ext uri="{FF2B5EF4-FFF2-40B4-BE49-F238E27FC236}">
                    <a16:creationId xmlns:a16="http://schemas.microsoft.com/office/drawing/2014/main" id="{777D069E-5C7E-417C-96AD-A50964C55BC3}"/>
                  </a:ext>
                </a:extLst>
              </p:cNvPr>
              <p:cNvSpPr>
                <a:spLocks noGrp="1" noRot="1" noChangeAspect="1" noMove="1" noResize="1" noEditPoints="1" noAdjustHandles="1" noChangeArrowheads="1" noChangeShapeType="1" noTextEdit="1"/>
              </p:cNvSpPr>
              <p:nvPr>
                <p:ph sz="quarter" idx="1"/>
              </p:nvPr>
            </p:nvSpPr>
            <p:spPr>
              <a:blipFill>
                <a:blip r:embed="rId2"/>
                <a:stretch>
                  <a:fillRect l="-449" t="-1357" r="-1571"/>
                </a:stretch>
              </a:blipFill>
            </p:spPr>
            <p:txBody>
              <a:bodyPr/>
              <a:lstStyle/>
              <a:p>
                <a:r>
                  <a:rPr lang="en-IN">
                    <a:noFill/>
                  </a:rPr>
                  <a:t> </a:t>
                </a:r>
              </a:p>
            </p:txBody>
          </p:sp>
        </mc:Fallback>
      </mc:AlternateContent>
    </p:spTree>
    <p:extLst>
      <p:ext uri="{BB962C8B-B14F-4D97-AF65-F5344CB8AC3E}">
        <p14:creationId xmlns:p14="http://schemas.microsoft.com/office/powerpoint/2010/main" val="425166430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9117E-E620-4F06-924B-E179B590671B}"/>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D9B59C06-25E8-454F-8651-A40A5EDD8C54}"/>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sp>
        <p:nvSpPr>
          <p:cNvPr id="4" name="Content Placeholder 3">
            <a:extLst>
              <a:ext uri="{FF2B5EF4-FFF2-40B4-BE49-F238E27FC236}">
                <a16:creationId xmlns:a16="http://schemas.microsoft.com/office/drawing/2014/main" id="{559B3B62-3417-40EB-BC28-6E863213A8CF}"/>
              </a:ext>
            </a:extLst>
          </p:cNvPr>
          <p:cNvSpPr>
            <a:spLocks noGrp="1"/>
          </p:cNvSpPr>
          <p:nvPr>
            <p:ph sz="quarter" idx="1"/>
          </p:nvPr>
        </p:nvSpPr>
        <p:spPr>
          <a:xfrm>
            <a:off x="612648" y="1600200"/>
            <a:ext cx="8153400" cy="5257800"/>
          </a:xfrm>
        </p:spPr>
        <p:txBody>
          <a:bodyPr>
            <a:normAutofit lnSpcReduction="10000"/>
          </a:bodyPr>
          <a:lstStyle/>
          <a:p>
            <a:pPr algn="just"/>
            <a:r>
              <a:rPr lang="en-IN" dirty="0"/>
              <a:t>For each row in the data set</a:t>
            </a:r>
          </a:p>
          <a:p>
            <a:pPr algn="just"/>
            <a:r>
              <a:rPr lang="en-IN" dirty="0"/>
              <a:t>Y is the outcome (dependent variable) which can be either 0 or 1</a:t>
            </a:r>
          </a:p>
          <a:p>
            <a:pPr algn="just"/>
            <a:r>
              <a:rPr lang="en-IN" dirty="0"/>
              <a:t>P is the predicted probability outcome by applying the logistic regression equation</a:t>
            </a:r>
          </a:p>
          <a:p>
            <a:pPr algn="just"/>
            <a:r>
              <a:rPr lang="en-IN" dirty="0"/>
              <a:t>Adjust the estimates in the logistic regression equation such that the total log loss function over the whole dataset is minimized.</a:t>
            </a:r>
          </a:p>
          <a:p>
            <a:pPr algn="just"/>
            <a:r>
              <a:rPr lang="en-IN" dirty="0"/>
              <a:t>If y is 1 then the function is minimized with high value of p, if y is 0 then the function is minimized with low value of p (since Log(1)=0)</a:t>
            </a:r>
          </a:p>
        </p:txBody>
      </p:sp>
    </p:spTree>
    <p:extLst>
      <p:ext uri="{BB962C8B-B14F-4D97-AF65-F5344CB8AC3E}">
        <p14:creationId xmlns:p14="http://schemas.microsoft.com/office/powerpoint/2010/main" val="2128701400"/>
      </p:ext>
    </p:extLst>
  </p:cSld>
  <p:clrMapOvr>
    <a:masterClrMapping/>
  </p:clrMapOv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599</Words>
  <Application>Microsoft Office PowerPoint</Application>
  <PresentationFormat>On-screen Show (4:3)</PresentationFormat>
  <Paragraphs>88</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 Math</vt:lpstr>
      <vt:lpstr>Times New Roman</vt:lpstr>
      <vt:lpstr>Tw Cen MT</vt:lpstr>
      <vt:lpstr>Wingdings</vt:lpstr>
      <vt:lpstr>Wingdings 2</vt:lpstr>
      <vt:lpstr>Median</vt:lpstr>
      <vt:lpstr>Linear Regression using R</vt:lpstr>
      <vt:lpstr>PowerPoint Presentation</vt:lpstr>
      <vt:lpstr>Name derived from Logit transformation</vt:lpstr>
      <vt:lpstr>PowerPoint Presentation</vt:lpstr>
      <vt:lpstr>Logistic Regression Concepts</vt:lpstr>
      <vt:lpstr>Logit Odds</vt:lpstr>
      <vt:lpstr>Logit function</vt:lpstr>
      <vt:lpstr>Log Loss function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using R</dc:title>
  <dc:creator>Prachi Agrawal</dc:creator>
  <cp:lastModifiedBy>Prachi Agrawal</cp:lastModifiedBy>
  <cp:revision>36</cp:revision>
  <dcterms:modified xsi:type="dcterms:W3CDTF">2019-12-10T20:19:33Z</dcterms:modified>
</cp:coreProperties>
</file>