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4"/>
  </p:normalViewPr>
  <p:slideViewPr>
    <p:cSldViewPr>
      <p:cViewPr>
        <p:scale>
          <a:sx n="122" d="100"/>
          <a:sy n="122" d="100"/>
        </p:scale>
        <p:origin x="100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400" y="647783"/>
            <a:ext cx="5260730" cy="24630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1441" y="5022951"/>
            <a:ext cx="4117767" cy="15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6155C8-8B06-8190-FFAB-1E16D882419A}"/>
              </a:ext>
            </a:extLst>
          </p:cNvPr>
          <p:cNvSpPr txBox="1"/>
          <p:nvPr/>
        </p:nvSpPr>
        <p:spPr>
          <a:xfrm>
            <a:off x="2006599" y="3684451"/>
            <a:ext cx="372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presented by:-</a:t>
            </a:r>
          </a:p>
          <a:p>
            <a:r>
              <a:rPr lang="en-US" dirty="0"/>
              <a:t>Name of student: Bhupinder Singh</a:t>
            </a:r>
          </a:p>
          <a:p>
            <a:r>
              <a:rPr lang="en-US" dirty="0"/>
              <a:t>Registration number: 12215458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6700" y="93785"/>
            <a:ext cx="7242809" cy="41848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endParaRPr lang="en-IN" sz="950" i="1" spc="-30" dirty="0">
              <a:solidFill>
                <a:srgbClr val="202020"/>
              </a:solidFill>
              <a:latin typeface="Arial"/>
              <a:cs typeface="Arial"/>
            </a:endParaRPr>
          </a:p>
          <a:p>
            <a:endParaRPr lang="en-IN" sz="950" i="1" spc="-30" dirty="0">
              <a:solidFill>
                <a:srgbClr val="202020"/>
              </a:solidFill>
              <a:latin typeface="Arial"/>
              <a:cs typeface="Arial"/>
            </a:endParaRPr>
          </a:p>
          <a:p>
            <a:r>
              <a:rPr lang="en-IN" sz="950" i="1" spc="-30" dirty="0">
                <a:solidFill>
                  <a:srgbClr val="202020"/>
                </a:solidFill>
                <a:latin typeface="Arial"/>
                <a:cs typeface="Arial"/>
              </a:rPr>
              <a:t>Ques.</a:t>
            </a:r>
            <a:r>
              <a:rPr lang="en-IN" sz="950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lang="en-IN" sz="1000" dirty="0">
                <a:effectLst/>
                <a:latin typeface="Helvetica" pitchFamily="2" charset="0"/>
              </a:rPr>
              <a:t>Design a scheduling program to implements a Queue with two levels:</a:t>
            </a:r>
          </a:p>
          <a:p>
            <a:r>
              <a:rPr lang="en-IN" sz="1000" dirty="0">
                <a:effectLst/>
                <a:latin typeface="Helvetica" pitchFamily="2" charset="0"/>
              </a:rPr>
              <a:t>Level 1 : Fixed priority </a:t>
            </a:r>
            <a:r>
              <a:rPr lang="en-IN" sz="1000" dirty="0" err="1">
                <a:effectLst/>
                <a:latin typeface="Helvetica" pitchFamily="2" charset="0"/>
              </a:rPr>
              <a:t>preemptive</a:t>
            </a:r>
            <a:r>
              <a:rPr lang="en-IN" sz="1000" dirty="0">
                <a:effectLst/>
                <a:latin typeface="Helvetica" pitchFamily="2" charset="0"/>
              </a:rPr>
              <a:t> Scheduling</a:t>
            </a:r>
          </a:p>
          <a:p>
            <a:r>
              <a:rPr lang="en-IN" sz="1000" dirty="0">
                <a:effectLst/>
                <a:latin typeface="Helvetica" pitchFamily="2" charset="0"/>
              </a:rPr>
              <a:t>Level 2 : Round Robin Scheduling</a:t>
            </a:r>
          </a:p>
          <a:p>
            <a:r>
              <a:rPr lang="en-IN" sz="1000" dirty="0">
                <a:effectLst/>
                <a:latin typeface="Helvetica" pitchFamily="2" charset="0"/>
              </a:rPr>
              <a:t>For a Fixed priority </a:t>
            </a:r>
            <a:r>
              <a:rPr lang="en-IN" sz="1000" dirty="0" err="1">
                <a:effectLst/>
                <a:latin typeface="Helvetica" pitchFamily="2" charset="0"/>
              </a:rPr>
              <a:t>preemptive</a:t>
            </a:r>
            <a:r>
              <a:rPr lang="en-IN" sz="1000" dirty="0">
                <a:effectLst/>
                <a:latin typeface="Helvetica" pitchFamily="2" charset="0"/>
              </a:rPr>
              <a:t> Scheduling (Queue 1), the Priority 0 is highest priority. If one process P1 is scheduled and running, another process P2 with higher priority comes. The New process (high priority) process P2 </a:t>
            </a:r>
            <a:r>
              <a:rPr lang="en-IN" sz="1000" dirty="0" err="1">
                <a:effectLst/>
                <a:latin typeface="Helvetica" pitchFamily="2" charset="0"/>
              </a:rPr>
              <a:t>preempts</a:t>
            </a:r>
            <a:r>
              <a:rPr lang="en-IN" sz="1000" dirty="0">
                <a:effectLst/>
                <a:latin typeface="Helvetica" pitchFamily="2" charset="0"/>
              </a:rPr>
              <a:t> currently running process P1 and process P1 will go to second level queue. Time for which process will strictly execute must be considered in the multiples of 2..</a:t>
            </a:r>
          </a:p>
          <a:p>
            <a:r>
              <a:rPr lang="en-IN" sz="1000" dirty="0">
                <a:effectLst/>
                <a:latin typeface="Helvetica" pitchFamily="2" charset="0"/>
              </a:rPr>
              <a:t>All the processes in second level queue will complete their execution according to round robin scheduling.</a:t>
            </a:r>
          </a:p>
          <a:p>
            <a:r>
              <a:rPr lang="en-IN" sz="1000" dirty="0">
                <a:effectLst/>
                <a:latin typeface="Helvetica" pitchFamily="2" charset="0"/>
              </a:rPr>
              <a:t>Consider: 1. Queue 2 will be processed after Queue 1 becomes empty.</a:t>
            </a:r>
          </a:p>
          <a:p>
            <a:r>
              <a:rPr lang="en-IN" sz="1000" dirty="0">
                <a:effectLst/>
                <a:latin typeface="Helvetica" pitchFamily="2" charset="0"/>
              </a:rPr>
              <a:t>2. Priority of Queue 2 has lower priority than in Queue 1.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endParaRPr lang="en-IN" sz="950" i="1" spc="-25" dirty="0">
              <a:solidFill>
                <a:srgbClr val="00579A"/>
              </a:solidFill>
              <a:latin typeface="Arial"/>
              <a:cs typeface="Arial"/>
            </a:endParaRP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Ans:  The scheduling program in C language implements two-level scheduling: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endParaRPr lang="en-IN" sz="950" i="1" spc="-25" dirty="0">
              <a:solidFill>
                <a:srgbClr val="00579A"/>
              </a:solidFill>
              <a:latin typeface="Arial"/>
              <a:cs typeface="Arial"/>
            </a:endParaRP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**Level 1 (Queue 1): Fixed Priority </a:t>
            </a:r>
            <a:r>
              <a:rPr lang="en-IN" sz="950" i="1" spc="-25" dirty="0" err="1">
                <a:solidFill>
                  <a:srgbClr val="00579A"/>
                </a:solidFill>
                <a:latin typeface="Arial"/>
                <a:cs typeface="Arial"/>
              </a:rPr>
              <a:t>Preemptive</a:t>
            </a: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 Scheduling**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- Priority 0 is the highest priority.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- If a higher priority process arrives, it </a:t>
            </a:r>
            <a:r>
              <a:rPr lang="en-IN" sz="950" i="1" spc="-25" dirty="0" err="1">
                <a:solidFill>
                  <a:srgbClr val="00579A"/>
                </a:solidFill>
                <a:latin typeface="Arial"/>
                <a:cs typeface="Arial"/>
              </a:rPr>
              <a:t>preempts</a:t>
            </a: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 the running process.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- Processes run in strict 2-unit time slices.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- </a:t>
            </a:r>
            <a:r>
              <a:rPr lang="en-IN" sz="950" i="1" spc="-25" dirty="0" err="1">
                <a:solidFill>
                  <a:srgbClr val="00579A"/>
                </a:solidFill>
                <a:latin typeface="Arial"/>
                <a:cs typeface="Arial"/>
              </a:rPr>
              <a:t>Preempted</a:t>
            </a: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 processes move to Queue 2.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endParaRPr lang="en-IN" sz="950" i="1" spc="-25" dirty="0">
              <a:solidFill>
                <a:srgbClr val="00579A"/>
              </a:solidFill>
              <a:latin typeface="Arial"/>
              <a:cs typeface="Arial"/>
            </a:endParaRP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**Level 2 (Queue 2): Round Robin Scheduling**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- Processes from Queue 1 move here when it becomes empty.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- Round robin scheduling with a time quantum of 2 units.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- Lower priority than Queue 1.</a:t>
            </a: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endParaRPr lang="en-IN" sz="950" i="1" spc="-25" dirty="0">
              <a:solidFill>
                <a:srgbClr val="00579A"/>
              </a:solidFill>
              <a:latin typeface="Arial"/>
              <a:cs typeface="Arial"/>
            </a:endParaRPr>
          </a:p>
          <a:p>
            <a:pPr marL="361950" marR="5080" indent="-349885">
              <a:lnSpc>
                <a:spcPct val="78900"/>
              </a:lnSpc>
              <a:spcBef>
                <a:spcPts val="345"/>
              </a:spcBef>
            </a:pPr>
            <a:r>
              <a:rPr lang="en-IN" sz="950" i="1" spc="-25" dirty="0">
                <a:solidFill>
                  <a:srgbClr val="00579A"/>
                </a:solidFill>
                <a:latin typeface="Arial"/>
                <a:cs typeface="Arial"/>
              </a:rPr>
              <a:t>The program processes Queue 1 first, then Queue 2, completing when both queues are empty.</a:t>
            </a:r>
            <a:endParaRPr sz="95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BF34F5D-7AFA-0D76-71E1-B92FF2C6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6988"/>
            <a:ext cx="7556500" cy="3892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2E47F097-44F8-F452-EDEA-74B7316F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7556500" cy="4876800"/>
          </a:xfrm>
          <a:prstGeom prst="rect">
            <a:avLst/>
          </a:prstGeom>
        </p:spPr>
      </p:pic>
      <p:pic>
        <p:nvPicPr>
          <p:cNvPr id="7" name="Picture 6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D02AFB8B-217D-0860-7501-896AA6D02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5301"/>
            <a:ext cx="7556500" cy="44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1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2019838-A710-9439-8C05-6F4F587BC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7556500" cy="5433774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A1E4596-5051-C13B-60DE-E3195865BDA8}"/>
              </a:ext>
            </a:extLst>
          </p:cNvPr>
          <p:cNvSpPr txBox="1"/>
          <p:nvPr/>
        </p:nvSpPr>
        <p:spPr>
          <a:xfrm>
            <a:off x="1492250" y="5968087"/>
            <a:ext cx="6478270" cy="15972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345"/>
              </a:spcBef>
            </a:pP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The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output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25" dirty="0">
                <a:solidFill>
                  <a:srgbClr val="B71B1B"/>
                </a:solidFill>
                <a:latin typeface="Arial"/>
                <a:cs typeface="Arial"/>
              </a:rPr>
              <a:t>of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25" dirty="0">
                <a:solidFill>
                  <a:srgbClr val="B71B1B"/>
                </a:solidFill>
                <a:latin typeface="Arial"/>
                <a:cs typeface="Arial"/>
              </a:rPr>
              <a:t>the</a:t>
            </a:r>
            <a:r>
              <a:rPr sz="950" b="1" i="1" spc="-5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provided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40" dirty="0">
                <a:solidFill>
                  <a:srgbClr val="B71B1B"/>
                </a:solidFill>
                <a:latin typeface="Arial"/>
                <a:cs typeface="Arial"/>
              </a:rPr>
              <a:t>C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program</a:t>
            </a:r>
            <a:r>
              <a:rPr lang="en-US" sz="950" b="1" i="1" spc="-5" dirty="0">
                <a:solidFill>
                  <a:srgbClr val="B71B1B"/>
                </a:solidFill>
                <a:latin typeface="Arial"/>
                <a:cs typeface="Arial"/>
              </a:rPr>
              <a:t>.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Here's</a:t>
            </a:r>
            <a:r>
              <a:rPr sz="950" b="1" i="1" spc="-15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25" dirty="0">
                <a:solidFill>
                  <a:srgbClr val="B71B1B"/>
                </a:solidFill>
                <a:latin typeface="Arial"/>
                <a:cs typeface="Arial"/>
              </a:rPr>
              <a:t>the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30" dirty="0">
                <a:solidFill>
                  <a:srgbClr val="B71B1B"/>
                </a:solidFill>
                <a:latin typeface="Arial"/>
                <a:cs typeface="Arial"/>
              </a:rPr>
              <a:t>expected</a:t>
            </a:r>
            <a:r>
              <a:rPr sz="950" b="1" i="1" spc="-10" dirty="0">
                <a:solidFill>
                  <a:srgbClr val="B71B1B"/>
                </a:solidFill>
                <a:latin typeface="Arial"/>
                <a:cs typeface="Arial"/>
              </a:rPr>
              <a:t> </a:t>
            </a:r>
            <a:r>
              <a:rPr sz="950" b="1" i="1" spc="-25" dirty="0">
                <a:solidFill>
                  <a:srgbClr val="B71B1B"/>
                </a:solidFill>
                <a:latin typeface="Arial"/>
                <a:cs typeface="Arial"/>
              </a:rPr>
              <a:t>output:</a:t>
            </a:r>
            <a:endParaRPr sz="950" dirty="0">
              <a:latin typeface="Arial"/>
              <a:cs typeface="Arial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904195-B551-4ED3-5624-E0E9DD7C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0" y="6268424"/>
            <a:ext cx="4572000" cy="42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297</Words>
  <Application>Microsoft Macintosh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Bhupinder Singh</cp:lastModifiedBy>
  <cp:revision>5</cp:revision>
  <dcterms:created xsi:type="dcterms:W3CDTF">2023-11-01T07:51:48Z</dcterms:created>
  <dcterms:modified xsi:type="dcterms:W3CDTF">2023-11-01T09:06:06Z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LastSaved">
    <vt:filetime>2023-11-01T00:00:00Z</vt:filetime>
  </property>
</Properties>
</file>