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aleway"/>
      <p:regular r:id="rId23"/>
      <p:bold r:id="rId24"/>
      <p:italic r:id="rId25"/>
      <p:boldItalic r:id="rId26"/>
    </p:embeddedFont>
    <p:embeddedFont>
      <p:font typeface="Playfair Display"/>
      <p:regular r:id="rId27"/>
      <p:bold r:id="rId28"/>
      <p:italic r:id="rId29"/>
      <p:boldItalic r:id="rId30"/>
    </p:embeddedFont>
    <p:embeddedFont>
      <p:font typeface="Lato"/>
      <p:regular r:id="rId31"/>
      <p:bold r:id="rId32"/>
      <p:italic r:id="rId33"/>
      <p:boldItalic r:id="rId34"/>
    </p:embeddedFont>
    <p:embeddedFont>
      <p:font typeface="Open Sans"/>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PlayfairDisplay-bold.fntdata"/><Relationship Id="rId27" Type="http://schemas.openxmlformats.org/officeDocument/2006/relationships/font" Target="fonts/PlayfairDisplay-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layfairDisplay-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regular.fntdata"/><Relationship Id="rId30" Type="http://schemas.openxmlformats.org/officeDocument/2006/relationships/font" Target="fonts/PlayfairDisplay-boldItalic.fntdata"/><Relationship Id="rId11" Type="http://schemas.openxmlformats.org/officeDocument/2006/relationships/slide" Target="slides/slide6.xml"/><Relationship Id="rId33" Type="http://schemas.openxmlformats.org/officeDocument/2006/relationships/font" Target="fonts/Lato-italic.fntdata"/><Relationship Id="rId10" Type="http://schemas.openxmlformats.org/officeDocument/2006/relationships/slide" Target="slides/slide5.xml"/><Relationship Id="rId32" Type="http://schemas.openxmlformats.org/officeDocument/2006/relationships/font" Target="fonts/Lato-bold.fntdata"/><Relationship Id="rId13" Type="http://schemas.openxmlformats.org/officeDocument/2006/relationships/slide" Target="slides/slide8.xml"/><Relationship Id="rId35" Type="http://schemas.openxmlformats.org/officeDocument/2006/relationships/font" Target="fonts/OpenSans-regular.fntdata"/><Relationship Id="rId12" Type="http://schemas.openxmlformats.org/officeDocument/2006/relationships/slide" Target="slides/slide7.xml"/><Relationship Id="rId34" Type="http://schemas.openxmlformats.org/officeDocument/2006/relationships/font" Target="fonts/Lato-boldItalic.fntdata"/><Relationship Id="rId15" Type="http://schemas.openxmlformats.org/officeDocument/2006/relationships/slide" Target="slides/slide10.xml"/><Relationship Id="rId37" Type="http://schemas.openxmlformats.org/officeDocument/2006/relationships/font" Target="fonts/OpenSans-italic.fntdata"/><Relationship Id="rId14" Type="http://schemas.openxmlformats.org/officeDocument/2006/relationships/slide" Target="slides/slide9.xml"/><Relationship Id="rId36" Type="http://schemas.openxmlformats.org/officeDocument/2006/relationships/font" Target="fonts/OpenSans-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OpenSans-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7a5c069b4f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a5c069b4f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7a5c069b4f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a5c069b4f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7b8226516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7b8226516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7b8226516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7b8226516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7b82265169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b82265169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7b82265169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7b82265169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7b82265169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7b82265169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e965474a9_3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e965474a9_3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7b8226516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7b8226516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7b82265169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b8226516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7b8226516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b8226516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7b82265169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b82265169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1.png"/><Relationship Id="rId5" Type="http://schemas.openxmlformats.org/officeDocument/2006/relationships/image" Target="../media/image14.png"/><Relationship Id="rId6"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4.png"/><Relationship Id="rId5"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 - I</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Automated Teller Machine</a:t>
            </a:r>
            <a:endParaRPr b="1" sz="2400"/>
          </a:p>
        </p:txBody>
      </p:sp>
      <p:sp>
        <p:nvSpPr>
          <p:cNvPr id="74" name="Google Shape;74;p13"/>
          <p:cNvSpPr txBox="1"/>
          <p:nvPr/>
        </p:nvSpPr>
        <p:spPr>
          <a:xfrm>
            <a:off x="369550" y="631000"/>
            <a:ext cx="1644300" cy="143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Raleway"/>
                <a:ea typeface="Raleway"/>
                <a:cs typeface="Raleway"/>
                <a:sym typeface="Raleway"/>
              </a:rPr>
              <a:t>Final Project : </a:t>
            </a:r>
            <a:endParaRPr>
              <a:latin typeface="Lato"/>
              <a:ea typeface="Lato"/>
              <a:cs typeface="Lato"/>
              <a:sym typeface="Lato"/>
            </a:endParaRPr>
          </a:p>
        </p:txBody>
      </p:sp>
      <p:sp>
        <p:nvSpPr>
          <p:cNvPr id="75" name="Google Shape;75;p13"/>
          <p:cNvSpPr txBox="1"/>
          <p:nvPr/>
        </p:nvSpPr>
        <p:spPr>
          <a:xfrm>
            <a:off x="369550" y="2808375"/>
            <a:ext cx="3277200" cy="176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Raleway"/>
                <a:ea typeface="Raleway"/>
                <a:cs typeface="Raleway"/>
                <a:sym typeface="Raleway"/>
              </a:rPr>
              <a:t>Team Members : </a:t>
            </a:r>
            <a:endParaRPr b="1">
              <a:solidFill>
                <a:schemeClr val="lt1"/>
              </a:solidFill>
              <a:latin typeface="Raleway"/>
              <a:ea typeface="Raleway"/>
              <a:cs typeface="Raleway"/>
              <a:sym typeface="Raleway"/>
            </a:endParaRPr>
          </a:p>
          <a:p>
            <a:pPr indent="0" lvl="0" marL="0" rtl="0" algn="l">
              <a:spcBef>
                <a:spcPts val="0"/>
              </a:spcBef>
              <a:spcAft>
                <a:spcPts val="0"/>
              </a:spcAft>
              <a:buNone/>
            </a:pPr>
            <a:r>
              <a:rPr lang="en">
                <a:solidFill>
                  <a:schemeClr val="lt1"/>
                </a:solidFill>
                <a:latin typeface="Raleway"/>
                <a:ea typeface="Raleway"/>
                <a:cs typeface="Raleway"/>
                <a:sym typeface="Raleway"/>
              </a:rPr>
              <a:t>Brahm Aggarwal</a:t>
            </a:r>
            <a:endParaRPr>
              <a:solidFill>
                <a:schemeClr val="lt1"/>
              </a:solidFill>
              <a:latin typeface="Raleway"/>
              <a:ea typeface="Raleway"/>
              <a:cs typeface="Raleway"/>
              <a:sym typeface="Raleway"/>
            </a:endParaRPr>
          </a:p>
          <a:p>
            <a:pPr indent="0" lvl="0" marL="0" rtl="0" algn="l">
              <a:spcBef>
                <a:spcPts val="0"/>
              </a:spcBef>
              <a:spcAft>
                <a:spcPts val="0"/>
              </a:spcAft>
              <a:buClr>
                <a:schemeClr val="dk2"/>
              </a:buClr>
              <a:buSzPts val="1100"/>
              <a:buFont typeface="Arial"/>
              <a:buNone/>
            </a:pPr>
            <a:r>
              <a:rPr lang="en">
                <a:solidFill>
                  <a:schemeClr val="lt1"/>
                </a:solidFill>
                <a:latin typeface="Raleway"/>
                <a:ea typeface="Raleway"/>
                <a:cs typeface="Raleway"/>
                <a:sym typeface="Raleway"/>
              </a:rPr>
              <a:t>Sahar Aghbabaei</a:t>
            </a:r>
            <a:endParaRPr>
              <a:solidFill>
                <a:schemeClr val="lt1"/>
              </a:solidFill>
              <a:latin typeface="Raleway"/>
              <a:ea typeface="Raleway"/>
              <a:cs typeface="Raleway"/>
              <a:sym typeface="Raleway"/>
            </a:endParaRPr>
          </a:p>
          <a:p>
            <a:pPr indent="0" lvl="0" marL="0" rtl="0" algn="l">
              <a:spcBef>
                <a:spcPts val="0"/>
              </a:spcBef>
              <a:spcAft>
                <a:spcPts val="0"/>
              </a:spcAft>
              <a:buNone/>
            </a:pPr>
            <a:r>
              <a:rPr lang="en">
                <a:solidFill>
                  <a:schemeClr val="lt1"/>
                </a:solidFill>
                <a:latin typeface="Raleway"/>
                <a:ea typeface="Raleway"/>
                <a:cs typeface="Raleway"/>
                <a:sym typeface="Raleway"/>
              </a:rPr>
              <a:t>Manu Anmol </a:t>
            </a:r>
            <a:endParaRPr>
              <a:solidFill>
                <a:schemeClr val="lt1"/>
              </a:solidFill>
              <a:latin typeface="Raleway"/>
              <a:ea typeface="Raleway"/>
              <a:cs typeface="Raleway"/>
              <a:sym typeface="Raleway"/>
            </a:endParaRPr>
          </a:p>
          <a:p>
            <a:pPr indent="0" lvl="0" marL="0" rtl="0" algn="l">
              <a:spcBef>
                <a:spcPts val="0"/>
              </a:spcBef>
              <a:spcAft>
                <a:spcPts val="0"/>
              </a:spcAft>
              <a:buNone/>
            </a:pPr>
            <a:r>
              <a:rPr lang="en">
                <a:solidFill>
                  <a:schemeClr val="lt1"/>
                </a:solidFill>
                <a:latin typeface="Raleway"/>
                <a:ea typeface="Raleway"/>
                <a:cs typeface="Raleway"/>
                <a:sym typeface="Raleway"/>
              </a:rPr>
              <a:t>Bhupinder Kaur</a:t>
            </a:r>
            <a:endParaRPr>
              <a:solidFill>
                <a:schemeClr val="lt1"/>
              </a:solidFill>
              <a:latin typeface="Raleway"/>
              <a:ea typeface="Raleway"/>
              <a:cs typeface="Raleway"/>
              <a:sym typeface="Raleway"/>
            </a:endParaRPr>
          </a:p>
          <a:p>
            <a:pPr indent="0" lvl="0" marL="0" rtl="0" algn="l">
              <a:spcBef>
                <a:spcPts val="0"/>
              </a:spcBef>
              <a:spcAft>
                <a:spcPts val="0"/>
              </a:spcAft>
              <a:buNone/>
            </a:pPr>
            <a:r>
              <a:rPr lang="en">
                <a:solidFill>
                  <a:schemeClr val="lt1"/>
                </a:solidFill>
                <a:latin typeface="Raleway"/>
                <a:ea typeface="Raleway"/>
                <a:cs typeface="Raleway"/>
                <a:sym typeface="Raleway"/>
              </a:rPr>
              <a:t>Martha Merry</a:t>
            </a:r>
            <a:endParaRPr>
              <a:solidFill>
                <a:schemeClr val="lt1"/>
              </a:solidFill>
              <a:latin typeface="Raleway"/>
              <a:ea typeface="Raleway"/>
              <a:cs typeface="Raleway"/>
              <a:sym typeface="Raleway"/>
            </a:endParaRPr>
          </a:p>
        </p:txBody>
      </p:sp>
      <p:pic>
        <p:nvPicPr>
          <p:cNvPr id="76" name="Google Shape;76;p13"/>
          <p:cNvPicPr preferRelativeResize="0"/>
          <p:nvPr/>
        </p:nvPicPr>
        <p:blipFill>
          <a:blip r:embed="rId3">
            <a:alphaModFix/>
          </a:blip>
          <a:stretch>
            <a:fillRect/>
          </a:stretch>
        </p:blipFill>
        <p:spPr>
          <a:xfrm>
            <a:off x="7696200" y="-2"/>
            <a:ext cx="1447800" cy="8937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283099" y="71215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accent5"/>
                </a:solidFill>
              </a:rPr>
              <a:t>Actors : </a:t>
            </a:r>
            <a:endParaRPr sz="3000">
              <a:solidFill>
                <a:schemeClr val="accent5"/>
              </a:solidFill>
            </a:endParaRPr>
          </a:p>
          <a:p>
            <a:pPr indent="0" lvl="0" marL="0" rtl="0" algn="l">
              <a:spcBef>
                <a:spcPts val="1000"/>
              </a:spcBef>
              <a:spcAft>
                <a:spcPts val="0"/>
              </a:spcAft>
              <a:buNone/>
            </a:pPr>
            <a:r>
              <a:t/>
            </a:r>
            <a:endParaRPr sz="3000">
              <a:solidFill>
                <a:schemeClr val="accent5"/>
              </a:solidFill>
            </a:endParaRPr>
          </a:p>
          <a:p>
            <a:pPr indent="0" lvl="0" marL="0" rtl="0" algn="l">
              <a:spcBef>
                <a:spcPts val="1000"/>
              </a:spcBef>
              <a:spcAft>
                <a:spcPts val="1000"/>
              </a:spcAft>
              <a:buNone/>
            </a:pPr>
            <a:r>
              <a:t/>
            </a:r>
            <a:endParaRPr sz="3000">
              <a:solidFill>
                <a:schemeClr val="accent5"/>
              </a:solidFill>
            </a:endParaRPr>
          </a:p>
        </p:txBody>
      </p:sp>
      <p:pic>
        <p:nvPicPr>
          <p:cNvPr id="136" name="Google Shape;136;p22"/>
          <p:cNvPicPr preferRelativeResize="0"/>
          <p:nvPr/>
        </p:nvPicPr>
        <p:blipFill>
          <a:blip r:embed="rId3">
            <a:alphaModFix/>
          </a:blip>
          <a:stretch>
            <a:fillRect/>
          </a:stretch>
        </p:blipFill>
        <p:spPr>
          <a:xfrm>
            <a:off x="1827325" y="226449"/>
            <a:ext cx="7316675" cy="4321200"/>
          </a:xfrm>
          <a:prstGeom prst="rect">
            <a:avLst/>
          </a:prstGeom>
          <a:noFill/>
          <a:ln>
            <a:noFill/>
          </a:ln>
        </p:spPr>
      </p:pic>
      <p:pic>
        <p:nvPicPr>
          <p:cNvPr id="137" name="Google Shape;137;p22"/>
          <p:cNvPicPr preferRelativeResize="0"/>
          <p:nvPr/>
        </p:nvPicPr>
        <p:blipFill>
          <a:blip r:embed="rId4">
            <a:alphaModFix/>
          </a:blip>
          <a:stretch>
            <a:fillRect/>
          </a:stretch>
        </p:blipFill>
        <p:spPr>
          <a:xfrm>
            <a:off x="8025900" y="0"/>
            <a:ext cx="1118100" cy="690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283099" y="712150"/>
            <a:ext cx="34080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accent5"/>
                </a:solidFill>
              </a:rPr>
              <a:t>Implementation : </a:t>
            </a:r>
            <a:endParaRPr sz="3000">
              <a:solidFill>
                <a:schemeClr val="accent5"/>
              </a:solidFill>
            </a:endParaRPr>
          </a:p>
          <a:p>
            <a:pPr indent="-304800" lvl="0" marL="457200" rtl="0" algn="l">
              <a:spcBef>
                <a:spcPts val="1000"/>
              </a:spcBef>
              <a:spcAft>
                <a:spcPts val="0"/>
              </a:spcAft>
              <a:buSzPts val="1200"/>
              <a:buFont typeface="Open Sans"/>
              <a:buAutoNum type="arabicPeriod"/>
            </a:pPr>
            <a:r>
              <a:rPr lang="en" sz="1200" u="sng">
                <a:latin typeface="Open Sans"/>
                <a:ea typeface="Open Sans"/>
                <a:cs typeface="Open Sans"/>
                <a:sym typeface="Open Sans"/>
              </a:rPr>
              <a:t>Account Class: </a:t>
            </a:r>
            <a:endParaRPr sz="1200" u="sng">
              <a:latin typeface="Open Sans"/>
              <a:ea typeface="Open Sans"/>
              <a:cs typeface="Open Sans"/>
              <a:sym typeface="Open Sans"/>
            </a:endParaRPr>
          </a:p>
          <a:p>
            <a:pPr indent="0" lvl="0" marL="457200" rtl="0" algn="l">
              <a:spcBef>
                <a:spcPts val="1000"/>
              </a:spcBef>
              <a:spcAft>
                <a:spcPts val="0"/>
              </a:spcAft>
              <a:buNone/>
            </a:pPr>
            <a:r>
              <a:rPr b="0" lang="en" sz="1200">
                <a:latin typeface="Open Sans"/>
                <a:ea typeface="Open Sans"/>
                <a:cs typeface="Open Sans"/>
                <a:sym typeface="Open Sans"/>
              </a:rPr>
              <a:t>Account class consists of the variables that define a particular individual account; Id, Name, Password and Balance. These variables are private and cannot be accessed outside the class, in order to access the outside the class Getter and Setter methods have been defined.</a:t>
            </a:r>
            <a:endParaRPr b="0" sz="1200">
              <a:latin typeface="Open Sans"/>
              <a:ea typeface="Open Sans"/>
              <a:cs typeface="Open Sans"/>
              <a:sym typeface="Open Sans"/>
            </a:endParaRPr>
          </a:p>
          <a:p>
            <a:pPr indent="0" lvl="0" marL="0" rtl="0" algn="l">
              <a:spcBef>
                <a:spcPts val="1000"/>
              </a:spcBef>
              <a:spcAft>
                <a:spcPts val="1000"/>
              </a:spcAft>
              <a:buNone/>
            </a:pPr>
            <a:r>
              <a:t/>
            </a:r>
            <a:endParaRPr sz="1200">
              <a:latin typeface="Playfair Display"/>
              <a:ea typeface="Playfair Display"/>
              <a:cs typeface="Playfair Display"/>
              <a:sym typeface="Playfair Display"/>
            </a:endParaRPr>
          </a:p>
        </p:txBody>
      </p:sp>
      <p:pic>
        <p:nvPicPr>
          <p:cNvPr id="143" name="Google Shape;143;p23"/>
          <p:cNvPicPr preferRelativeResize="0"/>
          <p:nvPr/>
        </p:nvPicPr>
        <p:blipFill>
          <a:blip r:embed="rId3">
            <a:alphaModFix/>
          </a:blip>
          <a:stretch>
            <a:fillRect/>
          </a:stretch>
        </p:blipFill>
        <p:spPr>
          <a:xfrm>
            <a:off x="4116474" y="152400"/>
            <a:ext cx="4089711" cy="4838699"/>
          </a:xfrm>
          <a:prstGeom prst="rect">
            <a:avLst/>
          </a:prstGeom>
          <a:noFill/>
          <a:ln>
            <a:noFill/>
          </a:ln>
        </p:spPr>
      </p:pic>
      <p:pic>
        <p:nvPicPr>
          <p:cNvPr id="144" name="Google Shape;144;p23"/>
          <p:cNvPicPr preferRelativeResize="0"/>
          <p:nvPr/>
        </p:nvPicPr>
        <p:blipFill>
          <a:blip r:embed="rId4">
            <a:alphaModFix/>
          </a:blip>
          <a:stretch>
            <a:fillRect/>
          </a:stretch>
        </p:blipFill>
        <p:spPr>
          <a:xfrm>
            <a:off x="8025900" y="0"/>
            <a:ext cx="1118100" cy="690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283099" y="712150"/>
            <a:ext cx="34080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accent5"/>
                </a:solidFill>
              </a:rPr>
              <a:t>Implementation : </a:t>
            </a:r>
            <a:endParaRPr sz="3000">
              <a:solidFill>
                <a:schemeClr val="accent5"/>
              </a:solidFill>
            </a:endParaRPr>
          </a:p>
          <a:p>
            <a:pPr indent="0" lvl="0" marL="0" rtl="0" algn="l">
              <a:spcBef>
                <a:spcPts val="1000"/>
              </a:spcBef>
              <a:spcAft>
                <a:spcPts val="0"/>
              </a:spcAft>
              <a:buNone/>
            </a:pPr>
            <a:r>
              <a:rPr lang="en" sz="1200" u="sng">
                <a:latin typeface="Open Sans"/>
                <a:ea typeface="Open Sans"/>
                <a:cs typeface="Open Sans"/>
                <a:sym typeface="Open Sans"/>
              </a:rPr>
              <a:t>2.ATM Class : </a:t>
            </a:r>
            <a:endParaRPr sz="1200" u="sng">
              <a:latin typeface="Open Sans"/>
              <a:ea typeface="Open Sans"/>
              <a:cs typeface="Open Sans"/>
              <a:sym typeface="Open Sans"/>
            </a:endParaRPr>
          </a:p>
          <a:p>
            <a:pPr indent="0" lvl="0" marL="0" rtl="0" algn="l">
              <a:spcBef>
                <a:spcPts val="1000"/>
              </a:spcBef>
              <a:spcAft>
                <a:spcPts val="0"/>
              </a:spcAft>
              <a:buNone/>
            </a:pPr>
            <a:r>
              <a:rPr b="0" lang="en" sz="1200">
                <a:latin typeface="Open Sans"/>
                <a:ea typeface="Open Sans"/>
                <a:cs typeface="Open Sans"/>
                <a:sym typeface="Open Sans"/>
              </a:rPr>
              <a:t> This class includes definition and implementation of all the banking transaction which includes checking if the username is correct, checking if the password entered by the user matches to the respective username, option for viewing balance, option for cash transfer to another bank account (another object), option to withdraw the money from the account and update the account with new balance and option to deposit the money from the account and update the account with new balance.</a:t>
            </a:r>
            <a:endParaRPr b="0" sz="1200">
              <a:latin typeface="Open Sans"/>
              <a:ea typeface="Open Sans"/>
              <a:cs typeface="Open Sans"/>
              <a:sym typeface="Open Sans"/>
            </a:endParaRPr>
          </a:p>
          <a:p>
            <a:pPr indent="0" lvl="0" marL="0" rtl="0" algn="l">
              <a:spcBef>
                <a:spcPts val="1000"/>
              </a:spcBef>
              <a:spcAft>
                <a:spcPts val="1000"/>
              </a:spcAft>
              <a:buNone/>
            </a:pPr>
            <a:r>
              <a:t/>
            </a:r>
            <a:endParaRPr sz="1200">
              <a:latin typeface="Playfair Display"/>
              <a:ea typeface="Playfair Display"/>
              <a:cs typeface="Playfair Display"/>
              <a:sym typeface="Playfair Display"/>
            </a:endParaRPr>
          </a:p>
        </p:txBody>
      </p:sp>
      <p:pic>
        <p:nvPicPr>
          <p:cNvPr id="150" name="Google Shape;150;p24"/>
          <p:cNvPicPr preferRelativeResize="0"/>
          <p:nvPr/>
        </p:nvPicPr>
        <p:blipFill>
          <a:blip r:embed="rId3">
            <a:alphaModFix/>
          </a:blip>
          <a:stretch>
            <a:fillRect/>
          </a:stretch>
        </p:blipFill>
        <p:spPr>
          <a:xfrm>
            <a:off x="3525725" y="789125"/>
            <a:ext cx="5618275" cy="3516901"/>
          </a:xfrm>
          <a:prstGeom prst="rect">
            <a:avLst/>
          </a:prstGeom>
          <a:noFill/>
          <a:ln>
            <a:noFill/>
          </a:ln>
        </p:spPr>
      </p:pic>
      <p:pic>
        <p:nvPicPr>
          <p:cNvPr id="151" name="Google Shape;151;p24"/>
          <p:cNvPicPr preferRelativeResize="0"/>
          <p:nvPr/>
        </p:nvPicPr>
        <p:blipFill>
          <a:blip r:embed="rId4">
            <a:alphaModFix/>
          </a:blip>
          <a:stretch>
            <a:fillRect/>
          </a:stretch>
        </p:blipFill>
        <p:spPr>
          <a:xfrm>
            <a:off x="8025900" y="0"/>
            <a:ext cx="1118100" cy="690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283099" y="712150"/>
            <a:ext cx="34080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accent5"/>
                </a:solidFill>
              </a:rPr>
              <a:t>Implementation : </a:t>
            </a:r>
            <a:endParaRPr sz="3000">
              <a:solidFill>
                <a:schemeClr val="accent5"/>
              </a:solidFill>
            </a:endParaRPr>
          </a:p>
          <a:p>
            <a:pPr indent="0" lvl="0" marL="0" rtl="0" algn="l">
              <a:spcBef>
                <a:spcPts val="1000"/>
              </a:spcBef>
              <a:spcAft>
                <a:spcPts val="0"/>
              </a:spcAft>
              <a:buNone/>
            </a:pPr>
            <a:r>
              <a:rPr lang="en" sz="1200" u="sng">
                <a:latin typeface="Open Sans"/>
                <a:ea typeface="Open Sans"/>
                <a:cs typeface="Open Sans"/>
                <a:sym typeface="Open Sans"/>
              </a:rPr>
              <a:t>3. ATM2 Class: </a:t>
            </a:r>
            <a:endParaRPr sz="1200" u="sng">
              <a:latin typeface="Open Sans"/>
              <a:ea typeface="Open Sans"/>
              <a:cs typeface="Open Sans"/>
              <a:sym typeface="Open Sans"/>
            </a:endParaRPr>
          </a:p>
          <a:p>
            <a:pPr indent="0" lvl="0" marL="0" rtl="0" algn="l">
              <a:spcBef>
                <a:spcPts val="1000"/>
              </a:spcBef>
              <a:spcAft>
                <a:spcPts val="0"/>
              </a:spcAft>
              <a:buNone/>
            </a:pPr>
            <a:r>
              <a:rPr b="0" lang="en" sz="1200">
                <a:latin typeface="Open Sans"/>
                <a:ea typeface="Open Sans"/>
                <a:cs typeface="Open Sans"/>
                <a:sym typeface="Open Sans"/>
              </a:rPr>
              <a:t> This class is responsible for reading and displaying the information of a user present in the text file, it is also responsible for saving the changes made to the file. There is a possibility of Security Exception being throwed in the ‘Account read’ method which has been handled using the try and catch keywords in the method</a:t>
            </a:r>
            <a:endParaRPr b="0" sz="1200">
              <a:latin typeface="Open Sans"/>
              <a:ea typeface="Open Sans"/>
              <a:cs typeface="Open Sans"/>
              <a:sym typeface="Open Sans"/>
            </a:endParaRPr>
          </a:p>
          <a:p>
            <a:pPr indent="0" lvl="0" marL="0" rtl="0" algn="l">
              <a:spcBef>
                <a:spcPts val="1000"/>
              </a:spcBef>
              <a:spcAft>
                <a:spcPts val="1000"/>
              </a:spcAft>
              <a:buNone/>
            </a:pPr>
            <a:r>
              <a:t/>
            </a:r>
            <a:endParaRPr sz="1200">
              <a:latin typeface="Playfair Display"/>
              <a:ea typeface="Playfair Display"/>
              <a:cs typeface="Playfair Display"/>
              <a:sym typeface="Playfair Display"/>
            </a:endParaRPr>
          </a:p>
        </p:txBody>
      </p:sp>
      <p:pic>
        <p:nvPicPr>
          <p:cNvPr id="157" name="Google Shape;157;p25"/>
          <p:cNvPicPr preferRelativeResize="0"/>
          <p:nvPr/>
        </p:nvPicPr>
        <p:blipFill>
          <a:blip r:embed="rId3">
            <a:alphaModFix/>
          </a:blip>
          <a:stretch>
            <a:fillRect/>
          </a:stretch>
        </p:blipFill>
        <p:spPr>
          <a:xfrm>
            <a:off x="3629750" y="759750"/>
            <a:ext cx="5514250" cy="3227550"/>
          </a:xfrm>
          <a:prstGeom prst="rect">
            <a:avLst/>
          </a:prstGeom>
          <a:noFill/>
          <a:ln>
            <a:noFill/>
          </a:ln>
        </p:spPr>
      </p:pic>
      <p:pic>
        <p:nvPicPr>
          <p:cNvPr id="158" name="Google Shape;158;p25"/>
          <p:cNvPicPr preferRelativeResize="0"/>
          <p:nvPr/>
        </p:nvPicPr>
        <p:blipFill>
          <a:blip r:embed="rId4">
            <a:alphaModFix/>
          </a:blip>
          <a:stretch>
            <a:fillRect/>
          </a:stretch>
        </p:blipFill>
        <p:spPr>
          <a:xfrm>
            <a:off x="8025900" y="0"/>
            <a:ext cx="1118100" cy="690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283099" y="712150"/>
            <a:ext cx="34080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accent5"/>
                </a:solidFill>
              </a:rPr>
              <a:t>Implementation : </a:t>
            </a:r>
            <a:endParaRPr sz="3000">
              <a:solidFill>
                <a:schemeClr val="accent5"/>
              </a:solidFill>
            </a:endParaRPr>
          </a:p>
          <a:p>
            <a:pPr indent="0" lvl="0" marL="0" rtl="0" algn="l">
              <a:spcBef>
                <a:spcPts val="1000"/>
              </a:spcBef>
              <a:spcAft>
                <a:spcPts val="0"/>
              </a:spcAft>
              <a:buNone/>
            </a:pPr>
            <a:r>
              <a:rPr lang="en" sz="1200" u="sng">
                <a:latin typeface="Open Sans"/>
                <a:ea typeface="Open Sans"/>
                <a:cs typeface="Open Sans"/>
                <a:sym typeface="Open Sans"/>
              </a:rPr>
              <a:t>4. WriteFile Class : </a:t>
            </a:r>
            <a:endParaRPr sz="1200" u="sng">
              <a:latin typeface="Open Sans"/>
              <a:ea typeface="Open Sans"/>
              <a:cs typeface="Open Sans"/>
              <a:sym typeface="Open Sans"/>
            </a:endParaRPr>
          </a:p>
          <a:p>
            <a:pPr indent="0" lvl="0" marL="0" rtl="0" algn="l">
              <a:spcBef>
                <a:spcPts val="1000"/>
              </a:spcBef>
              <a:spcAft>
                <a:spcPts val="0"/>
              </a:spcAft>
              <a:buNone/>
            </a:pPr>
            <a:r>
              <a:rPr b="0" lang="en" sz="1200">
                <a:latin typeface="Open Sans"/>
                <a:ea typeface="Open Sans"/>
                <a:cs typeface="Open Sans"/>
                <a:sym typeface="Open Sans"/>
              </a:rPr>
              <a:t>This class is responsible for writing the account details of every person into the text file ‘ATM6.txt’ and closing the file after the write operation.</a:t>
            </a:r>
            <a:endParaRPr b="0" sz="1200">
              <a:latin typeface="Open Sans"/>
              <a:ea typeface="Open Sans"/>
              <a:cs typeface="Open Sans"/>
              <a:sym typeface="Open Sans"/>
            </a:endParaRPr>
          </a:p>
          <a:p>
            <a:pPr indent="0" lvl="0" marL="0" rtl="0" algn="l">
              <a:spcBef>
                <a:spcPts val="1000"/>
              </a:spcBef>
              <a:spcAft>
                <a:spcPts val="1000"/>
              </a:spcAft>
              <a:buNone/>
            </a:pPr>
            <a:r>
              <a:t/>
            </a:r>
            <a:endParaRPr sz="1200">
              <a:latin typeface="Playfair Display"/>
              <a:ea typeface="Playfair Display"/>
              <a:cs typeface="Playfair Display"/>
              <a:sym typeface="Playfair Display"/>
            </a:endParaRPr>
          </a:p>
        </p:txBody>
      </p:sp>
      <p:pic>
        <p:nvPicPr>
          <p:cNvPr id="164" name="Google Shape;164;p26"/>
          <p:cNvPicPr preferRelativeResize="0"/>
          <p:nvPr/>
        </p:nvPicPr>
        <p:blipFill>
          <a:blip r:embed="rId3">
            <a:alphaModFix/>
          </a:blip>
          <a:stretch>
            <a:fillRect/>
          </a:stretch>
        </p:blipFill>
        <p:spPr>
          <a:xfrm>
            <a:off x="3552825" y="756150"/>
            <a:ext cx="5591174" cy="3418000"/>
          </a:xfrm>
          <a:prstGeom prst="rect">
            <a:avLst/>
          </a:prstGeom>
          <a:noFill/>
          <a:ln>
            <a:noFill/>
          </a:ln>
        </p:spPr>
      </p:pic>
      <p:pic>
        <p:nvPicPr>
          <p:cNvPr id="165" name="Google Shape;165;p26"/>
          <p:cNvPicPr preferRelativeResize="0"/>
          <p:nvPr/>
        </p:nvPicPr>
        <p:blipFill>
          <a:blip r:embed="rId4">
            <a:alphaModFix/>
          </a:blip>
          <a:stretch>
            <a:fillRect/>
          </a:stretch>
        </p:blipFill>
        <p:spPr>
          <a:xfrm>
            <a:off x="8025900" y="0"/>
            <a:ext cx="1118100" cy="690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283099" y="712150"/>
            <a:ext cx="34080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accent5"/>
                </a:solidFill>
              </a:rPr>
              <a:t>DEMO : </a:t>
            </a:r>
            <a:endParaRPr sz="3000">
              <a:solidFill>
                <a:schemeClr val="accent5"/>
              </a:solidFill>
            </a:endParaRPr>
          </a:p>
          <a:p>
            <a:pPr indent="0" lvl="0" marL="0" rtl="0" algn="l">
              <a:spcBef>
                <a:spcPts val="1000"/>
              </a:spcBef>
              <a:spcAft>
                <a:spcPts val="0"/>
              </a:spcAft>
              <a:buClr>
                <a:schemeClr val="dk2"/>
              </a:buClr>
              <a:buSzPts val="1100"/>
              <a:buFont typeface="Arial"/>
              <a:buNone/>
            </a:pPr>
            <a:r>
              <a:rPr lang="en" sz="1200" u="sng">
                <a:latin typeface="Open Sans"/>
                <a:ea typeface="Open Sans"/>
                <a:cs typeface="Open Sans"/>
                <a:sym typeface="Open Sans"/>
              </a:rPr>
              <a:t>5. ATMTest Class : </a:t>
            </a:r>
            <a:endParaRPr sz="1200" u="sng">
              <a:latin typeface="Open Sans"/>
              <a:ea typeface="Open Sans"/>
              <a:cs typeface="Open Sans"/>
              <a:sym typeface="Open Sans"/>
            </a:endParaRPr>
          </a:p>
          <a:p>
            <a:pPr indent="0" lvl="0" marL="457200" rtl="0" algn="l">
              <a:spcBef>
                <a:spcPts val="1000"/>
              </a:spcBef>
              <a:spcAft>
                <a:spcPts val="1000"/>
              </a:spcAft>
              <a:buClr>
                <a:schemeClr val="dk2"/>
              </a:buClr>
              <a:buSzPts val="1100"/>
              <a:buFont typeface="Arial"/>
              <a:buNone/>
            </a:pPr>
            <a:r>
              <a:rPr b="0" lang="en" sz="1200">
                <a:latin typeface="Open Sans"/>
                <a:ea typeface="Open Sans"/>
                <a:cs typeface="Open Sans"/>
                <a:sym typeface="Open Sans"/>
              </a:rPr>
              <a:t>This is class where all the methods are being called and tested. This is the final representation of the software system and displays the functionality of the software. Moreover, there is an exception which arises known as ‘InputMismatchException’ this exception occurs whenever the user tries to input a datatype which differs from the original datatype of the variable. This exception has been handled using ‘try and catch’.</a:t>
            </a:r>
            <a:endParaRPr sz="1200" u="sng">
              <a:latin typeface="Open Sans"/>
              <a:ea typeface="Open Sans"/>
              <a:cs typeface="Open Sans"/>
              <a:sym typeface="Open Sans"/>
            </a:endParaRPr>
          </a:p>
        </p:txBody>
      </p:sp>
      <p:pic>
        <p:nvPicPr>
          <p:cNvPr id="171" name="Google Shape;171;p27"/>
          <p:cNvPicPr preferRelativeResize="0"/>
          <p:nvPr/>
        </p:nvPicPr>
        <p:blipFill rotWithShape="1">
          <a:blip r:embed="rId3">
            <a:alphaModFix/>
          </a:blip>
          <a:srcRect b="0" l="-2400" r="2400" t="0"/>
          <a:stretch/>
        </p:blipFill>
        <p:spPr>
          <a:xfrm>
            <a:off x="3779025" y="445475"/>
            <a:ext cx="5180774" cy="4252550"/>
          </a:xfrm>
          <a:prstGeom prst="rect">
            <a:avLst/>
          </a:prstGeom>
          <a:noFill/>
          <a:ln>
            <a:noFill/>
          </a:ln>
        </p:spPr>
      </p:pic>
      <p:pic>
        <p:nvPicPr>
          <p:cNvPr id="172" name="Google Shape;172;p27"/>
          <p:cNvPicPr preferRelativeResize="0"/>
          <p:nvPr/>
        </p:nvPicPr>
        <p:blipFill>
          <a:blip r:embed="rId4">
            <a:alphaModFix/>
          </a:blip>
          <a:stretch>
            <a:fillRect/>
          </a:stretch>
        </p:blipFill>
        <p:spPr>
          <a:xfrm>
            <a:off x="8168325" y="0"/>
            <a:ext cx="975675" cy="602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283099" y="712150"/>
            <a:ext cx="34080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accent5"/>
                </a:solidFill>
              </a:rPr>
              <a:t>DEMO : </a:t>
            </a:r>
            <a:endParaRPr sz="3000">
              <a:solidFill>
                <a:schemeClr val="accent5"/>
              </a:solidFill>
            </a:endParaRPr>
          </a:p>
          <a:p>
            <a:pPr indent="0" lvl="0" marL="0" rtl="0" algn="l">
              <a:spcBef>
                <a:spcPts val="1000"/>
              </a:spcBef>
              <a:spcAft>
                <a:spcPts val="0"/>
              </a:spcAft>
              <a:buNone/>
            </a:pPr>
            <a:r>
              <a:rPr lang="en" sz="1200" u="sng">
                <a:latin typeface="Open Sans"/>
                <a:ea typeface="Open Sans"/>
                <a:cs typeface="Open Sans"/>
                <a:sym typeface="Open Sans"/>
              </a:rPr>
              <a:t>5. ATMTest Class : </a:t>
            </a:r>
            <a:endParaRPr sz="1200" u="sng">
              <a:latin typeface="Open Sans"/>
              <a:ea typeface="Open Sans"/>
              <a:cs typeface="Open Sans"/>
              <a:sym typeface="Open Sans"/>
            </a:endParaRPr>
          </a:p>
          <a:p>
            <a:pPr indent="0" lvl="0" marL="457200" rtl="0" algn="l">
              <a:spcBef>
                <a:spcPts val="1000"/>
              </a:spcBef>
              <a:spcAft>
                <a:spcPts val="1000"/>
              </a:spcAft>
              <a:buNone/>
            </a:pPr>
            <a:r>
              <a:rPr b="0" lang="en" sz="1200">
                <a:latin typeface="Open Sans"/>
                <a:ea typeface="Open Sans"/>
                <a:cs typeface="Open Sans"/>
                <a:sym typeface="Open Sans"/>
              </a:rPr>
              <a:t>This is class where all the methods are being called and tested. This is the final representation of the software system and displays the functionality of the software. Moreover, there is an exception which arises known as ‘InputMismatchException’ this exception occurs whenever the user tries to input a datatype which differs from the original datatype of the variable. This exception has been handled using ‘try and catch’.</a:t>
            </a:r>
            <a:endParaRPr sz="1200" u="sng">
              <a:latin typeface="Open Sans"/>
              <a:ea typeface="Open Sans"/>
              <a:cs typeface="Open Sans"/>
              <a:sym typeface="Open Sans"/>
            </a:endParaRPr>
          </a:p>
        </p:txBody>
      </p:sp>
      <p:pic>
        <p:nvPicPr>
          <p:cNvPr id="178" name="Google Shape;178;p28"/>
          <p:cNvPicPr preferRelativeResize="0"/>
          <p:nvPr/>
        </p:nvPicPr>
        <p:blipFill>
          <a:blip r:embed="rId3">
            <a:alphaModFix/>
          </a:blip>
          <a:stretch>
            <a:fillRect/>
          </a:stretch>
        </p:blipFill>
        <p:spPr>
          <a:xfrm>
            <a:off x="4509000" y="131676"/>
            <a:ext cx="3981225" cy="4779475"/>
          </a:xfrm>
          <a:prstGeom prst="rect">
            <a:avLst/>
          </a:prstGeom>
          <a:noFill/>
          <a:ln>
            <a:noFill/>
          </a:ln>
        </p:spPr>
      </p:pic>
      <p:pic>
        <p:nvPicPr>
          <p:cNvPr id="179" name="Google Shape;179;p28"/>
          <p:cNvPicPr preferRelativeResize="0"/>
          <p:nvPr/>
        </p:nvPicPr>
        <p:blipFill>
          <a:blip r:embed="rId4">
            <a:alphaModFix/>
          </a:blip>
          <a:stretch>
            <a:fillRect/>
          </a:stretch>
        </p:blipFill>
        <p:spPr>
          <a:xfrm>
            <a:off x="8168325" y="0"/>
            <a:ext cx="975675" cy="602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pic>
        <p:nvPicPr>
          <p:cNvPr id="184" name="Google Shape;184;p29"/>
          <p:cNvPicPr preferRelativeResize="0"/>
          <p:nvPr/>
        </p:nvPicPr>
        <p:blipFill rotWithShape="1">
          <a:blip r:embed="rId3">
            <a:alphaModFix/>
          </a:blip>
          <a:srcRect b="0" l="3479" r="3479" t="0"/>
          <a:stretch/>
        </p:blipFill>
        <p:spPr>
          <a:xfrm>
            <a:off x="0" y="0"/>
            <a:ext cx="9144000" cy="5143501"/>
          </a:xfrm>
          <a:prstGeom prst="rect">
            <a:avLst/>
          </a:prstGeom>
          <a:noFill/>
          <a:ln>
            <a:noFill/>
          </a:ln>
        </p:spPr>
      </p:pic>
      <p:grpSp>
        <p:nvGrpSpPr>
          <p:cNvPr id="185" name="Google Shape;185;p29"/>
          <p:cNvGrpSpPr/>
          <p:nvPr/>
        </p:nvGrpSpPr>
        <p:grpSpPr>
          <a:xfrm>
            <a:off x="6781388" y="2464035"/>
            <a:ext cx="2212050" cy="2537076"/>
            <a:chOff x="6803275" y="395363"/>
            <a:chExt cx="2212050" cy="2537076"/>
          </a:xfrm>
        </p:grpSpPr>
        <p:pic>
          <p:nvPicPr>
            <p:cNvPr id="186" name="Google Shape;186;p29"/>
            <p:cNvPicPr preferRelativeResize="0"/>
            <p:nvPr/>
          </p:nvPicPr>
          <p:blipFill>
            <a:blip r:embed="rId4">
              <a:alphaModFix/>
            </a:blip>
            <a:stretch>
              <a:fillRect/>
            </a:stretch>
          </p:blipFill>
          <p:spPr>
            <a:xfrm>
              <a:off x="6803275" y="427445"/>
              <a:ext cx="2212050" cy="2504994"/>
            </a:xfrm>
            <a:prstGeom prst="rect">
              <a:avLst/>
            </a:prstGeom>
            <a:noFill/>
            <a:ln>
              <a:noFill/>
            </a:ln>
          </p:spPr>
        </p:pic>
        <p:pic>
          <p:nvPicPr>
            <p:cNvPr descr="Piece of duct tape sticking a note to the slide" id="187" name="Google Shape;187;p29"/>
            <p:cNvPicPr preferRelativeResize="0"/>
            <p:nvPr/>
          </p:nvPicPr>
          <p:blipFill rotWithShape="1">
            <a:blip r:embed="rId5">
              <a:alphaModFix/>
            </a:blip>
            <a:srcRect b="10011" l="9244" r="2118" t="5926"/>
            <a:stretch/>
          </p:blipFill>
          <p:spPr>
            <a:xfrm rot="154826">
              <a:off x="7370663" y="419419"/>
              <a:ext cx="1077273" cy="382687"/>
            </a:xfrm>
            <a:prstGeom prst="rect">
              <a:avLst/>
            </a:prstGeom>
            <a:noFill/>
            <a:ln>
              <a:noFill/>
            </a:ln>
          </p:spPr>
        </p:pic>
      </p:grpSp>
      <p:sp>
        <p:nvSpPr>
          <p:cNvPr id="188" name="Google Shape;188;p29"/>
          <p:cNvSpPr txBox="1"/>
          <p:nvPr/>
        </p:nvSpPr>
        <p:spPr>
          <a:xfrm>
            <a:off x="6934025" y="3110475"/>
            <a:ext cx="1906800" cy="137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i="1" lang="en" sz="3000">
                <a:solidFill>
                  <a:schemeClr val="dk1"/>
                </a:solidFill>
                <a:latin typeface="Lato"/>
                <a:ea typeface="Lato"/>
                <a:cs typeface="Lato"/>
                <a:sym typeface="Lato"/>
              </a:rPr>
              <a:t>Thank you. </a:t>
            </a:r>
            <a:endParaRPr sz="3000">
              <a:latin typeface="Lato"/>
              <a:ea typeface="Lato"/>
              <a:cs typeface="Lato"/>
              <a:sym typeface="Lato"/>
            </a:endParaRPr>
          </a:p>
        </p:txBody>
      </p:sp>
      <p:sp>
        <p:nvSpPr>
          <p:cNvPr id="189" name="Google Shape;189;p29"/>
          <p:cNvSpPr txBox="1"/>
          <p:nvPr/>
        </p:nvSpPr>
        <p:spPr>
          <a:xfrm>
            <a:off x="63800" y="4298825"/>
            <a:ext cx="6717600" cy="9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FFFF00"/>
                </a:highlight>
                <a:latin typeface="Lato"/>
                <a:ea typeface="Lato"/>
                <a:cs typeface="Lato"/>
                <a:sym typeface="Lato"/>
              </a:rPr>
              <a:t>References : </a:t>
            </a:r>
            <a:endParaRPr>
              <a:highlight>
                <a:srgbClr val="FFFF00"/>
              </a:highlight>
              <a:latin typeface="Lato"/>
              <a:ea typeface="Lato"/>
              <a:cs typeface="Lato"/>
              <a:sym typeface="Lato"/>
            </a:endParaRPr>
          </a:p>
          <a:p>
            <a:pPr indent="0" lvl="0" marL="0" rtl="0" algn="l">
              <a:spcBef>
                <a:spcPts val="0"/>
              </a:spcBef>
              <a:spcAft>
                <a:spcPts val="0"/>
              </a:spcAft>
              <a:buNone/>
            </a:pPr>
            <a:r>
              <a:rPr lang="en">
                <a:highlight>
                  <a:srgbClr val="FFFF00"/>
                </a:highlight>
                <a:latin typeface="Lato"/>
                <a:ea typeface="Lato"/>
                <a:cs typeface="Lato"/>
                <a:sym typeface="Lato"/>
              </a:rPr>
              <a:t>https://docs.oracle.com/javase/tutorial/java.html</a:t>
            </a:r>
            <a:endParaRPr>
              <a:highlight>
                <a:srgbClr val="FFFF00"/>
              </a:highlight>
              <a:latin typeface="Lato"/>
              <a:ea typeface="Lato"/>
              <a:cs typeface="Lato"/>
              <a:sym typeface="Lato"/>
            </a:endParaRPr>
          </a:p>
        </p:txBody>
      </p:sp>
      <p:pic>
        <p:nvPicPr>
          <p:cNvPr id="190" name="Google Shape;190;p29"/>
          <p:cNvPicPr preferRelativeResize="0"/>
          <p:nvPr/>
        </p:nvPicPr>
        <p:blipFill>
          <a:blip r:embed="rId6">
            <a:alphaModFix/>
          </a:blip>
          <a:stretch>
            <a:fillRect/>
          </a:stretch>
        </p:blipFill>
        <p:spPr>
          <a:xfrm>
            <a:off x="8168325" y="0"/>
            <a:ext cx="975675" cy="602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4"/>
          <p:cNvSpPr txBox="1"/>
          <p:nvPr>
            <p:ph idx="4294967295" type="title"/>
          </p:nvPr>
        </p:nvSpPr>
        <p:spPr>
          <a:xfrm>
            <a:off x="1973400" y="2549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Table of Contents</a:t>
            </a:r>
            <a:endParaRPr sz="2400"/>
          </a:p>
        </p:txBody>
      </p:sp>
      <p:sp>
        <p:nvSpPr>
          <p:cNvPr id="82" name="Google Shape;82;p14"/>
          <p:cNvSpPr txBox="1"/>
          <p:nvPr>
            <p:ph idx="4294967295" type="title"/>
          </p:nvPr>
        </p:nvSpPr>
        <p:spPr>
          <a:xfrm>
            <a:off x="436000" y="881550"/>
            <a:ext cx="6295500" cy="30675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Lato"/>
              <a:buAutoNum type="arabicPeriod"/>
            </a:pPr>
            <a:r>
              <a:rPr lang="en" sz="1400">
                <a:latin typeface="Lato"/>
                <a:ea typeface="Lato"/>
                <a:cs typeface="Lato"/>
                <a:sym typeface="Lato"/>
              </a:rPr>
              <a:t> Introduction</a:t>
            </a:r>
            <a:endParaRPr sz="1400">
              <a:latin typeface="Lato"/>
              <a:ea typeface="Lato"/>
              <a:cs typeface="Lato"/>
              <a:sym typeface="Lato"/>
            </a:endParaRPr>
          </a:p>
          <a:p>
            <a:pPr indent="-317500" lvl="0" marL="457200" rtl="0" algn="l">
              <a:lnSpc>
                <a:spcPct val="115000"/>
              </a:lnSpc>
              <a:spcBef>
                <a:spcPts val="0"/>
              </a:spcBef>
              <a:spcAft>
                <a:spcPts val="0"/>
              </a:spcAft>
              <a:buSzPts val="1400"/>
              <a:buFont typeface="Lato"/>
              <a:buAutoNum type="arabicPeriod"/>
            </a:pPr>
            <a:r>
              <a:rPr lang="en" sz="1400">
                <a:latin typeface="Lato"/>
                <a:ea typeface="Lato"/>
                <a:cs typeface="Lato"/>
                <a:sym typeface="Lato"/>
              </a:rPr>
              <a:t> Objective and Scope</a:t>
            </a:r>
            <a:endParaRPr sz="1400">
              <a:latin typeface="Lato"/>
              <a:ea typeface="Lato"/>
              <a:cs typeface="Lato"/>
              <a:sym typeface="Lato"/>
            </a:endParaRPr>
          </a:p>
          <a:p>
            <a:pPr indent="-317500" lvl="0" marL="457200" rtl="0" algn="l">
              <a:lnSpc>
                <a:spcPct val="115000"/>
              </a:lnSpc>
              <a:spcBef>
                <a:spcPts val="0"/>
              </a:spcBef>
              <a:spcAft>
                <a:spcPts val="0"/>
              </a:spcAft>
              <a:buSzPts val="1400"/>
              <a:buFont typeface="Lato"/>
              <a:buAutoNum type="arabicPeriod"/>
            </a:pPr>
            <a:r>
              <a:rPr lang="en" sz="1400">
                <a:latin typeface="Lato"/>
                <a:ea typeface="Lato"/>
                <a:cs typeface="Lato"/>
                <a:sym typeface="Lato"/>
              </a:rPr>
              <a:t> Case Tools, Libraries Used </a:t>
            </a:r>
            <a:endParaRPr sz="1400">
              <a:latin typeface="Lato"/>
              <a:ea typeface="Lato"/>
              <a:cs typeface="Lato"/>
              <a:sym typeface="Lato"/>
            </a:endParaRPr>
          </a:p>
          <a:p>
            <a:pPr indent="-317500" lvl="0" marL="457200" rtl="0" algn="l">
              <a:lnSpc>
                <a:spcPct val="115000"/>
              </a:lnSpc>
              <a:spcBef>
                <a:spcPts val="0"/>
              </a:spcBef>
              <a:spcAft>
                <a:spcPts val="0"/>
              </a:spcAft>
              <a:buSzPts val="1400"/>
              <a:buFont typeface="Lato"/>
              <a:buAutoNum type="arabicPeriod"/>
            </a:pPr>
            <a:r>
              <a:rPr lang="en" sz="1400">
                <a:latin typeface="Lato"/>
                <a:ea typeface="Lato"/>
                <a:cs typeface="Lato"/>
                <a:sym typeface="Lato"/>
              </a:rPr>
              <a:t> Software Development Life Cycle</a:t>
            </a:r>
            <a:endParaRPr sz="1400">
              <a:latin typeface="Lato"/>
              <a:ea typeface="Lato"/>
              <a:cs typeface="Lato"/>
              <a:sym typeface="Lato"/>
            </a:endParaRPr>
          </a:p>
          <a:p>
            <a:pPr indent="-317500" lvl="0" marL="457200" rtl="0" algn="l">
              <a:lnSpc>
                <a:spcPct val="115000"/>
              </a:lnSpc>
              <a:spcBef>
                <a:spcPts val="0"/>
              </a:spcBef>
              <a:spcAft>
                <a:spcPts val="0"/>
              </a:spcAft>
              <a:buSzPts val="1400"/>
              <a:buFont typeface="Lato"/>
              <a:buAutoNum type="arabicPeriod"/>
            </a:pPr>
            <a:r>
              <a:rPr lang="en" sz="1400">
                <a:latin typeface="Lato"/>
                <a:ea typeface="Lato"/>
                <a:cs typeface="Lato"/>
                <a:sym typeface="Lato"/>
              </a:rPr>
              <a:t>OOPS</a:t>
            </a:r>
            <a:endParaRPr sz="1400">
              <a:latin typeface="Lato"/>
              <a:ea typeface="Lato"/>
              <a:cs typeface="Lato"/>
              <a:sym typeface="Lato"/>
            </a:endParaRPr>
          </a:p>
          <a:p>
            <a:pPr indent="-317500" lvl="0" marL="457200" rtl="0" algn="l">
              <a:lnSpc>
                <a:spcPct val="115000"/>
              </a:lnSpc>
              <a:spcBef>
                <a:spcPts val="0"/>
              </a:spcBef>
              <a:spcAft>
                <a:spcPts val="0"/>
              </a:spcAft>
              <a:buSzPts val="1400"/>
              <a:buFont typeface="Lato"/>
              <a:buAutoNum type="arabicPeriod"/>
            </a:pPr>
            <a:r>
              <a:rPr lang="en" sz="1400">
                <a:latin typeface="Lato"/>
                <a:ea typeface="Lato"/>
                <a:cs typeface="Lato"/>
                <a:sym typeface="Lato"/>
              </a:rPr>
              <a:t> ACTORS</a:t>
            </a:r>
            <a:endParaRPr sz="1400">
              <a:latin typeface="Lato"/>
              <a:ea typeface="Lato"/>
              <a:cs typeface="Lato"/>
              <a:sym typeface="Lato"/>
            </a:endParaRPr>
          </a:p>
          <a:p>
            <a:pPr indent="-317500" lvl="0" marL="457200" rtl="0" algn="l">
              <a:lnSpc>
                <a:spcPct val="115000"/>
              </a:lnSpc>
              <a:spcBef>
                <a:spcPts val="0"/>
              </a:spcBef>
              <a:spcAft>
                <a:spcPts val="0"/>
              </a:spcAft>
              <a:buSzPts val="1400"/>
              <a:buFont typeface="Lato"/>
              <a:buAutoNum type="arabicPeriod"/>
            </a:pPr>
            <a:r>
              <a:rPr lang="en" sz="1400">
                <a:latin typeface="Lato"/>
                <a:ea typeface="Lato"/>
                <a:cs typeface="Lato"/>
                <a:sym typeface="Lato"/>
              </a:rPr>
              <a:t>Implementation : DEMO</a:t>
            </a:r>
            <a:endParaRPr sz="1400">
              <a:latin typeface="Lato"/>
              <a:ea typeface="Lato"/>
              <a:cs typeface="Lato"/>
              <a:sym typeface="Lato"/>
            </a:endParaRPr>
          </a:p>
          <a:p>
            <a:pPr indent="0" lvl="0" marL="0" rtl="0" algn="l">
              <a:lnSpc>
                <a:spcPct val="115000"/>
              </a:lnSpc>
              <a:spcBef>
                <a:spcPts val="1600"/>
              </a:spcBef>
              <a:spcAft>
                <a:spcPts val="1600"/>
              </a:spcAft>
              <a:buNone/>
            </a:pPr>
            <a:r>
              <a:t/>
            </a:r>
            <a:endParaRPr sz="1400">
              <a:latin typeface="Lato"/>
              <a:ea typeface="Lato"/>
              <a:cs typeface="Lato"/>
              <a:sym typeface="Lato"/>
            </a:endParaRPr>
          </a:p>
        </p:txBody>
      </p:sp>
      <p:pic>
        <p:nvPicPr>
          <p:cNvPr id="83" name="Google Shape;83;p14"/>
          <p:cNvPicPr preferRelativeResize="0"/>
          <p:nvPr/>
        </p:nvPicPr>
        <p:blipFill>
          <a:blip r:embed="rId3">
            <a:alphaModFix/>
          </a:blip>
          <a:stretch>
            <a:fillRect/>
          </a:stretch>
        </p:blipFill>
        <p:spPr>
          <a:xfrm>
            <a:off x="8003925" y="-3"/>
            <a:ext cx="1140075" cy="703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87" name="Shape 87"/>
        <p:cNvGrpSpPr/>
        <p:nvPr/>
      </p:nvGrpSpPr>
      <p:grpSpPr>
        <a:xfrm>
          <a:off x="0" y="0"/>
          <a:ext cx="0" cy="0"/>
          <a:chOff x="0" y="0"/>
          <a:chExt cx="0" cy="0"/>
        </a:xfrm>
      </p:grpSpPr>
      <p:pic>
        <p:nvPicPr>
          <p:cNvPr id="88" name="Google Shape;88;p15"/>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89" name="Google Shape;89;p15"/>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90" name="Google Shape;90;p15"/>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 Intro</a:t>
            </a:r>
            <a:endParaRPr b="1" sz="3000">
              <a:solidFill>
                <a:schemeClr val="lt2"/>
              </a:solidFill>
              <a:latin typeface="Raleway"/>
              <a:ea typeface="Raleway"/>
              <a:cs typeface="Raleway"/>
              <a:sym typeface="Raleway"/>
            </a:endParaRPr>
          </a:p>
        </p:txBody>
      </p:sp>
      <p:sp>
        <p:nvSpPr>
          <p:cNvPr id="91" name="Google Shape;91;p15"/>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200">
                <a:latin typeface="Open Sans"/>
                <a:ea typeface="Open Sans"/>
                <a:cs typeface="Open Sans"/>
                <a:sym typeface="Open Sans"/>
              </a:rPr>
              <a:t>The program will control a simulated automated teller machine (ATM)</a:t>
            </a:r>
            <a:endParaRPr sz="1200">
              <a:latin typeface="Open Sans"/>
              <a:ea typeface="Open Sans"/>
              <a:cs typeface="Open Sans"/>
              <a:sym typeface="Open Sans"/>
            </a:endParaRPr>
          </a:p>
          <a:p>
            <a:pPr indent="0" lvl="0" marL="0" rtl="0" algn="l">
              <a:spcBef>
                <a:spcPts val="0"/>
              </a:spcBef>
              <a:spcAft>
                <a:spcPts val="0"/>
              </a:spcAft>
              <a:buNone/>
            </a:pPr>
            <a:r>
              <a:rPr lang="en" sz="1200">
                <a:latin typeface="Open Sans"/>
                <a:ea typeface="Open Sans"/>
                <a:cs typeface="Open Sans"/>
                <a:sym typeface="Open Sans"/>
              </a:rPr>
              <a:t>Banking is one of the many salient aspects of an individual life. The major objective of this project is to develop a banking/atm machine software which simplifies the banking solutions for clients and businesses. Java programming language is the main fundamental building block of this web application.</a:t>
            </a:r>
            <a:endParaRPr sz="1200">
              <a:latin typeface="Open Sans"/>
              <a:ea typeface="Open Sans"/>
              <a:cs typeface="Open Sans"/>
              <a:sym typeface="Open Sans"/>
            </a:endParaRPr>
          </a:p>
          <a:p>
            <a:pPr indent="0" lvl="0" marL="0" rtl="0" algn="l">
              <a:spcBef>
                <a:spcPts val="0"/>
              </a:spcBef>
              <a:spcAft>
                <a:spcPts val="0"/>
              </a:spcAft>
              <a:buNone/>
            </a:pPr>
            <a:r>
              <a:t/>
            </a:r>
            <a:endParaRPr sz="1200">
              <a:latin typeface="Open Sans"/>
              <a:ea typeface="Open Sans"/>
              <a:cs typeface="Open Sans"/>
              <a:sym typeface="Open Sans"/>
            </a:endParaRPr>
          </a:p>
          <a:p>
            <a:pPr indent="0" lvl="0" marL="457200" rtl="0" algn="l">
              <a:spcBef>
                <a:spcPts val="1600"/>
              </a:spcBef>
              <a:spcAft>
                <a:spcPts val="0"/>
              </a:spcAft>
              <a:buNone/>
            </a:pPr>
            <a:r>
              <a:t/>
            </a:r>
            <a:endParaRPr sz="1200">
              <a:latin typeface="Open Sans"/>
              <a:ea typeface="Open Sans"/>
              <a:cs typeface="Open Sans"/>
              <a:sym typeface="Open Sans"/>
            </a:endParaRPr>
          </a:p>
          <a:p>
            <a:pPr indent="0" lvl="0" marL="457200" rtl="0" algn="l">
              <a:spcBef>
                <a:spcPts val="1000"/>
              </a:spcBef>
              <a:spcAft>
                <a:spcPts val="1000"/>
              </a:spcAft>
              <a:buNone/>
            </a:pPr>
            <a:r>
              <a:t/>
            </a:r>
            <a:endParaRPr sz="1200">
              <a:solidFill>
                <a:schemeClr val="dk2"/>
              </a:solidFill>
              <a:latin typeface="Open Sans"/>
              <a:ea typeface="Open Sans"/>
              <a:cs typeface="Open Sans"/>
              <a:sym typeface="Open Sans"/>
            </a:endParaRPr>
          </a:p>
        </p:txBody>
      </p:sp>
      <p:pic>
        <p:nvPicPr>
          <p:cNvPr id="92" name="Google Shape;92;p15"/>
          <p:cNvPicPr preferRelativeResize="0"/>
          <p:nvPr/>
        </p:nvPicPr>
        <p:blipFill>
          <a:blip r:embed="rId5">
            <a:alphaModFix/>
          </a:blip>
          <a:stretch>
            <a:fillRect/>
          </a:stretch>
        </p:blipFill>
        <p:spPr>
          <a:xfrm>
            <a:off x="7908635" y="-3"/>
            <a:ext cx="1235365" cy="762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6"/>
          <p:cNvSpPr txBox="1"/>
          <p:nvPr>
            <p:ph type="title"/>
          </p:nvPr>
        </p:nvSpPr>
        <p:spPr>
          <a:xfrm>
            <a:off x="190150" y="107975"/>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Objective : </a:t>
            </a:r>
            <a:endParaRPr>
              <a:solidFill>
                <a:schemeClr val="dk1"/>
              </a:solidFill>
            </a:endParaRPr>
          </a:p>
          <a:p>
            <a:pPr indent="-381000" lvl="0" marL="457200" rtl="0" algn="l">
              <a:spcBef>
                <a:spcPts val="0"/>
              </a:spcBef>
              <a:spcAft>
                <a:spcPts val="0"/>
              </a:spcAft>
              <a:buSzPts val="2400"/>
              <a:buAutoNum type="arabicPeriod"/>
            </a:pPr>
            <a:r>
              <a:rPr b="0" lang="en" sz="2400"/>
              <a:t>To make the bank transaction in the most efficient manner</a:t>
            </a:r>
            <a:endParaRPr b="0" sz="2400"/>
          </a:p>
          <a:p>
            <a:pPr indent="-381000" lvl="0" marL="457200" rtl="0" algn="l">
              <a:spcBef>
                <a:spcPts val="0"/>
              </a:spcBef>
              <a:spcAft>
                <a:spcPts val="0"/>
              </a:spcAft>
              <a:buSzPts val="2400"/>
              <a:buAutoNum type="arabicPeriod"/>
            </a:pPr>
            <a:r>
              <a:rPr b="0" lang="en" sz="2400"/>
              <a:t>To enable more people, have access to ATM banking facility.</a:t>
            </a:r>
            <a:endParaRPr b="0" sz="2400"/>
          </a:p>
          <a:p>
            <a:pPr indent="-381000" lvl="0" marL="457200" rtl="0" algn="l">
              <a:spcBef>
                <a:spcPts val="0"/>
              </a:spcBef>
              <a:spcAft>
                <a:spcPts val="0"/>
              </a:spcAft>
              <a:buSzPts val="2400"/>
              <a:buAutoNum type="arabicPeriod"/>
            </a:pPr>
            <a:r>
              <a:rPr b="0" lang="en" sz="2400"/>
              <a:t>To encourage the transition to cashless society.</a:t>
            </a:r>
            <a:endParaRPr b="0" sz="2400"/>
          </a:p>
          <a:p>
            <a:pPr indent="-381000" lvl="0" marL="457200" rtl="0" algn="l">
              <a:spcBef>
                <a:spcPts val="0"/>
              </a:spcBef>
              <a:spcAft>
                <a:spcPts val="0"/>
              </a:spcAft>
              <a:buSzPts val="2400"/>
              <a:buAutoNum type="arabicPeriod"/>
            </a:pPr>
            <a:r>
              <a:rPr b="0" lang="en" sz="2400"/>
              <a:t>o Reduce the risk involved in carrying huge sum of money about by making</a:t>
            </a:r>
            <a:endParaRPr b="0" sz="2400"/>
          </a:p>
          <a:p>
            <a:pPr indent="-381000" lvl="0" marL="457200" rtl="0" algn="l">
              <a:spcBef>
                <a:spcPts val="0"/>
              </a:spcBef>
              <a:spcAft>
                <a:spcPts val="0"/>
              </a:spcAft>
              <a:buSzPts val="2400"/>
              <a:buAutoNum type="arabicPeriod"/>
            </a:pPr>
            <a:r>
              <a:rPr b="0" lang="en" sz="2400"/>
              <a:t>deposit in ATM.</a:t>
            </a:r>
            <a:endParaRPr b="0" sz="2400"/>
          </a:p>
          <a:p>
            <a:pPr indent="-381000" lvl="0" marL="457200" rtl="0" algn="l">
              <a:spcBef>
                <a:spcPts val="0"/>
              </a:spcBef>
              <a:spcAft>
                <a:spcPts val="0"/>
              </a:spcAft>
              <a:buSzPts val="2400"/>
              <a:buAutoNum type="arabicPeriod"/>
            </a:pPr>
            <a:r>
              <a:rPr b="0" lang="en" sz="2400"/>
              <a:t>People can save and withdraw the money at any time by themselves and reduce staff work through ATM banking.</a:t>
            </a:r>
            <a:endParaRPr b="0" sz="2400"/>
          </a:p>
          <a:p>
            <a:pPr indent="0" lvl="0" marL="0" rtl="0" algn="l">
              <a:spcBef>
                <a:spcPts val="0"/>
              </a:spcBef>
              <a:spcAft>
                <a:spcPts val="0"/>
              </a:spcAft>
              <a:buNone/>
            </a:pPr>
            <a:r>
              <a:t/>
            </a:r>
            <a:endParaRPr b="0" sz="2400"/>
          </a:p>
        </p:txBody>
      </p:sp>
      <p:pic>
        <p:nvPicPr>
          <p:cNvPr id="98" name="Google Shape;98;p16"/>
          <p:cNvPicPr preferRelativeResize="0"/>
          <p:nvPr/>
        </p:nvPicPr>
        <p:blipFill>
          <a:blip r:embed="rId3">
            <a:alphaModFix/>
          </a:blip>
          <a:stretch>
            <a:fillRect/>
          </a:stretch>
        </p:blipFill>
        <p:spPr>
          <a:xfrm>
            <a:off x="8025900" y="0"/>
            <a:ext cx="1118100" cy="690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7"/>
          <p:cNvSpPr txBox="1"/>
          <p:nvPr>
            <p:ph type="title"/>
          </p:nvPr>
        </p:nvSpPr>
        <p:spPr>
          <a:xfrm>
            <a:off x="190150" y="107975"/>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Scope</a:t>
            </a:r>
            <a:r>
              <a:rPr lang="en">
                <a:solidFill>
                  <a:schemeClr val="dk1"/>
                </a:solidFill>
              </a:rPr>
              <a:t> : </a:t>
            </a:r>
            <a:endParaRPr>
              <a:solidFill>
                <a:schemeClr val="dk1"/>
              </a:solidFill>
            </a:endParaRPr>
          </a:p>
          <a:p>
            <a:pPr indent="0" lvl="0" marL="457200" rtl="0" algn="l">
              <a:spcBef>
                <a:spcPts val="0"/>
              </a:spcBef>
              <a:spcAft>
                <a:spcPts val="0"/>
              </a:spcAft>
              <a:buNone/>
            </a:pPr>
            <a:r>
              <a:t/>
            </a:r>
            <a:endParaRPr b="0" sz="2400">
              <a:solidFill>
                <a:srgbClr val="FFFFFF"/>
              </a:solidFill>
            </a:endParaRPr>
          </a:p>
          <a:p>
            <a:pPr indent="0" lvl="0" marL="0" rtl="0" algn="l">
              <a:spcBef>
                <a:spcPts val="0"/>
              </a:spcBef>
              <a:spcAft>
                <a:spcPts val="0"/>
              </a:spcAft>
              <a:buClr>
                <a:schemeClr val="dk2"/>
              </a:buClr>
              <a:buSzPts val="1100"/>
              <a:buFont typeface="Arial"/>
              <a:buNone/>
            </a:pPr>
            <a:r>
              <a:rPr b="0" lang="en" sz="1800">
                <a:solidFill>
                  <a:srgbClr val="FFFFFF"/>
                </a:solidFill>
              </a:rPr>
              <a:t>The program enables customers to complete simple bank account services via automated teller</a:t>
            </a:r>
            <a:endParaRPr b="0" sz="1800">
              <a:solidFill>
                <a:srgbClr val="FFFFFF"/>
              </a:solidFill>
            </a:endParaRPr>
          </a:p>
          <a:p>
            <a:pPr indent="0" lvl="0" marL="0" rtl="0" algn="l">
              <a:spcBef>
                <a:spcPts val="0"/>
              </a:spcBef>
              <a:spcAft>
                <a:spcPts val="0"/>
              </a:spcAft>
              <a:buClr>
                <a:schemeClr val="dk2"/>
              </a:buClr>
              <a:buSzPts val="1100"/>
              <a:buFont typeface="Arial"/>
              <a:buNone/>
            </a:pPr>
            <a:r>
              <a:rPr b="0" lang="en" sz="1800">
                <a:solidFill>
                  <a:srgbClr val="FFFFFF"/>
                </a:solidFill>
              </a:rPr>
              <a:t>machine (ATMs) that may be located off premise and that need not be owned and operated by the customer’s bank. The ATM identifies a customer by a account number and PIN. It collects information about a simple account transaction (e.g., deposit,</a:t>
            </a:r>
            <a:endParaRPr b="0" sz="1800">
              <a:solidFill>
                <a:srgbClr val="FFFFFF"/>
              </a:solidFill>
            </a:endParaRPr>
          </a:p>
          <a:p>
            <a:pPr indent="0" lvl="0" marL="0" rtl="0" algn="l">
              <a:spcBef>
                <a:spcPts val="0"/>
              </a:spcBef>
              <a:spcAft>
                <a:spcPts val="0"/>
              </a:spcAft>
              <a:buClr>
                <a:schemeClr val="dk2"/>
              </a:buClr>
              <a:buSzPts val="1100"/>
              <a:buFont typeface="Arial"/>
              <a:buNone/>
            </a:pPr>
            <a:r>
              <a:rPr b="0" lang="en" sz="1800">
                <a:solidFill>
                  <a:srgbClr val="FFFFFF"/>
                </a:solidFill>
              </a:rPr>
              <a:t>withdrawal, transfer, bill payment), communicates the transaction information to the customer’s bank, and dispenses cash to the customer.</a:t>
            </a:r>
            <a:endParaRPr b="0" sz="1800">
              <a:solidFill>
                <a:srgbClr val="FFFFFF"/>
              </a:solidFill>
            </a:endParaRPr>
          </a:p>
          <a:p>
            <a:pPr indent="0" lvl="0" marL="0" rtl="0" algn="l">
              <a:spcBef>
                <a:spcPts val="0"/>
              </a:spcBef>
              <a:spcAft>
                <a:spcPts val="0"/>
              </a:spcAft>
              <a:buClr>
                <a:schemeClr val="dk2"/>
              </a:buClr>
              <a:buSzPts val="1100"/>
              <a:buFont typeface="Arial"/>
              <a:buNone/>
            </a:pPr>
            <a:r>
              <a:rPr b="0" lang="en" sz="1800">
                <a:solidFill>
                  <a:srgbClr val="FFFFFF"/>
                </a:solidFill>
              </a:rPr>
              <a:t>The bank provides their own software for their own computers.</a:t>
            </a:r>
            <a:endParaRPr b="0" sz="1800">
              <a:solidFill>
                <a:srgbClr val="FFFFFF"/>
              </a:solidFill>
            </a:endParaRPr>
          </a:p>
          <a:p>
            <a:pPr indent="0" lvl="0" marL="0" rtl="0" algn="l">
              <a:spcBef>
                <a:spcPts val="0"/>
              </a:spcBef>
              <a:spcAft>
                <a:spcPts val="0"/>
              </a:spcAft>
              <a:buClr>
                <a:schemeClr val="dk2"/>
              </a:buClr>
              <a:buSzPts val="1100"/>
              <a:buFont typeface="Arial"/>
              <a:buNone/>
            </a:pPr>
            <a:r>
              <a:t/>
            </a:r>
            <a:endParaRPr b="0" sz="2400">
              <a:solidFill>
                <a:schemeClr val="accent5"/>
              </a:solidFill>
            </a:endParaRPr>
          </a:p>
          <a:p>
            <a:pPr indent="0" lvl="0" marL="0" rtl="0" algn="l">
              <a:spcBef>
                <a:spcPts val="0"/>
              </a:spcBef>
              <a:spcAft>
                <a:spcPts val="0"/>
              </a:spcAft>
              <a:buNone/>
            </a:pPr>
            <a:r>
              <a:t/>
            </a:r>
            <a:endParaRPr b="0" sz="2400">
              <a:solidFill>
                <a:schemeClr val="accent5"/>
              </a:solidFill>
            </a:endParaRPr>
          </a:p>
        </p:txBody>
      </p:sp>
      <p:pic>
        <p:nvPicPr>
          <p:cNvPr id="104" name="Google Shape;104;p17"/>
          <p:cNvPicPr preferRelativeResize="0"/>
          <p:nvPr/>
        </p:nvPicPr>
        <p:blipFill>
          <a:blip r:embed="rId3">
            <a:alphaModFix/>
          </a:blip>
          <a:stretch>
            <a:fillRect/>
          </a:stretch>
        </p:blipFill>
        <p:spPr>
          <a:xfrm>
            <a:off x="8025900" y="0"/>
            <a:ext cx="1118100" cy="690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8"/>
          <p:cNvSpPr txBox="1"/>
          <p:nvPr>
            <p:ph type="title"/>
          </p:nvPr>
        </p:nvSpPr>
        <p:spPr>
          <a:xfrm>
            <a:off x="283099" y="71215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accent5"/>
                </a:solidFill>
              </a:rPr>
              <a:t>Case Tools </a:t>
            </a:r>
            <a:endParaRPr sz="3000">
              <a:solidFill>
                <a:schemeClr val="accent5"/>
              </a:solidFill>
            </a:endParaRPr>
          </a:p>
          <a:p>
            <a:pPr indent="0" lvl="0" marL="0" rtl="0" algn="l">
              <a:spcBef>
                <a:spcPts val="1000"/>
              </a:spcBef>
              <a:spcAft>
                <a:spcPts val="0"/>
              </a:spcAft>
              <a:buNone/>
            </a:pPr>
            <a:r>
              <a:rPr b="0" lang="en" sz="2400"/>
              <a:t>• Java Eclipse IDE</a:t>
            </a:r>
            <a:endParaRPr sz="3000">
              <a:solidFill>
                <a:schemeClr val="accent5"/>
              </a:solidFill>
            </a:endParaRPr>
          </a:p>
          <a:p>
            <a:pPr indent="0" lvl="0" marL="0" rtl="0" algn="l">
              <a:spcBef>
                <a:spcPts val="1000"/>
              </a:spcBef>
              <a:spcAft>
                <a:spcPts val="0"/>
              </a:spcAft>
              <a:buClr>
                <a:schemeClr val="dk2"/>
              </a:buClr>
              <a:buSzPts val="1100"/>
              <a:buFont typeface="Arial"/>
              <a:buNone/>
            </a:pPr>
            <a:r>
              <a:rPr lang="en" sz="3000">
                <a:solidFill>
                  <a:schemeClr val="accent5"/>
                </a:solidFill>
              </a:rPr>
              <a:t>Classes Used from In-Built Library  :</a:t>
            </a:r>
            <a:endParaRPr sz="3000">
              <a:solidFill>
                <a:schemeClr val="accent5"/>
              </a:solidFill>
            </a:endParaRPr>
          </a:p>
          <a:p>
            <a:pPr indent="0" lvl="0" marL="0" rtl="0" algn="l">
              <a:spcBef>
                <a:spcPts val="1000"/>
              </a:spcBef>
              <a:spcAft>
                <a:spcPts val="0"/>
              </a:spcAft>
              <a:buClr>
                <a:schemeClr val="dk2"/>
              </a:buClr>
              <a:buSzPts val="1100"/>
              <a:buFont typeface="Arial"/>
              <a:buNone/>
            </a:pPr>
            <a:r>
              <a:rPr b="0" lang="en" sz="2400"/>
              <a:t>•</a:t>
            </a:r>
            <a:r>
              <a:rPr b="0" lang="en" sz="1800"/>
              <a:t> FileNotFoundException</a:t>
            </a:r>
            <a:endParaRPr b="0" sz="1800"/>
          </a:p>
          <a:p>
            <a:pPr indent="0" lvl="0" marL="0" rtl="0" algn="l">
              <a:spcBef>
                <a:spcPts val="1000"/>
              </a:spcBef>
              <a:spcAft>
                <a:spcPts val="0"/>
              </a:spcAft>
              <a:buClr>
                <a:schemeClr val="dk2"/>
              </a:buClr>
              <a:buSzPts val="1100"/>
              <a:buFont typeface="Arial"/>
              <a:buNone/>
            </a:pPr>
            <a:r>
              <a:rPr b="0" lang="en" sz="1800"/>
              <a:t>• Formatter</a:t>
            </a:r>
            <a:endParaRPr b="0" sz="1800"/>
          </a:p>
          <a:p>
            <a:pPr indent="0" lvl="0" marL="0" rtl="0" algn="l">
              <a:spcBef>
                <a:spcPts val="1000"/>
              </a:spcBef>
              <a:spcAft>
                <a:spcPts val="0"/>
              </a:spcAft>
              <a:buClr>
                <a:schemeClr val="dk2"/>
              </a:buClr>
              <a:buSzPts val="1100"/>
              <a:buFont typeface="Arial"/>
              <a:buNone/>
            </a:pPr>
            <a:r>
              <a:rPr b="0" lang="en" sz="1800"/>
              <a:t>• FormatterClosedException</a:t>
            </a:r>
            <a:endParaRPr b="0" sz="1800"/>
          </a:p>
          <a:p>
            <a:pPr indent="0" lvl="0" marL="0" rtl="0" algn="l">
              <a:spcBef>
                <a:spcPts val="1000"/>
              </a:spcBef>
              <a:spcAft>
                <a:spcPts val="0"/>
              </a:spcAft>
              <a:buClr>
                <a:schemeClr val="dk2"/>
              </a:buClr>
              <a:buSzPts val="1100"/>
              <a:buFont typeface="Arial"/>
              <a:buNone/>
            </a:pPr>
            <a:r>
              <a:rPr b="0" lang="en" sz="1800"/>
              <a:t>• InputMismatchException</a:t>
            </a:r>
            <a:endParaRPr b="0" sz="1800"/>
          </a:p>
          <a:p>
            <a:pPr indent="0" lvl="0" marL="0" rtl="0" algn="l">
              <a:spcBef>
                <a:spcPts val="1000"/>
              </a:spcBef>
              <a:spcAft>
                <a:spcPts val="0"/>
              </a:spcAft>
              <a:buClr>
                <a:schemeClr val="dk2"/>
              </a:buClr>
              <a:buSzPts val="1100"/>
              <a:buFont typeface="Arial"/>
              <a:buNone/>
            </a:pPr>
            <a:r>
              <a:rPr b="0" lang="en" sz="1800"/>
              <a:t>• Scanner</a:t>
            </a:r>
            <a:endParaRPr b="0" sz="1800"/>
          </a:p>
          <a:p>
            <a:pPr indent="0" lvl="0" marL="0" rtl="0" algn="l">
              <a:spcBef>
                <a:spcPts val="1000"/>
              </a:spcBef>
              <a:spcAft>
                <a:spcPts val="0"/>
              </a:spcAft>
              <a:buClr>
                <a:schemeClr val="dk2"/>
              </a:buClr>
              <a:buSzPts val="1100"/>
              <a:buFont typeface="Arial"/>
              <a:buNone/>
            </a:pPr>
            <a:r>
              <a:rPr b="0" lang="en" sz="1800"/>
              <a:t>• io.File</a:t>
            </a:r>
            <a:endParaRPr b="0" sz="1800"/>
          </a:p>
          <a:p>
            <a:pPr indent="0" lvl="0" marL="0" rtl="0" algn="l">
              <a:spcBef>
                <a:spcPts val="1000"/>
              </a:spcBef>
              <a:spcAft>
                <a:spcPts val="1000"/>
              </a:spcAft>
              <a:buClr>
                <a:schemeClr val="dk2"/>
              </a:buClr>
              <a:buSzPts val="1100"/>
              <a:buFont typeface="Arial"/>
              <a:buNone/>
            </a:pPr>
            <a:r>
              <a:t/>
            </a:r>
            <a:endParaRPr b="0" sz="2400"/>
          </a:p>
        </p:txBody>
      </p:sp>
      <p:pic>
        <p:nvPicPr>
          <p:cNvPr id="110" name="Google Shape;110;p18"/>
          <p:cNvPicPr preferRelativeResize="0"/>
          <p:nvPr/>
        </p:nvPicPr>
        <p:blipFill>
          <a:blip r:embed="rId3">
            <a:alphaModFix/>
          </a:blip>
          <a:stretch>
            <a:fillRect/>
          </a:stretch>
        </p:blipFill>
        <p:spPr>
          <a:xfrm>
            <a:off x="8025900" y="0"/>
            <a:ext cx="1118100" cy="690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pic>
        <p:nvPicPr>
          <p:cNvPr id="115" name="Google Shape;115;p19"/>
          <p:cNvPicPr preferRelativeResize="0"/>
          <p:nvPr/>
        </p:nvPicPr>
        <p:blipFill>
          <a:blip r:embed="rId3">
            <a:alphaModFix/>
          </a:blip>
          <a:stretch>
            <a:fillRect/>
          </a:stretch>
        </p:blipFill>
        <p:spPr>
          <a:xfrm>
            <a:off x="2220063" y="219812"/>
            <a:ext cx="4703875" cy="4703875"/>
          </a:xfrm>
          <a:prstGeom prst="rect">
            <a:avLst/>
          </a:prstGeom>
          <a:noFill/>
          <a:ln>
            <a:noFill/>
          </a:ln>
        </p:spPr>
      </p:pic>
      <p:pic>
        <p:nvPicPr>
          <p:cNvPr id="116" name="Google Shape;116;p19"/>
          <p:cNvPicPr preferRelativeResize="0"/>
          <p:nvPr/>
        </p:nvPicPr>
        <p:blipFill>
          <a:blip r:embed="rId4">
            <a:alphaModFix/>
          </a:blip>
          <a:stretch>
            <a:fillRect/>
          </a:stretch>
        </p:blipFill>
        <p:spPr>
          <a:xfrm>
            <a:off x="8025900" y="0"/>
            <a:ext cx="1118100" cy="690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190150" y="107975"/>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457200" rtl="0" algn="l">
              <a:spcBef>
                <a:spcPts val="0"/>
              </a:spcBef>
              <a:spcAft>
                <a:spcPts val="0"/>
              </a:spcAft>
              <a:buNone/>
            </a:pPr>
            <a:r>
              <a:t/>
            </a:r>
            <a:endParaRPr b="0" sz="2400">
              <a:solidFill>
                <a:schemeClr val="accent5"/>
              </a:solidFill>
            </a:endParaRPr>
          </a:p>
          <a:p>
            <a:pPr indent="0" lvl="0" marL="0" rtl="0" algn="l">
              <a:spcBef>
                <a:spcPts val="0"/>
              </a:spcBef>
              <a:spcAft>
                <a:spcPts val="0"/>
              </a:spcAft>
              <a:buNone/>
            </a:pPr>
            <a:r>
              <a:t/>
            </a:r>
            <a:endParaRPr b="0" sz="1800">
              <a:solidFill>
                <a:schemeClr val="accent5"/>
              </a:solidFill>
            </a:endParaRPr>
          </a:p>
          <a:p>
            <a:pPr indent="0" lvl="0" marL="0" rtl="0" algn="l">
              <a:spcBef>
                <a:spcPts val="0"/>
              </a:spcBef>
              <a:spcAft>
                <a:spcPts val="0"/>
              </a:spcAft>
              <a:buNone/>
            </a:pPr>
            <a:r>
              <a:t/>
            </a:r>
            <a:endParaRPr b="0" sz="2400">
              <a:solidFill>
                <a:schemeClr val="accent5"/>
              </a:solidFill>
            </a:endParaRPr>
          </a:p>
          <a:p>
            <a:pPr indent="0" lvl="0" marL="0" rtl="0" algn="l">
              <a:spcBef>
                <a:spcPts val="0"/>
              </a:spcBef>
              <a:spcAft>
                <a:spcPts val="0"/>
              </a:spcAft>
              <a:buNone/>
            </a:pPr>
            <a:r>
              <a:t/>
            </a:r>
            <a:endParaRPr b="0" sz="2400">
              <a:solidFill>
                <a:schemeClr val="accent5"/>
              </a:solidFill>
            </a:endParaRPr>
          </a:p>
        </p:txBody>
      </p:sp>
      <p:pic>
        <p:nvPicPr>
          <p:cNvPr id="122" name="Google Shape;122;p20"/>
          <p:cNvPicPr preferRelativeResize="0"/>
          <p:nvPr/>
        </p:nvPicPr>
        <p:blipFill rotWithShape="1">
          <a:blip r:embed="rId3">
            <a:alphaModFix/>
          </a:blip>
          <a:srcRect b="0" l="11262" r="10685" t="0"/>
          <a:stretch/>
        </p:blipFill>
        <p:spPr>
          <a:xfrm>
            <a:off x="1299800" y="188150"/>
            <a:ext cx="6616200" cy="4767199"/>
          </a:xfrm>
          <a:prstGeom prst="rect">
            <a:avLst/>
          </a:prstGeom>
          <a:noFill/>
          <a:ln>
            <a:noFill/>
          </a:ln>
        </p:spPr>
      </p:pic>
      <p:pic>
        <p:nvPicPr>
          <p:cNvPr id="123" name="Google Shape;123;p20"/>
          <p:cNvPicPr preferRelativeResize="0"/>
          <p:nvPr/>
        </p:nvPicPr>
        <p:blipFill>
          <a:blip r:embed="rId4">
            <a:alphaModFix/>
          </a:blip>
          <a:stretch>
            <a:fillRect/>
          </a:stretch>
        </p:blipFill>
        <p:spPr>
          <a:xfrm>
            <a:off x="8025900" y="0"/>
            <a:ext cx="1118100" cy="690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190150" y="107975"/>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accent5"/>
                </a:solidFill>
              </a:rPr>
              <a:t>Model Used:</a:t>
            </a:r>
            <a:endParaRPr sz="2400">
              <a:solidFill>
                <a:schemeClr val="accent5"/>
              </a:solidFill>
            </a:endParaRPr>
          </a:p>
          <a:p>
            <a:pPr indent="0" lvl="0" marL="0" rtl="0" algn="l">
              <a:spcBef>
                <a:spcPts val="1000"/>
              </a:spcBef>
              <a:spcAft>
                <a:spcPts val="0"/>
              </a:spcAft>
              <a:buNone/>
            </a:pPr>
            <a:r>
              <a:rPr lang="en" sz="2400">
                <a:solidFill>
                  <a:schemeClr val="accent5"/>
                </a:solidFill>
              </a:rPr>
              <a:t> Spiral </a:t>
            </a:r>
            <a:endParaRPr sz="2400">
              <a:solidFill>
                <a:schemeClr val="accent5"/>
              </a:solidFill>
            </a:endParaRPr>
          </a:p>
          <a:p>
            <a:pPr indent="0" lvl="0" marL="0" rtl="0" algn="l">
              <a:spcBef>
                <a:spcPts val="1000"/>
              </a:spcBef>
              <a:spcAft>
                <a:spcPts val="1000"/>
              </a:spcAft>
              <a:buClr>
                <a:schemeClr val="dk2"/>
              </a:buClr>
              <a:buSzPts val="1100"/>
              <a:buFont typeface="Arial"/>
              <a:buNone/>
            </a:pPr>
            <a:r>
              <a:t/>
            </a:r>
            <a:endParaRPr sz="3000">
              <a:solidFill>
                <a:schemeClr val="accent5"/>
              </a:solidFill>
            </a:endParaRPr>
          </a:p>
        </p:txBody>
      </p:sp>
      <p:pic>
        <p:nvPicPr>
          <p:cNvPr id="129" name="Google Shape;129;p21"/>
          <p:cNvPicPr preferRelativeResize="0"/>
          <p:nvPr/>
        </p:nvPicPr>
        <p:blipFill>
          <a:blip r:embed="rId3">
            <a:alphaModFix/>
          </a:blip>
          <a:stretch>
            <a:fillRect/>
          </a:stretch>
        </p:blipFill>
        <p:spPr>
          <a:xfrm>
            <a:off x="8025900" y="0"/>
            <a:ext cx="1118100" cy="690200"/>
          </a:xfrm>
          <a:prstGeom prst="rect">
            <a:avLst/>
          </a:prstGeom>
          <a:noFill/>
          <a:ln>
            <a:noFill/>
          </a:ln>
        </p:spPr>
      </p:pic>
      <p:pic>
        <p:nvPicPr>
          <p:cNvPr id="130" name="Google Shape;130;p21"/>
          <p:cNvPicPr preferRelativeResize="0"/>
          <p:nvPr/>
        </p:nvPicPr>
        <p:blipFill>
          <a:blip r:embed="rId4">
            <a:alphaModFix/>
          </a:blip>
          <a:stretch>
            <a:fillRect/>
          </a:stretch>
        </p:blipFill>
        <p:spPr>
          <a:xfrm>
            <a:off x="2246857" y="0"/>
            <a:ext cx="5573486"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