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0"/>
  </p:notesMasterIdLst>
  <p:sldIdLst>
    <p:sldId id="275" r:id="rId3"/>
    <p:sldId id="277" r:id="rId4"/>
    <p:sldId id="256" r:id="rId5"/>
    <p:sldId id="258" r:id="rId6"/>
    <p:sldId id="273" r:id="rId7"/>
    <p:sldId id="274" r:id="rId8"/>
    <p:sldId id="271" r:id="rId9"/>
    <p:sldId id="262" r:id="rId10"/>
    <p:sldId id="272" r:id="rId11"/>
    <p:sldId id="270" r:id="rId12"/>
    <p:sldId id="269" r:id="rId13"/>
    <p:sldId id="261" r:id="rId14"/>
    <p:sldId id="264" r:id="rId15"/>
    <p:sldId id="267" r:id="rId16"/>
    <p:sldId id="265" r:id="rId17"/>
    <p:sldId id="276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5CF"/>
    <a:srgbClr val="A33196"/>
    <a:srgbClr val="45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C386E-8A94-4C29-90F1-99B61C5D429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D3BE0-86E6-442E-9A8B-DEDC28537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Employs UPI technology to </a:t>
          </a:r>
          <a:r>
            <a:rPr lang="en-US" b="1" dirty="0"/>
            <a:t>transform digital payments</a:t>
          </a:r>
          <a:r>
            <a:rPr lang="en-US" dirty="0"/>
            <a:t> in Canadian market.</a:t>
          </a:r>
        </a:p>
      </dgm:t>
    </dgm:pt>
    <dgm:pt modelId="{C3A6B2BD-13E5-4113-A08C-C1651D1F0B4C}" type="parTrans" cxnId="{926AE609-5EA4-4741-9526-7FDDE1A1A0DE}">
      <dgm:prSet/>
      <dgm:spPr/>
      <dgm:t>
        <a:bodyPr/>
        <a:lstStyle/>
        <a:p>
          <a:endParaRPr lang="en-US"/>
        </a:p>
      </dgm:t>
    </dgm:pt>
    <dgm:pt modelId="{F4A6EC14-5B59-42D8-9EAD-B878CA190188}" type="sibTrans" cxnId="{926AE609-5EA4-4741-9526-7FDDE1A1A0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4089C9-71F3-45B8-A83F-2F5EE9883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Mobile-first strategy provides clients with the ease of seamless, cost-effective </a:t>
          </a:r>
          <a:r>
            <a:rPr lang="en-US" b="1" dirty="0"/>
            <a:t>real-time</a:t>
          </a:r>
          <a:r>
            <a:rPr lang="en-US" dirty="0"/>
            <a:t> </a:t>
          </a:r>
          <a:r>
            <a:rPr lang="en-US" b="1" dirty="0"/>
            <a:t>transactions</a:t>
          </a:r>
          <a:r>
            <a:rPr lang="en-US" dirty="0"/>
            <a:t>.</a:t>
          </a:r>
        </a:p>
      </dgm:t>
    </dgm:pt>
    <dgm:pt modelId="{FDC92F6D-4F2D-4A61-B8C5-4F6D7353C0D0}" type="parTrans" cxnId="{1A89D607-B154-42AC-AD83-494206C038F1}">
      <dgm:prSet/>
      <dgm:spPr/>
      <dgm:t>
        <a:bodyPr/>
        <a:lstStyle/>
        <a:p>
          <a:endParaRPr lang="en-US"/>
        </a:p>
      </dgm:t>
    </dgm:pt>
    <dgm:pt modelId="{8BC612A7-6804-4309-9FAA-029A393B1A69}" type="sibTrans" cxnId="{1A89D607-B154-42AC-AD83-494206C038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9C0F4D-3EA1-44F0-9AA5-9ADD360293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Strong authentication</a:t>
          </a:r>
          <a:r>
            <a:rPr lang="en-US" dirty="0"/>
            <a:t> </a:t>
          </a:r>
          <a:r>
            <a:rPr lang="en-US" b="1" dirty="0"/>
            <a:t>mechanisms</a:t>
          </a:r>
          <a:r>
            <a:rPr lang="en-US" dirty="0"/>
            <a:t> (Detecting mobile location, OTP, Device PIN and transaction PIN).</a:t>
          </a:r>
        </a:p>
      </dgm:t>
    </dgm:pt>
    <dgm:pt modelId="{E0AB2871-DA0A-484F-B7DC-2C3472AEE9F7}" type="parTrans" cxnId="{67049700-6DB4-48EF-A85C-A513E618F3DF}">
      <dgm:prSet/>
      <dgm:spPr/>
      <dgm:t>
        <a:bodyPr/>
        <a:lstStyle/>
        <a:p>
          <a:endParaRPr lang="en-US"/>
        </a:p>
      </dgm:t>
    </dgm:pt>
    <dgm:pt modelId="{3D40995F-F3A3-4537-9092-246E2AEB6546}" type="sibTrans" cxnId="{67049700-6DB4-48EF-A85C-A513E618F3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5892FC-93F8-4319-A2CD-7DC7A6607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Decreasing reliance</a:t>
          </a:r>
          <a:r>
            <a:rPr lang="en-US" dirty="0"/>
            <a:t> on old means such as </a:t>
          </a:r>
          <a:r>
            <a:rPr lang="en-US" dirty="0" err="1"/>
            <a:t>Interac</a:t>
          </a:r>
          <a:r>
            <a:rPr lang="en-US" dirty="0"/>
            <a:t> </a:t>
          </a:r>
          <a:r>
            <a:rPr lang="en-US" dirty="0" err="1"/>
            <a:t>eTransfer</a:t>
          </a:r>
          <a:r>
            <a:rPr lang="en-US" dirty="0"/>
            <a:t>.</a:t>
          </a:r>
        </a:p>
      </dgm:t>
    </dgm:pt>
    <dgm:pt modelId="{AC62074D-3772-4B03-9073-1E77AC66DBBC}" type="parTrans" cxnId="{6ED1EF81-8ECC-4BC9-929F-E87DDB6E284E}">
      <dgm:prSet/>
      <dgm:spPr/>
      <dgm:t>
        <a:bodyPr/>
        <a:lstStyle/>
        <a:p>
          <a:endParaRPr lang="en-US"/>
        </a:p>
      </dgm:t>
    </dgm:pt>
    <dgm:pt modelId="{01E85305-D267-4EFE-A3F7-6ABBD1449F72}" type="sibTrans" cxnId="{6ED1EF81-8ECC-4BC9-929F-E87DDB6E284E}">
      <dgm:prSet/>
      <dgm:spPr/>
      <dgm:t>
        <a:bodyPr/>
        <a:lstStyle/>
        <a:p>
          <a:endParaRPr lang="en-US"/>
        </a:p>
      </dgm:t>
    </dgm:pt>
    <dgm:pt modelId="{08B4341C-6F22-40ED-83A1-3D80979EE410}" type="pres">
      <dgm:prSet presAssocID="{547C386E-8A94-4C29-90F1-99B61C5D4298}" presName="root" presStyleCnt="0">
        <dgm:presLayoutVars>
          <dgm:dir/>
          <dgm:resizeHandles val="exact"/>
        </dgm:presLayoutVars>
      </dgm:prSet>
      <dgm:spPr/>
    </dgm:pt>
    <dgm:pt modelId="{0FB73F5E-8A26-47E9-AEF0-4A1B7CC6A0ED}" type="pres">
      <dgm:prSet presAssocID="{547C386E-8A94-4C29-90F1-99B61C5D4298}" presName="container" presStyleCnt="0">
        <dgm:presLayoutVars>
          <dgm:dir/>
          <dgm:resizeHandles val="exact"/>
        </dgm:presLayoutVars>
      </dgm:prSet>
      <dgm:spPr/>
    </dgm:pt>
    <dgm:pt modelId="{74265BB7-636E-4D1B-A712-3DDF15D866F1}" type="pres">
      <dgm:prSet presAssocID="{FBCD3BE0-86E6-442E-9A8B-DEDC285374AA}" presName="compNode" presStyleCnt="0"/>
      <dgm:spPr/>
    </dgm:pt>
    <dgm:pt modelId="{CBFAFB0A-D52C-4ABB-863E-076D3A4B8E2D}" type="pres">
      <dgm:prSet presAssocID="{FBCD3BE0-86E6-442E-9A8B-DEDC285374AA}" presName="iconBgRect" presStyleLbl="bgShp" presStyleIdx="0" presStyleCnt="4"/>
      <dgm:spPr/>
    </dgm:pt>
    <dgm:pt modelId="{33C0837A-A963-4ABE-AB9C-1ECA3A9C7213}" type="pres">
      <dgm:prSet presAssocID="{FBCD3BE0-86E6-442E-9A8B-DEDC285374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F4FCE6B-0440-479C-B360-98C61C985502}" type="pres">
      <dgm:prSet presAssocID="{FBCD3BE0-86E6-442E-9A8B-DEDC285374AA}" presName="spaceRect" presStyleCnt="0"/>
      <dgm:spPr/>
    </dgm:pt>
    <dgm:pt modelId="{0448B58B-AFC1-4312-A385-1C2F97980E23}" type="pres">
      <dgm:prSet presAssocID="{FBCD3BE0-86E6-442E-9A8B-DEDC285374AA}" presName="textRect" presStyleLbl="revTx" presStyleIdx="0" presStyleCnt="4">
        <dgm:presLayoutVars>
          <dgm:chMax val="1"/>
          <dgm:chPref val="1"/>
        </dgm:presLayoutVars>
      </dgm:prSet>
      <dgm:spPr/>
    </dgm:pt>
    <dgm:pt modelId="{9C2DB9F3-8983-48F9-9D5F-445BBC1312A0}" type="pres">
      <dgm:prSet presAssocID="{F4A6EC14-5B59-42D8-9EAD-B878CA190188}" presName="sibTrans" presStyleLbl="sibTrans2D1" presStyleIdx="0" presStyleCnt="0"/>
      <dgm:spPr/>
    </dgm:pt>
    <dgm:pt modelId="{8C7133D7-4366-43AA-BB86-66497CABD117}" type="pres">
      <dgm:prSet presAssocID="{0A4089C9-71F3-45B8-A83F-2F5EE9883327}" presName="compNode" presStyleCnt="0"/>
      <dgm:spPr/>
    </dgm:pt>
    <dgm:pt modelId="{4B6A487F-24A1-4B36-9D7D-A099A7ED8CBE}" type="pres">
      <dgm:prSet presAssocID="{0A4089C9-71F3-45B8-A83F-2F5EE9883327}" presName="iconBgRect" presStyleLbl="bgShp" presStyleIdx="1" presStyleCnt="4"/>
      <dgm:spPr/>
    </dgm:pt>
    <dgm:pt modelId="{6BE3EB34-21EA-4862-8230-2E09092CFEA3}" type="pres">
      <dgm:prSet presAssocID="{0A4089C9-71F3-45B8-A83F-2F5EE98833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12DDFA4-0B92-470A-B297-2349A90904BE}" type="pres">
      <dgm:prSet presAssocID="{0A4089C9-71F3-45B8-A83F-2F5EE9883327}" presName="spaceRect" presStyleCnt="0"/>
      <dgm:spPr/>
    </dgm:pt>
    <dgm:pt modelId="{26FD8D2F-0132-418E-92BC-E7BF5BBD5369}" type="pres">
      <dgm:prSet presAssocID="{0A4089C9-71F3-45B8-A83F-2F5EE9883327}" presName="textRect" presStyleLbl="revTx" presStyleIdx="1" presStyleCnt="4">
        <dgm:presLayoutVars>
          <dgm:chMax val="1"/>
          <dgm:chPref val="1"/>
        </dgm:presLayoutVars>
      </dgm:prSet>
      <dgm:spPr/>
    </dgm:pt>
    <dgm:pt modelId="{94428329-DE16-430D-9997-8763832184B9}" type="pres">
      <dgm:prSet presAssocID="{8BC612A7-6804-4309-9FAA-029A393B1A69}" presName="sibTrans" presStyleLbl="sibTrans2D1" presStyleIdx="0" presStyleCnt="0"/>
      <dgm:spPr/>
    </dgm:pt>
    <dgm:pt modelId="{67F28C48-493F-47F7-BE9A-618FE0A3DBE5}" type="pres">
      <dgm:prSet presAssocID="{0A9C0F4D-3EA1-44F0-9AA5-9ADD360293FE}" presName="compNode" presStyleCnt="0"/>
      <dgm:spPr/>
    </dgm:pt>
    <dgm:pt modelId="{8F2F82D0-6814-4428-85A5-F6A6EA99F349}" type="pres">
      <dgm:prSet presAssocID="{0A9C0F4D-3EA1-44F0-9AA5-9ADD360293FE}" presName="iconBgRect" presStyleLbl="bgShp" presStyleIdx="2" presStyleCnt="4"/>
      <dgm:spPr/>
    </dgm:pt>
    <dgm:pt modelId="{F67C26BD-1956-43A6-97D2-CCC09D0DD990}" type="pres">
      <dgm:prSet presAssocID="{0A9C0F4D-3EA1-44F0-9AA5-9ADD360293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B412C2B-A151-4296-88B4-1EC2FCD92C96}" type="pres">
      <dgm:prSet presAssocID="{0A9C0F4D-3EA1-44F0-9AA5-9ADD360293FE}" presName="spaceRect" presStyleCnt="0"/>
      <dgm:spPr/>
    </dgm:pt>
    <dgm:pt modelId="{A5F4CBF8-0851-4694-A7D9-368FF783D111}" type="pres">
      <dgm:prSet presAssocID="{0A9C0F4D-3EA1-44F0-9AA5-9ADD360293FE}" presName="textRect" presStyleLbl="revTx" presStyleIdx="2" presStyleCnt="4">
        <dgm:presLayoutVars>
          <dgm:chMax val="1"/>
          <dgm:chPref val="1"/>
        </dgm:presLayoutVars>
      </dgm:prSet>
      <dgm:spPr/>
    </dgm:pt>
    <dgm:pt modelId="{F7B17C3E-39B3-4567-B184-51B003BB7C40}" type="pres">
      <dgm:prSet presAssocID="{3D40995F-F3A3-4537-9092-246E2AEB6546}" presName="sibTrans" presStyleLbl="sibTrans2D1" presStyleIdx="0" presStyleCnt="0"/>
      <dgm:spPr/>
    </dgm:pt>
    <dgm:pt modelId="{0CFD83F3-8486-46D6-877E-8C19D8C3695C}" type="pres">
      <dgm:prSet presAssocID="{E25892FC-93F8-4319-A2CD-7DC7A6607E06}" presName="compNode" presStyleCnt="0"/>
      <dgm:spPr/>
    </dgm:pt>
    <dgm:pt modelId="{0142490E-4FBE-4041-B98E-63527C33A524}" type="pres">
      <dgm:prSet presAssocID="{E25892FC-93F8-4319-A2CD-7DC7A6607E06}" presName="iconBgRect" presStyleLbl="bgShp" presStyleIdx="3" presStyleCnt="4"/>
      <dgm:spPr/>
    </dgm:pt>
    <dgm:pt modelId="{3DF462DA-45A2-4FB4-8F18-246F152F2F7C}" type="pres">
      <dgm:prSet presAssocID="{E25892FC-93F8-4319-A2CD-7DC7A6607E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0C7316C-4918-4ED1-89D5-137F22BE6232}" type="pres">
      <dgm:prSet presAssocID="{E25892FC-93F8-4319-A2CD-7DC7A6607E06}" presName="spaceRect" presStyleCnt="0"/>
      <dgm:spPr/>
    </dgm:pt>
    <dgm:pt modelId="{E5240F95-5652-4195-95AD-D173758A2497}" type="pres">
      <dgm:prSet presAssocID="{E25892FC-93F8-4319-A2CD-7DC7A6607E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049700-6DB4-48EF-A85C-A513E618F3DF}" srcId="{547C386E-8A94-4C29-90F1-99B61C5D4298}" destId="{0A9C0F4D-3EA1-44F0-9AA5-9ADD360293FE}" srcOrd="2" destOrd="0" parTransId="{E0AB2871-DA0A-484F-B7DC-2C3472AEE9F7}" sibTransId="{3D40995F-F3A3-4537-9092-246E2AEB6546}"/>
    <dgm:cxn modelId="{1A89D607-B154-42AC-AD83-494206C038F1}" srcId="{547C386E-8A94-4C29-90F1-99B61C5D4298}" destId="{0A4089C9-71F3-45B8-A83F-2F5EE9883327}" srcOrd="1" destOrd="0" parTransId="{FDC92F6D-4F2D-4A61-B8C5-4F6D7353C0D0}" sibTransId="{8BC612A7-6804-4309-9FAA-029A393B1A69}"/>
    <dgm:cxn modelId="{926AE609-5EA4-4741-9526-7FDDE1A1A0DE}" srcId="{547C386E-8A94-4C29-90F1-99B61C5D4298}" destId="{FBCD3BE0-86E6-442E-9A8B-DEDC285374AA}" srcOrd="0" destOrd="0" parTransId="{C3A6B2BD-13E5-4113-A08C-C1651D1F0B4C}" sibTransId="{F4A6EC14-5B59-42D8-9EAD-B878CA190188}"/>
    <dgm:cxn modelId="{B991B40E-664A-4A24-B0BA-F01C81181A78}" type="presOf" srcId="{0A4089C9-71F3-45B8-A83F-2F5EE9883327}" destId="{26FD8D2F-0132-418E-92BC-E7BF5BBD5369}" srcOrd="0" destOrd="0" presId="urn:microsoft.com/office/officeart/2018/2/layout/IconCircleList"/>
    <dgm:cxn modelId="{13B04822-9E67-48FE-B8F6-CF3F0A307AD7}" type="presOf" srcId="{3D40995F-F3A3-4537-9092-246E2AEB6546}" destId="{F7B17C3E-39B3-4567-B184-51B003BB7C40}" srcOrd="0" destOrd="0" presId="urn:microsoft.com/office/officeart/2018/2/layout/IconCircleList"/>
    <dgm:cxn modelId="{D58F6430-0F22-4EC8-A1DA-223D8657786C}" type="presOf" srcId="{8BC612A7-6804-4309-9FAA-029A393B1A69}" destId="{94428329-DE16-430D-9997-8763832184B9}" srcOrd="0" destOrd="0" presId="urn:microsoft.com/office/officeart/2018/2/layout/IconCircleList"/>
    <dgm:cxn modelId="{6ED1EF81-8ECC-4BC9-929F-E87DDB6E284E}" srcId="{547C386E-8A94-4C29-90F1-99B61C5D4298}" destId="{E25892FC-93F8-4319-A2CD-7DC7A6607E06}" srcOrd="3" destOrd="0" parTransId="{AC62074D-3772-4B03-9073-1E77AC66DBBC}" sibTransId="{01E85305-D267-4EFE-A3F7-6ABBD1449F72}"/>
    <dgm:cxn modelId="{C8DF379D-BFA1-45E6-BD2A-0ABB07AC23D8}" type="presOf" srcId="{F4A6EC14-5B59-42D8-9EAD-B878CA190188}" destId="{9C2DB9F3-8983-48F9-9D5F-445BBC1312A0}" srcOrd="0" destOrd="0" presId="urn:microsoft.com/office/officeart/2018/2/layout/IconCircleList"/>
    <dgm:cxn modelId="{4AA00BB4-9B6A-458D-983C-BF3705C223AF}" type="presOf" srcId="{FBCD3BE0-86E6-442E-9A8B-DEDC285374AA}" destId="{0448B58B-AFC1-4312-A385-1C2F97980E23}" srcOrd="0" destOrd="0" presId="urn:microsoft.com/office/officeart/2018/2/layout/IconCircleList"/>
    <dgm:cxn modelId="{C8639EBE-C6ED-46C3-876F-4D62489DF77D}" type="presOf" srcId="{547C386E-8A94-4C29-90F1-99B61C5D4298}" destId="{08B4341C-6F22-40ED-83A1-3D80979EE410}" srcOrd="0" destOrd="0" presId="urn:microsoft.com/office/officeart/2018/2/layout/IconCircleList"/>
    <dgm:cxn modelId="{BDF64BE3-E549-4B28-8554-8748323238F3}" type="presOf" srcId="{E25892FC-93F8-4319-A2CD-7DC7A6607E06}" destId="{E5240F95-5652-4195-95AD-D173758A2497}" srcOrd="0" destOrd="0" presId="urn:microsoft.com/office/officeart/2018/2/layout/IconCircleList"/>
    <dgm:cxn modelId="{ACFC50E3-CCA2-4C8C-8418-89C544891572}" type="presOf" srcId="{0A9C0F4D-3EA1-44F0-9AA5-9ADD360293FE}" destId="{A5F4CBF8-0851-4694-A7D9-368FF783D111}" srcOrd="0" destOrd="0" presId="urn:microsoft.com/office/officeart/2018/2/layout/IconCircleList"/>
    <dgm:cxn modelId="{5EB8F24E-B8B1-4768-81DD-275AEE252236}" type="presParOf" srcId="{08B4341C-6F22-40ED-83A1-3D80979EE410}" destId="{0FB73F5E-8A26-47E9-AEF0-4A1B7CC6A0ED}" srcOrd="0" destOrd="0" presId="urn:microsoft.com/office/officeart/2018/2/layout/IconCircleList"/>
    <dgm:cxn modelId="{9B70E0C7-A7CC-4841-9DC0-39CC40F65F73}" type="presParOf" srcId="{0FB73F5E-8A26-47E9-AEF0-4A1B7CC6A0ED}" destId="{74265BB7-636E-4D1B-A712-3DDF15D866F1}" srcOrd="0" destOrd="0" presId="urn:microsoft.com/office/officeart/2018/2/layout/IconCircleList"/>
    <dgm:cxn modelId="{1F55B829-3AE4-4214-84A6-12BE489E710F}" type="presParOf" srcId="{74265BB7-636E-4D1B-A712-3DDF15D866F1}" destId="{CBFAFB0A-D52C-4ABB-863E-076D3A4B8E2D}" srcOrd="0" destOrd="0" presId="urn:microsoft.com/office/officeart/2018/2/layout/IconCircleList"/>
    <dgm:cxn modelId="{F20A46FB-47B1-4AA6-B4E1-1E3A6F177235}" type="presParOf" srcId="{74265BB7-636E-4D1B-A712-3DDF15D866F1}" destId="{33C0837A-A963-4ABE-AB9C-1ECA3A9C7213}" srcOrd="1" destOrd="0" presId="urn:microsoft.com/office/officeart/2018/2/layout/IconCircleList"/>
    <dgm:cxn modelId="{5AF8827F-16B6-4DEC-90DF-BC55AA6ADB0A}" type="presParOf" srcId="{74265BB7-636E-4D1B-A712-3DDF15D866F1}" destId="{3F4FCE6B-0440-479C-B360-98C61C985502}" srcOrd="2" destOrd="0" presId="urn:microsoft.com/office/officeart/2018/2/layout/IconCircleList"/>
    <dgm:cxn modelId="{EA6308BE-E718-441D-A3DF-342624828C9B}" type="presParOf" srcId="{74265BB7-636E-4D1B-A712-3DDF15D866F1}" destId="{0448B58B-AFC1-4312-A385-1C2F97980E23}" srcOrd="3" destOrd="0" presId="urn:microsoft.com/office/officeart/2018/2/layout/IconCircleList"/>
    <dgm:cxn modelId="{86AFC9E6-379A-4695-BEBF-A1B1372F379F}" type="presParOf" srcId="{0FB73F5E-8A26-47E9-AEF0-4A1B7CC6A0ED}" destId="{9C2DB9F3-8983-48F9-9D5F-445BBC1312A0}" srcOrd="1" destOrd="0" presId="urn:microsoft.com/office/officeart/2018/2/layout/IconCircleList"/>
    <dgm:cxn modelId="{F55C1D3E-0380-4E3C-BC11-CD8C565027F2}" type="presParOf" srcId="{0FB73F5E-8A26-47E9-AEF0-4A1B7CC6A0ED}" destId="{8C7133D7-4366-43AA-BB86-66497CABD117}" srcOrd="2" destOrd="0" presId="urn:microsoft.com/office/officeart/2018/2/layout/IconCircleList"/>
    <dgm:cxn modelId="{8C42BEBC-CCA7-4B0D-B91D-D64500033C14}" type="presParOf" srcId="{8C7133D7-4366-43AA-BB86-66497CABD117}" destId="{4B6A487F-24A1-4B36-9D7D-A099A7ED8CBE}" srcOrd="0" destOrd="0" presId="urn:microsoft.com/office/officeart/2018/2/layout/IconCircleList"/>
    <dgm:cxn modelId="{23AF0293-0F11-40F8-9905-7EABFF89CA71}" type="presParOf" srcId="{8C7133D7-4366-43AA-BB86-66497CABD117}" destId="{6BE3EB34-21EA-4862-8230-2E09092CFEA3}" srcOrd="1" destOrd="0" presId="urn:microsoft.com/office/officeart/2018/2/layout/IconCircleList"/>
    <dgm:cxn modelId="{EAB7A0D6-E6BE-4E01-93E3-8746F53FA526}" type="presParOf" srcId="{8C7133D7-4366-43AA-BB86-66497CABD117}" destId="{312DDFA4-0B92-470A-B297-2349A90904BE}" srcOrd="2" destOrd="0" presId="urn:microsoft.com/office/officeart/2018/2/layout/IconCircleList"/>
    <dgm:cxn modelId="{5D1EC5D4-0A4D-4228-9849-77880F4956DC}" type="presParOf" srcId="{8C7133D7-4366-43AA-BB86-66497CABD117}" destId="{26FD8D2F-0132-418E-92BC-E7BF5BBD5369}" srcOrd="3" destOrd="0" presId="urn:microsoft.com/office/officeart/2018/2/layout/IconCircleList"/>
    <dgm:cxn modelId="{E1D01767-11FD-4C37-9E37-44C3D4824F80}" type="presParOf" srcId="{0FB73F5E-8A26-47E9-AEF0-4A1B7CC6A0ED}" destId="{94428329-DE16-430D-9997-8763832184B9}" srcOrd="3" destOrd="0" presId="urn:microsoft.com/office/officeart/2018/2/layout/IconCircleList"/>
    <dgm:cxn modelId="{EE13B34E-8D8A-4536-B7C3-D60CD2CA42F1}" type="presParOf" srcId="{0FB73F5E-8A26-47E9-AEF0-4A1B7CC6A0ED}" destId="{67F28C48-493F-47F7-BE9A-618FE0A3DBE5}" srcOrd="4" destOrd="0" presId="urn:microsoft.com/office/officeart/2018/2/layout/IconCircleList"/>
    <dgm:cxn modelId="{6E66B7E5-69AE-4E44-9F1C-DC36497FB277}" type="presParOf" srcId="{67F28C48-493F-47F7-BE9A-618FE0A3DBE5}" destId="{8F2F82D0-6814-4428-85A5-F6A6EA99F349}" srcOrd="0" destOrd="0" presId="urn:microsoft.com/office/officeart/2018/2/layout/IconCircleList"/>
    <dgm:cxn modelId="{438AE5DD-B6C6-4B2B-9A75-A79F8D045744}" type="presParOf" srcId="{67F28C48-493F-47F7-BE9A-618FE0A3DBE5}" destId="{F67C26BD-1956-43A6-97D2-CCC09D0DD990}" srcOrd="1" destOrd="0" presId="urn:microsoft.com/office/officeart/2018/2/layout/IconCircleList"/>
    <dgm:cxn modelId="{D275DB0C-A690-4264-8C34-346B08F75DBF}" type="presParOf" srcId="{67F28C48-493F-47F7-BE9A-618FE0A3DBE5}" destId="{FB412C2B-A151-4296-88B4-1EC2FCD92C96}" srcOrd="2" destOrd="0" presId="urn:microsoft.com/office/officeart/2018/2/layout/IconCircleList"/>
    <dgm:cxn modelId="{BDFED172-BC44-4388-978B-8AA9D3E7D848}" type="presParOf" srcId="{67F28C48-493F-47F7-BE9A-618FE0A3DBE5}" destId="{A5F4CBF8-0851-4694-A7D9-368FF783D111}" srcOrd="3" destOrd="0" presId="urn:microsoft.com/office/officeart/2018/2/layout/IconCircleList"/>
    <dgm:cxn modelId="{48F2D16B-BE38-4A9E-9581-66BAC8A5FD77}" type="presParOf" srcId="{0FB73F5E-8A26-47E9-AEF0-4A1B7CC6A0ED}" destId="{F7B17C3E-39B3-4567-B184-51B003BB7C40}" srcOrd="5" destOrd="0" presId="urn:microsoft.com/office/officeart/2018/2/layout/IconCircleList"/>
    <dgm:cxn modelId="{E9E2DE0F-1B33-45C0-8639-89B2194A3D00}" type="presParOf" srcId="{0FB73F5E-8A26-47E9-AEF0-4A1B7CC6A0ED}" destId="{0CFD83F3-8486-46D6-877E-8C19D8C3695C}" srcOrd="6" destOrd="0" presId="urn:microsoft.com/office/officeart/2018/2/layout/IconCircleList"/>
    <dgm:cxn modelId="{2E12CDA3-C476-4B35-9338-0E2EAA8D86EE}" type="presParOf" srcId="{0CFD83F3-8486-46D6-877E-8C19D8C3695C}" destId="{0142490E-4FBE-4041-B98E-63527C33A524}" srcOrd="0" destOrd="0" presId="urn:microsoft.com/office/officeart/2018/2/layout/IconCircleList"/>
    <dgm:cxn modelId="{0171617A-6429-4F74-BBA0-E7403D27FB94}" type="presParOf" srcId="{0CFD83F3-8486-46D6-877E-8C19D8C3695C}" destId="{3DF462DA-45A2-4FB4-8F18-246F152F2F7C}" srcOrd="1" destOrd="0" presId="urn:microsoft.com/office/officeart/2018/2/layout/IconCircleList"/>
    <dgm:cxn modelId="{12B559CE-DEE8-43CB-A9CD-C50F64DBD18A}" type="presParOf" srcId="{0CFD83F3-8486-46D6-877E-8C19D8C3695C}" destId="{80C7316C-4918-4ED1-89D5-137F22BE6232}" srcOrd="2" destOrd="0" presId="urn:microsoft.com/office/officeart/2018/2/layout/IconCircleList"/>
    <dgm:cxn modelId="{DD39675E-65CD-4563-AD41-49BBB1554495}" type="presParOf" srcId="{0CFD83F3-8486-46D6-877E-8C19D8C3695C}" destId="{E5240F95-5652-4195-95AD-D173758A24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FB0A-D52C-4ABB-863E-076D3A4B8E2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0837A-A963-4ABE-AB9C-1ECA3A9C7213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8B58B-AFC1-4312-A385-1C2F97980E2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Employs UPI technology to </a:t>
          </a:r>
          <a:r>
            <a:rPr lang="en-US" sz="2000" b="1" kern="1200" dirty="0"/>
            <a:t>transform digital payments</a:t>
          </a:r>
          <a:r>
            <a:rPr lang="en-US" sz="2000" kern="1200" dirty="0"/>
            <a:t> in Canadian market.</a:t>
          </a:r>
        </a:p>
      </dsp:txBody>
      <dsp:txXfrm>
        <a:off x="1948202" y="368029"/>
        <a:ext cx="3233964" cy="1371985"/>
      </dsp:txXfrm>
    </dsp:sp>
    <dsp:sp modelId="{4B6A487F-24A1-4B36-9D7D-A099A7ED8CB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3EB34-21EA-4862-8230-2E09092CFEA3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D8D2F-0132-418E-92BC-E7BF5BBD5369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Mobile-first strategy provides clients with the ease of seamless, cost-effective </a:t>
          </a:r>
          <a:r>
            <a:rPr lang="en-US" sz="2000" b="1" kern="1200" dirty="0"/>
            <a:t>real-time</a:t>
          </a:r>
          <a:r>
            <a:rPr lang="en-US" sz="2000" kern="1200" dirty="0"/>
            <a:t> </a:t>
          </a:r>
          <a:r>
            <a:rPr lang="en-US" sz="2000" b="1" kern="1200" dirty="0"/>
            <a:t>transactions</a:t>
          </a:r>
          <a:r>
            <a:rPr lang="en-US" sz="2000" kern="1200" dirty="0"/>
            <a:t>.</a:t>
          </a:r>
        </a:p>
      </dsp:txBody>
      <dsp:txXfrm>
        <a:off x="7411643" y="368029"/>
        <a:ext cx="3233964" cy="1371985"/>
      </dsp:txXfrm>
    </dsp:sp>
    <dsp:sp modelId="{8F2F82D0-6814-4428-85A5-F6A6EA99F34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C26BD-1956-43A6-97D2-CCC09D0DD990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CBF8-0851-4694-A7D9-368FF783D111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Strong authentication</a:t>
          </a:r>
          <a:r>
            <a:rPr lang="en-US" sz="2000" kern="1200" dirty="0"/>
            <a:t> </a:t>
          </a:r>
          <a:r>
            <a:rPr lang="en-US" sz="2000" b="1" kern="1200" dirty="0"/>
            <a:t>mechanisms</a:t>
          </a:r>
          <a:r>
            <a:rPr lang="en-US" sz="2000" kern="1200" dirty="0"/>
            <a:t> (Detecting mobile location, OTP, Device PIN and transaction PIN).</a:t>
          </a:r>
        </a:p>
      </dsp:txBody>
      <dsp:txXfrm>
        <a:off x="1948202" y="2452790"/>
        <a:ext cx="3233964" cy="1371985"/>
      </dsp:txXfrm>
    </dsp:sp>
    <dsp:sp modelId="{0142490E-4FBE-4041-B98E-63527C33A524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462DA-45A2-4FB4-8F18-246F152F2F7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40F95-5652-4195-95AD-D173758A249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Decreasing reliance</a:t>
          </a:r>
          <a:r>
            <a:rPr lang="en-US" sz="2000" kern="1200" dirty="0"/>
            <a:t> on old means such as </a:t>
          </a:r>
          <a:r>
            <a:rPr lang="en-US" sz="2000" kern="1200" dirty="0" err="1"/>
            <a:t>Interac</a:t>
          </a:r>
          <a:r>
            <a:rPr lang="en-US" sz="2000" kern="1200" dirty="0"/>
            <a:t> </a:t>
          </a:r>
          <a:r>
            <a:rPr lang="en-US" sz="2000" kern="1200" dirty="0" err="1"/>
            <a:t>eTransfer</a:t>
          </a:r>
          <a:r>
            <a:rPr lang="en-US" sz="2000" kern="1200" dirty="0"/>
            <a:t>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8B3A-B0A7-40EC-9CFA-5E9AD5F883EF}" type="datetimeFigureOut">
              <a:t>09/28/2023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4C88B-B5EB-4966-82DF-08DFB73FFF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Scotia UPI, Scotia Bank's unique payment solution launched in the Canadian market, employs Unified Payments Interface (UPI) technology to transform digital payments. Scotia UPI, which takes a mobile-first strategy, provides clients with the ease of seamless, cost-effective transactions, allowing them to send money, pay bills, and make purchases straight from their bank accounts. This forward-thinking device not only improves security through solid authentication mechanisms (Detecting mobile location, OTP, Device PIN and transaction PIN), but it also has a global reach, allowing international transactions where UPI is accepted. Scotia UPI represents a strategy change, to diversify payment choices, decreasing reliance on old means such as </a:t>
            </a:r>
            <a:r>
              <a:rPr lang="en-US" err="1"/>
              <a:t>Interac</a:t>
            </a:r>
            <a:r>
              <a:rPr lang="en-US"/>
              <a:t> </a:t>
            </a:r>
            <a:r>
              <a:rPr lang="en-US" err="1"/>
              <a:t>eTransfer</a:t>
            </a:r>
            <a:r>
              <a:rPr lang="en-US"/>
              <a:t>, and positioning Scotia Bank at the forefront of technological innovation in the financial industry, eventually improving the consumer banking experience.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C88B-B5EB-4966-82DF-08DFB73FFF9A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Global Acceptance: Acknowledging UPI growth, many countries like South East countries, Russia, European Union, Canada, Australia and still adding.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Cost-Efficient: Here, customers enjoy this service at 0 fee payment where as retail merchants pay 1% charge for the transaction.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Better Real-time banking experience: Transaction can send and receive in snap of fingers.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Opportunity to future-ready business model: UPI system will be offered to other financial institutes at lower fee than </a:t>
            </a:r>
            <a:r>
              <a:rPr lang="en-US" err="1"/>
              <a:t>interac</a:t>
            </a:r>
            <a:r>
              <a:rPr lang="en-US"/>
              <a:t> with great reward offers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Forefront of technological innovation in the financial industry.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4C88B-B5EB-4966-82DF-08DFB73FFF9A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4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58A0-93E8-8560-A39A-3D5642393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D51B7-6E76-D67D-82CE-BAEC271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F202-3BCA-9A58-8D43-9554FFCA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5B56-E707-1E1E-3067-05304233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1381-D8E9-E2C6-3E45-C7E227A5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5749-7C5A-BB01-5862-0E188201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9170-81EC-84B5-0005-899F8DEE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2B91-908E-FC41-6A24-1F79EB3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E070-C8FF-6BAA-E580-FB78E7E7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658F-C857-3206-6ED9-D20F31F4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7D9A-D816-7663-0F5B-60BCC015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A330-E6B6-4951-B096-CA5568BB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168-776E-87F3-7E57-DF4E5C76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4E8B-7F8B-C070-7E8F-302E9FC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2EF4-CBD6-590A-0B00-31CEBFE1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E33C-F4CE-B333-DFA4-AF8C535A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8DA0-74BA-9173-382B-5BC414D8D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5BCC-19B6-66DC-1F4A-55AF9180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C9F5-BBF3-ECFA-6808-7606C5A7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0109-2D72-A6CC-0E83-41FE0D61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F131-F4A6-5C97-5164-E988AA7B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67A7-90BB-BF0D-11B8-6FDF117F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8754-2D41-4547-FC84-8428D5F8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0633-9426-2924-4251-2DFB17BB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7F11-D4B4-137D-3348-461D89DFC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0B128-14AF-BD6A-4F1A-93A7F074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4178E-96E7-CFCD-3B3C-4AE4CB7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AE90D-3E81-8031-7557-C04E1FA7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371B-32E6-CEB9-0B7B-2D5950D8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4097-8554-DDF4-9126-7B41EDBB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8A772-028B-9D50-A962-98F11C54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1E7F1-395D-C9EC-9D18-03586769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D60C0-E9A8-C948-826C-A42D3839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7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734A3-9920-9B06-3381-464130EC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99474-D930-FB0E-EDFC-320BA6D6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104B8-5581-DA36-8389-48127070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1144-ADEC-F7F4-6FD9-E3B669D6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E93C-B3A1-0274-B63D-607961E5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A0C82-F902-7792-1306-FBDE4006F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4A83-8D72-B44B-58A0-5CD9335E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3DC7-0BBF-B122-552B-F1FB0CF6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A1C3C-B071-31EA-F941-5FB8292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E8E5-DB63-15A8-D845-0ADE3DD2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B15FB-40FE-ED56-F2C4-2C2AC7427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9F0A-AA97-B0BD-3B98-77BEECA9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EB59-F5B1-57CC-305E-66D350C7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AF6E-AA00-84D1-A54F-D92DF447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F3086-1CB4-E0DF-EE45-858F8F4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27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6743-179E-3FC7-6C43-E1B8990F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894F-7C8A-765A-3AAA-0DF77A2C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C3AF-2DA6-9F63-CEA5-7B7B5BB8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98FE-B7C5-1F77-AAA8-EEAE9B71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B37AC-5DD5-482D-4C64-9855B7D8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4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381C8-3BFB-9C6D-9F19-3EB61B4AD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0B1C2-D949-4F16-2AE9-0F1C1F44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D605-3557-64F3-C489-BD4C4EB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89FF-FF99-B885-6C3B-A0C9B47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F47C-FEA3-1AD7-7C02-91B1F6C3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F80AB-5150-B3B3-1A4F-93B85B1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7AF6-1BE1-D3BC-467F-762A9728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DE72-6896-C9C0-CCA2-E445624D2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1883-4475-42E3-9C6D-21D7ABE50F6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F1B14-1EB0-4FA2-829B-76348F49F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0E66-A4B9-AD91-4B01-DBF28F4C5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15DF4-F675-4F58-AF89-C63BBE3B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ytm.com/blog/paytm-help/how-to-send-money-using-paytm/" TargetMode="External"/><Relationship Id="rId4" Type="http://schemas.openxmlformats.org/officeDocument/2006/relationships/hyperlink" Target="https://paytm.com/blog/paytm-help/how-to-pay-utility-bill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v.uk/eu-ee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ci.org.in/what-we-do/upi/product-statistics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upiindia-vs-interac-e-transfercanada-saajan-pruthi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ytm.com/blog/paytm-help/how-to-send-money-using-paytm/" TargetMode="External"/><Relationship Id="rId7" Type="http://schemas.openxmlformats.org/officeDocument/2006/relationships/hyperlink" Target="https://www.npci.org.in/what-we-do/upi/product-statistics" TargetMode="External"/><Relationship Id="rId2" Type="http://schemas.openxmlformats.org/officeDocument/2006/relationships/hyperlink" Target="https://paytm.com/blog/paytm-help/how-to-pay-utility-bil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uk/eu-eea" TargetMode="External"/><Relationship Id="rId5" Type="http://schemas.openxmlformats.org/officeDocument/2006/relationships/hyperlink" Target="https://www.linkedin.com/pulse/upiindia-vs-interac-e-transfercanada-saajan-pruthi/" TargetMode="External"/><Relationship Id="rId4" Type="http://schemas.openxmlformats.org/officeDocument/2006/relationships/hyperlink" Target="https://inc42.com/buzz/upi-transaction-value-grows-7-mom-to-155-bn-in-december-202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B34E1-6A8E-6941-20DB-81E87BB8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14" y="3848902"/>
            <a:ext cx="4243589" cy="2686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>
                <a:effectLst/>
              </a:rPr>
              <a:t>PREPARED BY</a:t>
            </a:r>
          </a:p>
          <a:p>
            <a:r>
              <a:rPr lang="en-CA" sz="2000" b="1" dirty="0">
                <a:effectLst/>
              </a:rPr>
              <a:t>ABIMBOLA SANNI</a:t>
            </a:r>
          </a:p>
          <a:p>
            <a:r>
              <a:rPr lang="en-CA" sz="2000" b="1" dirty="0">
                <a:effectLst/>
              </a:rPr>
              <a:t>BHUPINDER SINGH</a:t>
            </a:r>
          </a:p>
          <a:p>
            <a:r>
              <a:rPr lang="en-CA" sz="2000" b="1" dirty="0">
                <a:effectLst/>
              </a:rPr>
              <a:t>GEETHU JOY</a:t>
            </a:r>
          </a:p>
          <a:p>
            <a:r>
              <a:rPr lang="en-CA" sz="2000" b="1" dirty="0">
                <a:effectLst/>
              </a:rPr>
              <a:t>MAHEEP KAUR</a:t>
            </a:r>
          </a:p>
          <a:p>
            <a:r>
              <a:rPr lang="en-CA" sz="2000" b="1" dirty="0">
                <a:effectLst/>
              </a:rPr>
              <a:t>YASH SURTI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8DE355-7030-5D3A-471F-83DAA1382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 b="16199"/>
          <a:stretch/>
        </p:blipFill>
        <p:spPr bwMode="auto">
          <a:xfrm>
            <a:off x="5310177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otiabank logo - Social media &amp; Logos Icons">
            <a:extLst>
              <a:ext uri="{FF2B5EF4-FFF2-40B4-BE49-F238E27FC236}">
                <a16:creationId xmlns:a16="http://schemas.microsoft.com/office/drawing/2014/main" id="{C9521F8E-9819-43D5-A692-752AE86E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73" y="49300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375621-1BD4-9175-ABB1-DD945F573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96"/>
            <a:ext cx="1301221" cy="18080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4906419-9527-1617-7C58-1696D4F93C6F}"/>
              </a:ext>
            </a:extLst>
          </p:cNvPr>
          <p:cNvSpPr txBox="1"/>
          <p:nvPr/>
        </p:nvSpPr>
        <p:spPr>
          <a:xfrm>
            <a:off x="389514" y="2726800"/>
            <a:ext cx="4243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 dirty="0"/>
              <a:t>SCOTIA UPI</a:t>
            </a:r>
            <a:endParaRPr lang="en-NG" sz="4000" dirty="0"/>
          </a:p>
        </p:txBody>
      </p:sp>
    </p:spTree>
    <p:extLst>
      <p:ext uri="{BB962C8B-B14F-4D97-AF65-F5344CB8AC3E}">
        <p14:creationId xmlns:p14="http://schemas.microsoft.com/office/powerpoint/2010/main" val="7976856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11F5-B58F-280D-792C-26493159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046" y="3663"/>
            <a:ext cx="4712678" cy="905486"/>
          </a:xfrm>
        </p:spPr>
        <p:txBody>
          <a:bodyPr>
            <a:normAutofit/>
          </a:bodyPr>
          <a:lstStyle/>
          <a:p>
            <a:r>
              <a:rPr lang="en-US" sz="4000" b="1">
                <a:ea typeface="Calibri Light"/>
                <a:cs typeface="Calibri Light"/>
              </a:rPr>
              <a:t>HOW IT WORKS</a:t>
            </a:r>
            <a:endParaRPr lang="en-US" sz="400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2651F9-3697-24D6-9316-730B52EB6B7C}"/>
              </a:ext>
            </a:extLst>
          </p:cNvPr>
          <p:cNvSpPr txBox="1">
            <a:spLocks/>
          </p:cNvSpPr>
          <p:nvPr/>
        </p:nvSpPr>
        <p:spPr>
          <a:xfrm>
            <a:off x="775677" y="1201371"/>
            <a:ext cx="3550140" cy="6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ea typeface="+mj-lt"/>
                <a:cs typeface="+mj-lt"/>
              </a:rPr>
              <a:t> Over-the-counter (OTC) payments</a:t>
            </a:r>
            <a:endParaRPr lang="en-US"/>
          </a:p>
          <a:p>
            <a:r>
              <a:rPr lang="en-US" sz="1800" b="1">
                <a:ea typeface="+mj-lt"/>
                <a:cs typeface="+mj-lt"/>
              </a:rPr>
              <a:t> by scanning QR codes 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1BA0B6-F785-4801-1486-14204AF5B624}"/>
              </a:ext>
            </a:extLst>
          </p:cNvPr>
          <p:cNvSpPr txBox="1">
            <a:spLocks/>
          </p:cNvSpPr>
          <p:nvPr/>
        </p:nvSpPr>
        <p:spPr>
          <a:xfrm>
            <a:off x="8571523" y="1045062"/>
            <a:ext cx="1693986" cy="465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>
              <a:ea typeface="Calibri Light"/>
              <a:cs typeface="Calibri Light"/>
            </a:endParaRPr>
          </a:p>
          <a:p>
            <a:r>
              <a:rPr lang="en-US" sz="1800" b="1">
                <a:ea typeface="Calibri Light"/>
                <a:cs typeface="Calibri Light"/>
              </a:rPr>
              <a:t>Bill Payments</a:t>
            </a:r>
          </a:p>
        </p:txBody>
      </p:sp>
      <p:pic>
        <p:nvPicPr>
          <p:cNvPr id="13" name="Content Placeholder 12" descr="A group of people using phones&#10;&#10;Description automatically generated">
            <a:extLst>
              <a:ext uri="{FF2B5EF4-FFF2-40B4-BE49-F238E27FC236}">
                <a16:creationId xmlns:a16="http://schemas.microsoft.com/office/drawing/2014/main" id="{A38DCA9D-14F0-673A-AA2F-2DD51717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391" y="1952625"/>
            <a:ext cx="4783603" cy="3970338"/>
          </a:xfrm>
        </p:spPr>
      </p:pic>
      <p:pic>
        <p:nvPicPr>
          <p:cNvPr id="14" name="Picture 13" descr="A screenshot of a phone&#10;&#10;Description automatically generated">
            <a:extLst>
              <a:ext uri="{FF2B5EF4-FFF2-40B4-BE49-F238E27FC236}">
                <a16:creationId xmlns:a16="http://schemas.microsoft.com/office/drawing/2014/main" id="{7C819E67-81CD-2952-319F-AF1A158C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923" y="1889369"/>
            <a:ext cx="2774385" cy="4085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A49575-7BD0-58F5-EADE-4A54B46A91ED}"/>
              </a:ext>
            </a:extLst>
          </p:cNvPr>
          <p:cNvSpPr txBox="1"/>
          <p:nvPr/>
        </p:nvSpPr>
        <p:spPr>
          <a:xfrm>
            <a:off x="7225323" y="6043246"/>
            <a:ext cx="4325815" cy="530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/>
              <a:t>Das, Y. (2022, August 18). </a:t>
            </a:r>
            <a:r>
              <a:rPr lang="en-US" sz="1050" i="1"/>
              <a:t>How to pay utility bills on Paytm?</a:t>
            </a:r>
            <a:r>
              <a:rPr lang="en-US" sz="1050"/>
              <a:t>.</a:t>
            </a:r>
            <a:r>
              <a:rPr lang="en-US" sz="1050">
                <a:solidFill>
                  <a:srgbClr val="0563C1"/>
                </a:solidFill>
                <a:hlinkClick r:id="rId4"/>
              </a:rPr>
              <a:t>https://paytm.com/blog/paytm-help/how-to-pay-utility-bills/</a:t>
            </a:r>
            <a:r>
              <a:rPr lang="en-US"/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5D535-5B47-1997-0028-B1D4D5D7E809}"/>
              </a:ext>
            </a:extLst>
          </p:cNvPr>
          <p:cNvSpPr txBox="1"/>
          <p:nvPr/>
        </p:nvSpPr>
        <p:spPr>
          <a:xfrm>
            <a:off x="904632" y="6043246"/>
            <a:ext cx="498035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solidFill>
                  <a:srgbClr val="000000"/>
                </a:solidFill>
                <a:cs typeface="Calibri"/>
              </a:rPr>
              <a:t>Das, Y. (2022a, August 17). </a:t>
            </a:r>
            <a:r>
              <a:rPr lang="en-US" sz="1050" i="1">
                <a:solidFill>
                  <a:srgbClr val="000000"/>
                </a:solidFill>
                <a:cs typeface="Calibri"/>
              </a:rPr>
              <a:t>How to send money using Paytm?</a:t>
            </a:r>
            <a:r>
              <a:rPr lang="en-US" sz="1050">
                <a:solidFill>
                  <a:srgbClr val="0563C1"/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https://paytm.com/blog/paytm-help/how-to-send-money-using-paytm/</a:t>
            </a:r>
            <a:r>
              <a:rPr lang="en-US" sz="105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3799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payment method&#10;&#10;Description automatically generated">
            <a:extLst>
              <a:ext uri="{FF2B5EF4-FFF2-40B4-BE49-F238E27FC236}">
                <a16:creationId xmlns:a16="http://schemas.microsoft.com/office/drawing/2014/main" id="{4F19841E-DAC8-4814-5223-0B8D8BE9E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80" r="147" b="175"/>
          <a:stretch/>
        </p:blipFill>
        <p:spPr>
          <a:xfrm>
            <a:off x="2769991" y="1044005"/>
            <a:ext cx="6642253" cy="516129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79D05B-A266-CF57-7551-AD9B7E428F97}"/>
              </a:ext>
            </a:extLst>
          </p:cNvPr>
          <p:cNvSpPr txBox="1">
            <a:spLocks/>
          </p:cNvSpPr>
          <p:nvPr/>
        </p:nvSpPr>
        <p:spPr>
          <a:xfrm>
            <a:off x="238369" y="2051294"/>
            <a:ext cx="2201986" cy="1345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>
              <a:ea typeface="+mj-lt"/>
              <a:cs typeface="+mj-lt"/>
            </a:endParaRPr>
          </a:p>
          <a:p>
            <a:endParaRPr lang="en-US" sz="1400" dirty="0">
              <a:ea typeface="Calibri Light"/>
              <a:cs typeface="Calibri Light"/>
            </a:endParaRPr>
          </a:p>
          <a:p>
            <a:r>
              <a:rPr lang="en-US" sz="1800" b="1" dirty="0">
                <a:ea typeface="Calibri Light"/>
                <a:cs typeface="Calibri Light"/>
              </a:rPr>
              <a:t>Interbank Transfer</a:t>
            </a:r>
          </a:p>
          <a:p>
            <a:endParaRPr lang="en-US" sz="1400" dirty="0">
              <a:ea typeface="Calibri Light"/>
              <a:cs typeface="Calibr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FA4D5-307E-B819-A018-B9959ADA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046" y="3663"/>
            <a:ext cx="4712678" cy="905486"/>
          </a:xfrm>
        </p:spPr>
        <p:txBody>
          <a:bodyPr>
            <a:normAutofit/>
          </a:bodyPr>
          <a:lstStyle/>
          <a:p>
            <a:r>
              <a:rPr lang="en-US" sz="4000" b="1">
                <a:ea typeface="Calibri Light"/>
                <a:cs typeface="Calibri Light"/>
              </a:rPr>
              <a:t>HOW IT WORKS</a:t>
            </a:r>
            <a:endParaRPr lang="en-US" sz="400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3428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30D0C-D4A2-3DEE-34B6-B030C154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Expected Benefits  from Scotia UPI</a:t>
            </a:r>
            <a:endParaRPr lang="en-US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C8E7653-D3D0-4E8C-A849-72CBA46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198954"/>
            <a:ext cx="3455097" cy="3781222"/>
          </a:xfrm>
        </p:spPr>
        <p:txBody>
          <a:bodyPr anchor="ctr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en-US" sz="2000" dirty="0">
                <a:ea typeface="Calibri"/>
                <a:cs typeface="Calibri"/>
              </a:rPr>
              <a:t>Global Acceptance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000" dirty="0">
                <a:ea typeface="Calibri"/>
                <a:cs typeface="Calibri"/>
              </a:rPr>
              <a:t>Cost-Efficient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000" dirty="0">
                <a:ea typeface="Calibri"/>
                <a:cs typeface="Calibri"/>
              </a:rPr>
              <a:t>Better Real-time banking experience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000" dirty="0">
                <a:ea typeface="Calibri"/>
                <a:cs typeface="Calibri"/>
              </a:rPr>
              <a:t>Opportunity to future-ready business model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en-US" sz="2000" dirty="0">
                <a:ea typeface="Calibri"/>
                <a:cs typeface="Calibri"/>
              </a:rPr>
              <a:t>Forefront of technological innovation in the financial industry.</a:t>
            </a:r>
          </a:p>
        </p:txBody>
      </p:sp>
      <p:pic>
        <p:nvPicPr>
          <p:cNvPr id="3" name="Picture 2" descr="A map of the world with blue and grey countries/regions&#10;&#10;Description automatically generated">
            <a:extLst>
              <a:ext uri="{FF2B5EF4-FFF2-40B4-BE49-F238E27FC236}">
                <a16:creationId xmlns:a16="http://schemas.microsoft.com/office/drawing/2014/main" id="{A9B4C471-90CF-028E-7CF3-E7EE1C8C6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79" r="-137" b="214"/>
          <a:stretch/>
        </p:blipFill>
        <p:spPr>
          <a:xfrm>
            <a:off x="182088" y="1621298"/>
            <a:ext cx="6385859" cy="4506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DC0E3-2C2A-FFB1-16C5-440727D9A1E6}"/>
              </a:ext>
            </a:extLst>
          </p:cNvPr>
          <p:cNvSpPr txBox="1"/>
          <p:nvPr/>
        </p:nvSpPr>
        <p:spPr>
          <a:xfrm>
            <a:off x="669636" y="6246091"/>
            <a:ext cx="10610272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ea typeface="Calibri"/>
                <a:cs typeface="Calibri"/>
              </a:rPr>
              <a:t>Service, G. D. (2015, July 24). </a:t>
            </a:r>
            <a:r>
              <a:rPr lang="en-US" sz="1050" i="1">
                <a:ea typeface="Calibri"/>
                <a:cs typeface="Calibri"/>
              </a:rPr>
              <a:t>Countries in the EU and EEA</a:t>
            </a:r>
            <a:r>
              <a:rPr lang="en-US" sz="1050">
                <a:ea typeface="Calibri"/>
                <a:cs typeface="Calibri"/>
              </a:rPr>
              <a:t>. GOV.UK. </a:t>
            </a:r>
            <a:r>
              <a:rPr lang="en-US" sz="1050">
                <a:solidFill>
                  <a:srgbClr val="0563C1"/>
                </a:solidFill>
                <a:ea typeface="Calibri"/>
                <a:cs typeface="Calibri"/>
                <a:hlinkClick r:id="rId4"/>
              </a:rPr>
              <a:t>https://www.gov.uk/eu-eea</a:t>
            </a:r>
            <a:r>
              <a:rPr lang="en-US" sz="1050"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648099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37E8C-02DC-E948-4B3D-79544365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82" y="1161288"/>
            <a:ext cx="9613313" cy="12390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Expected Benefits  from Scotia UPI (</a:t>
            </a:r>
            <a:r>
              <a:rPr lang="en-US" sz="4000" dirty="0" err="1">
                <a:ea typeface="Calibri Light"/>
                <a:cs typeface="Calibri Light"/>
              </a:rPr>
              <a:t>cntd</a:t>
            </a:r>
            <a:r>
              <a:rPr lang="en-US" sz="4000" dirty="0">
                <a:ea typeface="Calibri Light"/>
                <a:cs typeface="Calibri Light"/>
              </a:rPr>
              <a:t>.)</a:t>
            </a:r>
          </a:p>
          <a:p>
            <a:endParaRPr lang="en-US" sz="4000" dirty="0">
              <a:ea typeface="Calibri Light"/>
              <a:cs typeface="Calibr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BCD9-4144-8FE1-E676-E4A97FCA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b="1" dirty="0">
                <a:ea typeface="Calibri" panose="020F0502020204030204"/>
                <a:cs typeface="Calibri" panose="020F0502020204030204"/>
              </a:rPr>
              <a:t>Rise of UPI</a:t>
            </a:r>
          </a:p>
          <a:p>
            <a:r>
              <a:rPr lang="en-US" sz="2000" dirty="0" err="1"/>
              <a:t>Interac</a:t>
            </a:r>
            <a:r>
              <a:rPr lang="en-US" sz="2000" dirty="0"/>
              <a:t> usage by Canadians has climb by </a:t>
            </a:r>
            <a:r>
              <a:rPr lang="en-US" sz="2000" b="1" dirty="0"/>
              <a:t>49% by 2023.</a:t>
            </a:r>
            <a:endParaRPr lang="en-US" sz="2000" b="1" dirty="0">
              <a:ea typeface="Calibri"/>
              <a:cs typeface="Calibri"/>
            </a:endParaRPr>
          </a:p>
          <a:p>
            <a:r>
              <a:rPr lang="en-US" sz="2000" dirty="0"/>
              <a:t>In 2023, the number and value of UPI transactions ever recorded because of a surge in </a:t>
            </a:r>
            <a:r>
              <a:rPr lang="en-US" sz="2000" b="1" dirty="0"/>
              <a:t>transaction volume of 82% and value growth of 65%</a:t>
            </a:r>
            <a:r>
              <a:rPr lang="en-US" sz="2000" dirty="0"/>
              <a:t>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ED01918A-EB9F-39FE-115D-878E2868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01" y="1920807"/>
            <a:ext cx="7495981" cy="4433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EBF6C-4A9C-6FCB-EACD-7AB5139213EC}"/>
              </a:ext>
            </a:extLst>
          </p:cNvPr>
          <p:cNvSpPr txBox="1"/>
          <p:nvPr/>
        </p:nvSpPr>
        <p:spPr>
          <a:xfrm>
            <a:off x="4806461" y="6437922"/>
            <a:ext cx="6213231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i="1">
                <a:ea typeface="+mn-lt"/>
                <a:cs typeface="+mn-lt"/>
              </a:rPr>
              <a:t>Unified payments interface (UPI) product statistics: NPCI</a:t>
            </a:r>
            <a:r>
              <a:rPr lang="en-US" sz="1050">
                <a:ea typeface="+mn-lt"/>
                <a:cs typeface="+mn-lt"/>
              </a:rPr>
              <a:t>. National Payments Corporation of India (NPCI). (n.d.). </a:t>
            </a:r>
            <a:r>
              <a:rPr lang="en-US" sz="1050">
                <a:ea typeface="+mn-lt"/>
                <a:cs typeface="+mn-lt"/>
                <a:hlinkClick r:id="rId3"/>
              </a:rPr>
              <a:t>https://www.npci.org.in/what-we-do/upi/product-statistics</a:t>
            </a:r>
            <a:r>
              <a:rPr lang="en-US" sz="1050">
                <a:ea typeface="+mn-lt"/>
                <a:cs typeface="+mn-lt"/>
              </a:rPr>
              <a:t> </a:t>
            </a:r>
            <a:endParaRPr lang="en-US" sz="1050">
              <a:ea typeface="Calibri"/>
              <a:cs typeface="Calibri"/>
            </a:endParaRPr>
          </a:p>
          <a:p>
            <a:pPr algn="l"/>
            <a:endParaRPr lang="en-US" sz="105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67952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2A42-1A39-CB70-E108-F27B7E82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Benefits to customers</a:t>
            </a:r>
            <a:endParaRPr lang="en-US" sz="4000" dirty="0"/>
          </a:p>
        </p:txBody>
      </p:sp>
      <p:pic>
        <p:nvPicPr>
          <p:cNvPr id="4" name="Content Placeholder 3" descr="A table with numbers and a number of months&#10;&#10;Description automatically generated">
            <a:extLst>
              <a:ext uri="{FF2B5EF4-FFF2-40B4-BE49-F238E27FC236}">
                <a16:creationId xmlns:a16="http://schemas.microsoft.com/office/drawing/2014/main" id="{1E448BB4-993C-F4D3-E243-82031837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64" y="1826302"/>
            <a:ext cx="5376759" cy="4547540"/>
          </a:xfr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97CF4C85-5C8F-A882-2955-5D2B294380AA}"/>
              </a:ext>
            </a:extLst>
          </p:cNvPr>
          <p:cNvSpPr txBox="1">
            <a:spLocks/>
          </p:cNvSpPr>
          <p:nvPr/>
        </p:nvSpPr>
        <p:spPr>
          <a:xfrm>
            <a:off x="7938752" y="2198954"/>
            <a:ext cx="3455097" cy="378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8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Ease of Use</a:t>
            </a:r>
            <a:endParaRPr lang="en-US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Enhanced Security</a:t>
            </a:r>
            <a:endParaRPr lang="en-US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Payment Versatility</a:t>
            </a:r>
            <a:endParaRPr lang="en-US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Simplified Record-Keeping</a:t>
            </a:r>
            <a:endParaRPr lang="en-US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Accessibility</a:t>
            </a:r>
            <a:endParaRPr lang="en-US" sz="2000" dirty="0">
              <a:solidFill>
                <a:srgbClr val="111111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Reliable(99.94% uptime)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83632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205F0-FBE1-9737-A6DC-2478B910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82" y="1161288"/>
            <a:ext cx="3843884" cy="1239012"/>
          </a:xfrm>
        </p:spPr>
        <p:txBody>
          <a:bodyPr anchor="ctr"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Why Scotia UPI?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B65B-353A-2406-A3CD-C081B71B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075435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No mobile banking login is required.</a:t>
            </a:r>
          </a:p>
          <a:p>
            <a:r>
              <a:rPr lang="en-US" sz="2000" dirty="0">
                <a:ea typeface="Calibri"/>
                <a:cs typeface="Calibri"/>
              </a:rPr>
              <a:t> The current Canadian banking system lacks real-time transaction features.</a:t>
            </a:r>
          </a:p>
          <a:p>
            <a:r>
              <a:rPr lang="en-US" sz="2000" dirty="0">
                <a:ea typeface="Calibri"/>
                <a:cs typeface="Calibri"/>
              </a:rPr>
              <a:t>Opportunity to grab the digital payment market.</a:t>
            </a:r>
          </a:p>
          <a:p>
            <a:r>
              <a:rPr lang="en-US" sz="2000" dirty="0">
                <a:ea typeface="Calibri"/>
                <a:cs typeface="Calibri"/>
              </a:rPr>
              <a:t>Provide usage of UPI API </a:t>
            </a:r>
            <a:r>
              <a:rPr lang="en-US" sz="2000">
                <a:ea typeface="Calibri"/>
                <a:cs typeface="Calibri"/>
              </a:rPr>
              <a:t>for third-party </a:t>
            </a:r>
            <a:r>
              <a:rPr lang="en-US" sz="2000" dirty="0">
                <a:ea typeface="Calibri"/>
                <a:cs typeface="Calibri"/>
              </a:rPr>
              <a:t>usage.</a:t>
            </a:r>
          </a:p>
          <a:p>
            <a:pPr marL="0" indent="0">
              <a:buNone/>
            </a:pPr>
            <a:endParaRPr lang="en-US" sz="1700" dirty="0">
              <a:ea typeface="Calibri"/>
              <a:cs typeface="Calibri"/>
            </a:endParaRPr>
          </a:p>
          <a:p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3" descr="A screen shot of a screen&#10;&#10;Description automatically generated">
            <a:extLst>
              <a:ext uri="{FF2B5EF4-FFF2-40B4-BE49-F238E27FC236}">
                <a16:creationId xmlns:a16="http://schemas.microsoft.com/office/drawing/2014/main" id="{C8B526F0-4B5F-2CD2-621A-E9FA3950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054" y="1780038"/>
            <a:ext cx="6922008" cy="4308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2ACC3-5A74-25F5-CFEC-59FC6A457811}"/>
              </a:ext>
            </a:extLst>
          </p:cNvPr>
          <p:cNvSpPr txBox="1"/>
          <p:nvPr/>
        </p:nvSpPr>
        <p:spPr>
          <a:xfrm>
            <a:off x="4720709" y="6205994"/>
            <a:ext cx="7091376" cy="1092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050">
                <a:ea typeface="Calibri"/>
                <a:cs typeface="Calibri"/>
              </a:rPr>
              <a:t>Pruthi, S. (2022, September 22). UPI(India) vs </a:t>
            </a:r>
            <a:r>
              <a:rPr lang="en-US" sz="1050" err="1">
                <a:ea typeface="Calibri"/>
                <a:cs typeface="Calibri"/>
              </a:rPr>
              <a:t>Interac</a:t>
            </a:r>
            <a:r>
              <a:rPr lang="en-US" sz="1050">
                <a:ea typeface="Calibri"/>
                <a:cs typeface="Calibri"/>
              </a:rPr>
              <a:t> E-transfer(Canada). LinkedIn. </a:t>
            </a:r>
            <a:r>
              <a:rPr lang="en-US" sz="1050">
                <a:solidFill>
                  <a:srgbClr val="0563C1"/>
                </a:solidFill>
                <a:ea typeface="Calibri"/>
                <a:cs typeface="Calibri"/>
                <a:hlinkClick r:id="rId3"/>
              </a:rPr>
              <a:t>https://www.linkedin.com/pulse/upiindia-vs-interac-e-transfercanada-saajan-pruthi/</a:t>
            </a:r>
            <a:endParaRPr lang="en-US" sz="1050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050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050">
              <a:ea typeface="Calibri"/>
              <a:cs typeface="Calibri"/>
            </a:endParaRPr>
          </a:p>
          <a:p>
            <a:pPr algn="l"/>
            <a:endParaRPr lang="en-US" sz="105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42512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thank-you-day-messages-for-employees">
            <a:extLst>
              <a:ext uri="{FF2B5EF4-FFF2-40B4-BE49-F238E27FC236}">
                <a16:creationId xmlns:a16="http://schemas.microsoft.com/office/drawing/2014/main" id="{05E3F34E-2C69-A7E7-3B51-D00BC219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3" y="1234293"/>
            <a:ext cx="7746709" cy="43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1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F55-5885-E378-CD87-28F5D37E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653F-35D9-58CB-6AB7-99CD68F9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Das, Y. (2022, August 18). </a:t>
            </a:r>
            <a:r>
              <a:rPr lang="en-US" sz="1800" i="1">
                <a:ea typeface="+mn-lt"/>
                <a:cs typeface="+mn-lt"/>
              </a:rPr>
              <a:t>How to pay utility bills on Paytm?</a:t>
            </a:r>
            <a:r>
              <a:rPr lang="en-US" sz="1800">
                <a:ea typeface="+mn-lt"/>
                <a:cs typeface="+mn-lt"/>
              </a:rPr>
              <a:t>. A Comprehensive Guide to Money Transfer, Recharges, Bill Payments and Other Digital Payments | Paytm Blog. </a:t>
            </a:r>
            <a:r>
              <a:rPr lang="en-US" sz="1800">
                <a:solidFill>
                  <a:srgbClr val="0563C1"/>
                </a:solidFill>
                <a:ea typeface="+mn-lt"/>
                <a:cs typeface="+mn-lt"/>
                <a:hlinkClick r:id="rId2"/>
              </a:rPr>
              <a:t>https://paytm.com/blog/paytm-help/how-to-pay-utility-bills/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</a:rPr>
              <a:t>Das, Y. (2022a, August 17). </a:t>
            </a:r>
            <a:r>
              <a:rPr lang="en-US" sz="1800" i="1" dirty="0">
                <a:ea typeface="+mn-lt"/>
                <a:cs typeface="+mn-lt"/>
              </a:rPr>
              <a:t>How to send money using Paytm?</a:t>
            </a:r>
            <a:r>
              <a:rPr lang="en-US" sz="1800" dirty="0">
                <a:ea typeface="+mn-lt"/>
                <a:cs typeface="+mn-lt"/>
              </a:rPr>
              <a:t>. A Comprehensive Guide to Money Transfer, Recharges, Bill Payments and Other Digital Payments | Paytm Blog. </a:t>
            </a:r>
            <a:r>
              <a:rPr lang="en-US" sz="1800" dirty="0">
                <a:solidFill>
                  <a:srgbClr val="0563C1"/>
                </a:solidFill>
                <a:ea typeface="+mn-lt"/>
                <a:cs typeface="+mn-lt"/>
                <a:hlinkClick r:id="rId3"/>
              </a:rPr>
              <a:t>https://paytm.com/blog/paytm-help/how-to-send-money-using-paytm/</a:t>
            </a:r>
            <a:r>
              <a:rPr lang="en-US" sz="1800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sz="1800">
                <a:ea typeface="+mn-lt"/>
                <a:cs typeface="+mn-lt"/>
              </a:rPr>
              <a:t>Mundhra, L. (2023, January 4). </a:t>
            </a:r>
            <a:r>
              <a:rPr lang="en-US" sz="1800" i="1">
                <a:ea typeface="+mn-lt"/>
                <a:cs typeface="+mn-lt"/>
              </a:rPr>
              <a:t>UPI transaction value grows 7% mom to $155 bn in December 2022</a:t>
            </a:r>
            <a:r>
              <a:rPr lang="en-US" sz="1800">
                <a:ea typeface="+mn-lt"/>
                <a:cs typeface="+mn-lt"/>
              </a:rPr>
              <a:t>. Inc42 Media. </a:t>
            </a:r>
            <a:r>
              <a:rPr lang="en-US" sz="1800">
                <a:solidFill>
                  <a:srgbClr val="0563C1"/>
                </a:solidFill>
                <a:ea typeface="+mn-lt"/>
                <a:cs typeface="+mn-lt"/>
                <a:hlinkClick r:id="rId4"/>
              </a:rPr>
              <a:t>https://inc42.com/buzz/upi-transaction-value-grows-7-mom-to-155-bn-in-december-2022/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Pruthi, S. (2022, September 22). UPI(India) vs </a:t>
            </a:r>
            <a:r>
              <a:rPr lang="en-US" sz="1800" err="1">
                <a:ea typeface="+mn-lt"/>
                <a:cs typeface="+mn-lt"/>
              </a:rPr>
              <a:t>Interac</a:t>
            </a:r>
            <a:r>
              <a:rPr lang="en-US" sz="1800" dirty="0">
                <a:ea typeface="+mn-lt"/>
                <a:cs typeface="+mn-lt"/>
              </a:rPr>
              <a:t> E-transfer(Canada). LinkedIn. </a:t>
            </a:r>
            <a:r>
              <a:rPr lang="en-US" sz="1800" dirty="0">
                <a:ea typeface="+mn-lt"/>
                <a:cs typeface="+mn-lt"/>
                <a:hlinkClick r:id="rId5"/>
              </a:rPr>
              <a:t>https://www.linkedin.com/pulse/upiindia-vs-interac-e-transfercanada-saajan-pruthi/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Service, G. D. (2015, July 24). </a:t>
            </a:r>
            <a:r>
              <a:rPr lang="en-US" sz="1800" i="1">
                <a:ea typeface="+mn-lt"/>
                <a:cs typeface="+mn-lt"/>
              </a:rPr>
              <a:t>Countries in the EU and EEA</a:t>
            </a:r>
            <a:r>
              <a:rPr lang="en-US" sz="1800">
                <a:ea typeface="+mn-lt"/>
                <a:cs typeface="+mn-lt"/>
              </a:rPr>
              <a:t>. GOV.UK. </a:t>
            </a:r>
            <a:r>
              <a:rPr lang="en-US" sz="1800">
                <a:solidFill>
                  <a:srgbClr val="0563C1"/>
                </a:solidFill>
                <a:ea typeface="+mn-lt"/>
                <a:cs typeface="+mn-lt"/>
                <a:hlinkClick r:id="rId6"/>
              </a:rPr>
              <a:t>https://www.gov.uk/eu-eea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i="1">
                <a:ea typeface="+mn-lt"/>
                <a:cs typeface="+mn-lt"/>
              </a:rPr>
              <a:t>Unified payments interface (UPI) product statistics: NPCI</a:t>
            </a:r>
            <a:r>
              <a:rPr lang="en-US" sz="1800">
                <a:ea typeface="+mn-lt"/>
                <a:cs typeface="+mn-lt"/>
              </a:rPr>
              <a:t>. National Payments Corporation of India (NPCI). (n.d.). </a:t>
            </a:r>
            <a:r>
              <a:rPr lang="en-US" sz="1800">
                <a:ea typeface="+mn-lt"/>
                <a:cs typeface="+mn-lt"/>
                <a:hlinkClick r:id="rId7"/>
              </a:rPr>
              <a:t>https://www.npci.org.in/what-we-do/upi/product-statistics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 sz="1800">
              <a:ea typeface="Calibri"/>
              <a:cs typeface="Calibri"/>
            </a:endParaRPr>
          </a:p>
          <a:p>
            <a:endParaRPr lang="en-US" sz="1800" dirty="0">
              <a:ea typeface="Calibri"/>
              <a:cs typeface="Calibri"/>
            </a:endParaRPr>
          </a:p>
          <a:p>
            <a:endParaRPr lang="en-US" sz="1800" dirty="0">
              <a:ea typeface="Calibri"/>
              <a:cs typeface="Calibri"/>
            </a:endParaRPr>
          </a:p>
          <a:p>
            <a:endParaRPr lang="en-US" sz="1800" dirty="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38624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ating a Productive Meeting Agenda | Virtual Meeting Management">
            <a:extLst>
              <a:ext uri="{FF2B5EF4-FFF2-40B4-BE49-F238E27FC236}">
                <a16:creationId xmlns:a16="http://schemas.microsoft.com/office/drawing/2014/main" id="{785ABC5A-4F9F-A31C-1533-E1BB5C8E1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" b="1"/>
          <a:stretch/>
        </p:blipFill>
        <p:spPr bwMode="auto">
          <a:xfrm>
            <a:off x="20" y="431"/>
            <a:ext cx="7390131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DDF1-ACCF-12D0-1A3F-121E6E50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757" y="1469036"/>
            <a:ext cx="3596249" cy="4489637"/>
          </a:xfrm>
        </p:spPr>
        <p:txBody>
          <a:bodyPr>
            <a:normAutofit/>
          </a:bodyPr>
          <a:lstStyle/>
          <a:p>
            <a:r>
              <a:rPr lang="en-CA" sz="2400" b="1" dirty="0"/>
              <a:t>EXECUTIVE SUMMARY</a:t>
            </a:r>
          </a:p>
          <a:p>
            <a:r>
              <a:rPr lang="en-CA" sz="2400" b="1" dirty="0"/>
              <a:t>SWOT ANALYSIS</a:t>
            </a:r>
          </a:p>
          <a:p>
            <a:r>
              <a:rPr lang="en-CA" sz="2400" b="1" dirty="0"/>
              <a:t>PESTEL</a:t>
            </a:r>
          </a:p>
          <a:p>
            <a:r>
              <a:rPr lang="en-CA" sz="2400" b="1" dirty="0"/>
              <a:t>HOW IT WORKS</a:t>
            </a:r>
          </a:p>
          <a:p>
            <a:r>
              <a:rPr lang="en-CA" sz="2400" b="1" dirty="0"/>
              <a:t>BENEFITS </a:t>
            </a:r>
          </a:p>
          <a:p>
            <a:r>
              <a:rPr lang="en-CA" sz="2400" b="1" dirty="0"/>
              <a:t>WHY UPI</a:t>
            </a:r>
            <a:endParaRPr lang="LID4096" sz="2400" b="1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ntrance Of Scotiabank Head Office In Torontos Financial Districtcanada  Stock Photo - Download Image Now - iStock">
            <a:extLst>
              <a:ext uri="{FF2B5EF4-FFF2-40B4-BE49-F238E27FC236}">
                <a16:creationId xmlns:a16="http://schemas.microsoft.com/office/drawing/2014/main" id="{6AF8B8DE-F7E3-70D6-8418-00155055F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1" r="14718" b="-2"/>
          <a:stretch/>
        </p:blipFill>
        <p:spPr bwMode="auto">
          <a:xfrm>
            <a:off x="6556249" y="884520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96F80-E3AF-F474-C897-FE746DABF34A}"/>
              </a:ext>
            </a:extLst>
          </p:cNvPr>
          <p:cNvSpPr txBox="1"/>
          <p:nvPr/>
        </p:nvSpPr>
        <p:spPr>
          <a:xfrm>
            <a:off x="317715" y="1168340"/>
            <a:ext cx="643954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Founded</a:t>
            </a:r>
            <a:r>
              <a:rPr lang="LID4096" sz="2000" dirty="0"/>
              <a:t>: 1832, Halifax, Nova Scotia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Assets and Financial standing</a:t>
            </a:r>
            <a:r>
              <a:rPr lang="LID4096" sz="2000" dirty="0"/>
              <a:t>: Asset worth over CAD 1 trillion, 3rd Largest bank in Canada. Earned about  $</a:t>
            </a:r>
            <a:r>
              <a:rPr lang="en-CA" sz="2000" dirty="0"/>
              <a:t> 2.16 billion</a:t>
            </a:r>
            <a:r>
              <a:rPr lang="LID4096" sz="2000" dirty="0"/>
              <a:t> ($1.69 per share)for Q2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Global Presence: </a:t>
            </a:r>
            <a:r>
              <a:rPr lang="LID4096" sz="2000" dirty="0"/>
              <a:t>Significant operations in the Caribbean, Central </a:t>
            </a:r>
            <a:r>
              <a:rPr lang="en-CA" sz="2000" dirty="0"/>
              <a:t>and </a:t>
            </a:r>
            <a:r>
              <a:rPr lang="LID4096" sz="2000" dirty="0"/>
              <a:t>South America, and parts of Asia.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Services</a:t>
            </a:r>
            <a:r>
              <a:rPr lang="LID4096" sz="2000" dirty="0"/>
              <a:t>: Diverse financial offerings</a:t>
            </a:r>
            <a:r>
              <a:rPr lang="en-CA" sz="2000" dirty="0"/>
              <a:t>,</a:t>
            </a:r>
            <a:r>
              <a:rPr lang="LID4096" sz="2000" dirty="0"/>
              <a:t> including retail, commercial, and investment banking, plus wealth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Digital Innovations</a:t>
            </a:r>
            <a:r>
              <a:rPr lang="LID4096" sz="2000" dirty="0"/>
              <a:t>: Advanced mobile apps, online platforms, and fintech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Strategic Moves</a:t>
            </a:r>
            <a:r>
              <a:rPr lang="LID4096" sz="2000" dirty="0"/>
              <a:t>: Acquisitions and divestitures in growth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CSR: </a:t>
            </a:r>
            <a:r>
              <a:rPr lang="LID4096" sz="2000" dirty="0"/>
              <a:t>Strong commitments in education, health, and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sz="2000" b="1" dirty="0"/>
              <a:t>Regulation:</a:t>
            </a:r>
            <a:r>
              <a:rPr lang="LID4096" sz="2000" dirty="0"/>
              <a:t> Supervised by OSFI in Canada and complies with international standards.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914AF4-F28F-0AD5-C3A9-45364F7819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144146" cy="540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ea typeface="Calibri Light"/>
                <a:cs typeface="Calibri Light"/>
              </a:rPr>
              <a:t>EXECUTIVE SUMMARY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credit cards and debit cards&#10;&#10;Description automatically generated">
            <a:extLst>
              <a:ext uri="{FF2B5EF4-FFF2-40B4-BE49-F238E27FC236}">
                <a16:creationId xmlns:a16="http://schemas.microsoft.com/office/drawing/2014/main" id="{F23A1FFE-3076-5B14-9355-6AFACC30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0" y="3895561"/>
            <a:ext cx="4558526" cy="29624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D9F12-4C73-A4E3-6662-61DDADE16F2C}"/>
              </a:ext>
            </a:extLst>
          </p:cNvPr>
          <p:cNvSpPr txBox="1"/>
          <p:nvPr/>
        </p:nvSpPr>
        <p:spPr>
          <a:xfrm>
            <a:off x="1025154" y="1840467"/>
            <a:ext cx="45585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Key Advantages: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Market penetration</a:t>
            </a:r>
            <a:endParaRPr lang="en-US" dirty="0"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Söhne"/>
              </a:rPr>
              <a:t>Cost-Efficiency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C</a:t>
            </a:r>
            <a:r>
              <a:rPr lang="en-US" i="0" dirty="0">
                <a:effectLst/>
                <a:latin typeface="Söhne"/>
              </a:rPr>
              <a:t>onsumer satisfaction and loyalty.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7940-A2EF-D573-1AF0-FC4AF72E3122}"/>
              </a:ext>
            </a:extLst>
          </p:cNvPr>
          <p:cNvSpPr txBox="1"/>
          <p:nvPr/>
        </p:nvSpPr>
        <p:spPr>
          <a:xfrm>
            <a:off x="5717118" y="156346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The purpose of delineating the advantages of Scotiabank's adoption of UPI (Unified Payments Interface) is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Scotiabank  can maintain its leading position in the rapidly expanding financial technology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Scotiabank hopes to increase operational productivity, cut expenses, and speed up payment transfers.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EC27C57-6B50-876A-E583-F5E62A4324B7}"/>
              </a:ext>
            </a:extLst>
          </p:cNvPr>
          <p:cNvGraphicFramePr>
            <a:graphicFrameLocks noGrp="1"/>
          </p:cNvGraphicFramePr>
          <p:nvPr/>
        </p:nvGraphicFramePr>
        <p:xfrm>
          <a:off x="5717118" y="3556219"/>
          <a:ext cx="6178746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89373">
                  <a:extLst>
                    <a:ext uri="{9D8B030D-6E8A-4147-A177-3AD203B41FA5}">
                      <a16:colId xmlns:a16="http://schemas.microsoft.com/office/drawing/2014/main" val="811431688"/>
                    </a:ext>
                  </a:extLst>
                </a:gridCol>
                <a:gridCol w="3089373">
                  <a:extLst>
                    <a:ext uri="{9D8B030D-6E8A-4147-A177-3AD203B41FA5}">
                      <a16:colId xmlns:a16="http://schemas.microsoft.com/office/drawing/2014/main" val="1043669792"/>
                    </a:ext>
                  </a:extLst>
                </a:gridCol>
              </a:tblGrid>
              <a:tr h="329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Interac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35321"/>
                  </a:ext>
                </a:extLst>
              </a:tr>
              <a:tr h="13166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Volume: December 2022, UPI processed over 4.2 billion transactions in a single month.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Volume: In 2022, Canadians sent more than 763 million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Interac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e-Transfer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990864"/>
                  </a:ext>
                </a:extLst>
              </a:tr>
              <a:tr h="13166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Transaction Value: The value of these transactions was over INR 7.3 trillion (approximately USD 98 billion) in December 2022.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Transaction Value: The total value of these e-Transfer transactions in 2022 was over CAD 286 billion.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6623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301E416-F002-5125-38B3-8A52BAD9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693"/>
            <a:ext cx="10515600" cy="1325563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707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E0F2-A40F-7C4C-D559-C99E312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506" y="404518"/>
            <a:ext cx="2777612" cy="5408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SWOT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87B3-3EC2-5BA1-06AA-6359C866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" y="904401"/>
            <a:ext cx="12181580" cy="6011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STRENGTH                                                                     WEAKNESS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08DBAC1-AA0A-0DD4-7169-AA80860C2D57}"/>
              </a:ext>
            </a:extLst>
          </p:cNvPr>
          <p:cNvSpPr/>
          <p:nvPr/>
        </p:nvSpPr>
        <p:spPr>
          <a:xfrm>
            <a:off x="2121316" y="2566381"/>
            <a:ext cx="2402757" cy="216933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5F39F-AB06-9A24-CE29-EB98EB866F62}"/>
              </a:ext>
            </a:extLst>
          </p:cNvPr>
          <p:cNvSpPr txBox="1"/>
          <p:nvPr/>
        </p:nvSpPr>
        <p:spPr>
          <a:xfrm>
            <a:off x="2198131" y="2960220"/>
            <a:ext cx="22491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CA" dirty="0">
                <a:ea typeface="Calibri" panose="020F0502020204030204"/>
                <a:cs typeface="Calibri" panose="020F0502020204030204"/>
              </a:rPr>
              <a:t>Mexico, Peru, Chile and Colombia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CA" dirty="0">
                <a:solidFill>
                  <a:schemeClr val="dk1"/>
                </a:solidFill>
                <a:ea typeface="Calibri" panose="020F0502020204030204"/>
                <a:cs typeface="Calibri" panose="020F0502020204030204"/>
              </a:rPr>
              <a:t>Retail banking &amp; international operations </a:t>
            </a:r>
            <a:endParaRPr lang="en-US" dirty="0">
              <a:solidFill>
                <a:schemeClr val="dk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587E-952C-C613-9B08-265E9B39255A}"/>
              </a:ext>
            </a:extLst>
          </p:cNvPr>
          <p:cNvCxnSpPr/>
          <p:nvPr/>
        </p:nvCxnSpPr>
        <p:spPr>
          <a:xfrm>
            <a:off x="3040932" y="1133732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44319B-7CF5-CF47-C4B5-5175A8DFF909}"/>
              </a:ext>
            </a:extLst>
          </p:cNvPr>
          <p:cNvCxnSpPr>
            <a:cxnSpLocks/>
          </p:cNvCxnSpPr>
          <p:nvPr/>
        </p:nvCxnSpPr>
        <p:spPr>
          <a:xfrm>
            <a:off x="3040932" y="4735712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DF396-8505-F916-8054-04B49F41AA51}"/>
              </a:ext>
            </a:extLst>
          </p:cNvPr>
          <p:cNvCxnSpPr>
            <a:cxnSpLocks/>
          </p:cNvCxnSpPr>
          <p:nvPr/>
        </p:nvCxnSpPr>
        <p:spPr>
          <a:xfrm flipH="1" flipV="1">
            <a:off x="4188849" y="3844719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DD49D2-794F-4BF6-85AE-FF5AA22D185D}"/>
              </a:ext>
            </a:extLst>
          </p:cNvPr>
          <p:cNvCxnSpPr>
            <a:cxnSpLocks/>
          </p:cNvCxnSpPr>
          <p:nvPr/>
        </p:nvCxnSpPr>
        <p:spPr>
          <a:xfrm flipH="1" flipV="1">
            <a:off x="329687" y="384471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851EFE-0649-89D9-C01A-F5A2C0439CA9}"/>
              </a:ext>
            </a:extLst>
          </p:cNvPr>
          <p:cNvSpPr txBox="1"/>
          <p:nvPr/>
        </p:nvSpPr>
        <p:spPr>
          <a:xfrm>
            <a:off x="22239" y="1444112"/>
            <a:ext cx="2534672" cy="1785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SCOTIA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Calibri"/>
                <a:cs typeface="Calibri"/>
              </a:rPr>
              <a:t>Global presence:</a:t>
            </a:r>
            <a:r>
              <a:rPr lang="en-US" dirty="0">
                <a:ea typeface="Calibri"/>
                <a:cs typeface="Calibri"/>
              </a:rPr>
              <a:t> US &amp; Canada</a:t>
            </a:r>
          </a:p>
          <a:p>
            <a:pPr marL="285750" indent="-285750">
              <a:buFont typeface="Arial"/>
              <a:buChar char="•"/>
            </a:pPr>
            <a:r>
              <a:rPr lang="en-CA" dirty="0">
                <a:solidFill>
                  <a:schemeClr val="dk1"/>
                </a:solidFill>
                <a:ea typeface="Calibri"/>
                <a:cs typeface="Calibri"/>
              </a:rPr>
              <a:t> </a:t>
            </a:r>
            <a:r>
              <a:rPr lang="en-CA" b="1" dirty="0">
                <a:solidFill>
                  <a:schemeClr val="dk1"/>
                </a:solidFill>
                <a:ea typeface="Calibri"/>
                <a:cs typeface="Calibri"/>
              </a:rPr>
              <a:t>Scotia </a:t>
            </a:r>
            <a:r>
              <a:rPr lang="en-CA" b="1" dirty="0" err="1">
                <a:solidFill>
                  <a:schemeClr val="dk1"/>
                </a:solidFill>
                <a:ea typeface="Calibri"/>
                <a:cs typeface="Calibri"/>
              </a:rPr>
              <a:t>TranXact</a:t>
            </a:r>
            <a:endParaRPr lang="en-CA" b="1" dirty="0">
              <a:solidFill>
                <a:schemeClr val="dk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CA" b="1" dirty="0">
                <a:solidFill>
                  <a:schemeClr val="dk1"/>
                </a:solidFill>
                <a:ea typeface="Calibri"/>
                <a:cs typeface="Calibri"/>
              </a:rPr>
              <a:t>Diverse Revenue Streams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C5FC7-5453-59A4-105C-480A2515B5C9}"/>
              </a:ext>
            </a:extLst>
          </p:cNvPr>
          <p:cNvSpPr txBox="1"/>
          <p:nvPr/>
        </p:nvSpPr>
        <p:spPr>
          <a:xfrm>
            <a:off x="3715779" y="1382660"/>
            <a:ext cx="269946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BMO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US &amp; Canada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 Innov8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 Wealth management and financial planning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66284-86D2-A249-810D-B238BA138D3B}"/>
              </a:ext>
            </a:extLst>
          </p:cNvPr>
          <p:cNvSpPr txBox="1"/>
          <p:nvPr/>
        </p:nvSpPr>
        <p:spPr>
          <a:xfrm>
            <a:off x="331838" y="4430660"/>
            <a:ext cx="2562532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TD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US &amp; Canada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TD Global transfer and UGO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Insurance.</a:t>
            </a:r>
          </a:p>
          <a:p>
            <a:pPr marL="285750" indent="-285750">
              <a:buFont typeface="Arial"/>
              <a:buChar char="•"/>
            </a:pPr>
            <a:endParaRPr lang="en-US" sz="12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AF9E-1EB0-14B6-386B-7BB9D1F22657}"/>
              </a:ext>
            </a:extLst>
          </p:cNvPr>
          <p:cNvSpPr txBox="1"/>
          <p:nvPr/>
        </p:nvSpPr>
        <p:spPr>
          <a:xfrm>
            <a:off x="3625646" y="4516693"/>
            <a:ext cx="2341306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CIBC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US &amp; Canada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Calibri"/>
                <a:cs typeface="Calibri"/>
              </a:rPr>
              <a:t>C Suite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ea typeface="Calibri"/>
                <a:cs typeface="Calibri"/>
              </a:rPr>
              <a:t>Personal &amp; business banking</a:t>
            </a:r>
            <a:br>
              <a:rPr lang="en-US" dirty="0">
                <a:ea typeface="Calibri"/>
                <a:cs typeface="Calibri"/>
              </a:rPr>
            </a:br>
            <a:endParaRPr lang="en-US" dirty="0">
              <a:ea typeface="Calibri"/>
              <a:cs typeface="Calibri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45A045D-E521-320E-CA00-7C55CEC000A8}"/>
              </a:ext>
            </a:extLst>
          </p:cNvPr>
          <p:cNvSpPr/>
          <p:nvPr/>
        </p:nvSpPr>
        <p:spPr>
          <a:xfrm>
            <a:off x="8306422" y="2589588"/>
            <a:ext cx="2253531" cy="2169332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Behind TD and BMO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4F93DC-406D-D4C5-3F8C-3270CCF72B3C}"/>
              </a:ext>
            </a:extLst>
          </p:cNvPr>
          <p:cNvCxnSpPr>
            <a:cxnSpLocks/>
          </p:cNvCxnSpPr>
          <p:nvPr/>
        </p:nvCxnSpPr>
        <p:spPr>
          <a:xfrm>
            <a:off x="9419609" y="1135932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9962FF-FC8D-5EB3-FAF7-77FE6F08166D}"/>
              </a:ext>
            </a:extLst>
          </p:cNvPr>
          <p:cNvCxnSpPr>
            <a:cxnSpLocks/>
          </p:cNvCxnSpPr>
          <p:nvPr/>
        </p:nvCxnSpPr>
        <p:spPr>
          <a:xfrm>
            <a:off x="9481060" y="4749286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B23328-2703-5471-BABF-6E33C9006D89}"/>
              </a:ext>
            </a:extLst>
          </p:cNvPr>
          <p:cNvCxnSpPr>
            <a:cxnSpLocks/>
          </p:cNvCxnSpPr>
          <p:nvPr/>
        </p:nvCxnSpPr>
        <p:spPr>
          <a:xfrm flipH="1" flipV="1">
            <a:off x="6738815" y="384471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FB82CA-F34A-0171-82D8-B5C76B7201E8}"/>
              </a:ext>
            </a:extLst>
          </p:cNvPr>
          <p:cNvCxnSpPr>
            <a:cxnSpLocks/>
          </p:cNvCxnSpPr>
          <p:nvPr/>
        </p:nvCxnSpPr>
        <p:spPr>
          <a:xfrm flipH="1" flipV="1">
            <a:off x="10555236" y="383242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D15027-1726-432F-6EC3-916570E4F2FD}"/>
              </a:ext>
            </a:extLst>
          </p:cNvPr>
          <p:cNvSpPr txBox="1"/>
          <p:nvPr/>
        </p:nvSpPr>
        <p:spPr>
          <a:xfrm>
            <a:off x="6857999" y="1382660"/>
            <a:ext cx="2249129" cy="2101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3C364B-5F87-3521-9C78-EBE718B39506}"/>
              </a:ext>
            </a:extLst>
          </p:cNvPr>
          <p:cNvSpPr txBox="1"/>
          <p:nvPr/>
        </p:nvSpPr>
        <p:spPr>
          <a:xfrm>
            <a:off x="6740013" y="1651819"/>
            <a:ext cx="2288459" cy="1508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Segoe UI"/>
              </a:rPr>
              <a:t>SCOTIA</a:t>
            </a:r>
            <a:r>
              <a:rPr lang="en-US" sz="2000" dirty="0">
                <a:cs typeface="Segoe UI"/>
              </a:rPr>
              <a:t>​</a:t>
            </a:r>
            <a:endParaRPr lang="en-US" dirty="0">
              <a:solidFill>
                <a:schemeClr val="dk1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19.68% YoY decline 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Market cap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Limited domestic focus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9C9655-DB5A-A5FF-7388-626BC42F0D62}"/>
              </a:ext>
            </a:extLst>
          </p:cNvPr>
          <p:cNvSpPr txBox="1"/>
          <p:nvPr/>
        </p:nvSpPr>
        <p:spPr>
          <a:xfrm>
            <a:off x="9936990" y="1499708"/>
            <a:ext cx="226089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Segoe UI"/>
              </a:rPr>
              <a:t>BMO</a:t>
            </a:r>
            <a:r>
              <a:rPr lang="en-US" sz="2000" dirty="0">
                <a:cs typeface="Segoe UI"/>
              </a:rPr>
              <a:t>​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Calibri"/>
                <a:cs typeface="Segoe UI"/>
              </a:rPr>
              <a:t>Profitability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ea typeface="Calibri"/>
                <a:cs typeface="Segoe UI"/>
              </a:rPr>
              <a:t>Market cap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Limited Local markets</a:t>
            </a:r>
            <a:endParaRPr lang="en-US" sz="2400" dirty="0">
              <a:solidFill>
                <a:schemeClr val="dk1"/>
              </a:solidFill>
              <a:ea typeface="Calibri"/>
              <a:cs typeface="Segoe U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1302D-44A8-6E20-02D2-68B471E2B797}"/>
              </a:ext>
            </a:extLst>
          </p:cNvPr>
          <p:cNvSpPr txBox="1"/>
          <p:nvPr/>
        </p:nvSpPr>
        <p:spPr>
          <a:xfrm>
            <a:off x="6678561" y="4503174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Segoe UI"/>
              </a:rPr>
              <a:t>TD</a:t>
            </a:r>
            <a:r>
              <a:rPr lang="en-US" sz="2000" dirty="0"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Technology Investment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Customer Service Issues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Dependence on US and Canada :  Fewer branches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58EB8E-D1FA-AF87-ABDE-66CC7E482E6F}"/>
              </a:ext>
            </a:extLst>
          </p:cNvPr>
          <p:cNvSpPr txBox="1"/>
          <p:nvPr/>
        </p:nvSpPr>
        <p:spPr>
          <a:xfrm>
            <a:off x="9861754" y="4552336"/>
            <a:ext cx="241136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Segoe UI"/>
              </a:rPr>
              <a:t>CIBC</a:t>
            </a:r>
            <a:r>
              <a:rPr lang="en-US" sz="2000" dirty="0"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Gap in Technology Investment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Market Share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</a:rPr>
              <a:t>Cybersecurity Risks</a:t>
            </a:r>
          </a:p>
          <a:p>
            <a:endParaRPr lang="en-US" sz="2000" dirty="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27928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E0F2-A40F-7C4C-D559-C99E312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8220" y="393860"/>
            <a:ext cx="2784985" cy="5408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87B3-3EC2-5BA1-06AA-6359C866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" y="904401"/>
            <a:ext cx="12181580" cy="6011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OPPORTUNITIES                                                        THREATS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08DBAC1-AA0A-0DD4-7169-AA80860C2D57}"/>
              </a:ext>
            </a:extLst>
          </p:cNvPr>
          <p:cNvSpPr/>
          <p:nvPr/>
        </p:nvSpPr>
        <p:spPr>
          <a:xfrm>
            <a:off x="1940036" y="2589589"/>
            <a:ext cx="2253531" cy="2169332"/>
          </a:xfrm>
          <a:prstGeom prst="flowChartConnector">
            <a:avLst/>
          </a:prstGeom>
          <a:solidFill>
            <a:srgbClr val="F2A5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5F39F-AB06-9A24-CE29-EB98EB866F62}"/>
              </a:ext>
            </a:extLst>
          </p:cNvPr>
          <p:cNvSpPr txBox="1"/>
          <p:nvPr/>
        </p:nvSpPr>
        <p:spPr>
          <a:xfrm>
            <a:off x="2119437" y="2937570"/>
            <a:ext cx="20422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ea typeface="Calibri" panose="020F0502020204030204"/>
                <a:cs typeface="Calibri" panose="020F0502020204030204"/>
              </a:rPr>
              <a:t>Cutting-edge technology and user-friendly interfaces.</a:t>
            </a:r>
            <a:endParaRPr lang="en-CA" sz="1600" dirty="0">
              <a:solidFill>
                <a:schemeClr val="dk1"/>
              </a:solidFill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ea typeface="Calibri" panose="020F0502020204030204"/>
                <a:cs typeface="Calibri" panose="020F0502020204030204"/>
              </a:rPr>
              <a:t>Block chain</a:t>
            </a:r>
            <a:endParaRPr lang="en-CA" sz="1600" dirty="0">
              <a:solidFill>
                <a:schemeClr val="dk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CA" sz="1600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587E-952C-C613-9B08-265E9B39255A}"/>
              </a:ext>
            </a:extLst>
          </p:cNvPr>
          <p:cNvCxnSpPr/>
          <p:nvPr/>
        </p:nvCxnSpPr>
        <p:spPr>
          <a:xfrm>
            <a:off x="3040932" y="1133732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44319B-7CF5-CF47-C4B5-5175A8DFF909}"/>
              </a:ext>
            </a:extLst>
          </p:cNvPr>
          <p:cNvCxnSpPr>
            <a:cxnSpLocks/>
          </p:cNvCxnSpPr>
          <p:nvPr/>
        </p:nvCxnSpPr>
        <p:spPr>
          <a:xfrm>
            <a:off x="3040932" y="4735713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2DF396-8505-F916-8054-04B49F41AA51}"/>
              </a:ext>
            </a:extLst>
          </p:cNvPr>
          <p:cNvCxnSpPr>
            <a:cxnSpLocks/>
          </p:cNvCxnSpPr>
          <p:nvPr/>
        </p:nvCxnSpPr>
        <p:spPr>
          <a:xfrm flipH="1" flipV="1">
            <a:off x="4188849" y="3844719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DD49D2-794F-4BF6-85AE-FF5AA22D185D}"/>
              </a:ext>
            </a:extLst>
          </p:cNvPr>
          <p:cNvCxnSpPr>
            <a:cxnSpLocks/>
          </p:cNvCxnSpPr>
          <p:nvPr/>
        </p:nvCxnSpPr>
        <p:spPr>
          <a:xfrm flipH="1" flipV="1">
            <a:off x="329687" y="384471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851EFE-0649-89D9-C01A-F5A2C0439CA9}"/>
              </a:ext>
            </a:extLst>
          </p:cNvPr>
          <p:cNvSpPr txBox="1"/>
          <p:nvPr/>
        </p:nvSpPr>
        <p:spPr>
          <a:xfrm>
            <a:off x="178210" y="1653048"/>
            <a:ext cx="2027900" cy="1908215"/>
          </a:xfrm>
          <a:prstGeom prst="rect">
            <a:avLst/>
          </a:prstGeom>
          <a:solidFill>
            <a:srgbClr val="F2A5C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ea typeface="Calibri"/>
                <a:cs typeface="Calibri"/>
              </a:rPr>
              <a:t>SCOTIA</a:t>
            </a: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ea typeface="Calibri"/>
                <a:cs typeface="Calibri"/>
              </a:rPr>
              <a:t>Expansion</a:t>
            </a: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 : Latin America</a:t>
            </a: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ea typeface="Calibri"/>
                <a:cs typeface="Calibri"/>
              </a:rPr>
              <a:t>Technology investments</a:t>
            </a: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chemeClr val="dk1"/>
                </a:solidFill>
                <a:ea typeface="Calibri"/>
                <a:cs typeface="Calibri"/>
              </a:rPr>
              <a:t>Fintech Partnership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C5FC7-5453-59A4-105C-480A2515B5C9}"/>
              </a:ext>
            </a:extLst>
          </p:cNvPr>
          <p:cNvSpPr txBox="1"/>
          <p:nvPr/>
        </p:nvSpPr>
        <p:spPr>
          <a:xfrm>
            <a:off x="3803854" y="1444112"/>
            <a:ext cx="235974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BMO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Developing regions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User-friendly interfaces, &amp; novel digital offerings.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innovation &amp; digital banking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66284-86D2-A249-810D-B238BA138D3B}"/>
              </a:ext>
            </a:extLst>
          </p:cNvPr>
          <p:cNvSpPr txBox="1"/>
          <p:nvPr/>
        </p:nvSpPr>
        <p:spPr>
          <a:xfrm>
            <a:off x="331838" y="4430660"/>
            <a:ext cx="256253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ea typeface="Calibri"/>
                <a:cs typeface="Calibri"/>
              </a:rPr>
              <a:t>TD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</a:rPr>
              <a:t>US &amp; other countries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</a:rPr>
              <a:t>AI, machine learning, data analytics and mobile technology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ea typeface="Calibri"/>
                <a:cs typeface="Calibri"/>
              </a:rPr>
              <a:t>cost saving and efficiency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12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chemeClr val="dk1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2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47AF9E-1EB0-14B6-386B-7BB9D1F22657}"/>
              </a:ext>
            </a:extLst>
          </p:cNvPr>
          <p:cNvSpPr txBox="1"/>
          <p:nvPr/>
        </p:nvSpPr>
        <p:spPr>
          <a:xfrm>
            <a:off x="3637936" y="4639596"/>
            <a:ext cx="2341306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CIBC</a:t>
            </a:r>
          </a:p>
          <a:p>
            <a:pPr marL="342900" indent="-342900"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</a:rPr>
              <a:t> </a:t>
            </a: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North American countries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 AI, machine learning, data, and analytics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Cloud Technology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45A045D-E521-320E-CA00-7C55CEC000A8}"/>
              </a:ext>
            </a:extLst>
          </p:cNvPr>
          <p:cNvSpPr/>
          <p:nvPr/>
        </p:nvSpPr>
        <p:spPr>
          <a:xfrm>
            <a:off x="8306422" y="2589588"/>
            <a:ext cx="2253531" cy="2169332"/>
          </a:xfrm>
          <a:prstGeom prst="flowChartConnector">
            <a:avLst/>
          </a:prstGeom>
          <a:solidFill>
            <a:srgbClr val="45C4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Political risks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4F93DC-406D-D4C5-3F8C-3270CCF72B3C}"/>
              </a:ext>
            </a:extLst>
          </p:cNvPr>
          <p:cNvCxnSpPr>
            <a:cxnSpLocks/>
          </p:cNvCxnSpPr>
          <p:nvPr/>
        </p:nvCxnSpPr>
        <p:spPr>
          <a:xfrm>
            <a:off x="9419609" y="1135932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9962FF-FC8D-5EB3-FAF7-77FE6F08166D}"/>
              </a:ext>
            </a:extLst>
          </p:cNvPr>
          <p:cNvCxnSpPr>
            <a:cxnSpLocks/>
          </p:cNvCxnSpPr>
          <p:nvPr/>
        </p:nvCxnSpPr>
        <p:spPr>
          <a:xfrm>
            <a:off x="9481060" y="4749286"/>
            <a:ext cx="4917" cy="144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B23328-2703-5471-BABF-6E33C9006D89}"/>
              </a:ext>
            </a:extLst>
          </p:cNvPr>
          <p:cNvCxnSpPr>
            <a:cxnSpLocks/>
          </p:cNvCxnSpPr>
          <p:nvPr/>
        </p:nvCxnSpPr>
        <p:spPr>
          <a:xfrm flipH="1" flipV="1">
            <a:off x="6659203" y="384471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FB82CA-F34A-0171-82D8-B5C76B7201E8}"/>
              </a:ext>
            </a:extLst>
          </p:cNvPr>
          <p:cNvCxnSpPr>
            <a:cxnSpLocks/>
          </p:cNvCxnSpPr>
          <p:nvPr/>
        </p:nvCxnSpPr>
        <p:spPr>
          <a:xfrm flipH="1" flipV="1">
            <a:off x="10555236" y="3832428"/>
            <a:ext cx="1605114" cy="73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D15027-1726-432F-6EC3-916570E4F2FD}"/>
              </a:ext>
            </a:extLst>
          </p:cNvPr>
          <p:cNvSpPr txBox="1"/>
          <p:nvPr/>
        </p:nvSpPr>
        <p:spPr>
          <a:xfrm>
            <a:off x="6857999" y="1382660"/>
            <a:ext cx="2249129" cy="2101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3C364B-5F87-3521-9C78-EBE718B39506}"/>
              </a:ext>
            </a:extLst>
          </p:cNvPr>
          <p:cNvSpPr txBox="1"/>
          <p:nvPr/>
        </p:nvSpPr>
        <p:spPr>
          <a:xfrm>
            <a:off x="6740013" y="1651819"/>
            <a:ext cx="2288459" cy="1384995"/>
          </a:xfrm>
          <a:prstGeom prst="rect">
            <a:avLst/>
          </a:prstGeom>
          <a:solidFill>
            <a:srgbClr val="45C4C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Segoe UI"/>
              </a:rPr>
              <a:t>SCOTIA</a:t>
            </a:r>
            <a:r>
              <a:rPr lang="en-US" sz="2000">
                <a:cs typeface="Segoe UI"/>
              </a:rPr>
              <a:t>​</a:t>
            </a:r>
            <a:endParaRPr lang="en-US">
              <a:solidFill>
                <a:schemeClr val="dk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Segoe UI"/>
              </a:rPr>
              <a:t>Competition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Segoe UI"/>
              </a:rPr>
              <a:t>Regulatory risk</a:t>
            </a:r>
          </a:p>
          <a:p>
            <a:pPr marL="342900" indent="-342900"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Segoe UI"/>
              </a:rPr>
              <a:t>Economic fluctuations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9C9655-DB5A-A5FF-7388-626BC42F0D62}"/>
              </a:ext>
            </a:extLst>
          </p:cNvPr>
          <p:cNvSpPr txBox="1"/>
          <p:nvPr/>
        </p:nvSpPr>
        <p:spPr>
          <a:xfrm>
            <a:off x="9861754" y="1442884"/>
            <a:ext cx="24113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Segoe UI"/>
              </a:rPr>
              <a:t>BMO</a:t>
            </a:r>
            <a:r>
              <a:rPr lang="en-US" sz="2000">
                <a:cs typeface="Segoe UI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Competition</a:t>
            </a:r>
          </a:p>
          <a:p>
            <a:pPr marL="342900" indent="-34290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Regulatory risk</a:t>
            </a:r>
          </a:p>
          <a:p>
            <a:pPr marL="342900" indent="-34290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Economic fluctuations</a:t>
            </a:r>
          </a:p>
          <a:p>
            <a:pPr marL="342900" indent="-34290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Customer habits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160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1302D-44A8-6E20-02D2-68B471E2B797}"/>
              </a:ext>
            </a:extLst>
          </p:cNvPr>
          <p:cNvSpPr txBox="1"/>
          <p:nvPr/>
        </p:nvSpPr>
        <p:spPr>
          <a:xfrm>
            <a:off x="6678561" y="4503174"/>
            <a:ext cx="274320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Segoe UI"/>
              </a:rPr>
              <a:t>TD</a:t>
            </a:r>
            <a:r>
              <a:rPr lang="en-US" sz="2000"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Competition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Government Regulations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Currency Swings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Mortgage and Loan Regulations</a:t>
            </a:r>
            <a:endParaRPr lang="en-US" sz="1600">
              <a:solidFill>
                <a:schemeClr val="dk1"/>
              </a:solidFill>
            </a:endParaRPr>
          </a:p>
          <a:p>
            <a:pPr marL="342900" indent="-342900">
              <a:buFont typeface="Arial,Sans-Serif"/>
              <a:buChar char="•"/>
            </a:pPr>
            <a:endParaRPr lang="en-US" sz="1600">
              <a:solidFill>
                <a:schemeClr val="dk1"/>
              </a:solidFill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160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58EB8E-D1FA-AF87-ABDE-66CC7E482E6F}"/>
              </a:ext>
            </a:extLst>
          </p:cNvPr>
          <p:cNvSpPr txBox="1"/>
          <p:nvPr/>
        </p:nvSpPr>
        <p:spPr>
          <a:xfrm>
            <a:off x="9861754" y="4552336"/>
            <a:ext cx="24113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Segoe UI"/>
              </a:rPr>
              <a:t>CIBC</a:t>
            </a:r>
            <a:r>
              <a:rPr lang="en-US" sz="2000"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Competition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Past Issues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Uncertain Environment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chemeClr val="dk1"/>
                </a:solidFill>
                <a:ea typeface="Calibri"/>
                <a:cs typeface="Calibri"/>
              </a:rPr>
              <a:t>Increased Marketing Efforts</a:t>
            </a:r>
            <a:endParaRPr lang="en-US"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90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3007E4BB-0C00-AD1B-C308-4817B3FFADAB}"/>
              </a:ext>
            </a:extLst>
          </p:cNvPr>
          <p:cNvSpPr/>
          <p:nvPr/>
        </p:nvSpPr>
        <p:spPr>
          <a:xfrm>
            <a:off x="1413164" y="2844792"/>
            <a:ext cx="1838036" cy="1690255"/>
          </a:xfrm>
          <a:prstGeom prst="flowChartPreparation">
            <a:avLst/>
          </a:prstGeom>
          <a:solidFill>
            <a:srgbClr val="ED7D3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BA0082FA-1DF0-B683-2643-4AA5102F4B31}"/>
              </a:ext>
            </a:extLst>
          </p:cNvPr>
          <p:cNvSpPr/>
          <p:nvPr/>
        </p:nvSpPr>
        <p:spPr>
          <a:xfrm>
            <a:off x="2894744" y="1999664"/>
            <a:ext cx="1838036" cy="1690255"/>
          </a:xfrm>
          <a:prstGeom prst="flowChartPreparation">
            <a:avLst/>
          </a:prstGeom>
          <a:solidFill>
            <a:schemeClr val="accent1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B3EC4ACB-EECF-B667-3917-32FED4472346}"/>
              </a:ext>
            </a:extLst>
          </p:cNvPr>
          <p:cNvSpPr/>
          <p:nvPr/>
        </p:nvSpPr>
        <p:spPr>
          <a:xfrm>
            <a:off x="4376324" y="2844791"/>
            <a:ext cx="1838036" cy="1690255"/>
          </a:xfrm>
          <a:prstGeom prst="flowChartPreparation">
            <a:avLst/>
          </a:prstGeom>
          <a:solidFill>
            <a:schemeClr val="accent4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05F2517B-0A86-F849-5448-538632D7D553}"/>
              </a:ext>
            </a:extLst>
          </p:cNvPr>
          <p:cNvSpPr/>
          <p:nvPr/>
        </p:nvSpPr>
        <p:spPr>
          <a:xfrm>
            <a:off x="5857904" y="1999663"/>
            <a:ext cx="1838036" cy="1690255"/>
          </a:xfrm>
          <a:prstGeom prst="flowChartPreparation">
            <a:avLst/>
          </a:prstGeom>
          <a:solidFill>
            <a:srgbClr val="92D05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BE44CD20-915A-8B6D-768F-6AC998219940}"/>
              </a:ext>
            </a:extLst>
          </p:cNvPr>
          <p:cNvSpPr/>
          <p:nvPr/>
        </p:nvSpPr>
        <p:spPr>
          <a:xfrm>
            <a:off x="7339484" y="2844791"/>
            <a:ext cx="1838036" cy="1690255"/>
          </a:xfrm>
          <a:prstGeom prst="flowChartPreparation">
            <a:avLst/>
          </a:prstGeom>
          <a:solidFill>
            <a:srgbClr val="FF000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4C297A42-94F6-F55E-ED97-3CE0CB8BF17B}"/>
              </a:ext>
            </a:extLst>
          </p:cNvPr>
          <p:cNvSpPr/>
          <p:nvPr/>
        </p:nvSpPr>
        <p:spPr>
          <a:xfrm>
            <a:off x="8821064" y="1999663"/>
            <a:ext cx="1838036" cy="1690255"/>
          </a:xfrm>
          <a:prstGeom prst="flowChartPreparation">
            <a:avLst/>
          </a:prstGeom>
          <a:solidFill>
            <a:srgbClr val="7030A0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C41069-9FBB-294F-78FD-25AF4FAFD5F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32182" y="4535047"/>
            <a:ext cx="0" cy="11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B46BF-186F-8220-9634-58FFE4B78CF6}"/>
              </a:ext>
            </a:extLst>
          </p:cNvPr>
          <p:cNvCxnSpPr/>
          <p:nvPr/>
        </p:nvCxnSpPr>
        <p:spPr>
          <a:xfrm>
            <a:off x="5295342" y="4535046"/>
            <a:ext cx="0" cy="11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432BBA-9542-63C5-500D-EBA137A25ACE}"/>
              </a:ext>
            </a:extLst>
          </p:cNvPr>
          <p:cNvCxnSpPr/>
          <p:nvPr/>
        </p:nvCxnSpPr>
        <p:spPr>
          <a:xfrm>
            <a:off x="8258502" y="4535046"/>
            <a:ext cx="0" cy="119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5132F6-86EE-D8DA-5AAB-1C8F6E444EA6}"/>
              </a:ext>
            </a:extLst>
          </p:cNvPr>
          <p:cNvCxnSpPr>
            <a:cxnSpLocks/>
          </p:cNvCxnSpPr>
          <p:nvPr/>
        </p:nvCxnSpPr>
        <p:spPr>
          <a:xfrm flipV="1">
            <a:off x="3790814" y="1025560"/>
            <a:ext cx="0" cy="97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BFE937-F68A-2CC3-6BB0-695FA88C62E9}"/>
              </a:ext>
            </a:extLst>
          </p:cNvPr>
          <p:cNvCxnSpPr>
            <a:cxnSpLocks/>
          </p:cNvCxnSpPr>
          <p:nvPr/>
        </p:nvCxnSpPr>
        <p:spPr>
          <a:xfrm flipV="1">
            <a:off x="6760878" y="1025559"/>
            <a:ext cx="0" cy="97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50A902-5463-367F-1C92-8E73CEFAB5AF}"/>
              </a:ext>
            </a:extLst>
          </p:cNvPr>
          <p:cNvCxnSpPr>
            <a:cxnSpLocks/>
          </p:cNvCxnSpPr>
          <p:nvPr/>
        </p:nvCxnSpPr>
        <p:spPr>
          <a:xfrm flipV="1">
            <a:off x="9705185" y="1025558"/>
            <a:ext cx="0" cy="97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0FA955-28EA-2EF2-D0E8-C56A5D123244}"/>
              </a:ext>
            </a:extLst>
          </p:cNvPr>
          <p:cNvSpPr txBox="1"/>
          <p:nvPr/>
        </p:nvSpPr>
        <p:spPr>
          <a:xfrm>
            <a:off x="1413165" y="5650535"/>
            <a:ext cx="183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Regulatory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diplomacy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8E852B-6194-02C5-7C0C-C4B8B3FEC3EE}"/>
              </a:ext>
            </a:extLst>
          </p:cNvPr>
          <p:cNvSpPr txBox="1"/>
          <p:nvPr/>
        </p:nvSpPr>
        <p:spPr>
          <a:xfrm>
            <a:off x="3015250" y="-34345"/>
            <a:ext cx="183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Generation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58D2DB-6234-80A3-9972-65D23DA806D3}"/>
              </a:ext>
            </a:extLst>
          </p:cNvPr>
          <p:cNvSpPr txBox="1"/>
          <p:nvPr/>
        </p:nvSpPr>
        <p:spPr>
          <a:xfrm>
            <a:off x="4376324" y="5731496"/>
            <a:ext cx="183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Integration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F5F377-1CB8-BA3D-3B0B-852E8C520784}"/>
              </a:ext>
            </a:extLst>
          </p:cNvPr>
          <p:cNvSpPr txBox="1"/>
          <p:nvPr/>
        </p:nvSpPr>
        <p:spPr>
          <a:xfrm>
            <a:off x="5857906" y="-22897"/>
            <a:ext cx="1838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Analytics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8861C4-1EAD-51D4-CDC7-4CE9D74CAA3D}"/>
              </a:ext>
            </a:extLst>
          </p:cNvPr>
          <p:cNvSpPr txBox="1"/>
          <p:nvPr/>
        </p:nvSpPr>
        <p:spPr>
          <a:xfrm>
            <a:off x="7339483" y="5657671"/>
            <a:ext cx="183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Corporate sustainability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BBA436-D887-AC8C-67C6-714ECFDAB003}"/>
              </a:ext>
            </a:extLst>
          </p:cNvPr>
          <p:cNvSpPr txBox="1"/>
          <p:nvPr/>
        </p:nvSpPr>
        <p:spPr>
          <a:xfrm>
            <a:off x="8827969" y="-45794"/>
            <a:ext cx="1838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Customer Protection</a:t>
            </a:r>
          </a:p>
        </p:txBody>
      </p:sp>
    </p:spTree>
    <p:extLst>
      <p:ext uri="{BB962C8B-B14F-4D97-AF65-F5344CB8AC3E}">
        <p14:creationId xmlns:p14="http://schemas.microsoft.com/office/powerpoint/2010/main" val="13584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DA8D-BEAA-0BD5-CC36-57D4DDB8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Calibri Light"/>
                <a:cs typeface="Calibri Light"/>
              </a:rPr>
              <a:t>Summary of Scotia UPI(Unified Payments Interface)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DB1679-C7B9-A9BD-1CD5-AC27C69BE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0095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241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9393A-E4AC-53E9-7D09-7247D26B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08" y="640080"/>
            <a:ext cx="482669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 dirty="0"/>
              <a:t>How does it feel to have all your bank apps and bill payments in one app?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Do you know you can make payments at retail stores by just scanning  a barcode?</a:t>
            </a:r>
            <a:br>
              <a:rPr lang="en-US" sz="2600" b="1" dirty="0"/>
            </a:br>
            <a:endParaRPr lang="en-US" sz="2600" b="1" dirty="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artoon character with a question mark&#10;&#10;Description automatically generated">
            <a:extLst>
              <a:ext uri="{FF2B5EF4-FFF2-40B4-BE49-F238E27FC236}">
                <a16:creationId xmlns:a16="http://schemas.microsoft.com/office/drawing/2014/main" id="{DD3330B4-197E-E43D-DE8F-F44808F5B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27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2798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1451</Words>
  <Application>Microsoft Office PowerPoint</Application>
  <PresentationFormat>Widescreen</PresentationFormat>
  <Paragraphs>200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Söhne</vt:lpstr>
      <vt:lpstr>office theme</vt:lpstr>
      <vt:lpstr>Office Theme</vt:lpstr>
      <vt:lpstr>PowerPoint Presentation</vt:lpstr>
      <vt:lpstr>PowerPoint Presentation</vt:lpstr>
      <vt:lpstr>PowerPoint Presentation</vt:lpstr>
      <vt:lpstr>Executive Summary</vt:lpstr>
      <vt:lpstr>SWOT</vt:lpstr>
      <vt:lpstr>SWOT</vt:lpstr>
      <vt:lpstr>PowerPoint Presentation</vt:lpstr>
      <vt:lpstr>Summary of Scotia UPI(Unified Payments Interface)</vt:lpstr>
      <vt:lpstr>How does it feel to have all your bank apps and bill payments in one app?  Do you know you can make payments at retail stores by just scanning  a barcode? </vt:lpstr>
      <vt:lpstr>HOW IT WORKS</vt:lpstr>
      <vt:lpstr>HOW IT WORKS</vt:lpstr>
      <vt:lpstr>Expected Benefits  from Scotia UPI</vt:lpstr>
      <vt:lpstr>Expected Benefits  from Scotia UPI (cntd.) </vt:lpstr>
      <vt:lpstr>Benefits to customers</vt:lpstr>
      <vt:lpstr>Why Scotia UPI?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ABIMBOLA SANNI</dc:creator>
  <cp:lastModifiedBy>Abimbola Sanni</cp:lastModifiedBy>
  <cp:revision>44</cp:revision>
  <dcterms:created xsi:type="dcterms:W3CDTF">2023-09-25T21:06:28Z</dcterms:created>
  <dcterms:modified xsi:type="dcterms:W3CDTF">2023-09-29T00:21:37Z</dcterms:modified>
</cp:coreProperties>
</file>