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3" r:id="rId1"/>
  </p:sldMasterIdLst>
  <p:notesMasterIdLst>
    <p:notesMasterId r:id="rId8"/>
  </p:notesMasterIdLst>
  <p:sldIdLst>
    <p:sldId id="256" r:id="rId2"/>
    <p:sldId id="285" r:id="rId3"/>
    <p:sldId id="291" r:id="rId4"/>
    <p:sldId id="292" r:id="rId5"/>
    <p:sldId id="293" r:id="rId6"/>
    <p:sldId id="29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pinder Singh" initials="BS" lastIdx="1" clrIdx="0">
    <p:extLst>
      <p:ext uri="{19B8F6BF-5375-455C-9EA6-DF929625EA0E}">
        <p15:presenceInfo xmlns:p15="http://schemas.microsoft.com/office/powerpoint/2012/main" userId="S::bsingh6@athabasca.edu::0f1ff3a4-bc5a-4749-ab2f-080d240ced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5" autoAdjust="0"/>
    <p:restoredTop sz="88065" autoAdjust="0"/>
  </p:normalViewPr>
  <p:slideViewPr>
    <p:cSldViewPr snapToGrid="0" snapToObjects="1">
      <p:cViewPr varScale="1">
        <p:scale>
          <a:sx n="72" d="100"/>
          <a:sy n="72" d="100"/>
        </p:scale>
        <p:origin x="13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1B524-8024-A541-8578-8D851E645F78}" type="datetimeFigureOut">
              <a:rPr lang="en-US" smtClean="0"/>
              <a:t>21-Apr-21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67C54-13FE-E54A-A12B-3EE05685A303}" type="slidenum">
              <a:rPr lang="en-US" smtClean="0"/>
              <a:t>‹#›</a:t>
            </a:fld>
            <a:endParaRPr lang="en-US"/>
          </a:p>
        </p:txBody>
      </p:sp>
    </p:spTree>
    <p:extLst>
      <p:ext uri="{BB962C8B-B14F-4D97-AF65-F5344CB8AC3E}">
        <p14:creationId xmlns:p14="http://schemas.microsoft.com/office/powerpoint/2010/main" val="148988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1</a:t>
            </a:fld>
            <a:endParaRPr lang="en-US"/>
          </a:p>
        </p:txBody>
      </p:sp>
    </p:spTree>
    <p:extLst>
      <p:ext uri="{BB962C8B-B14F-4D97-AF65-F5344CB8AC3E}">
        <p14:creationId xmlns:p14="http://schemas.microsoft.com/office/powerpoint/2010/main" val="88898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2</a:t>
            </a:fld>
            <a:endParaRPr lang="en-US"/>
          </a:p>
        </p:txBody>
      </p:sp>
    </p:spTree>
    <p:extLst>
      <p:ext uri="{BB962C8B-B14F-4D97-AF65-F5344CB8AC3E}">
        <p14:creationId xmlns:p14="http://schemas.microsoft.com/office/powerpoint/2010/main" val="353993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3</a:t>
            </a:fld>
            <a:endParaRPr lang="en-US"/>
          </a:p>
        </p:txBody>
      </p:sp>
    </p:spTree>
    <p:extLst>
      <p:ext uri="{BB962C8B-B14F-4D97-AF65-F5344CB8AC3E}">
        <p14:creationId xmlns:p14="http://schemas.microsoft.com/office/powerpoint/2010/main" val="114949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4</a:t>
            </a:fld>
            <a:endParaRPr lang="en-US"/>
          </a:p>
        </p:txBody>
      </p:sp>
    </p:spTree>
    <p:extLst>
      <p:ext uri="{BB962C8B-B14F-4D97-AF65-F5344CB8AC3E}">
        <p14:creationId xmlns:p14="http://schemas.microsoft.com/office/powerpoint/2010/main" val="67104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5</a:t>
            </a:fld>
            <a:endParaRPr lang="en-US"/>
          </a:p>
        </p:txBody>
      </p:sp>
    </p:spTree>
    <p:extLst>
      <p:ext uri="{BB962C8B-B14F-4D97-AF65-F5344CB8AC3E}">
        <p14:creationId xmlns:p14="http://schemas.microsoft.com/office/powerpoint/2010/main" val="114600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A67C54-13FE-E54A-A12B-3EE05685A303}" type="slidenum">
              <a:rPr lang="en-US" smtClean="0"/>
              <a:t>6</a:t>
            </a:fld>
            <a:endParaRPr lang="en-US"/>
          </a:p>
        </p:txBody>
      </p:sp>
    </p:spTree>
    <p:extLst>
      <p:ext uri="{BB962C8B-B14F-4D97-AF65-F5344CB8AC3E}">
        <p14:creationId xmlns:p14="http://schemas.microsoft.com/office/powerpoint/2010/main" val="153087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21-Apr-21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90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21-Apr-21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15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21-Apr-21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16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21-Apr-21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1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21-Apr-21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21-Apr-21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556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21-Apr-21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83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21-Apr-21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50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21-Apr-21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482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21-Apr-21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572443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21-Apr-21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8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21-Apr-21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72991"/>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485120" cy="3566160"/>
          </a:xfrm>
        </p:spPr>
        <p:txBody>
          <a:bodyPr>
            <a:normAutofit/>
          </a:bodyPr>
          <a:lstStyle/>
          <a:p>
            <a:r>
              <a:rPr lang="en-US" sz="4500" b="1" dirty="0">
                <a:solidFill>
                  <a:schemeClr val="accent2">
                    <a:lumMod val="50000"/>
                  </a:schemeClr>
                </a:solidFill>
              </a:rPr>
              <a:t>Project Presentation			</a:t>
            </a:r>
            <a:r>
              <a:rPr lang="en-US" sz="2400" b="1" dirty="0">
                <a:solidFill>
                  <a:schemeClr val="accent2">
                    <a:lumMod val="50000"/>
                  </a:schemeClr>
                </a:solidFill>
              </a:rPr>
              <a:t>[DS8008 NLP (Text Mining)]</a:t>
            </a:r>
            <a:endParaRPr lang="en-US" sz="4500" b="1" dirty="0">
              <a:solidFill>
                <a:schemeClr val="accent2">
                  <a:lumMod val="50000"/>
                </a:schemeClr>
              </a:solidFill>
            </a:endParaRPr>
          </a:p>
        </p:txBody>
      </p:sp>
      <p:sp>
        <p:nvSpPr>
          <p:cNvPr id="4" name="TextBox 3"/>
          <p:cNvSpPr txBox="1"/>
          <p:nvPr/>
        </p:nvSpPr>
        <p:spPr>
          <a:xfrm>
            <a:off x="1097280" y="4533900"/>
            <a:ext cx="4353790" cy="1077218"/>
          </a:xfrm>
          <a:prstGeom prst="rect">
            <a:avLst/>
          </a:prstGeom>
          <a:noFill/>
        </p:spPr>
        <p:txBody>
          <a:bodyPr wrap="square" rtlCol="0">
            <a:spAutoFit/>
          </a:bodyPr>
          <a:lstStyle/>
          <a:p>
            <a:r>
              <a:rPr lang="en-US" sz="3200" b="1" dirty="0">
                <a:solidFill>
                  <a:schemeClr val="accent2">
                    <a:lumMod val="50000"/>
                  </a:schemeClr>
                </a:solidFill>
                <a:latin typeface="+mj-lt"/>
              </a:rPr>
              <a:t>Bhupinder Singh</a:t>
            </a:r>
          </a:p>
          <a:p>
            <a:r>
              <a:rPr lang="en-US" sz="3200" b="1" dirty="0">
                <a:solidFill>
                  <a:schemeClr val="accent2">
                    <a:lumMod val="50000"/>
                  </a:schemeClr>
                </a:solidFill>
                <a:latin typeface="+mj-lt"/>
              </a:rPr>
              <a:t>Richa Sharma</a:t>
            </a:r>
            <a:endParaRPr lang="en-US" sz="2800" b="1" dirty="0">
              <a:solidFill>
                <a:schemeClr val="accent2">
                  <a:lumMod val="50000"/>
                </a:schemeClr>
              </a:solidFill>
              <a:latin typeface="+mj-lt"/>
            </a:endParaRPr>
          </a:p>
        </p:txBody>
      </p:sp>
      <p:pic>
        <p:nvPicPr>
          <p:cNvPr id="6" name="Picture 5"/>
          <p:cNvPicPr>
            <a:picLocks noChangeAspect="1"/>
          </p:cNvPicPr>
          <p:nvPr/>
        </p:nvPicPr>
        <p:blipFill>
          <a:blip r:embed="rId3"/>
          <a:stretch>
            <a:fillRect/>
          </a:stretch>
        </p:blipFill>
        <p:spPr>
          <a:xfrm>
            <a:off x="0" y="136652"/>
            <a:ext cx="5549900" cy="1244600"/>
          </a:xfrm>
          <a:prstGeom prst="rect">
            <a:avLst/>
          </a:prstGeom>
        </p:spPr>
      </p:pic>
    </p:spTree>
    <p:extLst>
      <p:ext uri="{BB962C8B-B14F-4D97-AF65-F5344CB8AC3E}">
        <p14:creationId xmlns:p14="http://schemas.microsoft.com/office/powerpoint/2010/main" val="85841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030" y="963997"/>
            <a:ext cx="3254691" cy="4938361"/>
          </a:xfrm>
        </p:spPr>
        <p:txBody>
          <a:bodyPr anchor="ctr">
            <a:normAutofit/>
          </a:bodyPr>
          <a:lstStyle/>
          <a:p>
            <a:pPr algn="r"/>
            <a:r>
              <a:rPr lang="en-US" sz="4400" b="1" dirty="0"/>
              <a:t>Topic Modelling and Search with Top2Vec</a:t>
            </a:r>
          </a:p>
        </p:txBody>
      </p:sp>
      <p:cxnSp>
        <p:nvCxnSpPr>
          <p:cNvPr id="14" name="Straight Connector 13">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4882" y="963507"/>
            <a:ext cx="6135097" cy="4938851"/>
          </a:xfrm>
        </p:spPr>
        <p:txBody>
          <a:bodyPr anchor="ctr">
            <a:normAutofit/>
          </a:bodyPr>
          <a:lstStyle/>
          <a:p>
            <a:pPr marL="0" indent="0">
              <a:buNone/>
            </a:pPr>
            <a:endParaRPr lang="en-US" sz="1800" dirty="0"/>
          </a:p>
          <a:p>
            <a:pPr marL="0" indent="0">
              <a:buNone/>
            </a:pPr>
            <a:r>
              <a:rPr lang="en-US" sz="1800" dirty="0"/>
              <a:t>Topic Modeling is used for discovering latent semantic structure, usually referred to as topics, in a large collection of documents. Traditional topic modeling methods are Latent Dirichlet Allocation (LDA) and Probabilistic Latent Semantic Analysis (PLSA), which have several weaknesses despite their popularity. Top2Vec, the proposed model in the research paper that we studied, addresses these weaknesses and finds topics that are significantly more informative and representative of the corpus than the ones generated by traditional models.</a:t>
            </a:r>
          </a:p>
        </p:txBody>
      </p:sp>
      <p:pic>
        <p:nvPicPr>
          <p:cNvPr id="5" name="Picture 4">
            <a:extLst>
              <a:ext uri="{FF2B5EF4-FFF2-40B4-BE49-F238E27FC236}">
                <a16:creationId xmlns:a16="http://schemas.microsoft.com/office/drawing/2014/main" id="{4A1F1AE3-3A13-4777-8E76-13DEBDACF88B}"/>
              </a:ext>
            </a:extLst>
          </p:cNvPr>
          <p:cNvPicPr>
            <a:picLocks noChangeAspect="1"/>
          </p:cNvPicPr>
          <p:nvPr/>
        </p:nvPicPr>
        <p:blipFill>
          <a:blip r:embed="rId3"/>
          <a:stretch>
            <a:fillRect/>
          </a:stretch>
        </p:blipFill>
        <p:spPr>
          <a:xfrm>
            <a:off x="10396603" y="66743"/>
            <a:ext cx="1662046" cy="372723"/>
          </a:xfrm>
          <a:prstGeom prst="rect">
            <a:avLst/>
          </a:prstGeom>
        </p:spPr>
      </p:pic>
    </p:spTree>
    <p:extLst>
      <p:ext uri="{BB962C8B-B14F-4D97-AF65-F5344CB8AC3E}">
        <p14:creationId xmlns:p14="http://schemas.microsoft.com/office/powerpoint/2010/main" val="401586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r>
              <a:rPr lang="en-US" sz="3400" b="1"/>
              <a:t> Jointly embedded document and word vectors</a:t>
            </a:r>
          </a:p>
        </p:txBody>
      </p:sp>
      <p:pic>
        <p:nvPicPr>
          <p:cNvPr id="9" name="Picture 8" descr="Chart, bubble chart&#10;&#10;Description automatically generated">
            <a:extLst>
              <a:ext uri="{FF2B5EF4-FFF2-40B4-BE49-F238E27FC236}">
                <a16:creationId xmlns:a16="http://schemas.microsoft.com/office/drawing/2014/main" id="{A3E3924C-8373-4186-A431-D4C84999069A}"/>
              </a:ext>
            </a:extLst>
          </p:cNvPr>
          <p:cNvPicPr>
            <a:picLocks noChangeAspect="1"/>
          </p:cNvPicPr>
          <p:nvPr/>
        </p:nvPicPr>
        <p:blipFill rotWithShape="1">
          <a:blip r:embed="rId3"/>
          <a:srcRect l="2606" r="3781" b="1"/>
          <a:stretch/>
        </p:blipFill>
        <p:spPr>
          <a:xfrm>
            <a:off x="633999" y="640081"/>
            <a:ext cx="6909801" cy="5314406"/>
          </a:xfrm>
          <a:prstGeom prst="rect">
            <a:avLst/>
          </a:prstGeom>
        </p:spPr>
      </p:pic>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59485" y="2198914"/>
            <a:ext cx="3690257" cy="3670180"/>
          </a:xfrm>
        </p:spPr>
        <p:txBody>
          <a:bodyPr>
            <a:normAutofit/>
          </a:bodyPr>
          <a:lstStyle/>
          <a:p>
            <a:pPr marL="0" indent="0">
              <a:buNone/>
            </a:pPr>
            <a:r>
              <a:rPr lang="en-US" dirty="0"/>
              <a:t>Uses the doc2vec model and its Distributed Bag of Words (DBOW) architecture, essentially converting each document and each unique word to a numeric representation, </a:t>
            </a:r>
            <a:r>
              <a:rPr lang="en-US" i="1" dirty="0"/>
              <a:t>document vector</a:t>
            </a:r>
            <a:r>
              <a:rPr lang="en-US" dirty="0"/>
              <a:t> and </a:t>
            </a:r>
            <a:r>
              <a:rPr lang="en-US" i="1" dirty="0"/>
              <a:t>word vector</a:t>
            </a:r>
            <a:r>
              <a:rPr lang="en-US" dirty="0"/>
              <a:t> respectively.</a:t>
            </a:r>
          </a:p>
          <a:p>
            <a:pPr marL="0" indent="0">
              <a:buNone/>
            </a:pPr>
            <a:endParaRPr lang="en-US"/>
          </a:p>
        </p:txBody>
      </p:sp>
      <p:sp>
        <p:nvSpPr>
          <p:cNvPr id="18" name="Rectangle 17">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A1F1AE3-3A13-4777-8E76-13DEBDACF88B}"/>
              </a:ext>
            </a:extLst>
          </p:cNvPr>
          <p:cNvPicPr>
            <a:picLocks noChangeAspect="1"/>
          </p:cNvPicPr>
          <p:nvPr/>
        </p:nvPicPr>
        <p:blipFill>
          <a:blip r:embed="rId4"/>
          <a:stretch>
            <a:fillRect/>
          </a:stretch>
        </p:blipFill>
        <p:spPr>
          <a:xfrm>
            <a:off x="10396603" y="66743"/>
            <a:ext cx="1662046" cy="372723"/>
          </a:xfrm>
          <a:prstGeom prst="rect">
            <a:avLst/>
          </a:prstGeom>
        </p:spPr>
      </p:pic>
    </p:spTree>
    <p:extLst>
      <p:ext uri="{BB962C8B-B14F-4D97-AF65-F5344CB8AC3E}">
        <p14:creationId xmlns:p14="http://schemas.microsoft.com/office/powerpoint/2010/main" val="2730747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2961800" cy="2111477"/>
          </a:xfrm>
        </p:spPr>
        <p:txBody>
          <a:bodyPr>
            <a:normAutofit/>
          </a:bodyPr>
          <a:lstStyle/>
          <a:p>
            <a:r>
              <a:rPr lang="en-US" sz="3700" b="1" dirty="0"/>
              <a:t>Dimensionality Reduction</a:t>
            </a:r>
          </a:p>
        </p:txBody>
      </p:sp>
      <p:sp>
        <p:nvSpPr>
          <p:cNvPr id="3" name="Content Placeholder 2"/>
          <p:cNvSpPr>
            <a:spLocks noGrp="1"/>
          </p:cNvSpPr>
          <p:nvPr>
            <p:ph idx="1"/>
          </p:nvPr>
        </p:nvSpPr>
        <p:spPr>
          <a:xfrm>
            <a:off x="1076432" y="2398080"/>
            <a:ext cx="2944817" cy="3471013"/>
          </a:xfrm>
        </p:spPr>
        <p:txBody>
          <a:bodyPr>
            <a:normAutofit/>
          </a:bodyPr>
          <a:lstStyle/>
          <a:p>
            <a:pPr marL="0" indent="0">
              <a:buNone/>
            </a:pPr>
            <a:r>
              <a:rPr lang="en-US" sz="1700" dirty="0"/>
              <a:t>In the high-dimensional semantic space, the document vectors are very sparse, which in turn makes it difficult to find dense clusters as it is computationally expensive. Thus, dimensionality reduction is performed on the document vectors with the UMAP algorithm (Uniform Manifold Approximation and Projection for Dimension Reduction).</a:t>
            </a:r>
          </a:p>
        </p:txBody>
      </p:sp>
      <p:pic>
        <p:nvPicPr>
          <p:cNvPr id="8" name="Picture 7" descr="A picture containing text, outdoor&#10;&#10;Description automatically generated">
            <a:extLst>
              <a:ext uri="{FF2B5EF4-FFF2-40B4-BE49-F238E27FC236}">
                <a16:creationId xmlns:a16="http://schemas.microsoft.com/office/drawing/2014/main" id="{03800D6C-ED18-4F8C-BCE7-F526E0BE496A}"/>
              </a:ext>
            </a:extLst>
          </p:cNvPr>
          <p:cNvPicPr>
            <a:picLocks noChangeAspect="1"/>
          </p:cNvPicPr>
          <p:nvPr/>
        </p:nvPicPr>
        <p:blipFill>
          <a:blip r:embed="rId3"/>
          <a:stretch>
            <a:fillRect/>
          </a:stretch>
        </p:blipFill>
        <p:spPr>
          <a:xfrm>
            <a:off x="4653446" y="853812"/>
            <a:ext cx="6905511" cy="4626692"/>
          </a:xfrm>
          <a:prstGeom prst="rect">
            <a:avLst/>
          </a:prstGeom>
        </p:spPr>
      </p:pic>
      <p:sp>
        <p:nvSpPr>
          <p:cNvPr id="15" name="Rectangle 14">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A1F1AE3-3A13-4777-8E76-13DEBDACF88B}"/>
              </a:ext>
            </a:extLst>
          </p:cNvPr>
          <p:cNvPicPr>
            <a:picLocks noChangeAspect="1"/>
          </p:cNvPicPr>
          <p:nvPr/>
        </p:nvPicPr>
        <p:blipFill>
          <a:blip r:embed="rId4"/>
          <a:stretch>
            <a:fillRect/>
          </a:stretch>
        </p:blipFill>
        <p:spPr>
          <a:xfrm>
            <a:off x="10396603" y="66743"/>
            <a:ext cx="1662046" cy="372723"/>
          </a:xfrm>
          <a:prstGeom prst="rect">
            <a:avLst/>
          </a:prstGeom>
        </p:spPr>
      </p:pic>
    </p:spTree>
    <p:extLst>
      <p:ext uri="{BB962C8B-B14F-4D97-AF65-F5344CB8AC3E}">
        <p14:creationId xmlns:p14="http://schemas.microsoft.com/office/powerpoint/2010/main" val="2619403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r>
              <a:rPr lang="en-US" b="1"/>
              <a:t>Clustering</a:t>
            </a:r>
          </a:p>
        </p:txBody>
      </p:sp>
      <p:pic>
        <p:nvPicPr>
          <p:cNvPr id="7" name="Picture 6" descr="Chart, map, scatter chart&#10;&#10;Description automatically generated">
            <a:extLst>
              <a:ext uri="{FF2B5EF4-FFF2-40B4-BE49-F238E27FC236}">
                <a16:creationId xmlns:a16="http://schemas.microsoft.com/office/drawing/2014/main" id="{A92D4CAA-9FEA-4589-A2E9-3344883BDB2B}"/>
              </a:ext>
            </a:extLst>
          </p:cNvPr>
          <p:cNvPicPr>
            <a:picLocks noChangeAspect="1"/>
          </p:cNvPicPr>
          <p:nvPr/>
        </p:nvPicPr>
        <p:blipFill rotWithShape="1">
          <a:blip r:embed="rId3"/>
          <a:srcRect l="9789" r="174" b="2"/>
          <a:stretch/>
        </p:blipFill>
        <p:spPr>
          <a:xfrm>
            <a:off x="633999" y="640081"/>
            <a:ext cx="6909801" cy="5314406"/>
          </a:xfrm>
          <a:prstGeom prst="rect">
            <a:avLst/>
          </a:prstGeom>
        </p:spPr>
      </p:pic>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59485" y="2198914"/>
            <a:ext cx="3690257" cy="3670180"/>
          </a:xfrm>
        </p:spPr>
        <p:txBody>
          <a:bodyPr>
            <a:normAutofit fontScale="85000" lnSpcReduction="10000"/>
          </a:bodyPr>
          <a:lstStyle/>
          <a:p>
            <a:pPr marL="0" indent="0">
              <a:lnSpc>
                <a:spcPct val="150000"/>
              </a:lnSpc>
              <a:buNone/>
            </a:pPr>
            <a:r>
              <a:rPr lang="en-US" sz="1400" b="0" i="0" dirty="0">
                <a:effectLst/>
                <a:latin typeface="Helvetica Neue"/>
              </a:rPr>
              <a:t>The goal of density-based clustering is to find areas of highly similar documents in the semantic space, which indicate an underlying topic. This is performed on the UMAP reduced document vectors. HDBSCAN (Hierarchical Density-Based Spatial Clustering of Applications with Noise) is used to find the dense areas of document vectors. It assigns a label to each dense cluster of document vectors and assigns a noise label to all document vectors that are not in a dense cluster. The dense areas of identified document vectors will be used to calculate the topic vectors. Documents that are classified as noise can be seen as not being descriptive of a prominent topic.</a:t>
            </a:r>
            <a:endParaRPr lang="en-US" sz="1400" dirty="0"/>
          </a:p>
        </p:txBody>
      </p:sp>
      <p:sp>
        <p:nvSpPr>
          <p:cNvPr id="21" name="Rectangle 1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funnel chart&#10;&#10;Description automatically generated">
            <a:extLst>
              <a:ext uri="{FF2B5EF4-FFF2-40B4-BE49-F238E27FC236}">
                <a16:creationId xmlns:a16="http://schemas.microsoft.com/office/drawing/2014/main" id="{4A1F1AE3-3A13-4777-8E76-13DEBDACF88B}"/>
              </a:ext>
            </a:extLst>
          </p:cNvPr>
          <p:cNvPicPr>
            <a:picLocks noChangeAspect="1"/>
          </p:cNvPicPr>
          <p:nvPr/>
        </p:nvPicPr>
        <p:blipFill>
          <a:blip r:embed="rId4"/>
          <a:stretch>
            <a:fillRect/>
          </a:stretch>
        </p:blipFill>
        <p:spPr>
          <a:xfrm>
            <a:off x="10396603" y="66743"/>
            <a:ext cx="1662046" cy="372723"/>
          </a:xfrm>
          <a:prstGeom prst="rect">
            <a:avLst/>
          </a:prstGeom>
        </p:spPr>
      </p:pic>
    </p:spTree>
    <p:extLst>
      <p:ext uri="{BB962C8B-B14F-4D97-AF65-F5344CB8AC3E}">
        <p14:creationId xmlns:p14="http://schemas.microsoft.com/office/powerpoint/2010/main" val="275506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89676" y="516835"/>
            <a:ext cx="3325125" cy="1966169"/>
          </a:xfrm>
        </p:spPr>
        <p:txBody>
          <a:bodyPr>
            <a:normAutofit/>
          </a:bodyPr>
          <a:lstStyle/>
          <a:p>
            <a:r>
              <a:rPr lang="en-US" sz="3600" b="1">
                <a:solidFill>
                  <a:srgbClr val="FFFFFF"/>
                </a:solidFill>
              </a:rPr>
              <a:t>Topic Vectors</a:t>
            </a:r>
          </a:p>
        </p:txBody>
      </p:sp>
      <p:sp>
        <p:nvSpPr>
          <p:cNvPr id="3" name="Content Placeholder 2"/>
          <p:cNvSpPr>
            <a:spLocks noGrp="1"/>
          </p:cNvSpPr>
          <p:nvPr>
            <p:ph idx="1"/>
          </p:nvPr>
        </p:nvSpPr>
        <p:spPr>
          <a:xfrm>
            <a:off x="789674" y="2516094"/>
            <a:ext cx="3325125" cy="3372877"/>
          </a:xfrm>
        </p:spPr>
        <p:txBody>
          <a:bodyPr>
            <a:normAutofit/>
          </a:bodyPr>
          <a:lstStyle/>
          <a:p>
            <a:pPr marL="0" indent="0">
              <a:buNone/>
            </a:pPr>
            <a:r>
              <a:rPr lang="en-US" sz="1500" b="0" i="0">
                <a:solidFill>
                  <a:srgbClr val="FFFFFF"/>
                </a:solidFill>
                <a:effectLst/>
                <a:latin typeface="Helvetica Neue"/>
              </a:rPr>
              <a:t>Topic vectors are now calculated. The centroid, i.e., the arithmetic mean of all the document vectors in the same dense cluster of those vectors is calculated. This centroid is the topic vector which is most representative of the the dense area of documents it was calculated from. The words that are closest to this topic vector are the words that best describe it semantically. The main assumption behind top2vec is that </a:t>
            </a:r>
            <a:r>
              <a:rPr lang="en-US" sz="1500" b="0" i="1">
                <a:solidFill>
                  <a:srgbClr val="FFFFFF"/>
                </a:solidFill>
                <a:effectLst/>
                <a:latin typeface="Helvetica Neue"/>
              </a:rPr>
              <a:t>the number of dense areas of document vectors equals the number of prominent topics.</a:t>
            </a:r>
            <a:r>
              <a:rPr lang="en-US" sz="1500" b="0" i="0">
                <a:solidFill>
                  <a:srgbClr val="FFFFFF"/>
                </a:solidFill>
                <a:effectLst/>
                <a:latin typeface="Helvetica Neue"/>
              </a:rPr>
              <a:t> </a:t>
            </a:r>
            <a:endParaRPr lang="en-US" sz="1500">
              <a:solidFill>
                <a:srgbClr val="FFFFFF"/>
              </a:solidFill>
            </a:endParaRPr>
          </a:p>
        </p:txBody>
      </p:sp>
      <p:sp>
        <p:nvSpPr>
          <p:cNvPr id="35" name="Rectangle 30">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272" y="0"/>
            <a:ext cx="64008" cy="6858000"/>
          </a:xfrm>
          <a:prstGeom prst="rect">
            <a:avLst/>
          </a:prstGeom>
          <a:solidFill>
            <a:srgbClr val="67B74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Chart, bubble chart&#10;&#10;Description automatically generated">
            <a:extLst>
              <a:ext uri="{FF2B5EF4-FFF2-40B4-BE49-F238E27FC236}">
                <a16:creationId xmlns:a16="http://schemas.microsoft.com/office/drawing/2014/main" id="{108862D7-B811-40B5-98AC-F42056394975}"/>
              </a:ext>
            </a:extLst>
          </p:cNvPr>
          <p:cNvPicPr>
            <a:picLocks noChangeAspect="1"/>
          </p:cNvPicPr>
          <p:nvPr/>
        </p:nvPicPr>
        <p:blipFill rotWithShape="1">
          <a:blip r:embed="rId3"/>
          <a:srcRect t="15257"/>
          <a:stretch/>
        </p:blipFill>
        <p:spPr>
          <a:xfrm>
            <a:off x="5912112" y="439466"/>
            <a:ext cx="5086213" cy="2916945"/>
          </a:xfrm>
          <a:prstGeom prst="rect">
            <a:avLst/>
          </a:prstGeom>
        </p:spPr>
      </p:pic>
      <p:pic>
        <p:nvPicPr>
          <p:cNvPr id="9" name="Picture 8" descr="Chart, bubble chart&#10;&#10;Description automatically generated">
            <a:extLst>
              <a:ext uri="{FF2B5EF4-FFF2-40B4-BE49-F238E27FC236}">
                <a16:creationId xmlns:a16="http://schemas.microsoft.com/office/drawing/2014/main" id="{86246EFC-7B0C-4087-88FA-E953C96FABE5}"/>
              </a:ext>
            </a:extLst>
          </p:cNvPr>
          <p:cNvPicPr>
            <a:picLocks noChangeAspect="1"/>
          </p:cNvPicPr>
          <p:nvPr/>
        </p:nvPicPr>
        <p:blipFill rotWithShape="1">
          <a:blip r:embed="rId4"/>
          <a:srcRect l="11521" r="14427"/>
          <a:stretch/>
        </p:blipFill>
        <p:spPr>
          <a:xfrm>
            <a:off x="5912112" y="3320906"/>
            <a:ext cx="4902325" cy="3537093"/>
          </a:xfrm>
          <a:prstGeom prst="rect">
            <a:avLst/>
          </a:prstGeom>
        </p:spPr>
      </p:pic>
      <p:pic>
        <p:nvPicPr>
          <p:cNvPr id="5" name="Picture 4">
            <a:extLst>
              <a:ext uri="{FF2B5EF4-FFF2-40B4-BE49-F238E27FC236}">
                <a16:creationId xmlns:a16="http://schemas.microsoft.com/office/drawing/2014/main" id="{4A1F1AE3-3A13-4777-8E76-13DEBDACF88B}"/>
              </a:ext>
            </a:extLst>
          </p:cNvPr>
          <p:cNvPicPr>
            <a:picLocks noChangeAspect="1"/>
          </p:cNvPicPr>
          <p:nvPr/>
        </p:nvPicPr>
        <p:blipFill>
          <a:blip r:embed="rId5"/>
          <a:stretch>
            <a:fillRect/>
          </a:stretch>
        </p:blipFill>
        <p:spPr>
          <a:xfrm>
            <a:off x="10396603" y="66743"/>
            <a:ext cx="1662046" cy="372723"/>
          </a:xfrm>
          <a:prstGeom prst="rect">
            <a:avLst/>
          </a:prstGeom>
        </p:spPr>
      </p:pic>
    </p:spTree>
    <p:extLst>
      <p:ext uri="{BB962C8B-B14F-4D97-AF65-F5344CB8AC3E}">
        <p14:creationId xmlns:p14="http://schemas.microsoft.com/office/powerpoint/2010/main" val="48758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19586</TotalTime>
  <Words>427</Words>
  <Application>Microsoft Office PowerPoint</Application>
  <PresentationFormat>Widescreen</PresentationFormat>
  <Paragraphs>20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Helvetica Neue</vt:lpstr>
      <vt:lpstr>Retrospect</vt:lpstr>
      <vt:lpstr>Project Presentation   [DS8008 NLP (Text Mining)]</vt:lpstr>
      <vt:lpstr>Topic Modelling and Search with Top2Vec</vt:lpstr>
      <vt:lpstr> Jointly embedded document and word vectors</vt:lpstr>
      <vt:lpstr>Dimensionality Reduction</vt:lpstr>
      <vt:lpstr>Clustering</vt:lpstr>
      <vt:lpstr>Topic Vectors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ceni babaoglu</dc:creator>
  <cp:lastModifiedBy>Bhupinder Singh</cp:lastModifiedBy>
  <cp:revision>269</cp:revision>
  <cp:lastPrinted>2020-01-23T01:03:26Z</cp:lastPrinted>
  <dcterms:created xsi:type="dcterms:W3CDTF">2017-12-06T23:12:57Z</dcterms:created>
  <dcterms:modified xsi:type="dcterms:W3CDTF">2021-04-21T21:24:31Z</dcterms:modified>
</cp:coreProperties>
</file>