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1"/>
  </p:notesMasterIdLst>
  <p:sldIdLst>
    <p:sldId id="256" r:id="rId2"/>
    <p:sldId id="273" r:id="rId3"/>
    <p:sldId id="274" r:id="rId4"/>
    <p:sldId id="257" r:id="rId5"/>
    <p:sldId id="258" r:id="rId6"/>
    <p:sldId id="259" r:id="rId7"/>
    <p:sldId id="260" r:id="rId8"/>
    <p:sldId id="275" r:id="rId9"/>
    <p:sldId id="261"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91DCB7E-EBD4-4842-BA1C-60A64906B77C}" type="datetimeFigureOut">
              <a:rPr lang="en-US"/>
              <a:pPr>
                <a:defRPr/>
              </a:pPr>
              <a:t>7/30/2012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B581C4F-6E7B-48D1-BAD2-27DAE090CCC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B1C565-EB57-4B62-BEFC-5408276958E1}" type="slidenum">
              <a:rPr lang="en-US" smtClean="0"/>
              <a:pPr fontAlgn="base">
                <a:spcBef>
                  <a:spcPct val="0"/>
                </a:spcBef>
                <a:spcAft>
                  <a:spcPct val="0"/>
                </a:spcAft>
                <a:defRPr/>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1CB6A1F1-B688-49CF-88B1-39891D45CC91}" type="datetimeFigureOut">
              <a:rPr lang="en-US"/>
              <a:pPr>
                <a:defRPr/>
              </a:pPr>
              <a:t>7/30/2012</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55BE1A28-59A3-4974-8D58-8536AAFBF72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8005EAE-B2C4-4AD4-A1CB-2B7CAFAF0B53}" type="datetimeFigureOut">
              <a:rPr lang="en-US"/>
              <a:pPr>
                <a:defRPr/>
              </a:pPr>
              <a:t>7/30/2012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6EF381C-8C04-4FB2-AE2F-2C9591F167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334D5B46-CAAA-4348-9A71-69C7A534A11E}" type="datetimeFigureOut">
              <a:rPr lang="en-US"/>
              <a:pPr>
                <a:defRPr/>
              </a:pPr>
              <a:t>7/30/2012</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96EB528D-BF91-4EAD-8260-957353A7B22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E2300169-FE7F-4D3D-BB54-0778F8D0DA38}" type="datetimeFigureOut">
              <a:rPr lang="en-US"/>
              <a:pPr>
                <a:defRPr/>
              </a:pPr>
              <a:t>7/30/2012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E27A83F4-6DB1-4A4C-9136-6FFAC387B3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9EDA39ED-FEBA-4168-8C85-8236F5BFE38E}" type="datetimeFigureOut">
              <a:rPr lang="en-US"/>
              <a:pPr>
                <a:defRPr/>
              </a:pPr>
              <a:t>7/30/2012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7DFEEEB4-8470-4652-8368-5FD2D53D4707}"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B8B1DA04-C976-4EF0-B0B1-2FD06616C266}" type="datetimeFigureOut">
              <a:rPr lang="en-US"/>
              <a:pPr>
                <a:defRPr/>
              </a:pPr>
              <a:t>7/30/2012</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2D6A0C96-11C8-4CDE-AB49-99E5BC44CF12}"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95C6C1C5-86DF-4F12-81E6-2283784FA27A}" type="datetimeFigureOut">
              <a:rPr lang="en-US"/>
              <a:pPr>
                <a:defRPr/>
              </a:pPr>
              <a:t>7/30/2012</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0D578EAC-7764-4000-9FA3-FBD839D86E2D}"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D2E98DC4-7B74-4600-B2F5-AE4CD328362B}" type="datetimeFigureOut">
              <a:rPr lang="en-US"/>
              <a:pPr>
                <a:defRPr/>
              </a:pPr>
              <a:t>7/30/2012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1DCF3AF-E2CB-4E37-B44B-75C59C1FDC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3CCE1210-D57B-4989-83E4-0346AFEE3A05}" type="datetimeFigureOut">
              <a:rPr lang="en-US"/>
              <a:pPr>
                <a:defRPr/>
              </a:pPr>
              <a:t>7/30/2012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CC1097B6-8F2F-43A7-8E82-E831D4008FE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6517A6C7-0602-4FC7-99B2-267B3B1FB349}" type="datetimeFigureOut">
              <a:rPr lang="en-US"/>
              <a:pPr>
                <a:defRPr/>
              </a:pPr>
              <a:t>7/30/2012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8074ACD-A862-4BA0-9059-0BC4FF2686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581505F3-0A8E-4996-8F81-5E469DAA8507}" type="datetimeFigureOut">
              <a:rPr lang="en-US"/>
              <a:pPr>
                <a:defRPr/>
              </a:pPr>
              <a:t>7/30/2012</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5F34DC2F-D4D1-4389-88A7-441E722FBE68}"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29F7E695-B974-43B6-9EB3-102F4DE4193A}" type="datetimeFigureOut">
              <a:rPr lang="en-US"/>
              <a:pPr>
                <a:defRPr/>
              </a:pPr>
              <a:t>7/30/2012</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4ECA4D6B-C7F9-40FF-B0AE-7F9078B1E08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1" r:id="rId1"/>
    <p:sldLayoutId id="2147483877" r:id="rId2"/>
    <p:sldLayoutId id="2147483882" r:id="rId3"/>
    <p:sldLayoutId id="2147483883" r:id="rId4"/>
    <p:sldLayoutId id="2147483884" r:id="rId5"/>
    <p:sldLayoutId id="2147483878" r:id="rId6"/>
    <p:sldLayoutId id="2147483885" r:id="rId7"/>
    <p:sldLayoutId id="2147483879" r:id="rId8"/>
    <p:sldLayoutId id="2147483886" r:id="rId9"/>
    <p:sldLayoutId id="2147483880" r:id="rId10"/>
    <p:sldLayoutId id="2147483887"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1828800"/>
          </a:xfrm>
        </p:spPr>
        <p:txBody>
          <a:bodyPr>
            <a:noAutofit/>
          </a:bodyPr>
          <a:lstStyle/>
          <a:p>
            <a:pPr eaLnBrk="1" fontAlgn="auto" hangingPunct="1">
              <a:spcAft>
                <a:spcPts val="0"/>
              </a:spcAft>
              <a:defRPr/>
            </a:pPr>
            <a:r>
              <a:rPr lang="en-US" sz="5000" dirty="0" smtClean="0">
                <a:solidFill>
                  <a:schemeClr val="tx1"/>
                </a:solidFill>
              </a:rPr>
              <a:t/>
            </a:r>
            <a:br>
              <a:rPr lang="en-US" sz="5000" dirty="0" smtClean="0">
                <a:solidFill>
                  <a:schemeClr val="tx1"/>
                </a:solidFill>
              </a:rPr>
            </a:br>
            <a:endParaRPr lang="en-US" sz="5000" dirty="0">
              <a:solidFill>
                <a:schemeClr val="tx1"/>
              </a:solidFill>
            </a:endParaRPr>
          </a:p>
        </p:txBody>
      </p:sp>
      <p:sp>
        <p:nvSpPr>
          <p:cNvPr id="9219" name="Subtitle 2"/>
          <p:cNvSpPr>
            <a:spLocks noGrp="1"/>
          </p:cNvSpPr>
          <p:nvPr>
            <p:ph type="subTitle" idx="1"/>
          </p:nvPr>
        </p:nvSpPr>
        <p:spPr>
          <a:xfrm>
            <a:off x="2514600" y="4419600"/>
            <a:ext cx="6400800" cy="1752600"/>
          </a:xfrm>
        </p:spPr>
        <p:txBody>
          <a:bodyPr/>
          <a:lstStyle/>
          <a:p>
            <a:pPr algn="r" eaLnBrk="1" hangingPunct="1"/>
            <a:r>
              <a:rPr lang="en-US" sz="2800" smtClean="0"/>
              <a:t>Deepanshu Arora</a:t>
            </a:r>
          </a:p>
          <a:p>
            <a:pPr algn="r" eaLnBrk="1" hangingPunct="1"/>
            <a:r>
              <a:rPr lang="en-US" sz="2800" smtClean="0"/>
              <a:t>Indraneel Tembhre</a:t>
            </a:r>
          </a:p>
        </p:txBody>
      </p:sp>
      <p:sp>
        <p:nvSpPr>
          <p:cNvPr id="9220" name="TextBox 3"/>
          <p:cNvSpPr txBox="1">
            <a:spLocks noChangeArrowheads="1"/>
          </p:cNvSpPr>
          <p:nvPr/>
        </p:nvSpPr>
        <p:spPr bwMode="auto">
          <a:xfrm>
            <a:off x="838200" y="1981200"/>
            <a:ext cx="7696200" cy="1016000"/>
          </a:xfrm>
          <a:prstGeom prst="rect">
            <a:avLst/>
          </a:prstGeom>
          <a:noFill/>
          <a:ln w="9525">
            <a:noFill/>
            <a:miter lim="800000"/>
            <a:headEnd/>
            <a:tailEnd/>
          </a:ln>
        </p:spPr>
        <p:txBody>
          <a:bodyPr>
            <a:spAutoFit/>
          </a:bodyPr>
          <a:lstStyle/>
          <a:p>
            <a:pPr algn="ctr"/>
            <a:r>
              <a:rPr lang="en-US" sz="6000" b="1">
                <a:latin typeface="Tw Cen MT" pitchFamily="34" charset="0"/>
              </a:rPr>
              <a:t>CONSULTING SESSION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Pre-Interview Preparations </a:t>
            </a:r>
          </a:p>
        </p:txBody>
      </p:sp>
      <p:sp>
        <p:nvSpPr>
          <p:cNvPr id="18435"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q"/>
            </a:pPr>
            <a:r>
              <a:rPr lang="en-US" smtClean="0"/>
              <a:t>Resume preparation &amp; feedback</a:t>
            </a:r>
          </a:p>
          <a:p>
            <a:pPr eaLnBrk="1" hangingPunct="1">
              <a:buFont typeface="Wingdings" pitchFamily="2" charset="2"/>
              <a:buChar char="q"/>
            </a:pPr>
            <a:r>
              <a:rPr lang="en-US" smtClean="0"/>
              <a:t>Research – Seniors, Website, Guide Books</a:t>
            </a:r>
          </a:p>
          <a:p>
            <a:pPr eaLnBrk="1" hangingPunct="1">
              <a:buFont typeface="Wingdings" pitchFamily="2" charset="2"/>
              <a:buChar char="q"/>
            </a:pPr>
            <a:r>
              <a:rPr lang="en-US" smtClean="0"/>
              <a:t>Do I want to do this?</a:t>
            </a:r>
          </a:p>
          <a:p>
            <a:pPr eaLnBrk="1" hangingPunct="1">
              <a:buFont typeface="Wingdings" pitchFamily="2" charset="2"/>
              <a:buChar char="q"/>
            </a:pPr>
            <a:r>
              <a:rPr lang="en-US" smtClean="0"/>
              <a:t>Why do I want to do this?</a:t>
            </a:r>
          </a:p>
          <a:p>
            <a:pPr eaLnBrk="1" hangingPunct="1">
              <a:buFont typeface="Wingdings" pitchFamily="2" charset="2"/>
              <a:buChar char="q"/>
            </a:pPr>
            <a:r>
              <a:rPr lang="en-US" smtClean="0"/>
              <a:t>Am I good enough?</a:t>
            </a:r>
          </a:p>
          <a:p>
            <a:pPr eaLnBrk="1" hangingPunct="1">
              <a:buFont typeface="Wingdings" pitchFamily="2" charset="2"/>
              <a:buChar char="q"/>
            </a:pPr>
            <a:r>
              <a:rPr lang="en-US" smtClean="0"/>
              <a:t>Your story – about your achievements, failures, personality traits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Experience Interview</a:t>
            </a:r>
          </a:p>
        </p:txBody>
      </p:sp>
      <p:sp>
        <p:nvSpPr>
          <p:cNvPr id="3" name="Content Placeholder 2"/>
          <p:cNvSpPr>
            <a:spLocks noGrp="1"/>
          </p:cNvSpPr>
          <p:nvPr>
            <p:ph sz="quarter" idx="1"/>
          </p:nvPr>
        </p:nvSpPr>
        <p:spPr>
          <a:xfrm>
            <a:off x="612775" y="1600200"/>
            <a:ext cx="8153400" cy="4495800"/>
          </a:xfrm>
        </p:spPr>
        <p:txBody>
          <a:bodyPr>
            <a:normAutofit lnSpcReduction="10000"/>
          </a:bodyPr>
          <a:lstStyle/>
          <a:p>
            <a:pPr marL="320040" indent="-320040" eaLnBrk="1" fontAlgn="auto" hangingPunct="1">
              <a:spcAft>
                <a:spcPts val="0"/>
              </a:spcAft>
              <a:buFont typeface="Wingdings" pitchFamily="2" charset="2"/>
              <a:buChar char="q"/>
              <a:defRPr/>
            </a:pPr>
            <a:endParaRPr lang="en-US" dirty="0" smtClean="0"/>
          </a:p>
          <a:p>
            <a:pPr marL="320040" indent="-320040" eaLnBrk="1" fontAlgn="auto" hangingPunct="1">
              <a:spcAft>
                <a:spcPts val="0"/>
              </a:spcAft>
              <a:buFont typeface="Wingdings" pitchFamily="2" charset="2"/>
              <a:buChar char="q"/>
              <a:defRPr/>
            </a:pPr>
            <a:r>
              <a:rPr lang="en-US" dirty="0" smtClean="0"/>
              <a:t>Introduction</a:t>
            </a:r>
          </a:p>
          <a:p>
            <a:pPr marL="320040" indent="-320040" eaLnBrk="1" fontAlgn="auto" hangingPunct="1">
              <a:spcAft>
                <a:spcPts val="0"/>
              </a:spcAft>
              <a:buFont typeface="Wingdings" pitchFamily="2" charset="2"/>
              <a:buChar char="q"/>
              <a:defRPr/>
            </a:pPr>
            <a:endParaRPr lang="en-US" dirty="0"/>
          </a:p>
          <a:p>
            <a:pPr marL="320040" indent="-320040" eaLnBrk="1" fontAlgn="auto" hangingPunct="1">
              <a:spcAft>
                <a:spcPts val="0"/>
              </a:spcAft>
              <a:buFont typeface="Wingdings" pitchFamily="2" charset="2"/>
              <a:buChar char="q"/>
              <a:defRPr/>
            </a:pPr>
            <a:r>
              <a:rPr lang="en-US" dirty="0"/>
              <a:t>Personality Questions – Achievements, Failures, Belief System, </a:t>
            </a:r>
            <a:r>
              <a:rPr lang="en-US" dirty="0" smtClean="0"/>
              <a:t>Strengths/Weaknesses</a:t>
            </a:r>
          </a:p>
          <a:p>
            <a:pPr marL="320040" indent="-320040" eaLnBrk="1" fontAlgn="auto" hangingPunct="1">
              <a:spcAft>
                <a:spcPts val="0"/>
              </a:spcAft>
              <a:buFont typeface="Wingdings" pitchFamily="2" charset="2"/>
              <a:buChar char="q"/>
              <a:defRPr/>
            </a:pPr>
            <a:endParaRPr lang="en-US" dirty="0"/>
          </a:p>
          <a:p>
            <a:pPr marL="320040" indent="-320040" eaLnBrk="1" fontAlgn="auto" hangingPunct="1">
              <a:spcAft>
                <a:spcPts val="0"/>
              </a:spcAft>
              <a:buFont typeface="Wingdings" pitchFamily="2" charset="2"/>
              <a:buChar char="q"/>
              <a:defRPr/>
            </a:pPr>
            <a:r>
              <a:rPr lang="en-US" dirty="0"/>
              <a:t>Career related questions- </a:t>
            </a:r>
            <a:r>
              <a:rPr lang="en-US" dirty="0" smtClean="0"/>
              <a:t>Why </a:t>
            </a:r>
            <a:r>
              <a:rPr lang="en-US" dirty="0"/>
              <a:t>do you want to join? Where do you see yourself 5/10 years down the line </a:t>
            </a:r>
            <a:r>
              <a:rPr lang="en-US" dirty="0" smtClean="0"/>
              <a:t>?</a:t>
            </a:r>
            <a:endParaRPr lang="en-US" dirty="0"/>
          </a:p>
          <a:p>
            <a:pPr marL="320040" indent="-320040" eaLnBrk="1" fontAlgn="auto" hangingPunct="1">
              <a:spcAft>
                <a:spcPts val="0"/>
              </a:spcAft>
              <a:buFont typeface="Wingdings" pitchFamily="2" charset="2"/>
              <a:buChar char="q"/>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Experience Interview</a:t>
            </a:r>
            <a:endParaRPr lang="en-US" smtClean="0"/>
          </a:p>
        </p:txBody>
      </p:sp>
      <p:sp>
        <p:nvSpPr>
          <p:cNvPr id="20483"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q"/>
            </a:pPr>
            <a:endParaRPr lang="en-US" smtClean="0"/>
          </a:p>
          <a:p>
            <a:pPr eaLnBrk="1" hangingPunct="1">
              <a:buFont typeface="Wingdings" pitchFamily="2" charset="2"/>
              <a:buChar char="q"/>
            </a:pPr>
            <a:r>
              <a:rPr lang="en-US" smtClean="0"/>
              <a:t>Resume Questions – Decision rationale, Teamwork, Leadership</a:t>
            </a:r>
          </a:p>
          <a:p>
            <a:pPr eaLnBrk="1" hangingPunct="1">
              <a:buFont typeface="Wingdings" pitchFamily="2" charset="2"/>
              <a:buChar char="q"/>
            </a:pPr>
            <a:endParaRPr lang="en-US" smtClean="0"/>
          </a:p>
          <a:p>
            <a:pPr eaLnBrk="1" hangingPunct="1">
              <a:buFont typeface="Wingdings" pitchFamily="2" charset="2"/>
              <a:buChar char="q"/>
            </a:pPr>
            <a:r>
              <a:rPr lang="en-US" smtClean="0"/>
              <a:t>Your Questions to the interviewer</a:t>
            </a:r>
          </a:p>
          <a:p>
            <a:pPr eaLnBrk="1" hangingPunct="1">
              <a:buFont typeface="Wingdings" pitchFamily="2" charset="2"/>
              <a:buChar char="q"/>
            </a:pPr>
            <a:endParaRPr lang="en-US" smtClean="0"/>
          </a:p>
          <a:p>
            <a:pPr eaLnBrk="1" hangingPunct="1">
              <a:buFont typeface="Wingdings" pitchFamily="2" charset="2"/>
              <a:buChar char="q"/>
            </a:pPr>
            <a:r>
              <a:rPr lang="en-US" smtClean="0"/>
              <a:t>The focus should always be YOU</a:t>
            </a:r>
          </a:p>
          <a:p>
            <a:pPr eaLnBrk="1" hangingPunct="1">
              <a:buFont typeface="Wingdings" pitchFamily="2" charset="2"/>
              <a:buChar char="q"/>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Case Studies</a:t>
            </a:r>
          </a:p>
        </p:txBody>
      </p:sp>
      <p:sp>
        <p:nvSpPr>
          <p:cNvPr id="21507"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q"/>
            </a:pPr>
            <a:r>
              <a:rPr lang="en-US" smtClean="0"/>
              <a:t>Short version of real client studies taken up by firms to test interviewee’s problem solving skills</a:t>
            </a:r>
          </a:p>
          <a:p>
            <a:pPr eaLnBrk="1" hangingPunct="1">
              <a:buFont typeface="Wingdings" pitchFamily="2" charset="2"/>
              <a:buChar char="q"/>
            </a:pPr>
            <a:endParaRPr lang="en-US" smtClean="0"/>
          </a:p>
          <a:p>
            <a:pPr eaLnBrk="1" hangingPunct="1">
              <a:buFont typeface="Wingdings" pitchFamily="2" charset="2"/>
              <a:buChar char="q"/>
            </a:pPr>
            <a:r>
              <a:rPr lang="en-US" smtClean="0"/>
              <a:t>Your goal  </a:t>
            </a:r>
            <a:endParaRPr lang="en-US" sz="2400" smtClean="0"/>
          </a:p>
          <a:p>
            <a:pPr lvl="1" eaLnBrk="1" hangingPunct="1">
              <a:buFont typeface="Wingdings" pitchFamily="2" charset="2"/>
              <a:buChar char="q"/>
            </a:pPr>
            <a:r>
              <a:rPr lang="en-US" smtClean="0"/>
              <a:t>Put together a logical approach</a:t>
            </a:r>
          </a:p>
          <a:p>
            <a:pPr lvl="1" eaLnBrk="1" hangingPunct="1">
              <a:buFont typeface="Wingdings" pitchFamily="2" charset="2"/>
              <a:buChar char="q"/>
            </a:pPr>
            <a:r>
              <a:rPr lang="en-US" smtClean="0"/>
              <a:t>Offer a solution/recommendation if possible</a:t>
            </a:r>
          </a:p>
          <a:p>
            <a:pPr eaLnBrk="1" hangingPunct="1">
              <a:buFont typeface="Wingdings" pitchFamily="2" charset="2"/>
              <a:buChar char="q"/>
            </a:pPr>
            <a:endParaRPr lang="en-US" sz="2500" smtClean="0"/>
          </a:p>
          <a:p>
            <a:pPr eaLnBrk="1" hangingPunct="1">
              <a:buFont typeface="Wingdings" pitchFamily="2" charset="2"/>
              <a:buChar char="q"/>
            </a:pP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How to solve a case study</a:t>
            </a:r>
          </a:p>
        </p:txBody>
      </p:sp>
      <p:sp>
        <p:nvSpPr>
          <p:cNvPr id="3" name="Content Placeholder 2"/>
          <p:cNvSpPr>
            <a:spLocks noGrp="1"/>
          </p:cNvSpPr>
          <p:nvPr>
            <p:ph sz="quarter" idx="1"/>
          </p:nvPr>
        </p:nvSpPr>
        <p:spPr>
          <a:xfrm>
            <a:off x="612775" y="1600200"/>
            <a:ext cx="8153400" cy="4495800"/>
          </a:xfrm>
        </p:spPr>
        <p:txBody>
          <a:bodyPr>
            <a:normAutofit/>
          </a:bodyPr>
          <a:lstStyle/>
          <a:p>
            <a:pPr marL="137160" indent="0" eaLnBrk="1" fontAlgn="auto" hangingPunct="1">
              <a:spcAft>
                <a:spcPts val="0"/>
              </a:spcAft>
              <a:buFont typeface="Wingdings"/>
              <a:buNone/>
              <a:defRPr/>
            </a:pPr>
            <a:r>
              <a:rPr lang="en-US" dirty="0" smtClean="0"/>
              <a:t>A simple four step approach</a:t>
            </a:r>
          </a:p>
          <a:p>
            <a:pPr marL="320040" indent="-320040" eaLnBrk="1" fontAlgn="auto" hangingPunct="1">
              <a:spcAft>
                <a:spcPts val="0"/>
              </a:spcAft>
              <a:buFont typeface="Wingdings" pitchFamily="2" charset="2"/>
              <a:buChar char="q"/>
              <a:defRPr/>
            </a:pPr>
            <a:endParaRPr lang="en-US" dirty="0"/>
          </a:p>
          <a:p>
            <a:pPr marL="320040" indent="-320040" eaLnBrk="1" fontAlgn="auto" hangingPunct="1">
              <a:spcAft>
                <a:spcPts val="0"/>
              </a:spcAft>
              <a:buFont typeface="Wingdings" pitchFamily="2" charset="2"/>
              <a:buChar char="q"/>
              <a:defRPr/>
            </a:pPr>
            <a:r>
              <a:rPr lang="en-US" dirty="0"/>
              <a:t>Understand/Clarify/Verify Objectives</a:t>
            </a:r>
          </a:p>
          <a:p>
            <a:pPr marL="320040" indent="-320040" eaLnBrk="1" fontAlgn="auto" hangingPunct="1">
              <a:spcAft>
                <a:spcPts val="0"/>
              </a:spcAft>
              <a:buFont typeface="Wingdings" pitchFamily="2" charset="2"/>
              <a:buChar char="q"/>
              <a:defRPr/>
            </a:pPr>
            <a:r>
              <a:rPr lang="en-US" dirty="0"/>
              <a:t>Structure</a:t>
            </a:r>
          </a:p>
          <a:p>
            <a:pPr marL="320040" indent="-320040" eaLnBrk="1" fontAlgn="auto" hangingPunct="1">
              <a:spcAft>
                <a:spcPts val="0"/>
              </a:spcAft>
              <a:buFont typeface="Wingdings" pitchFamily="2" charset="2"/>
              <a:buChar char="q"/>
              <a:defRPr/>
            </a:pPr>
            <a:r>
              <a:rPr lang="en-US" dirty="0"/>
              <a:t>Analyze</a:t>
            </a:r>
          </a:p>
          <a:p>
            <a:pPr marL="320040" indent="-320040" eaLnBrk="1" fontAlgn="auto" hangingPunct="1">
              <a:spcAft>
                <a:spcPts val="0"/>
              </a:spcAft>
              <a:buFont typeface="Wingdings" pitchFamily="2" charset="2"/>
              <a:buChar char="q"/>
              <a:defRPr/>
            </a:pPr>
            <a:r>
              <a:rPr lang="en-US" dirty="0"/>
              <a:t>Recommend</a:t>
            </a:r>
          </a:p>
          <a:p>
            <a:pPr marL="320040" indent="-320040" eaLnBrk="1" fontAlgn="auto" hangingPunct="1">
              <a:spcAft>
                <a:spcPts val="0"/>
              </a:spcAft>
              <a:buFont typeface="Wingdings" pitchFamily="2" charset="2"/>
              <a:buChar char="q"/>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Types of case studies</a:t>
            </a:r>
          </a:p>
        </p:txBody>
      </p:sp>
      <p:sp>
        <p:nvSpPr>
          <p:cNvPr id="23555"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q"/>
            </a:pPr>
            <a:endParaRPr lang="en-US" smtClean="0"/>
          </a:p>
          <a:p>
            <a:pPr eaLnBrk="1" hangingPunct="1">
              <a:buFont typeface="Wingdings" pitchFamily="2" charset="2"/>
              <a:buChar char="q"/>
            </a:pPr>
            <a:r>
              <a:rPr lang="en-US" smtClean="0"/>
              <a:t>Estimation Cases</a:t>
            </a:r>
          </a:p>
          <a:p>
            <a:pPr eaLnBrk="1" hangingPunct="1">
              <a:buFont typeface="Wingdings" pitchFamily="2" charset="2"/>
              <a:buChar char="q"/>
            </a:pPr>
            <a:r>
              <a:rPr lang="en-US" smtClean="0"/>
              <a:t>Business Cases</a:t>
            </a:r>
          </a:p>
          <a:p>
            <a:pPr eaLnBrk="1" hangingPunct="1">
              <a:buFont typeface="Wingdings" pitchFamily="2" charset="2"/>
              <a:buChar char="q"/>
            </a:pPr>
            <a:r>
              <a:rPr lang="en-US" smtClean="0"/>
              <a:t>Brain Teasers/Puzzles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
            </a:r>
            <a:br>
              <a:rPr lang="en-US" smtClean="0">
                <a:solidFill>
                  <a:schemeClr val="tx1"/>
                </a:solidFill>
              </a:rPr>
            </a:br>
            <a:r>
              <a:rPr lang="en-US" smtClean="0">
                <a:solidFill>
                  <a:schemeClr val="tx1"/>
                </a:solidFill>
              </a:rPr>
              <a:t>Tips for preparation</a:t>
            </a:r>
            <a:br>
              <a:rPr lang="en-US" smtClean="0">
                <a:solidFill>
                  <a:schemeClr val="tx1"/>
                </a:solidFill>
              </a:rPr>
            </a:br>
            <a:endParaRPr lang="en-US" smtClean="0">
              <a:solidFill>
                <a:schemeClr val="tx1"/>
              </a:solidFill>
            </a:endParaRPr>
          </a:p>
        </p:txBody>
      </p:sp>
      <p:sp>
        <p:nvSpPr>
          <p:cNvPr id="3" name="Content Placeholder 2"/>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Font typeface="Wingdings" pitchFamily="2" charset="2"/>
              <a:buChar char="q"/>
              <a:defRPr/>
            </a:pPr>
            <a:endParaRPr lang="en-US" dirty="0" smtClean="0"/>
          </a:p>
          <a:p>
            <a:pPr marL="320040" indent="-320040" eaLnBrk="1" fontAlgn="auto" hangingPunct="1">
              <a:spcAft>
                <a:spcPts val="0"/>
              </a:spcAft>
              <a:buFont typeface="Wingdings" pitchFamily="2" charset="2"/>
              <a:buChar char="q"/>
              <a:defRPr/>
            </a:pPr>
            <a:r>
              <a:rPr lang="en-US" dirty="0" smtClean="0"/>
              <a:t>Practice </a:t>
            </a:r>
            <a:r>
              <a:rPr lang="en-US" dirty="0"/>
              <a:t>cases LIVE with different partners</a:t>
            </a:r>
          </a:p>
          <a:p>
            <a:pPr marL="320040" indent="-320040" eaLnBrk="1" fontAlgn="auto" hangingPunct="1">
              <a:spcAft>
                <a:spcPts val="0"/>
              </a:spcAft>
              <a:buFont typeface="Wingdings" pitchFamily="2" charset="2"/>
              <a:buChar char="q"/>
              <a:defRPr/>
            </a:pPr>
            <a:r>
              <a:rPr lang="en-US" dirty="0"/>
              <a:t>Make every practice count</a:t>
            </a:r>
          </a:p>
          <a:p>
            <a:pPr marL="320040" indent="-320040" eaLnBrk="1" fontAlgn="auto" hangingPunct="1">
              <a:spcAft>
                <a:spcPts val="0"/>
              </a:spcAft>
              <a:buFont typeface="Wingdings" pitchFamily="2" charset="2"/>
              <a:buChar char="q"/>
              <a:defRPr/>
            </a:pPr>
            <a:r>
              <a:rPr lang="en-US" dirty="0"/>
              <a:t>Practice different types of cases</a:t>
            </a:r>
          </a:p>
          <a:p>
            <a:pPr marL="320040" indent="-320040" eaLnBrk="1" fontAlgn="auto" hangingPunct="1">
              <a:spcAft>
                <a:spcPts val="0"/>
              </a:spcAft>
              <a:buFont typeface="Wingdings" pitchFamily="2" charset="2"/>
              <a:buChar char="q"/>
              <a:defRPr/>
            </a:pPr>
            <a:endParaRPr lang="en-US" dirty="0" smtClean="0"/>
          </a:p>
          <a:p>
            <a:pPr marL="320040" indent="-320040" eaLnBrk="1" fontAlgn="auto" hangingPunct="1">
              <a:spcAft>
                <a:spcPts val="0"/>
              </a:spcAft>
              <a:buFont typeface="Wingdings" pitchFamily="2" charset="2"/>
              <a:buChar char="q"/>
              <a:defRPr/>
            </a:pPr>
            <a:endParaRPr lang="en-US" dirty="0"/>
          </a:p>
          <a:p>
            <a:pPr marL="137160" indent="0" eaLnBrk="1" fontAlgn="auto" hangingPunct="1">
              <a:spcAft>
                <a:spcPts val="0"/>
              </a:spcAft>
              <a:buFont typeface="Wingdings"/>
              <a:buNone/>
              <a:defRPr/>
            </a:pPr>
            <a:r>
              <a:rPr lang="en-US" dirty="0" smtClean="0"/>
              <a:t>                             </a:t>
            </a:r>
            <a:r>
              <a:rPr lang="en-US" b="1" i="1" dirty="0" smtClean="0"/>
              <a:t>Don’t </a:t>
            </a:r>
            <a:r>
              <a:rPr lang="en-US" b="1" i="1" dirty="0"/>
              <a:t>overdo it</a:t>
            </a:r>
          </a:p>
          <a:p>
            <a:pPr marL="320040" indent="-320040" eaLnBrk="1" fontAlgn="auto" hangingPunct="1">
              <a:spcAft>
                <a:spcPts val="0"/>
              </a:spcAft>
              <a:buFont typeface="Wingdings" pitchFamily="2" charset="2"/>
              <a:buChar char="q"/>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Interview tips</a:t>
            </a:r>
          </a:p>
        </p:txBody>
      </p:sp>
      <p:sp>
        <p:nvSpPr>
          <p:cNvPr id="25603"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q"/>
            </a:pPr>
            <a:endParaRPr lang="en-US" smtClean="0"/>
          </a:p>
          <a:p>
            <a:pPr eaLnBrk="1" hangingPunct="1">
              <a:buFont typeface="Wingdings" pitchFamily="2" charset="2"/>
              <a:buChar char="q"/>
            </a:pPr>
            <a:r>
              <a:rPr lang="en-US" smtClean="0"/>
              <a:t>Don’t blurt out random stuff / Request for time</a:t>
            </a:r>
          </a:p>
          <a:p>
            <a:pPr eaLnBrk="1" hangingPunct="1">
              <a:buFont typeface="Wingdings" pitchFamily="2" charset="2"/>
              <a:buChar char="q"/>
            </a:pPr>
            <a:r>
              <a:rPr lang="en-US" smtClean="0"/>
              <a:t>Think out loud</a:t>
            </a:r>
          </a:p>
          <a:p>
            <a:pPr eaLnBrk="1" hangingPunct="1">
              <a:buFont typeface="Wingdings" pitchFamily="2" charset="2"/>
              <a:buChar char="q"/>
            </a:pPr>
            <a:r>
              <a:rPr lang="en-US" smtClean="0"/>
              <a:t>Make neat notes </a:t>
            </a:r>
          </a:p>
          <a:p>
            <a:pPr eaLnBrk="1" hangingPunct="1">
              <a:buFont typeface="Wingdings" pitchFamily="2" charset="2"/>
              <a:buChar char="q"/>
            </a:pPr>
            <a:r>
              <a:rPr lang="en-US" smtClean="0"/>
              <a:t>Show interest by asking questions</a:t>
            </a:r>
          </a:p>
          <a:p>
            <a:pPr eaLnBrk="1" hangingPunct="1">
              <a:buFont typeface="Wingdings" pitchFamily="2" charset="2"/>
              <a:buChar char="q"/>
            </a:pPr>
            <a:r>
              <a:rPr lang="en-US" smtClean="0"/>
              <a:t>Don’t indulge in arguments - be firm but don’t be rude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How to prepare?</a:t>
            </a:r>
          </a:p>
        </p:txBody>
      </p:sp>
      <p:sp>
        <p:nvSpPr>
          <p:cNvPr id="26627"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q"/>
            </a:pPr>
            <a:endParaRPr lang="en-US" smtClean="0"/>
          </a:p>
          <a:p>
            <a:pPr eaLnBrk="1" hangingPunct="1">
              <a:buFont typeface="Wingdings" pitchFamily="2" charset="2"/>
              <a:buChar char="q"/>
            </a:pPr>
            <a:r>
              <a:rPr lang="en-US" smtClean="0"/>
              <a:t>Go through the IITK consulting guides</a:t>
            </a:r>
          </a:p>
          <a:p>
            <a:pPr eaLnBrk="1" hangingPunct="1">
              <a:buFont typeface="Wingdings" pitchFamily="2" charset="2"/>
              <a:buChar char="q"/>
            </a:pPr>
            <a:r>
              <a:rPr lang="en-US" smtClean="0"/>
              <a:t>Basic knowledge of micro &amp; macroeconomics</a:t>
            </a:r>
          </a:p>
          <a:p>
            <a:pPr eaLnBrk="1" hangingPunct="1">
              <a:buFont typeface="Wingdings" pitchFamily="2" charset="2"/>
              <a:buChar char="q"/>
            </a:pPr>
            <a:r>
              <a:rPr lang="en-US" smtClean="0"/>
              <a:t>Read business articles</a:t>
            </a:r>
          </a:p>
          <a:p>
            <a:pPr eaLnBrk="1" hangingPunct="1">
              <a:buFont typeface="Wingdings" pitchFamily="2" charset="2"/>
              <a:buChar char="q"/>
            </a:pPr>
            <a:r>
              <a:rPr lang="en-US" smtClean="0"/>
              <a:t>Get a hang of porter’s five forces 4Ps, 5Cs, 7Ss etc.</a:t>
            </a:r>
          </a:p>
          <a:p>
            <a:pPr eaLnBrk="1" hangingPunct="1">
              <a:buFont typeface="Wingdings" pitchFamily="2" charset="2"/>
              <a:buChar char="q"/>
            </a:pPr>
            <a:r>
              <a:rPr lang="en-US" smtClean="0"/>
              <a:t>Best : Make your own frameworks</a:t>
            </a:r>
          </a:p>
          <a:p>
            <a:pPr eaLnBrk="1" hangingPunct="1">
              <a:buFont typeface="Wingdings" pitchFamily="2" charset="2"/>
              <a:buChar char="q"/>
            </a:pP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533400" y="2438400"/>
            <a:ext cx="8229600" cy="1143000"/>
          </a:xfrm>
        </p:spPr>
        <p:txBody>
          <a:bodyPr/>
          <a:lstStyle/>
          <a:p>
            <a:pPr algn="ctr" eaLnBrk="1" hangingPunct="1"/>
            <a:r>
              <a:rPr lang="en-US" sz="6000" smtClean="0">
                <a:solidFill>
                  <a:schemeClr val="tx1"/>
                </a:solidFill>
              </a:rPr>
              <a:t>Queries??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pPr algn="ctr" eaLnBrk="1" hangingPunct="1"/>
            <a:r>
              <a:rPr lang="en-US" smtClean="0">
                <a:solidFill>
                  <a:schemeClr val="tx1"/>
                </a:solidFill>
              </a:rPr>
              <a:t>Disclaimer</a:t>
            </a:r>
          </a:p>
        </p:txBody>
      </p:sp>
      <p:sp>
        <p:nvSpPr>
          <p:cNvPr id="10243" name="Content Placeholder 2"/>
          <p:cNvSpPr>
            <a:spLocks noGrp="1"/>
          </p:cNvSpPr>
          <p:nvPr>
            <p:ph sz="quarter" idx="1"/>
          </p:nvPr>
        </p:nvSpPr>
        <p:spPr>
          <a:xfrm>
            <a:off x="612775" y="1600200"/>
            <a:ext cx="8153400" cy="4495800"/>
          </a:xfrm>
        </p:spPr>
        <p:txBody>
          <a:bodyPr/>
          <a:lstStyle/>
          <a:p>
            <a:pPr indent="-28575" algn="just" eaLnBrk="1" hangingPunct="1">
              <a:buFont typeface="Wingdings" pitchFamily="2" charset="2"/>
              <a:buNone/>
            </a:pPr>
            <a:endParaRPr lang="en-US" smtClean="0"/>
          </a:p>
          <a:p>
            <a:pPr indent="-28575" algn="just" eaLnBrk="1" hangingPunct="1">
              <a:buFont typeface="Wingdings" pitchFamily="2" charset="2"/>
              <a:buNone/>
            </a:pPr>
            <a:r>
              <a:rPr lang="en-US" smtClean="0"/>
              <a:t>The views expressed in this session are based on our limited knowledge about the sector acquired during the placement process.  The speakers should not be held responsible for any type of harm caused by acting on the </a:t>
            </a:r>
            <a:r>
              <a:rPr lang="en-US" i="1" smtClean="0"/>
              <a:t>gyan</a:t>
            </a:r>
            <a:r>
              <a:rPr lang="en-US" smtClean="0"/>
              <a:t> disseminated here.  Appreciation of all types is however warmly welcomed </a:t>
            </a:r>
            <a:r>
              <a:rPr lang="en-US" smtClean="0">
                <a:sym typeface="Wingdings" pitchFamily="2" charset="2"/>
              </a:rPr>
              <a:t></a:t>
            </a:r>
            <a:endParaRPr lang="en-US" smtClean="0"/>
          </a:p>
        </p:txBody>
      </p:sp>
      <p:pic>
        <p:nvPicPr>
          <p:cNvPr id="10244" name="Picture 2"/>
          <p:cNvPicPr>
            <a:picLocks noChangeAspect="1" noChangeArrowheads="1"/>
          </p:cNvPicPr>
          <p:nvPr/>
        </p:nvPicPr>
        <p:blipFill>
          <a:blip r:embed="rId2" cstate="print"/>
          <a:srcRect/>
          <a:stretch>
            <a:fillRect/>
          </a:stretch>
        </p:blipFill>
        <p:spPr bwMode="auto">
          <a:xfrm>
            <a:off x="7467600" y="152400"/>
            <a:ext cx="1162050" cy="103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Outline</a:t>
            </a:r>
          </a:p>
        </p:txBody>
      </p:sp>
      <p:sp>
        <p:nvSpPr>
          <p:cNvPr id="11267" name="Content Placeholder 2"/>
          <p:cNvSpPr>
            <a:spLocks noGrp="1"/>
          </p:cNvSpPr>
          <p:nvPr>
            <p:ph sz="quarter" idx="1"/>
          </p:nvPr>
        </p:nvSpPr>
        <p:spPr>
          <a:xfrm>
            <a:off x="612775" y="1600200"/>
            <a:ext cx="8153400" cy="4495800"/>
          </a:xfrm>
        </p:spPr>
        <p:txBody>
          <a:bodyPr/>
          <a:lstStyle/>
          <a:p>
            <a:pPr eaLnBrk="1" hangingPunct="1"/>
            <a:r>
              <a:rPr lang="en-US" smtClean="0"/>
              <a:t>Overview</a:t>
            </a:r>
          </a:p>
          <a:p>
            <a:pPr eaLnBrk="1" hangingPunct="1"/>
            <a:r>
              <a:rPr lang="en-US" smtClean="0"/>
              <a:t>Selection Process and Criteria</a:t>
            </a:r>
          </a:p>
          <a:p>
            <a:pPr eaLnBrk="1" hangingPunct="1"/>
            <a:r>
              <a:rPr lang="en-US" smtClean="0"/>
              <a:t>How to prepare??</a:t>
            </a:r>
          </a:p>
          <a:p>
            <a:pPr eaLnBrk="1" hangingPunct="1"/>
            <a:r>
              <a:rPr lang="en-US" smtClean="0"/>
              <a:t>A  live case</a:t>
            </a:r>
          </a:p>
          <a:p>
            <a:pPr eaLnBrk="1" hangingPunct="1"/>
            <a:endParaRPr lang="en-US" smtClean="0"/>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What do consultants do??</a:t>
            </a:r>
          </a:p>
        </p:txBody>
      </p:sp>
      <p:sp>
        <p:nvSpPr>
          <p:cNvPr id="12291" name="Content Placeholder 2"/>
          <p:cNvSpPr>
            <a:spLocks noGrp="1"/>
          </p:cNvSpPr>
          <p:nvPr>
            <p:ph sz="quarter" idx="1"/>
          </p:nvPr>
        </p:nvSpPr>
        <p:spPr>
          <a:xfrm>
            <a:off x="612775" y="1600200"/>
            <a:ext cx="8153400" cy="4495800"/>
          </a:xfrm>
        </p:spPr>
        <p:txBody>
          <a:bodyPr/>
          <a:lstStyle/>
          <a:p>
            <a:pPr marL="136525" indent="0" eaLnBrk="1" hangingPunct="1">
              <a:buFont typeface="Wingdings" pitchFamily="2" charset="2"/>
              <a:buNone/>
            </a:pPr>
            <a:endParaRPr lang="en-US" smtClean="0"/>
          </a:p>
          <a:p>
            <a:pPr marL="136525" indent="0" eaLnBrk="1" hangingPunct="1">
              <a:buFont typeface="Wingdings" pitchFamily="2" charset="2"/>
              <a:buNone/>
            </a:pPr>
            <a:endParaRPr lang="en-US" smtClean="0"/>
          </a:p>
          <a:p>
            <a:pPr marL="136525" indent="0" eaLnBrk="1" hangingPunct="1">
              <a:buFont typeface="Wingdings" pitchFamily="2" charset="2"/>
              <a:buNone/>
            </a:pPr>
            <a:r>
              <a:rPr lang="en-US" smtClean="0"/>
              <a:t>Consultants are hired by companies to solve their problems because of the belief that objective and independent analysis of issues can lead to better solutions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Types of problems handled</a:t>
            </a:r>
          </a:p>
        </p:txBody>
      </p:sp>
      <p:sp>
        <p:nvSpPr>
          <p:cNvPr id="13315"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Ø"/>
            </a:pPr>
            <a:endParaRPr lang="en-US" smtClean="0"/>
          </a:p>
          <a:p>
            <a:pPr eaLnBrk="1" hangingPunct="1">
              <a:buFont typeface="Wingdings" pitchFamily="2" charset="2"/>
              <a:buChar char="q"/>
            </a:pPr>
            <a:r>
              <a:rPr lang="en-US" smtClean="0"/>
              <a:t>Increasing market share</a:t>
            </a:r>
          </a:p>
          <a:p>
            <a:pPr eaLnBrk="1" hangingPunct="1">
              <a:buFont typeface="Wingdings" pitchFamily="2" charset="2"/>
              <a:buChar char="q"/>
            </a:pPr>
            <a:r>
              <a:rPr lang="en-US" smtClean="0"/>
              <a:t>Increasing profitability</a:t>
            </a:r>
          </a:p>
          <a:p>
            <a:pPr eaLnBrk="1" hangingPunct="1">
              <a:buFont typeface="Wingdings" pitchFamily="2" charset="2"/>
              <a:buChar char="q"/>
            </a:pPr>
            <a:r>
              <a:rPr lang="en-US" smtClean="0"/>
              <a:t>Evaluating/introducing new products/services</a:t>
            </a:r>
          </a:p>
          <a:p>
            <a:pPr eaLnBrk="1" hangingPunct="1">
              <a:buFont typeface="Wingdings" pitchFamily="2" charset="2"/>
              <a:buChar char="q"/>
            </a:pPr>
            <a:r>
              <a:rPr lang="en-US" smtClean="0"/>
              <a:t>Marketing/Sales</a:t>
            </a:r>
          </a:p>
          <a:p>
            <a:pPr eaLnBrk="1" hangingPunct="1">
              <a:buFont typeface="Wingdings" pitchFamily="2" charset="2"/>
              <a:buChar char="q"/>
            </a:pPr>
            <a:r>
              <a:rPr lang="en-US" smtClean="0"/>
              <a:t>Logistics</a:t>
            </a:r>
          </a:p>
          <a:p>
            <a:pPr eaLnBrk="1" hangingPunct="1">
              <a:buFont typeface="Wingdings" pitchFamily="2" charset="2"/>
              <a:buChar char="q"/>
            </a:pPr>
            <a:r>
              <a:rPr lang="en-US" smtClean="0"/>
              <a:t>Merger/Acquisition </a:t>
            </a:r>
          </a:p>
          <a:p>
            <a:pPr eaLnBrk="1" hangingPunct="1">
              <a:buFont typeface="Wingdings" pitchFamily="2" charset="2"/>
              <a:buChar char="q"/>
            </a:pPr>
            <a:r>
              <a:rPr lang="en-US" smtClean="0"/>
              <a:t>Competitive Response</a:t>
            </a:r>
          </a:p>
          <a:p>
            <a:pPr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Types of consulting firms</a:t>
            </a:r>
          </a:p>
        </p:txBody>
      </p:sp>
      <p:sp>
        <p:nvSpPr>
          <p:cNvPr id="14339"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q"/>
            </a:pPr>
            <a:endParaRPr lang="en-US" smtClean="0"/>
          </a:p>
          <a:p>
            <a:pPr eaLnBrk="1" hangingPunct="1">
              <a:buFont typeface="Wingdings" pitchFamily="2" charset="2"/>
              <a:buChar char="q"/>
            </a:pPr>
            <a:r>
              <a:rPr lang="en-US" smtClean="0"/>
              <a:t>Strategy Consulting </a:t>
            </a:r>
          </a:p>
          <a:p>
            <a:pPr eaLnBrk="1" hangingPunct="1">
              <a:buFont typeface="Wingdings" pitchFamily="2" charset="2"/>
              <a:buChar char="q"/>
            </a:pPr>
            <a:r>
              <a:rPr lang="en-US" smtClean="0"/>
              <a:t>Operations Consulting</a:t>
            </a:r>
          </a:p>
          <a:p>
            <a:pPr eaLnBrk="1" hangingPunct="1">
              <a:buFont typeface="Wingdings" pitchFamily="2" charset="2"/>
              <a:buChar char="q"/>
            </a:pPr>
            <a:r>
              <a:rPr lang="en-US" smtClean="0"/>
              <a:t>Analytics Consulting</a:t>
            </a:r>
          </a:p>
          <a:p>
            <a:pPr eaLnBrk="1" hangingPunct="1">
              <a:buFont typeface="Wingdings" pitchFamily="2" charset="2"/>
              <a:buChar char="q"/>
            </a:pPr>
            <a:r>
              <a:rPr lang="en-US" smtClean="0"/>
              <a:t>IT Consulting</a:t>
            </a:r>
          </a:p>
          <a:p>
            <a:pPr eaLnBrk="1" hangingPunct="1">
              <a:buFont typeface="Wingdings" pitchFamily="2" charset="2"/>
              <a:buChar char="q"/>
            </a:pPr>
            <a:r>
              <a:rPr lang="en-US" smtClean="0"/>
              <a:t>HR Consulting</a:t>
            </a:r>
          </a:p>
          <a:p>
            <a:pPr eaLnBrk="1" hangingPunct="1">
              <a:buFont typeface="Wingdings" pitchFamily="2" charset="2"/>
              <a:buChar char="q"/>
            </a:pPr>
            <a:r>
              <a:rPr lang="en-US" smtClean="0"/>
              <a:t>Specific Services Consulting</a:t>
            </a:r>
          </a:p>
          <a:p>
            <a:pPr eaLnBrk="1" hangingPunct="1">
              <a:buFont typeface="Wingdings" pitchFamily="2" charset="2"/>
              <a:buChar char="q"/>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pPr eaLnBrk="1" fontAlgn="auto" hangingPunct="1">
              <a:spcAft>
                <a:spcPts val="0"/>
              </a:spcAft>
              <a:defRPr/>
            </a:pPr>
            <a:r>
              <a:rPr lang="en-US" dirty="0" smtClean="0">
                <a:solidFill>
                  <a:schemeClr val="tx1"/>
                </a:solidFill>
              </a:rPr>
              <a:t>Firms that visited our campus</a:t>
            </a:r>
            <a:r>
              <a:rPr lang="en-US" dirty="0">
                <a:solidFill>
                  <a:schemeClr val="tx1"/>
                </a:solidFill>
                <a:effectLst>
                  <a:outerShdw blurRad="38100" dist="38100" dir="2700000" algn="tl">
                    <a:srgbClr val="000000">
                      <a:alpha val="43137"/>
                    </a:srgbClr>
                  </a:outerShdw>
                </a:effectLst>
              </a:rPr>
              <a:t/>
            </a:r>
            <a:br>
              <a:rPr lang="en-US" dirty="0">
                <a:solidFill>
                  <a:schemeClr val="tx1"/>
                </a:solidFill>
                <a:effectLst>
                  <a:outerShdw blurRad="38100" dist="38100" dir="2700000" algn="tl">
                    <a:srgbClr val="000000">
                      <a:alpha val="43137"/>
                    </a:srgbClr>
                  </a:outerShdw>
                </a:effectLst>
              </a:rPr>
            </a:br>
            <a:endParaRPr lang="en-US" dirty="0">
              <a:solidFill>
                <a:schemeClr val="tx1"/>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775" y="1600200"/>
            <a:ext cx="8153400" cy="4495800"/>
          </a:xfrm>
        </p:spPr>
        <p:txBody>
          <a:bodyPr>
            <a:normAutofit fontScale="92500" lnSpcReduction="10000"/>
          </a:bodyPr>
          <a:lstStyle/>
          <a:p>
            <a:pPr marL="320040" indent="-320040" eaLnBrk="1" fontAlgn="auto" hangingPunct="1">
              <a:spcAft>
                <a:spcPts val="0"/>
              </a:spcAft>
              <a:buFont typeface="Wingdings" pitchFamily="2" charset="2"/>
              <a:buChar char="q"/>
              <a:defRPr/>
            </a:pPr>
            <a:endParaRPr lang="en-US" dirty="0" smtClean="0"/>
          </a:p>
          <a:p>
            <a:pPr marL="320040" indent="-320040" eaLnBrk="1" fontAlgn="auto" hangingPunct="1">
              <a:spcAft>
                <a:spcPts val="0"/>
              </a:spcAft>
              <a:buFont typeface="Wingdings" pitchFamily="2" charset="2"/>
              <a:buChar char="q"/>
              <a:defRPr/>
            </a:pPr>
            <a:r>
              <a:rPr lang="en-US" dirty="0" smtClean="0"/>
              <a:t>McKinsey &amp; Company</a:t>
            </a:r>
            <a:endParaRPr lang="en-US" dirty="0"/>
          </a:p>
          <a:p>
            <a:pPr marL="320040" indent="-320040" eaLnBrk="1" fontAlgn="auto" hangingPunct="1">
              <a:spcAft>
                <a:spcPts val="0"/>
              </a:spcAft>
              <a:buFont typeface="Wingdings" pitchFamily="2" charset="2"/>
              <a:buChar char="q"/>
              <a:defRPr/>
            </a:pPr>
            <a:r>
              <a:rPr lang="en-US" dirty="0" smtClean="0"/>
              <a:t>Boston Consulting Group</a:t>
            </a:r>
            <a:endParaRPr lang="en-US" dirty="0"/>
          </a:p>
          <a:p>
            <a:pPr marL="320040" indent="-320040" eaLnBrk="1" fontAlgn="auto" hangingPunct="1">
              <a:spcAft>
                <a:spcPts val="0"/>
              </a:spcAft>
              <a:buFont typeface="Wingdings" pitchFamily="2" charset="2"/>
              <a:buChar char="q"/>
              <a:defRPr/>
            </a:pPr>
            <a:r>
              <a:rPr lang="en-US" dirty="0"/>
              <a:t>Opera Solutions</a:t>
            </a:r>
          </a:p>
          <a:p>
            <a:pPr marL="320040" indent="-320040" eaLnBrk="1" fontAlgn="auto" hangingPunct="1">
              <a:spcAft>
                <a:spcPts val="0"/>
              </a:spcAft>
              <a:buFont typeface="Wingdings" pitchFamily="2" charset="2"/>
              <a:buChar char="q"/>
              <a:defRPr/>
            </a:pPr>
            <a:r>
              <a:rPr lang="en-US" dirty="0" smtClean="0"/>
              <a:t>Diamond Management &amp; Technology Consultants</a:t>
            </a:r>
            <a:endParaRPr lang="en-US" dirty="0"/>
          </a:p>
          <a:p>
            <a:pPr marL="320040" indent="-320040" eaLnBrk="1" fontAlgn="auto" hangingPunct="1">
              <a:spcAft>
                <a:spcPts val="0"/>
              </a:spcAft>
              <a:buFont typeface="Wingdings" pitchFamily="2" charset="2"/>
              <a:buChar char="q"/>
              <a:defRPr/>
            </a:pPr>
            <a:r>
              <a:rPr lang="en-US" dirty="0"/>
              <a:t>Deloitte</a:t>
            </a:r>
          </a:p>
          <a:p>
            <a:pPr marL="320040" indent="-320040" eaLnBrk="1" fontAlgn="auto" hangingPunct="1">
              <a:spcAft>
                <a:spcPts val="0"/>
              </a:spcAft>
              <a:buFont typeface="Wingdings" pitchFamily="2" charset="2"/>
              <a:buChar char="q"/>
              <a:defRPr/>
            </a:pPr>
            <a:r>
              <a:rPr lang="en-US" dirty="0" smtClean="0"/>
              <a:t>ZS Associates</a:t>
            </a:r>
            <a:endParaRPr lang="en-US" dirty="0"/>
          </a:p>
          <a:p>
            <a:pPr marL="320040" indent="-320040" eaLnBrk="1" fontAlgn="auto" hangingPunct="1">
              <a:spcAft>
                <a:spcPts val="0"/>
              </a:spcAft>
              <a:buFont typeface="Wingdings" pitchFamily="2" charset="2"/>
              <a:buChar char="q"/>
              <a:defRPr/>
            </a:pPr>
            <a:r>
              <a:rPr lang="en-US" dirty="0"/>
              <a:t>I3 consulting</a:t>
            </a:r>
          </a:p>
          <a:p>
            <a:pPr marL="320040" indent="-320040" eaLnBrk="1" fontAlgn="auto" hangingPunct="1">
              <a:spcAft>
                <a:spcPts val="0"/>
              </a:spcAft>
              <a:buFont typeface="Wingdings" pitchFamily="2" charset="2"/>
              <a:buChar char="q"/>
              <a:defRPr/>
            </a:pPr>
            <a:r>
              <a:rPr lang="en-US" dirty="0"/>
              <a:t>EXL </a:t>
            </a:r>
            <a:r>
              <a:rPr lang="en-US" dirty="0" smtClean="0"/>
              <a:t>services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457200"/>
            <a:ext cx="8229600" cy="1143000"/>
          </a:xfrm>
        </p:spPr>
        <p:txBody>
          <a:bodyPr/>
          <a:lstStyle/>
          <a:p>
            <a:pPr eaLnBrk="1" hangingPunct="1"/>
            <a:r>
              <a:rPr lang="en-US" smtClean="0">
                <a:solidFill>
                  <a:schemeClr val="tx1"/>
                </a:solidFill>
              </a:rPr>
              <a:t/>
            </a:r>
            <a:br>
              <a:rPr lang="en-US" smtClean="0">
                <a:solidFill>
                  <a:schemeClr val="tx1"/>
                </a:solidFill>
              </a:rPr>
            </a:br>
            <a:r>
              <a:rPr lang="en-US" smtClean="0">
                <a:solidFill>
                  <a:schemeClr val="tx1"/>
                </a:solidFill>
              </a:rPr>
              <a:t>Selection criteria</a:t>
            </a:r>
            <a:br>
              <a:rPr lang="en-US" smtClean="0">
                <a:solidFill>
                  <a:schemeClr val="tx1"/>
                </a:solidFill>
              </a:rPr>
            </a:br>
            <a:r>
              <a:rPr lang="en-US" smtClean="0">
                <a:solidFill>
                  <a:schemeClr val="tx1"/>
                </a:solidFill>
              </a:rPr>
              <a:t>                           </a:t>
            </a:r>
            <a:br>
              <a:rPr lang="en-US" smtClean="0">
                <a:solidFill>
                  <a:schemeClr val="tx1"/>
                </a:solidFill>
              </a:rPr>
            </a:br>
            <a:r>
              <a:rPr lang="en-US" smtClean="0">
                <a:solidFill>
                  <a:schemeClr val="tx1"/>
                </a:solidFill>
              </a:rPr>
              <a:t>	        </a:t>
            </a:r>
            <a:r>
              <a:rPr lang="en-US" i="1" smtClean="0">
                <a:solidFill>
                  <a:schemeClr val="tx1"/>
                </a:solidFill>
              </a:rPr>
              <a:t>Logos, Ethos, Pathos</a:t>
            </a:r>
          </a:p>
        </p:txBody>
      </p:sp>
      <p:sp>
        <p:nvSpPr>
          <p:cNvPr id="16387" name="Content Placeholder 2"/>
          <p:cNvSpPr>
            <a:spLocks noGrp="1"/>
          </p:cNvSpPr>
          <p:nvPr>
            <p:ph sz="quarter" idx="1"/>
          </p:nvPr>
        </p:nvSpPr>
        <p:spPr>
          <a:xfrm>
            <a:off x="228600" y="1676400"/>
            <a:ext cx="8229600" cy="4708525"/>
          </a:xfrm>
        </p:spPr>
        <p:txBody>
          <a:bodyPr/>
          <a:lstStyle/>
          <a:p>
            <a:pPr indent="-84138" algn="ctr" eaLnBrk="1" hangingPunct="1">
              <a:buFont typeface="Wingdings" pitchFamily="2" charset="2"/>
              <a:buChar char="q"/>
            </a:pPr>
            <a:endParaRPr lang="en-US" smtClean="0"/>
          </a:p>
          <a:p>
            <a:pPr indent="-84138" eaLnBrk="1" hangingPunct="1">
              <a:buFont typeface="Wingdings" pitchFamily="2" charset="2"/>
              <a:buNone/>
            </a:pPr>
            <a:endParaRPr lang="en-US" smtClean="0"/>
          </a:p>
          <a:p>
            <a:pPr indent="-84138" eaLnBrk="1" hangingPunct="1">
              <a:buFont typeface="Wingdings" pitchFamily="2" charset="2"/>
              <a:buChar char="q"/>
            </a:pPr>
            <a:r>
              <a:rPr lang="en-US" smtClean="0"/>
              <a:t> Leadership qualities</a:t>
            </a:r>
          </a:p>
          <a:p>
            <a:pPr indent="-84138" eaLnBrk="1" hangingPunct="1">
              <a:buFont typeface="Wingdings" pitchFamily="2" charset="2"/>
              <a:buChar char="q"/>
            </a:pPr>
            <a:r>
              <a:rPr lang="en-US" smtClean="0"/>
              <a:t> Problem solving skills</a:t>
            </a:r>
          </a:p>
          <a:p>
            <a:pPr indent="-84138" eaLnBrk="1" hangingPunct="1">
              <a:buFont typeface="Wingdings" pitchFamily="2" charset="2"/>
              <a:buChar char="q"/>
            </a:pPr>
            <a:r>
              <a:rPr lang="en-US" smtClean="0"/>
              <a:t> Communication skills</a:t>
            </a:r>
          </a:p>
          <a:p>
            <a:pPr indent="-84138" eaLnBrk="1" hangingPunct="1">
              <a:buFont typeface="Wingdings" pitchFamily="2" charset="2"/>
              <a:buChar char="q"/>
            </a:pPr>
            <a:r>
              <a:rPr lang="en-US" smtClean="0"/>
              <a:t> Creativity</a:t>
            </a:r>
          </a:p>
          <a:p>
            <a:pPr indent="-84138" eaLnBrk="1" hangingPunct="1">
              <a:buFont typeface="Wingdings" pitchFamily="2" charset="2"/>
              <a:buChar char="q"/>
            </a:pPr>
            <a:r>
              <a:rPr lang="en-US" smtClean="0"/>
              <a:t> Cultural fit ??</a:t>
            </a:r>
          </a:p>
          <a:p>
            <a:pPr indent="-84138" eaLnBrk="1" hangingPunct="1">
              <a:buFont typeface="Wingdings" pitchFamily="2" charset="2"/>
              <a:buChar char="q"/>
            </a:pP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pPr eaLnBrk="1" hangingPunct="1"/>
            <a:r>
              <a:rPr lang="en-US" smtClean="0">
                <a:solidFill>
                  <a:schemeClr val="tx1"/>
                </a:solidFill>
              </a:rPr>
              <a:t>Selection procedure</a:t>
            </a:r>
          </a:p>
        </p:txBody>
      </p:sp>
      <p:sp>
        <p:nvSpPr>
          <p:cNvPr id="17411" name="Content Placeholder 2"/>
          <p:cNvSpPr>
            <a:spLocks noGrp="1"/>
          </p:cNvSpPr>
          <p:nvPr>
            <p:ph sz="quarter" idx="1"/>
          </p:nvPr>
        </p:nvSpPr>
        <p:spPr>
          <a:xfrm>
            <a:off x="612775" y="1600200"/>
            <a:ext cx="8153400" cy="4495800"/>
          </a:xfrm>
        </p:spPr>
        <p:txBody>
          <a:bodyPr/>
          <a:lstStyle/>
          <a:p>
            <a:pPr eaLnBrk="1" hangingPunct="1">
              <a:buFont typeface="Wingdings" pitchFamily="2" charset="2"/>
              <a:buChar char="Ø"/>
            </a:pPr>
            <a:endParaRPr lang="en-US" smtClean="0"/>
          </a:p>
          <a:p>
            <a:pPr eaLnBrk="1" hangingPunct="1">
              <a:buFont typeface="Wingdings" pitchFamily="2" charset="2"/>
              <a:buChar char="q"/>
            </a:pPr>
            <a:r>
              <a:rPr lang="en-US" smtClean="0"/>
              <a:t>Resume based Shortlisting Round</a:t>
            </a:r>
          </a:p>
          <a:p>
            <a:pPr eaLnBrk="1" hangingPunct="1">
              <a:buFont typeface="Wingdings" pitchFamily="2" charset="2"/>
              <a:buChar char="q"/>
            </a:pPr>
            <a:r>
              <a:rPr lang="en-US" smtClean="0"/>
              <a:t>Interview round - generally 3-4 interviews</a:t>
            </a:r>
          </a:p>
          <a:p>
            <a:pPr lvl="1" eaLnBrk="1" hangingPunct="1"/>
            <a:r>
              <a:rPr lang="en-US" smtClean="0"/>
              <a:t>   Experience interview</a:t>
            </a:r>
          </a:p>
          <a:p>
            <a:pPr lvl="1" eaLnBrk="1" hangingPunct="1"/>
            <a:r>
              <a:rPr lang="en-US" smtClean="0"/>
              <a:t>   Case studies/Brain teasers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1344</TotalTime>
  <Words>447</Words>
  <Application>Microsoft Office PowerPoint</Application>
  <PresentationFormat>On-screen Show (4:3)</PresentationFormat>
  <Paragraphs>121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Tw Cen MT</vt:lpstr>
      <vt:lpstr>Wingdings</vt:lpstr>
      <vt:lpstr>Wingdings 2</vt:lpstr>
      <vt:lpstr>Calibri</vt:lpstr>
      <vt:lpstr>Median</vt:lpstr>
      <vt:lpstr> </vt:lpstr>
      <vt:lpstr>Disclaimer</vt:lpstr>
      <vt:lpstr>Outline</vt:lpstr>
      <vt:lpstr>What do consultants do??</vt:lpstr>
      <vt:lpstr>Types of problems handled</vt:lpstr>
      <vt:lpstr>Types of consulting firms</vt:lpstr>
      <vt:lpstr>Firms that visited our campus </vt:lpstr>
      <vt:lpstr> Selection criteria                                      Logos, Ethos, Pathos</vt:lpstr>
      <vt:lpstr>Selection procedure</vt:lpstr>
      <vt:lpstr>Pre-Interview Preparations </vt:lpstr>
      <vt:lpstr>Experience Interview</vt:lpstr>
      <vt:lpstr>Experience Interview</vt:lpstr>
      <vt:lpstr>Case Studies</vt:lpstr>
      <vt:lpstr>How to solve a case study</vt:lpstr>
      <vt:lpstr>Types of case studies</vt:lpstr>
      <vt:lpstr> Tips for preparation </vt:lpstr>
      <vt:lpstr>Interview tips</vt:lpstr>
      <vt:lpstr>How to prepare?</vt:lpstr>
      <vt:lpstr>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aefdsg</dc:title>
  <dc:creator>vyahut</dc:creator>
  <cp:lastModifiedBy>Parul</cp:lastModifiedBy>
  <cp:revision>53</cp:revision>
  <dcterms:created xsi:type="dcterms:W3CDTF">2011-03-16T15:47:22Z</dcterms:created>
  <dcterms:modified xsi:type="dcterms:W3CDTF">2012-07-30T17:30:17Z</dcterms:modified>
</cp:coreProperties>
</file>