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Default Extension="tiff" ContentType="image/tif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sldIdLst>
    <p:sldId id="47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kates001" initials="l" lastIdx="7" clrIdx="0"/>
  <p:cmAuthor id="1" name="rmathur005" initials="r" lastIdx="7" clrIdx="1"/>
  <p:cmAuthor id="2" name="Elizabeth Dignan" initials="ED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034"/>
    <a:srgbClr val="6BA42C"/>
    <a:srgbClr val="C38A19"/>
    <a:srgbClr val="F0AC21"/>
    <a:srgbClr val="B1B1B1"/>
    <a:srgbClr val="14110F"/>
    <a:srgbClr val="545454"/>
    <a:srgbClr val="D2D2D2"/>
    <a:srgbClr val="BBE0E3"/>
    <a:srgbClr val="DAED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7073" autoAdjust="0"/>
  </p:normalViewPr>
  <p:slideViewPr>
    <p:cSldViewPr snapToGrid="0" snapToObjects="1">
      <p:cViewPr varScale="1">
        <p:scale>
          <a:sx n="86" d="100"/>
          <a:sy n="86" d="100"/>
        </p:scale>
        <p:origin x="-1278" y="-84"/>
      </p:cViewPr>
      <p:guideLst>
        <p:guide orient="horz" pos="808"/>
        <p:guide pos="56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Baskerville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Baskerville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Baskerville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Baskerville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2D313811-8D75-4039-95D0-62019019FC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askerville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askerville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askerville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askerville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askerville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1411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hapter_aboutus2"/>
          <p:cNvPicPr>
            <a:picLocks noChangeAspect="1" noChangeArrowheads="1"/>
          </p:cNvPicPr>
          <p:nvPr userDrawn="1"/>
        </p:nvPicPr>
        <p:blipFill>
          <a:blip r:embed="rId2" cstate="email"/>
          <a:srcRect r="74145" b="26251"/>
          <a:stretch>
            <a:fillRect/>
          </a:stretch>
        </p:blipFill>
        <p:spPr bwMode="auto">
          <a:xfrm>
            <a:off x="7335579" y="3358681"/>
            <a:ext cx="1635642" cy="349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 bwMode="auto">
          <a:xfrm>
            <a:off x="0" y="1371600"/>
            <a:ext cx="9144000" cy="1371600"/>
          </a:xfrm>
          <a:prstGeom prst="rect">
            <a:avLst/>
          </a:prstGeom>
          <a:solidFill>
            <a:srgbClr val="F0AC21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7772400" cy="61277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Baskervill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6400800" cy="4572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0AC21"/>
                </a:solidFill>
                <a:latin typeface="Baskervil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iamond_Logo_whitewith green blob.tif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477000" y="381000"/>
            <a:ext cx="2034540" cy="62698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6400800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400" baseline="0" smtClean="0">
                <a:solidFill>
                  <a:schemeClr val="bg1"/>
                </a:solidFill>
                <a:latin typeface="Baskerville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smtClean="0">
                <a:solidFill>
                  <a:schemeClr val="bg1"/>
                </a:solidFill>
                <a:latin typeface="Baskerville Com" pitchFamily="2" charset="0"/>
                <a:ea typeface="+mj-ea"/>
                <a:cs typeface="+mj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smtClean="0">
                <a:solidFill>
                  <a:schemeClr val="bg1"/>
                </a:solidFill>
                <a:latin typeface="Baskerville Com" pitchFamily="2" charset="0"/>
                <a:ea typeface="+mj-ea"/>
                <a:cs typeface="+mj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smtClean="0">
                <a:solidFill>
                  <a:schemeClr val="bg1"/>
                </a:solidFill>
                <a:latin typeface="Baskerville Com" pitchFamily="2" charset="0"/>
                <a:ea typeface="+mj-ea"/>
                <a:cs typeface="+mj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bg1"/>
                </a:solidFill>
                <a:latin typeface="Baskerville Com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To be presented at here….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RMATHUR005\Desktop\Picture1_edited.PNG"/>
          <p:cNvPicPr>
            <a:picLocks noChangeArrowheads="1"/>
          </p:cNvPicPr>
          <p:nvPr userDrawn="1"/>
        </p:nvPicPr>
        <p:blipFill>
          <a:blip r:embed="rId2" cstate="print"/>
          <a:srcRect r="1396" b="1860"/>
          <a:stretch>
            <a:fillRect/>
          </a:stretch>
        </p:blipFill>
        <p:spPr bwMode="auto">
          <a:xfrm>
            <a:off x="-6581" y="-1"/>
            <a:ext cx="9180576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_edited.PNG"/>
          <p:cNvPicPr preferRelativeResize="0">
            <a:picLocks/>
          </p:cNvPicPr>
          <p:nvPr userDrawn="1"/>
        </p:nvPicPr>
        <p:blipFill>
          <a:blip r:embed="rId2" cstate="print"/>
          <a:srcRect l="1943" t="2171" r="1478" b="1860"/>
          <a:stretch>
            <a:fillRect/>
          </a:stretch>
        </p:blipFill>
        <p:spPr>
          <a:xfrm>
            <a:off x="-8" y="-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2_edited.png"/>
          <p:cNvPicPr preferRelativeResize="0">
            <a:picLocks/>
          </p:cNvPicPr>
          <p:nvPr userDrawn="1"/>
        </p:nvPicPr>
        <p:blipFill>
          <a:blip r:embed="rId2" cstate="print"/>
          <a:srcRect t="1987"/>
          <a:stretch>
            <a:fillRect/>
          </a:stretch>
        </p:blipFill>
        <p:spPr>
          <a:xfrm>
            <a:off x="0" y="-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6388100"/>
            <a:ext cx="7315200" cy="304800"/>
          </a:xfrm>
          <a:prstGeom prst="rect">
            <a:avLst/>
          </a:prstGeom>
          <a:solidFill>
            <a:srgbClr val="D2D2D2">
              <a:alpha val="4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12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1" name="Picture 10" descr="Diamond_Logo_Colo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7600" y="6271997"/>
            <a:ext cx="1476375" cy="4572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 rot="5400000">
            <a:off x="5344954" y="6546889"/>
            <a:ext cx="1828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0680" y="6427304"/>
            <a:ext cx="5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Baskerville"/>
              </a:rPr>
              <a:t>©2011. All rights reserved. Diamond Management &amp; Technology Consultants.</a:t>
            </a:r>
            <a:endParaRPr lang="en-US" sz="1200" dirty="0">
              <a:latin typeface="Baskervil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Baskerville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Baskerville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Baskerville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askerville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Baskerville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askerville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0145"/>
            <a:ext cx="8686800" cy="1778308"/>
          </a:xfrm>
        </p:spPr>
        <p:txBody>
          <a:bodyPr/>
          <a:lstStyle/>
          <a:p>
            <a:pPr lvl="0"/>
            <a:r>
              <a:rPr lang="en-GB" sz="1200" i="1" dirty="0" smtClean="0"/>
              <a:t>Did you know that more than 70% of the basic questions across interviews are common, and are the ones where most interviewees commonly falter?</a:t>
            </a:r>
            <a:endParaRPr lang="en-US" sz="1200" i="1" dirty="0" smtClean="0"/>
          </a:p>
          <a:p>
            <a:pPr lvl="0"/>
            <a:r>
              <a:rPr lang="en-GB" sz="1200" i="1" dirty="0" smtClean="0"/>
              <a:t>Did you know that the first 5 minutes of an interview can often change the perception created by your resume?</a:t>
            </a:r>
            <a:endParaRPr lang="en-US" sz="1200" i="1" dirty="0" smtClean="0"/>
          </a:p>
          <a:p>
            <a:pPr lvl="0"/>
            <a:r>
              <a:rPr lang="en-GB" sz="1200" i="1" dirty="0" smtClean="0"/>
              <a:t>Did you know that the same answer given in three different styles can lead to three different conclusions?</a:t>
            </a:r>
            <a:endParaRPr lang="en-US" sz="1200" i="1" dirty="0" smtClean="0"/>
          </a:p>
          <a:p>
            <a:pPr marL="0" indent="0" algn="ctr">
              <a:buNone/>
            </a:pPr>
            <a:endParaRPr lang="en-GB" sz="400" i="1" dirty="0" smtClean="0"/>
          </a:p>
          <a:p>
            <a:pPr marL="0" indent="0" algn="ctr">
              <a:buNone/>
            </a:pPr>
            <a:r>
              <a:rPr lang="en-GB" sz="1600" b="1" i="1" dirty="0" smtClean="0"/>
              <a:t>Diamond's </a:t>
            </a:r>
            <a:r>
              <a:rPr lang="en-GB" sz="1600" b="1" i="1" dirty="0" smtClean="0"/>
              <a:t>interview workshop is an effort to help students prepare for their placement interviews. Over a 90 minute interactive session, we will </a:t>
            </a:r>
            <a:r>
              <a:rPr lang="en-GB" sz="1600" b="1" i="1" dirty="0" smtClean="0"/>
              <a:t>work together to discover </a:t>
            </a:r>
            <a:r>
              <a:rPr lang="en-GB" sz="1600" b="1" i="1" dirty="0" smtClean="0"/>
              <a:t>the basics of </a:t>
            </a:r>
            <a:r>
              <a:rPr lang="en-GB" sz="1600" b="1" i="1" dirty="0" smtClean="0"/>
              <a:t>handling an interview better.</a:t>
            </a:r>
            <a:endParaRPr lang="en-US" sz="1600" b="1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3448273"/>
            <a:ext cx="4277299" cy="1322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lvl="0" indent="-176213">
              <a:buClr>
                <a:srgbClr val="6BA42C"/>
              </a:buClr>
              <a:buFont typeface="Wingdings" pitchFamily="2" charset="2"/>
              <a:buChar char="ü"/>
            </a:pPr>
            <a:r>
              <a:rPr lang="en-GB" sz="1200" dirty="0" smtClean="0">
                <a:latin typeface="Baskerville"/>
              </a:rPr>
              <a:t>General idea of how to approach the interview process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Clr>
                <a:srgbClr val="6BA42C"/>
              </a:buClr>
              <a:buFont typeface="Wingdings" pitchFamily="2" charset="2"/>
              <a:buChar char="ü"/>
            </a:pPr>
            <a:r>
              <a:rPr lang="en-GB" sz="1200" dirty="0" smtClean="0">
                <a:latin typeface="Baskerville"/>
              </a:rPr>
              <a:t>An inventory of interview ideas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Clr>
                <a:srgbClr val="6BA42C"/>
              </a:buClr>
              <a:buFont typeface="Wingdings" pitchFamily="2" charset="2"/>
              <a:buChar char="ü"/>
            </a:pPr>
            <a:r>
              <a:rPr lang="en-GB" sz="1200" dirty="0" smtClean="0">
                <a:latin typeface="Baskerville"/>
              </a:rPr>
              <a:t>An interactive session to showcase the strengths and weakness of your approach 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Clr>
                <a:srgbClr val="6BA42C"/>
              </a:buClr>
              <a:buFont typeface="Wingdings" pitchFamily="2" charset="2"/>
              <a:buChar char="ü"/>
            </a:pPr>
            <a:r>
              <a:rPr lang="en-GB" sz="1200" dirty="0" smtClean="0">
                <a:latin typeface="Baskerville"/>
              </a:rPr>
              <a:t>Quick guide to identify your blind spots in interviews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Clr>
                <a:srgbClr val="6BA42C"/>
              </a:buClr>
              <a:buFont typeface="Wingdings" pitchFamily="2" charset="2"/>
              <a:buChar char="ü"/>
            </a:pPr>
            <a:r>
              <a:rPr lang="en-GB" sz="1200" dirty="0" smtClean="0">
                <a:latin typeface="Baskerville"/>
              </a:rPr>
              <a:t>Build upon existing skills </a:t>
            </a:r>
            <a:endParaRPr lang="en-US" sz="1200" dirty="0" smtClean="0">
              <a:latin typeface="Baskerville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BA42C"/>
              </a:buClr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38101" y="3448273"/>
            <a:ext cx="4277299" cy="1322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lvl="0" indent="-176213">
              <a:buClr>
                <a:srgbClr val="FF0000"/>
              </a:buClr>
              <a:buSzPct val="150000"/>
              <a:buFont typeface="Arial" pitchFamily="34" charset="0"/>
              <a:buChar char="x"/>
            </a:pPr>
            <a:r>
              <a:rPr lang="en-GB" sz="1200" i="1" dirty="0" smtClean="0">
                <a:latin typeface="Baskerville"/>
              </a:rPr>
              <a:t>Not a cook-book for cracking interviews. </a:t>
            </a:r>
            <a:endParaRPr lang="en-US" sz="1200" i="1" dirty="0" smtClean="0">
              <a:latin typeface="Baskerville"/>
            </a:endParaRPr>
          </a:p>
          <a:p>
            <a:pPr marL="176213" lvl="0" indent="-176213">
              <a:buClr>
                <a:srgbClr val="FF0000"/>
              </a:buClr>
              <a:buSzPct val="150000"/>
              <a:buFont typeface="Arial" pitchFamily="34" charset="0"/>
              <a:buChar char="x"/>
            </a:pPr>
            <a:r>
              <a:rPr lang="en-GB" sz="1200" i="1" dirty="0" smtClean="0">
                <a:latin typeface="Baskerville"/>
              </a:rPr>
              <a:t>Not a session on mock interviews</a:t>
            </a:r>
            <a:endParaRPr lang="en-US" sz="1200" i="1" dirty="0" smtClean="0">
              <a:latin typeface="Baskerville"/>
            </a:endParaRPr>
          </a:p>
          <a:p>
            <a:pPr marL="176213" lvl="0" indent="-176213">
              <a:buClr>
                <a:srgbClr val="FF0000"/>
              </a:buClr>
              <a:buSzPct val="150000"/>
              <a:buFont typeface="Arial" pitchFamily="34" charset="0"/>
              <a:buChar char="x"/>
            </a:pPr>
            <a:r>
              <a:rPr lang="en-GB" sz="1200" i="1" dirty="0" smtClean="0">
                <a:latin typeface="Baskerville"/>
              </a:rPr>
              <a:t>Not a workshop focused on consulting interviews</a:t>
            </a:r>
            <a:endParaRPr lang="en-US" sz="1200" i="1" dirty="0">
              <a:latin typeface="Baskervil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21464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Wingdings" pitchFamily="2" charset="2"/>
              <a:buChar char="Ø"/>
            </a:pPr>
            <a:r>
              <a:rPr lang="en-GB" sz="1200" dirty="0" smtClean="0">
                <a:latin typeface="Baskerville"/>
              </a:rPr>
              <a:t>You are appearing </a:t>
            </a:r>
            <a:r>
              <a:rPr lang="en-GB" sz="1200" dirty="0" smtClean="0">
                <a:latin typeface="Baskerville"/>
              </a:rPr>
              <a:t>for placements this </a:t>
            </a:r>
            <a:r>
              <a:rPr lang="en-GB" sz="1200" dirty="0" smtClean="0">
                <a:latin typeface="Baskerville"/>
              </a:rPr>
              <a:t>year</a:t>
            </a:r>
          </a:p>
          <a:p>
            <a:pPr marL="176213" indent="-176213">
              <a:buFont typeface="Wingdings" pitchFamily="2" charset="2"/>
              <a:buChar char="Ø"/>
            </a:pPr>
            <a:r>
              <a:rPr lang="en-GB" sz="1200" dirty="0" smtClean="0">
                <a:latin typeface="Baskerville"/>
              </a:rPr>
              <a:t>You </a:t>
            </a:r>
            <a:r>
              <a:rPr lang="en-GB" sz="1200" dirty="0" smtClean="0">
                <a:latin typeface="Baskerville"/>
              </a:rPr>
              <a:t>know you need to prepare for interviews, but are not sure where to begin</a:t>
            </a:r>
            <a:endParaRPr lang="en-US" sz="1200" dirty="0" smtClean="0">
              <a:latin typeface="Baskerville"/>
            </a:endParaRPr>
          </a:p>
          <a:p>
            <a:pPr marL="176213" indent="-176213">
              <a:buFont typeface="Wingdings" pitchFamily="2" charset="2"/>
              <a:buChar char="Ø"/>
            </a:pPr>
            <a:r>
              <a:rPr lang="en-GB" sz="1200" dirty="0" smtClean="0">
                <a:latin typeface="Baskerville"/>
              </a:rPr>
              <a:t>You’ve started preparing for interviews, but you are not sure if you’ve got it all figured out. 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Font typeface="Wingdings" pitchFamily="2" charset="2"/>
              <a:buChar char="Ø"/>
            </a:pPr>
            <a:r>
              <a:rPr lang="en-GB" sz="1200" dirty="0" smtClean="0">
                <a:latin typeface="Baskerville"/>
              </a:rPr>
              <a:t>You </a:t>
            </a:r>
            <a:r>
              <a:rPr lang="en-GB" sz="1200" dirty="0" smtClean="0">
                <a:latin typeface="Baskerville"/>
              </a:rPr>
              <a:t>always wonder how a question like “tell me something about yourself” can be answered</a:t>
            </a:r>
            <a:endParaRPr lang="en-US" sz="1200" dirty="0" smtClean="0">
              <a:latin typeface="Baskerville"/>
            </a:endParaRPr>
          </a:p>
          <a:p>
            <a:pPr marL="176213" lvl="0" indent="-176213">
              <a:buFont typeface="Wingdings" pitchFamily="2" charset="2"/>
              <a:buChar char="Ø"/>
            </a:pPr>
            <a:r>
              <a:rPr lang="en-GB" sz="1200" dirty="0" smtClean="0">
                <a:latin typeface="Baskerville"/>
              </a:rPr>
              <a:t>You </a:t>
            </a:r>
            <a:r>
              <a:rPr lang="en-GB" sz="1200" dirty="0" smtClean="0">
                <a:latin typeface="Baskerville"/>
              </a:rPr>
              <a:t>are willing to participate voluntarily and actively </a:t>
            </a:r>
            <a:endParaRPr lang="en-US" sz="1200" dirty="0">
              <a:latin typeface="Baskerville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3150818"/>
            <a:ext cx="4277299" cy="297454"/>
          </a:xfrm>
          <a:prstGeom prst="rect">
            <a:avLst/>
          </a:prstGeom>
          <a:solidFill>
            <a:srgbClr val="64B03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"/>
                <a:ea typeface="ＭＳ Ｐゴシック" pitchFamily="1" charset="-128"/>
              </a:rPr>
              <a:t>What to expect…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38101" y="3150818"/>
            <a:ext cx="4277299" cy="2974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askerville"/>
                <a:ea typeface="ＭＳ Ｐゴシック" pitchFamily="1" charset="-128"/>
              </a:rPr>
              <a:t>What not to expect …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4917186"/>
            <a:ext cx="8686800" cy="297454"/>
          </a:xfrm>
          <a:prstGeom prst="rect">
            <a:avLst/>
          </a:prstGeom>
          <a:solidFill>
            <a:srgbClr val="64B03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"/>
                <a:ea typeface="ＭＳ Ｐゴシック" pitchFamily="1" charset="-128"/>
              </a:rPr>
              <a:t>Is this session meant for you?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_Campus_Recruitme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4">
      <a:majorFont>
        <a:latin typeface="Baskerville Com"/>
        <a:ea typeface="ＭＳ Ｐゴシック"/>
        <a:cs typeface=""/>
      </a:majorFont>
      <a:minorFont>
        <a:latin typeface="Baskerville Co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8430EEA-A428-41DF-A4E1-05B4260AF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86A1F3-1FB8-47BC-B4BC-9BA9B12D9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2867D-04F2-4DDC-9380-F2A351F0DF9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Diamond_Campus_Recruitment</Template>
  <TotalTime>1820</TotalTime>
  <Words>247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Diamond_Campus_Recruitment</vt:lpstr>
      <vt:lpstr>Interview Workshop</vt:lpstr>
    </vt:vector>
  </TitlesOfParts>
  <Company>Diamond (Office Build: 2.0) + DSP1.4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Diamond</dc:title>
  <dc:subject>FY08 Campus Recruiting Presentation</dc:subject>
  <dc:creator>Diamond Management and Technology Consultants</dc:creator>
  <cp:keywords>Recruiting, Campus Deck, Campus Presentation</cp:keywords>
  <cp:lastModifiedBy>Amit Das</cp:lastModifiedBy>
  <cp:revision>200</cp:revision>
  <cp:lastPrinted>2007-08-22T14:10:07Z</cp:lastPrinted>
  <dcterms:created xsi:type="dcterms:W3CDTF">2010-02-03T13:30:14Z</dcterms:created>
  <dcterms:modified xsi:type="dcterms:W3CDTF">2011-08-30T10:18:50Z</dcterms:modified>
  <cp:category>Recruiting</cp:category>
</cp:coreProperties>
</file>