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5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36FEC-8191-4CAC-A517-797CF9542D77}" type="datetimeFigureOut">
              <a:rPr lang="en-US" smtClean="0"/>
              <a:pPr/>
              <a:t>10/2/2011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451D9E-0E4C-4038-B22F-21D9F152C56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51D9E-0E4C-4038-B22F-21D9F152C56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poj.pl/problems/BABTWR/" TargetMode="External"/><Relationship Id="rId3" Type="http://schemas.openxmlformats.org/officeDocument/2006/relationships/hyperlink" Target="http://www.spoj.pl/problems/IOIPALIN/" TargetMode="External"/><Relationship Id="rId7" Type="http://schemas.openxmlformats.org/officeDocument/2006/relationships/hyperlink" Target="http://www.spoj.pl/problems/RENT/" TargetMode="External"/><Relationship Id="rId2" Type="http://schemas.openxmlformats.org/officeDocument/2006/relationships/hyperlink" Target="http://www.spoj.pl/problems/AIBOHP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poj.pl/problems/EDIST/" TargetMode="External"/><Relationship Id="rId5" Type="http://schemas.openxmlformats.org/officeDocument/2006/relationships/hyperlink" Target="http://www.spoj.pl/problems/NY10E/" TargetMode="External"/><Relationship Id="rId4" Type="http://schemas.openxmlformats.org/officeDocument/2006/relationships/hyperlink" Target="http://www.spoj.pl/problems/ADFRUITS/" TargetMode="External"/><Relationship Id="rId9" Type="http://schemas.openxmlformats.org/officeDocument/2006/relationships/hyperlink" Target="http://www.spoj.pl/problems/COIN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Dynamic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Maximum Sum Sub-Array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600200" y="22860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-93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676400" y="1752600"/>
            <a:ext cx="1842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Given an array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676400" y="2971800"/>
            <a:ext cx="7137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Each sub-array has a sum. What is the maximum such sum possible.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209800" y="2209800"/>
            <a:ext cx="3657600" cy="5334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600200" y="389636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1600200" y="49530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552228" y="3505200"/>
            <a:ext cx="5915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Maximum Sum for  any sub Array ending at </a:t>
            </a:r>
            <a:r>
              <a:rPr lang="en-US" dirty="0" err="1" smtClean="0"/>
              <a:t>i</a:t>
            </a:r>
            <a:r>
              <a:rPr lang="en-US" baseline="30000" dirty="0" err="1" smtClean="0"/>
              <a:t>th</a:t>
            </a:r>
            <a:r>
              <a:rPr lang="en-US" dirty="0" smtClean="0"/>
              <a:t> location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524000" y="4507468"/>
            <a:ext cx="2410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Maximum so far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600200" y="38862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31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600200" y="49646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31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209800" y="38862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0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209800" y="49646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31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819400" y="38862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59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819400" y="49646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59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429000" y="38862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85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429000" y="49646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85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038600" y="38862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32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038600" y="49646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85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648200" y="38862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90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648200" y="49646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90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257800" y="38862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187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257800" y="49646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187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867400" y="38862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94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867400" y="49646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187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477000" y="38862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71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477000" y="49646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187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086600" y="38862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155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086600" y="49646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187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8" grpId="1" animBg="1"/>
      <p:bldP spid="13" grpId="0"/>
      <p:bldP spid="14" grpId="0"/>
      <p:bldP spid="39" grpId="0"/>
      <p:bldP spid="40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Fibonacci Sequence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566208"/>
            <a:ext cx="295625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F</a:t>
            </a:r>
            <a:r>
              <a:rPr lang="en-US" sz="4000" baseline="-25000" dirty="0" smtClean="0"/>
              <a:t>n</a:t>
            </a:r>
            <a:r>
              <a:rPr lang="en-US" sz="4000" dirty="0" smtClean="0"/>
              <a:t> = F</a:t>
            </a:r>
            <a:r>
              <a:rPr lang="en-US" sz="4000" baseline="-25000" dirty="0" smtClean="0"/>
              <a:t>n-1</a:t>
            </a:r>
            <a:r>
              <a:rPr lang="en-US" sz="4000" dirty="0" smtClean="0"/>
              <a:t> + F</a:t>
            </a:r>
            <a:r>
              <a:rPr lang="en-US" sz="4000" baseline="-25000" dirty="0" smtClean="0"/>
              <a:t>n-1</a:t>
            </a:r>
          </a:p>
          <a:p>
            <a:r>
              <a:rPr lang="en-US" sz="4000" dirty="0" smtClean="0"/>
              <a:t>F</a:t>
            </a:r>
            <a:r>
              <a:rPr lang="en-US" sz="4000" baseline="-25000" dirty="0" smtClean="0"/>
              <a:t>1</a:t>
            </a:r>
            <a:r>
              <a:rPr lang="en-US" sz="4000" dirty="0" smtClean="0"/>
              <a:t> = 1</a:t>
            </a:r>
          </a:p>
          <a:p>
            <a:r>
              <a:rPr lang="en-US" sz="4000" dirty="0" smtClean="0"/>
              <a:t>F</a:t>
            </a:r>
            <a:r>
              <a:rPr lang="en-US" sz="4000" baseline="-25000" dirty="0" smtClean="0"/>
              <a:t>2</a:t>
            </a:r>
            <a:r>
              <a:rPr lang="en-US" sz="4000" dirty="0" smtClean="0"/>
              <a:t> = 1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3505200"/>
            <a:ext cx="2864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1,1,2,3,5,8,13,21,34,55,89,…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455748" y="1905000"/>
            <a:ext cx="414478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Naïve Recursive Function</a:t>
            </a:r>
          </a:p>
          <a:p>
            <a:r>
              <a:rPr lang="pt-BR" sz="2400" dirty="0" smtClean="0"/>
              <a:t>int Fib(int n){</a:t>
            </a:r>
          </a:p>
          <a:p>
            <a:r>
              <a:rPr lang="pt-BR" sz="2400" dirty="0" smtClean="0"/>
              <a:t>	if(n==1 || n==2)</a:t>
            </a:r>
          </a:p>
          <a:p>
            <a:r>
              <a:rPr lang="pt-BR" sz="2400" dirty="0" smtClean="0"/>
              <a:t>		return 1;</a:t>
            </a:r>
          </a:p>
          <a:p>
            <a:r>
              <a:rPr lang="pt-BR" sz="2400" dirty="0" smtClean="0"/>
              <a:t>	return Fib(n-1)+Fib(n-2);</a:t>
            </a:r>
          </a:p>
          <a:p>
            <a:r>
              <a:rPr lang="pt-BR" sz="2400" dirty="0" smtClean="0"/>
              <a:t>}</a:t>
            </a:r>
            <a:endParaRPr lang="en-US" sz="24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762000" y="1230868"/>
            <a:ext cx="1711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Execution Trace:</a:t>
            </a:r>
            <a:endParaRPr lang="en-US" dirty="0"/>
          </a:p>
        </p:txBody>
      </p:sp>
      <p:pic>
        <p:nvPicPr>
          <p:cNvPr id="1026" name="Picture 2" descr="C:\Users\Praveen\Desktop\fib-exec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600199"/>
            <a:ext cx="2362200" cy="503061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  <p:bldP spid="6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Fibonacci Sequence </a:t>
            </a:r>
            <a:r>
              <a:rPr lang="en-US" sz="2000" dirty="0" smtClean="0"/>
              <a:t>(Doing it Cleverly)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551087"/>
            <a:ext cx="4801314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fib[100];</a:t>
            </a:r>
          </a:p>
          <a:p>
            <a:r>
              <a:rPr lang="en-US" dirty="0" err="1" smtClean="0"/>
              <a:t>memset</a:t>
            </a:r>
            <a:r>
              <a:rPr lang="en-US" dirty="0" smtClean="0"/>
              <a:t>(fib,0,sizeof(fib));</a:t>
            </a:r>
          </a:p>
          <a:p>
            <a:r>
              <a:rPr lang="en-US" dirty="0" smtClean="0"/>
              <a:t>fib[1]=fib[2]=1;</a:t>
            </a:r>
          </a:p>
          <a:p>
            <a:endParaRPr lang="en-US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Fib(</a:t>
            </a:r>
            <a:r>
              <a:rPr lang="en-US" dirty="0" err="1" smtClean="0"/>
              <a:t>int</a:t>
            </a:r>
            <a:r>
              <a:rPr lang="en-US" dirty="0" smtClean="0"/>
              <a:t> n){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x,y</a:t>
            </a:r>
            <a:r>
              <a:rPr lang="en-US" dirty="0" smtClean="0"/>
              <a:t>;	</a:t>
            </a:r>
          </a:p>
          <a:p>
            <a:r>
              <a:rPr lang="en-US" dirty="0" smtClean="0"/>
              <a:t>	if(n==1 || n==2)</a:t>
            </a:r>
          </a:p>
          <a:p>
            <a:r>
              <a:rPr lang="en-US" dirty="0" smtClean="0"/>
              <a:t>		return 1;		</a:t>
            </a:r>
          </a:p>
          <a:p>
            <a:r>
              <a:rPr lang="en-US" dirty="0" smtClean="0"/>
              <a:t>	if(fib[n-1]) </a:t>
            </a:r>
          </a:p>
          <a:p>
            <a:r>
              <a:rPr lang="en-US" dirty="0" smtClean="0"/>
              <a:t>		x = fib[n-1];</a:t>
            </a:r>
          </a:p>
          <a:p>
            <a:r>
              <a:rPr lang="en-US" dirty="0" smtClean="0"/>
              <a:t>	else </a:t>
            </a:r>
          </a:p>
          <a:p>
            <a:r>
              <a:rPr lang="en-US" dirty="0" smtClean="0"/>
              <a:t>		x = fib[n-1] = Fib(n-1);	</a:t>
            </a:r>
          </a:p>
          <a:p>
            <a:r>
              <a:rPr lang="en-US" dirty="0" smtClean="0"/>
              <a:t>	if(fib[n-2]) </a:t>
            </a:r>
          </a:p>
          <a:p>
            <a:r>
              <a:rPr lang="en-US" dirty="0" smtClean="0"/>
              <a:t>		y = fib[n-2];</a:t>
            </a:r>
          </a:p>
          <a:p>
            <a:r>
              <a:rPr lang="en-US" dirty="0" smtClean="0"/>
              <a:t>	else </a:t>
            </a:r>
          </a:p>
          <a:p>
            <a:r>
              <a:rPr lang="en-US" dirty="0" smtClean="0"/>
              <a:t>		y = fib[n-2] = Fib(n-2);	</a:t>
            </a:r>
          </a:p>
          <a:p>
            <a:r>
              <a:rPr lang="en-US" dirty="0" smtClean="0"/>
              <a:t>	return </a:t>
            </a:r>
            <a:r>
              <a:rPr lang="en-US" dirty="0" err="1" smtClean="0"/>
              <a:t>x+y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5800" y="1295400"/>
            <a:ext cx="46482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4038600" y="2971800"/>
            <a:ext cx="472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What would you do if you were to compute </a:t>
            </a:r>
          </a:p>
          <a:p>
            <a:r>
              <a:rPr lang="en-US" sz="2000" dirty="0" smtClean="0"/>
              <a:t>all the </a:t>
            </a:r>
            <a:r>
              <a:rPr lang="en-US" sz="2000" dirty="0" err="1" smtClean="0"/>
              <a:t>fibonacci</a:t>
            </a:r>
            <a:r>
              <a:rPr lang="en-US" sz="2000" dirty="0" smtClean="0"/>
              <a:t> numbers between 1 and </a:t>
            </a:r>
            <a:r>
              <a:rPr lang="en-US" dirty="0" smtClean="0"/>
              <a:t>n?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Longest Non Decreasing Subsequence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17526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43000" y="1295400"/>
            <a:ext cx="18423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Given an array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1143000" y="2831068"/>
            <a:ext cx="7391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Find a subsequence which is non decreasing and of maximum length</a:t>
            </a:r>
            <a:endParaRPr lang="en-US" sz="2000" dirty="0"/>
          </a:p>
        </p:txBody>
      </p:sp>
      <p:sp>
        <p:nvSpPr>
          <p:cNvPr id="11" name="Freeform 10"/>
          <p:cNvSpPr/>
          <p:nvPr/>
        </p:nvSpPr>
        <p:spPr>
          <a:xfrm>
            <a:off x="1803042" y="1981200"/>
            <a:ext cx="4881093" cy="746975"/>
          </a:xfrm>
          <a:custGeom>
            <a:avLst/>
            <a:gdLst>
              <a:gd name="connsiteX0" fmla="*/ 0 w 4881093"/>
              <a:gd name="connsiteY0" fmla="*/ 77274 h 746975"/>
              <a:gd name="connsiteX1" fmla="*/ 656823 w 4881093"/>
              <a:gd name="connsiteY1" fmla="*/ 643944 h 746975"/>
              <a:gd name="connsiteX2" fmla="*/ 1184857 w 4881093"/>
              <a:gd name="connsiteY2" fmla="*/ 51516 h 746975"/>
              <a:gd name="connsiteX3" fmla="*/ 2253803 w 4881093"/>
              <a:gd name="connsiteY3" fmla="*/ 669702 h 746975"/>
              <a:gd name="connsiteX4" fmla="*/ 2446986 w 4881093"/>
              <a:gd name="connsiteY4" fmla="*/ 12879 h 746975"/>
              <a:gd name="connsiteX5" fmla="*/ 4224271 w 4881093"/>
              <a:gd name="connsiteY5" fmla="*/ 746975 h 746975"/>
              <a:gd name="connsiteX6" fmla="*/ 4881093 w 4881093"/>
              <a:gd name="connsiteY6" fmla="*/ 12879 h 746975"/>
              <a:gd name="connsiteX7" fmla="*/ 4881093 w 4881093"/>
              <a:gd name="connsiteY7" fmla="*/ 12879 h 746975"/>
              <a:gd name="connsiteX8" fmla="*/ 4842457 w 4881093"/>
              <a:gd name="connsiteY8" fmla="*/ 0 h 746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81093" h="746975">
                <a:moveTo>
                  <a:pt x="0" y="77274"/>
                </a:moveTo>
                <a:cubicBezTo>
                  <a:pt x="229673" y="362755"/>
                  <a:pt x="459347" y="648237"/>
                  <a:pt x="656823" y="643944"/>
                </a:cubicBezTo>
                <a:cubicBezTo>
                  <a:pt x="854299" y="639651"/>
                  <a:pt x="918694" y="47223"/>
                  <a:pt x="1184857" y="51516"/>
                </a:cubicBezTo>
                <a:cubicBezTo>
                  <a:pt x="1451020" y="55809"/>
                  <a:pt x="2043448" y="676141"/>
                  <a:pt x="2253803" y="669702"/>
                </a:cubicBezTo>
                <a:cubicBezTo>
                  <a:pt x="2464158" y="663263"/>
                  <a:pt x="2118575" y="0"/>
                  <a:pt x="2446986" y="12879"/>
                </a:cubicBezTo>
                <a:cubicBezTo>
                  <a:pt x="2775397" y="25758"/>
                  <a:pt x="3818587" y="746975"/>
                  <a:pt x="4224271" y="746975"/>
                </a:cubicBezTo>
                <a:cubicBezTo>
                  <a:pt x="4629955" y="746975"/>
                  <a:pt x="4881093" y="12879"/>
                  <a:pt x="4881093" y="12879"/>
                </a:cubicBezTo>
                <a:lnTo>
                  <a:pt x="4881093" y="12879"/>
                </a:lnTo>
                <a:lnTo>
                  <a:pt x="4842457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143000" y="3429000"/>
            <a:ext cx="4894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1-5-8-9 Forms a non decreasing subsequence</a:t>
            </a:r>
            <a:endParaRPr lang="en-US" sz="2000" dirty="0"/>
          </a:p>
        </p:txBody>
      </p:sp>
      <p:sp>
        <p:nvSpPr>
          <p:cNvPr id="13" name="Freeform 12"/>
          <p:cNvSpPr/>
          <p:nvPr/>
        </p:nvSpPr>
        <p:spPr>
          <a:xfrm>
            <a:off x="1854558" y="1966175"/>
            <a:ext cx="5486400" cy="755560"/>
          </a:xfrm>
          <a:custGeom>
            <a:avLst/>
            <a:gdLst>
              <a:gd name="connsiteX0" fmla="*/ 0 w 5486400"/>
              <a:gd name="connsiteY0" fmla="*/ 81566 h 755560"/>
              <a:gd name="connsiteX1" fmla="*/ 128788 w 5486400"/>
              <a:gd name="connsiteY1" fmla="*/ 609600 h 755560"/>
              <a:gd name="connsiteX2" fmla="*/ 643943 w 5486400"/>
              <a:gd name="connsiteY2" fmla="*/ 68687 h 755560"/>
              <a:gd name="connsiteX3" fmla="*/ 1545465 w 5486400"/>
              <a:gd name="connsiteY3" fmla="*/ 661115 h 755560"/>
              <a:gd name="connsiteX4" fmla="*/ 1867436 w 5486400"/>
              <a:gd name="connsiteY4" fmla="*/ 17171 h 755560"/>
              <a:gd name="connsiteX5" fmla="*/ 2756079 w 5486400"/>
              <a:gd name="connsiteY5" fmla="*/ 699752 h 755560"/>
              <a:gd name="connsiteX6" fmla="*/ 3039414 w 5486400"/>
              <a:gd name="connsiteY6" fmla="*/ 42929 h 755560"/>
              <a:gd name="connsiteX7" fmla="*/ 3606084 w 5486400"/>
              <a:gd name="connsiteY7" fmla="*/ 725510 h 755560"/>
              <a:gd name="connsiteX8" fmla="*/ 4250028 w 5486400"/>
              <a:gd name="connsiteY8" fmla="*/ 4293 h 755560"/>
              <a:gd name="connsiteX9" fmla="*/ 4868214 w 5486400"/>
              <a:gd name="connsiteY9" fmla="*/ 751267 h 755560"/>
              <a:gd name="connsiteX10" fmla="*/ 5486400 w 5486400"/>
              <a:gd name="connsiteY10" fmla="*/ 30050 h 755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86400" h="755560">
                <a:moveTo>
                  <a:pt x="0" y="81566"/>
                </a:moveTo>
                <a:cubicBezTo>
                  <a:pt x="10732" y="346656"/>
                  <a:pt x="21464" y="611747"/>
                  <a:pt x="128788" y="609600"/>
                </a:cubicBezTo>
                <a:cubicBezTo>
                  <a:pt x="236112" y="607454"/>
                  <a:pt x="407830" y="60101"/>
                  <a:pt x="643943" y="68687"/>
                </a:cubicBezTo>
                <a:cubicBezTo>
                  <a:pt x="880056" y="77273"/>
                  <a:pt x="1341550" y="669701"/>
                  <a:pt x="1545465" y="661115"/>
                </a:cubicBezTo>
                <a:cubicBezTo>
                  <a:pt x="1749380" y="652529"/>
                  <a:pt x="1665667" y="10732"/>
                  <a:pt x="1867436" y="17171"/>
                </a:cubicBezTo>
                <a:cubicBezTo>
                  <a:pt x="2069205" y="23611"/>
                  <a:pt x="2560749" y="695459"/>
                  <a:pt x="2756079" y="699752"/>
                </a:cubicBezTo>
                <a:cubicBezTo>
                  <a:pt x="2951409" y="704045"/>
                  <a:pt x="2897747" y="38636"/>
                  <a:pt x="3039414" y="42929"/>
                </a:cubicBezTo>
                <a:cubicBezTo>
                  <a:pt x="3181081" y="47222"/>
                  <a:pt x="3404315" y="731949"/>
                  <a:pt x="3606084" y="725510"/>
                </a:cubicBezTo>
                <a:cubicBezTo>
                  <a:pt x="3807853" y="719071"/>
                  <a:pt x="4039673" y="0"/>
                  <a:pt x="4250028" y="4293"/>
                </a:cubicBezTo>
                <a:cubicBezTo>
                  <a:pt x="4460383" y="8586"/>
                  <a:pt x="4662152" y="746974"/>
                  <a:pt x="4868214" y="751267"/>
                </a:cubicBezTo>
                <a:cubicBezTo>
                  <a:pt x="5074276" y="755560"/>
                  <a:pt x="5280338" y="392805"/>
                  <a:pt x="5486400" y="3005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143000" y="4114800"/>
            <a:ext cx="57285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So does 1-2-2-6-6-7 but it is longer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1143000" y="4953000"/>
            <a:ext cx="5170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Our aim is to find the longest such subsequence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1" grpId="0" animBg="1"/>
      <p:bldP spid="11" grpId="1" animBg="1"/>
      <p:bldP spid="12" grpId="0"/>
      <p:bldP spid="13" grpId="0" animBg="1"/>
      <p:bldP spid="14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Longest Non Decreasing Subsequence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4000" y="191516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524000" y="336296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524000" y="2831068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Length of LNDS ending at </a:t>
            </a:r>
            <a:r>
              <a:rPr lang="en-US" dirty="0" err="1" smtClean="0"/>
              <a:t>i</a:t>
            </a:r>
            <a:r>
              <a:rPr lang="en-US" baseline="30000" dirty="0" err="1" smtClean="0"/>
              <a:t>th</a:t>
            </a:r>
            <a:r>
              <a:rPr lang="en-US" baseline="30000" dirty="0" smtClean="0"/>
              <a:t> </a:t>
            </a:r>
            <a:r>
              <a:rPr lang="en-US" dirty="0" smtClean="0"/>
              <a:t>Loc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24000" y="33528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33600" y="33528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43200" y="33528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3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52800" y="33644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3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62400" y="33528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4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72000" y="33528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4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81600" y="33528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4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791200" y="33528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5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00800" y="33528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6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10400" y="33528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6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524000" y="1828800"/>
            <a:ext cx="6096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133600" y="1828800"/>
            <a:ext cx="6096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743200" y="1828800"/>
            <a:ext cx="6096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352800" y="1828800"/>
            <a:ext cx="6096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962400" y="1828800"/>
            <a:ext cx="6096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572000" y="1828800"/>
            <a:ext cx="6096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5181600" y="1828800"/>
            <a:ext cx="6096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5791200" y="1828800"/>
            <a:ext cx="6096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6400800" y="1828800"/>
            <a:ext cx="6096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295400" y="4419600"/>
            <a:ext cx="6477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for(</a:t>
            </a:r>
            <a:r>
              <a:rPr lang="en-US" dirty="0" err="1" smtClean="0"/>
              <a:t>i</a:t>
            </a:r>
            <a:r>
              <a:rPr lang="en-US" dirty="0" smtClean="0"/>
              <a:t>=0;i&lt;100;i++){</a:t>
            </a:r>
          </a:p>
          <a:p>
            <a:r>
              <a:rPr lang="en-US" dirty="0" smtClean="0"/>
              <a:t>	max= 0;</a:t>
            </a:r>
          </a:p>
          <a:p>
            <a:r>
              <a:rPr lang="en-US" dirty="0" smtClean="0"/>
              <a:t>	for(j=0;j&lt;</a:t>
            </a:r>
            <a:r>
              <a:rPr lang="en-US" dirty="0" err="1" smtClean="0"/>
              <a:t>i;j</a:t>
            </a:r>
            <a:r>
              <a:rPr lang="en-US" dirty="0" smtClean="0"/>
              <a:t>++){</a:t>
            </a:r>
          </a:p>
          <a:p>
            <a:r>
              <a:rPr lang="en-US" dirty="0" smtClean="0"/>
              <a:t>		if(A[</a:t>
            </a:r>
            <a:r>
              <a:rPr lang="en-US" dirty="0" err="1" smtClean="0"/>
              <a:t>i</a:t>
            </a:r>
            <a:r>
              <a:rPr lang="en-US" dirty="0" smtClean="0"/>
              <a:t>] &gt;= A[j] &amp;&amp; L[j] &gt; max)</a:t>
            </a:r>
          </a:p>
          <a:p>
            <a:r>
              <a:rPr lang="en-US" dirty="0" smtClean="0"/>
              <a:t>			max = L[j];		</a:t>
            </a:r>
          </a:p>
          <a:p>
            <a:r>
              <a:rPr lang="en-US" dirty="0" smtClean="0"/>
              <a:t>	}</a:t>
            </a:r>
          </a:p>
          <a:p>
            <a:r>
              <a:rPr lang="en-US" dirty="0" smtClean="0"/>
              <a:t>	L[</a:t>
            </a:r>
            <a:r>
              <a:rPr lang="en-US" dirty="0" err="1" smtClean="0"/>
              <a:t>i</a:t>
            </a:r>
            <a:r>
              <a:rPr lang="en-US" dirty="0" smtClean="0"/>
              <a:t>] = max+1;		</a:t>
            </a:r>
          </a:p>
          <a:p>
            <a:r>
              <a:rPr lang="en-US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9" grpId="1"/>
      <p:bldP spid="10" grpId="0"/>
      <p:bldP spid="11" grpId="0"/>
      <p:bldP spid="12" grpId="0"/>
      <p:bldP spid="13" grpId="0"/>
      <p:bldP spid="13" grpId="1"/>
      <p:bldP spid="14" grpId="0"/>
      <p:bldP spid="15" grpId="0"/>
      <p:bldP spid="16" grpId="0"/>
      <p:bldP spid="17" grpId="0"/>
      <p:bldP spid="21" grpId="0" animBg="1"/>
      <p:bldP spid="21" grpId="1" animBg="1"/>
      <p:bldP spid="22" grpId="0" animBg="1"/>
      <p:bldP spid="23" grpId="0" animBg="1"/>
      <p:bldP spid="24" grpId="0" animBg="1"/>
      <p:bldP spid="25" grpId="0" animBg="1"/>
      <p:bldP spid="25" grpId="1" animBg="1"/>
      <p:bldP spid="26" grpId="0" animBg="1"/>
      <p:bldP spid="27" grpId="0" animBg="1"/>
      <p:bldP spid="28" grpId="0" animBg="1"/>
      <p:bldP spid="2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Longest Common Subsequence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1838960"/>
          <a:ext cx="522514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524000" y="1397000"/>
          <a:ext cx="6095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524000" y="2438400"/>
            <a:ext cx="6770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Find a string such that it is a subsequence in both of the arrays </a:t>
            </a:r>
          </a:p>
          <a:p>
            <a:r>
              <a:rPr lang="en-US" sz="2000" dirty="0" smtClean="0"/>
              <a:t>and its length is longest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1524000" y="3364468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CAB is a subsequence of both the arrays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24000" y="3974068"/>
            <a:ext cx="701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BDAB is also a subsequence of both the arrays, but is longer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Problems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1764268"/>
            <a:ext cx="3843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/>
              </a:rPr>
              <a:t>http://www.spoj.pl/problems/AIBOHP/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2209800"/>
            <a:ext cx="3939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/>
              </a:rPr>
              <a:t>http://www.spoj.pl/problems/IOIPALIN/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2667000"/>
            <a:ext cx="4053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4"/>
              </a:rPr>
              <a:t>http://www.spoj.pl/problems/ADFRUITS/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3124200"/>
            <a:ext cx="3740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5"/>
              </a:rPr>
              <a:t>http://www.spoj.pl/problems/NY10E/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9600" y="3593068"/>
            <a:ext cx="3649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6"/>
              </a:rPr>
              <a:t>http://www.spoj.pl/problems/EDIST/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09600" y="4126468"/>
            <a:ext cx="3619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7"/>
              </a:rPr>
              <a:t>http://www.spoj.pl/problems/RENT/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09600" y="4659868"/>
            <a:ext cx="3950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8"/>
              </a:rPr>
              <a:t>http://www.spoj.pl/problems/BABTWR/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09600" y="1295400"/>
            <a:ext cx="371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9"/>
              </a:rPr>
              <a:t>http://www.spoj.pl/problems/COINS/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308</Words>
  <Application>Microsoft Office PowerPoint</Application>
  <PresentationFormat>On-screen Show (4:3)</PresentationFormat>
  <Paragraphs>143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Dynamic Programming</vt:lpstr>
      <vt:lpstr>Maximum Sum Sub-Array</vt:lpstr>
      <vt:lpstr>Fibonacci Sequence </vt:lpstr>
      <vt:lpstr>Fibonacci Sequence (Doing it Cleverly)</vt:lpstr>
      <vt:lpstr>Longest Non Decreasing Subsequence</vt:lpstr>
      <vt:lpstr>Longest Non Decreasing Subsequence</vt:lpstr>
      <vt:lpstr>Longest Common Subsequence</vt:lpstr>
      <vt:lpstr>Practice Problems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Programming</dc:title>
  <dc:creator>Praveen</dc:creator>
  <cp:lastModifiedBy>Praveen</cp:lastModifiedBy>
  <cp:revision>20</cp:revision>
  <dcterms:created xsi:type="dcterms:W3CDTF">2006-08-16T00:00:00Z</dcterms:created>
  <dcterms:modified xsi:type="dcterms:W3CDTF">2011-10-02T07:58:12Z</dcterms:modified>
</cp:coreProperties>
</file>