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87" r:id="rId15"/>
    <p:sldId id="269" r:id="rId16"/>
    <p:sldId id="270" r:id="rId17"/>
    <p:sldId id="271" r:id="rId18"/>
    <p:sldId id="272" r:id="rId19"/>
    <p:sldId id="273" r:id="rId20"/>
    <p:sldId id="28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265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A6B6E-2DC1-413B-BAC0-1FDB0181188D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4C9F6-78EC-4102-8464-8C0085897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swers.com/topic/prescaler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4C9F6-78EC-4102-8464-8C008589770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scalar that extends the upper frequency limit of a counter by dividing the input frequency by a precise amount, generally 10 or 100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more: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http://www.answers.com/topic/prescaler#ixzz1LZU5xX4A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4C9F6-78EC-4102-8464-8C008589770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prescalar</a:t>
            </a:r>
            <a:r>
              <a:rPr lang="en-US" baseline="0" dirty="0" smtClean="0"/>
              <a:t> is disabled, input(f) is directly connected to the counter.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4C9F6-78EC-4102-8464-8C008589770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4C9F6-78EC-4102-8464-8C008589770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4C9F6-78EC-4102-8464-8C008589770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41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 7 - OCF2: Timer/Counter2 Output Compare Flag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OCF2 bit is set after the count TCNT2 the value of the output compare register (OCR2) is achieved. A forced output compare (FOC1A) sets the flag OCF1A not. The bit is automatically cleared when the corresponding interrupt routine is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executed.Alternately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flag will be deleted, in which one logical "1" written in the flag. 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 6 - TOV2: Timer/Counter2 Overflow Flag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flag is set when an overflow occurs in Timer/Counter2. The bit is automatically cleared when the corresponding interrupt routine is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executed.Alternatively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flag will be deleted, in which one is a logic "1" written in the flag. 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PWM mode, the bit is set if Timer/Counter2 reverses its count direction at 00h. 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 1 - Res: Reserved Bit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bit is reserved and is always read as 0. 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 0 - TOV0: Timer/Counter0 Overflow Flag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TOV0 bit is set when an overflow occurs in Timer/Counter0. The bit is automatically cleared when the corresponding interrupt routine is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executed.Alternatively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flag will be deleted, in which one is a logic "1" written in the flag. 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interrupt is executed if the I-bit in SREG are set and the bit in TOIE0 TIMSK TOV0 and the flag is set by the overflow.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4C9F6-78EC-4102-8464-8C008589770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5B6-0BEA-4451-8B78-5436CA7549B5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E9F3-56CA-4CD7-A8B6-DF8B3CC84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5B6-0BEA-4451-8B78-5436CA7549B5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E9F3-56CA-4CD7-A8B6-DF8B3CC84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5B6-0BEA-4451-8B78-5436CA7549B5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E9F3-56CA-4CD7-A8B6-DF8B3CC84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5B6-0BEA-4451-8B78-5436CA7549B5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E9F3-56CA-4CD7-A8B6-DF8B3CC84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5B6-0BEA-4451-8B78-5436CA7549B5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E9F3-56CA-4CD7-A8B6-DF8B3CC84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5B6-0BEA-4451-8B78-5436CA7549B5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E9F3-56CA-4CD7-A8B6-DF8B3CC84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5B6-0BEA-4451-8B78-5436CA7549B5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E9F3-56CA-4CD7-A8B6-DF8B3CC84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5B6-0BEA-4451-8B78-5436CA7549B5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E9F3-56CA-4CD7-A8B6-DF8B3CC84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5B6-0BEA-4451-8B78-5436CA7549B5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E9F3-56CA-4CD7-A8B6-DF8B3CC84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5B6-0BEA-4451-8B78-5436CA7549B5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E9F3-56CA-4CD7-A8B6-DF8B3CC84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5B6-0BEA-4451-8B78-5436CA7549B5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E9F3-56CA-4CD7-A8B6-DF8B3CC84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25B6-0BEA-4451-8B78-5436CA7549B5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E9F3-56CA-4CD7-A8B6-DF8B3CC845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3219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6699"/>
                </a:solidFill>
              </a:rPr>
              <a:t>Advanced Features of Atmega8 Microcontroller </a:t>
            </a:r>
            <a:endParaRPr lang="en-US" b="1" dirty="0">
              <a:solidFill>
                <a:srgbClr val="006699"/>
              </a:solidFill>
            </a:endParaRPr>
          </a:p>
        </p:txBody>
      </p:sp>
      <p:pic>
        <p:nvPicPr>
          <p:cNvPr id="4" name="Picture 3" descr="atmega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3657600"/>
            <a:ext cx="2286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99"/>
                </a:solidFill>
              </a:rPr>
              <a:t>Timer Frequency and Prescaling</a:t>
            </a:r>
            <a:endParaRPr lang="en-US" dirty="0">
              <a:solidFill>
                <a:srgbClr val="0066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Timer frequency is the rate by which TCNT</a:t>
            </a:r>
            <a:r>
              <a:rPr lang="en-US" baseline="-25000" dirty="0" smtClean="0"/>
              <a:t>x</a:t>
            </a:r>
            <a:r>
              <a:rPr lang="en-US" dirty="0" smtClean="0"/>
              <a:t> register increases its own value.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 prescalar measures an output clock/  time related to an input clock/time by a fractional scale factor.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325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CS0, CS1. CS2: Prescalar select inputs.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914400"/>
            <a:ext cx="73723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699"/>
                </a:solidFill>
              </a:rPr>
              <a:t>TIMER/COUNTER CONTROL REGISTER</a:t>
            </a:r>
            <a:endParaRPr lang="en-US" dirty="0">
              <a:solidFill>
                <a:srgbClr val="0066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The timer control register controls Timer Frequency, this is achieved by setting the prescalar value.</a:t>
            </a:r>
          </a:p>
          <a:p>
            <a:pPr algn="just"/>
            <a:r>
              <a:rPr lang="en-US" dirty="0" smtClean="0"/>
              <a:t>CS00-CS02 are used to select PRESCALER value and hence determines the frequency of the timer.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38200" y="2133600"/>
            <a:ext cx="7391400" cy="1158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99"/>
                </a:solidFill>
              </a:rPr>
              <a:t>PRESCALAR</a:t>
            </a:r>
            <a:endParaRPr lang="en-US" dirty="0">
              <a:solidFill>
                <a:srgbClr val="0066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94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/>
              <a:t>TIMER FREQUENCY =CPU CLOCK FREQUENCY / PRESCALER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62000" y="1828800"/>
            <a:ext cx="73914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99"/>
                </a:solidFill>
              </a:rPr>
              <a:t>Calculate TCNT0 Value</a:t>
            </a:r>
            <a:endParaRPr lang="en-US" dirty="0">
              <a:solidFill>
                <a:srgbClr val="0066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229600" cy="94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/>
              <a:t>TIMER FREQUENCY =CPU CLOCK FREQUENCY / PRESCALER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849562"/>
            <a:ext cx="8077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Timer 0 is a 8bit Timer ,so max value of TCNT0 256</a:t>
            </a:r>
          </a:p>
          <a:p>
            <a:r>
              <a:rPr lang="en-US" sz="2800" b="1" dirty="0" smtClean="0"/>
              <a:t>  </a:t>
            </a:r>
          </a:p>
          <a:p>
            <a:r>
              <a:rPr lang="en-US" sz="3200" dirty="0" smtClean="0"/>
              <a:t>TCNT0 = 255 – ( Timer FREQ * Req. Time Delay)</a:t>
            </a:r>
            <a:endParaRPr lang="en-US" sz="3200" dirty="0"/>
          </a:p>
        </p:txBody>
      </p:sp>
      <p:sp>
        <p:nvSpPr>
          <p:cNvPr id="7" name="Right Arrow 6"/>
          <p:cNvSpPr/>
          <p:nvPr/>
        </p:nvSpPr>
        <p:spPr>
          <a:xfrm>
            <a:off x="762000" y="44196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1200" y="4661916"/>
            <a:ext cx="667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E1 : No Prescaling = 1  , CPU Freq. = 1MHZ ,Req. Time Delay = 100us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599" y="5334000"/>
            <a:ext cx="7281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Timer Freq</a:t>
            </a:r>
            <a:r>
              <a:rPr lang="en-US" dirty="0"/>
              <a:t>.</a:t>
            </a:r>
            <a:r>
              <a:rPr lang="en-US" dirty="0" smtClean="0"/>
              <a:t>  = 1*10^6(Hz)/1( </a:t>
            </a:r>
            <a:r>
              <a:rPr lang="en-US" dirty="0" err="1" smtClean="0"/>
              <a:t>prescaler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= 1MHZ</a:t>
            </a:r>
          </a:p>
          <a:p>
            <a:r>
              <a:rPr lang="en-US" dirty="0" smtClean="0"/>
              <a:t>TCNT0   value= 255 –( 1*10^6*(100us*10^ -6)sec)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= 255 - 100  = 155+1(Extra clock)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5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99"/>
                </a:solidFill>
              </a:rPr>
              <a:t>TIMER INTERRUPT MASK REGISTER</a:t>
            </a:r>
            <a:endParaRPr lang="en-US" dirty="0">
              <a:solidFill>
                <a:srgbClr val="0066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>
            <a:normAutofit fontScale="85000" lnSpcReduction="20000"/>
          </a:bodyPr>
          <a:lstStyle/>
          <a:p>
            <a:pPr algn="just">
              <a:buFontTx/>
              <a:buChar char="•"/>
            </a:pPr>
            <a:r>
              <a:rPr lang="en-US" dirty="0" smtClean="0"/>
              <a:t> Bit 0 or TOIE0 bit of TIMSK is used to enable/disable overflow interrupt of   TIMER0.</a:t>
            </a:r>
          </a:p>
          <a:p>
            <a:pPr algn="just">
              <a:buFontTx/>
              <a:buChar char="•"/>
            </a:pPr>
            <a:r>
              <a:rPr lang="en-US" dirty="0" smtClean="0"/>
              <a:t> Storing 1 at this place will Enable the overflow interrupt of TIMER0.</a:t>
            </a:r>
          </a:p>
          <a:p>
            <a:pPr algn="just">
              <a:buFontTx/>
              <a:buChar char="•"/>
            </a:pPr>
            <a:r>
              <a:rPr lang="en-US" dirty="0" smtClean="0"/>
              <a:t> Storing 0 at this place will Disable the overflow interrupt of TIMER0.</a:t>
            </a:r>
          </a:p>
          <a:p>
            <a:pPr algn="just">
              <a:buFontTx/>
              <a:buChar char="•"/>
            </a:pPr>
            <a:r>
              <a:rPr lang="en-US" dirty="0" smtClean="0"/>
              <a:t> Other bits are used for other timers.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62000" y="2133600"/>
            <a:ext cx="76200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99"/>
                </a:solidFill>
              </a:rPr>
              <a:t>OVERFLOW MODE</a:t>
            </a:r>
            <a:endParaRPr lang="en-US" dirty="0">
              <a:solidFill>
                <a:srgbClr val="0066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Once the timer reaches it highest counts and if it not resets it is said to be in Overflow Mode.</a:t>
            </a:r>
          </a:p>
          <a:p>
            <a:r>
              <a:rPr lang="en-US" dirty="0" smtClean="0"/>
              <a:t>For this mode we have to set 3 registers</a:t>
            </a:r>
          </a:p>
          <a:p>
            <a:pPr lvl="1">
              <a:buNone/>
            </a:pPr>
            <a:r>
              <a:rPr lang="en-US" dirty="0" smtClean="0"/>
              <a:t> TCNT0 (To initialize counter)</a:t>
            </a:r>
          </a:p>
          <a:p>
            <a:pPr lvl="1">
              <a:buNone/>
            </a:pPr>
            <a:r>
              <a:rPr lang="en-US" dirty="0" smtClean="0"/>
              <a:t> TCCR0 (To set Prescalar)</a:t>
            </a:r>
          </a:p>
          <a:p>
            <a:pPr lvl="1">
              <a:buNone/>
            </a:pPr>
            <a:r>
              <a:rPr lang="en-US" dirty="0" smtClean="0"/>
              <a:t> TIMSK (To enable overflow interrupt)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6699"/>
                </a:solidFill>
              </a:rPr>
              <a:t>Program for creating 1 sec delay using OVERFLOW mode</a:t>
            </a:r>
            <a:endParaRPr lang="en-US" dirty="0">
              <a:solidFill>
                <a:srgbClr val="0066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 smtClean="0">
                <a:latin typeface="Courier New" pitchFamily="49" charset="0"/>
              </a:rPr>
              <a:t>#include&lt;</a:t>
            </a:r>
            <a:r>
              <a:rPr lang="en-US" dirty="0" err="1" smtClean="0">
                <a:latin typeface="Courier New" pitchFamily="49" charset="0"/>
              </a:rPr>
              <a:t>avr</a:t>
            </a:r>
            <a:r>
              <a:rPr lang="en-US" dirty="0" smtClean="0">
                <a:latin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</a:rPr>
              <a:t>io.h</a:t>
            </a:r>
            <a:r>
              <a:rPr lang="en-US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latin typeface="Courier New" pitchFamily="49" charset="0"/>
              </a:rPr>
              <a:t>#include&lt;</a:t>
            </a:r>
            <a:r>
              <a:rPr lang="en-US" dirty="0" err="1" smtClean="0">
                <a:latin typeface="Courier New" pitchFamily="49" charset="0"/>
              </a:rPr>
              <a:t>avr</a:t>
            </a:r>
            <a:r>
              <a:rPr lang="en-US" dirty="0" smtClean="0">
                <a:latin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</a:rPr>
              <a:t>interrupt.h</a:t>
            </a:r>
            <a:r>
              <a:rPr lang="en-US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latin typeface="Courier New" pitchFamily="49" charset="0"/>
              </a:rPr>
              <a:t>volatile uint8_t count;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latin typeface="Courier New" pitchFamily="49" charset="0"/>
              </a:rPr>
              <a:t>main()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second=0;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latin typeface="Courier New" pitchFamily="49" charset="0"/>
              </a:rPr>
              <a:t>char buffer[10];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latin typeface="Courier New" pitchFamily="49" charset="0"/>
              </a:rPr>
              <a:t>TCCR0=0b00000011;   </a:t>
            </a:r>
            <a:r>
              <a:rPr lang="en-US" dirty="0" smtClean="0">
                <a:solidFill>
                  <a:srgbClr val="006699"/>
                </a:solidFill>
                <a:latin typeface="Courier New" pitchFamily="49" charset="0"/>
              </a:rPr>
              <a:t>//to set the prescalar to64</a:t>
            </a:r>
          </a:p>
          <a:p>
            <a:pPr>
              <a:lnSpc>
                <a:spcPct val="90000"/>
              </a:lnSpc>
              <a:buNone/>
            </a:pPr>
            <a:endParaRPr lang="en-US" dirty="0" smtClean="0">
              <a:solidFill>
                <a:srgbClr val="006699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latin typeface="Courier New" pitchFamily="49" charset="0"/>
              </a:rPr>
              <a:t>TIMSK |=(1&lt;&lt;TOIE0); </a:t>
            </a:r>
            <a:r>
              <a:rPr lang="en-US" dirty="0" smtClean="0">
                <a:solidFill>
                  <a:srgbClr val="006699"/>
                </a:solidFill>
                <a:latin typeface="Courier New" pitchFamily="49" charset="0"/>
              </a:rPr>
              <a:t>//for enabling overflow   			      interrupt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latin typeface="Courier New" pitchFamily="49" charset="0"/>
              </a:rPr>
              <a:t>TCNT0=0;            </a:t>
            </a:r>
            <a:r>
              <a:rPr lang="en-US" dirty="0" smtClean="0">
                <a:solidFill>
                  <a:srgbClr val="006699"/>
                </a:solidFill>
                <a:latin typeface="Courier New" pitchFamily="49" charset="0"/>
              </a:rPr>
              <a:t>//for initialization of   			      Timer count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rgbClr val="006699"/>
                </a:solidFill>
              </a:rPr>
              <a:t>Contd</a:t>
            </a:r>
            <a:r>
              <a:rPr lang="en-US" dirty="0" smtClean="0">
                <a:solidFill>
                  <a:srgbClr val="006699"/>
                </a:solidFill>
              </a:rPr>
              <a:t>…</a:t>
            </a:r>
            <a:endParaRPr lang="en-US" dirty="0">
              <a:solidFill>
                <a:srgbClr val="0066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Courier New" pitchFamily="49" charset="0"/>
              </a:rPr>
              <a:t>count=0;</a:t>
            </a:r>
          </a:p>
          <a:p>
            <a:pPr>
              <a:lnSpc>
                <a:spcPct val="80000"/>
              </a:lnSpc>
              <a:buNone/>
            </a:pPr>
            <a:r>
              <a:rPr lang="en-US" dirty="0" err="1" smtClean="0">
                <a:latin typeface="Courier New" pitchFamily="49" charset="0"/>
              </a:rPr>
              <a:t>sei</a:t>
            </a:r>
            <a:r>
              <a:rPr lang="en-US" dirty="0" smtClean="0">
                <a:latin typeface="Courier New" pitchFamily="49" charset="0"/>
              </a:rPr>
              <a:t>(); 			</a:t>
            </a:r>
            <a:r>
              <a:rPr lang="en-US" dirty="0" smtClean="0">
                <a:solidFill>
                  <a:srgbClr val="006699"/>
                </a:solidFill>
                <a:latin typeface="Courier New" pitchFamily="49" charset="0"/>
              </a:rPr>
              <a:t>//Enable Global Interrupt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Courier New" pitchFamily="49" charset="0"/>
              </a:rPr>
              <a:t>while(1);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Courier New" pitchFamily="49" charset="0"/>
              </a:rPr>
              <a:t>} 					</a:t>
            </a:r>
            <a:r>
              <a:rPr lang="en-US" dirty="0" smtClean="0">
                <a:solidFill>
                  <a:srgbClr val="006699"/>
                </a:solidFill>
                <a:latin typeface="Courier New" pitchFamily="49" charset="0"/>
              </a:rPr>
              <a:t>//main close</a:t>
            </a:r>
          </a:p>
          <a:p>
            <a:pPr>
              <a:lnSpc>
                <a:spcPct val="80000"/>
              </a:lnSpc>
              <a:buNone/>
            </a:pPr>
            <a:endParaRPr lang="en-US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Courier New" pitchFamily="49" charset="0"/>
              </a:rPr>
              <a:t>ISR(TIMER0_OVF_vect) 	</a:t>
            </a:r>
            <a:r>
              <a:rPr lang="en-US" dirty="0" smtClean="0">
                <a:solidFill>
                  <a:srgbClr val="006699"/>
                </a:solidFill>
                <a:latin typeface="Courier New" pitchFamily="49" charset="0"/>
              </a:rPr>
              <a:t>// interrupt service routine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Courier New" pitchFamily="49" charset="0"/>
              </a:rPr>
              <a:t>if(count==61) 		</a:t>
            </a:r>
            <a:r>
              <a:rPr lang="en-US" dirty="0" smtClean="0">
                <a:solidFill>
                  <a:srgbClr val="006699"/>
                </a:solidFill>
                <a:latin typeface="Courier New" pitchFamily="49" charset="0"/>
              </a:rPr>
              <a:t>// if count reaches 1 sec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Courier New" pitchFamily="49" charset="0"/>
              </a:rPr>
              <a:t>second++;</a:t>
            </a:r>
          </a:p>
          <a:p>
            <a:pPr>
              <a:lnSpc>
                <a:spcPct val="80000"/>
              </a:lnSpc>
              <a:buNone/>
            </a:pPr>
            <a:r>
              <a:rPr lang="en-US" dirty="0" err="1" smtClean="0">
                <a:latin typeface="Courier New" pitchFamily="49" charset="0"/>
              </a:rPr>
              <a:t>sprintf</a:t>
            </a:r>
            <a:r>
              <a:rPr lang="en-US" dirty="0" smtClean="0">
                <a:latin typeface="Courier New" pitchFamily="49" charset="0"/>
              </a:rPr>
              <a:t>(“seconds:%d”, second);</a:t>
            </a:r>
          </a:p>
          <a:p>
            <a:pPr>
              <a:lnSpc>
                <a:spcPct val="80000"/>
              </a:lnSpc>
              <a:buNone/>
            </a:pPr>
            <a:r>
              <a:rPr lang="en-US" dirty="0" err="1" smtClean="0">
                <a:latin typeface="Courier New" pitchFamily="49" charset="0"/>
              </a:rPr>
              <a:t>lcd_puts</a:t>
            </a:r>
            <a:r>
              <a:rPr lang="en-US" dirty="0" smtClean="0">
                <a:latin typeface="Courier New" pitchFamily="49" charset="0"/>
              </a:rPr>
              <a:t>(buffer);  		</a:t>
            </a:r>
            <a:r>
              <a:rPr lang="en-US" dirty="0" smtClean="0">
                <a:solidFill>
                  <a:srgbClr val="006699"/>
                </a:solidFill>
                <a:latin typeface="Courier New" pitchFamily="49" charset="0"/>
              </a:rPr>
              <a:t>// for printing seconds on LCD</a:t>
            </a:r>
          </a:p>
          <a:p>
            <a:pPr>
              <a:lnSpc>
                <a:spcPct val="80000"/>
              </a:lnSpc>
              <a:buNone/>
            </a:pPr>
            <a:endParaRPr lang="en-US" dirty="0" smtClean="0">
              <a:solidFill>
                <a:srgbClr val="006699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Courier New" pitchFamily="49" charset="0"/>
              </a:rPr>
              <a:t>count=0;   			</a:t>
            </a:r>
            <a:r>
              <a:rPr lang="en-US" dirty="0" smtClean="0">
                <a:solidFill>
                  <a:srgbClr val="006699"/>
                </a:solidFill>
                <a:latin typeface="Courier New" pitchFamily="49" charset="0"/>
              </a:rPr>
              <a:t>// reset the count variable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Courier New" pitchFamily="49" charset="0"/>
              </a:rPr>
              <a:t>count++;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Courier New" pitchFamily="49" charset="0"/>
              </a:rPr>
              <a:t>} 					</a:t>
            </a:r>
            <a:r>
              <a:rPr lang="en-US" dirty="0" smtClean="0">
                <a:solidFill>
                  <a:srgbClr val="006699"/>
                </a:solidFill>
                <a:latin typeface="Courier New" pitchFamily="49" charset="0"/>
              </a:rPr>
              <a:t>//ISR function close</a:t>
            </a:r>
            <a:endParaRPr lang="en-US" dirty="0">
              <a:solidFill>
                <a:srgbClr val="0066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6699"/>
                </a:solidFill>
              </a:rPr>
              <a:t>Description of program</a:t>
            </a:r>
            <a:endParaRPr lang="en-US" dirty="0">
              <a:solidFill>
                <a:srgbClr val="0066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sz="3600" dirty="0" smtClean="0">
                <a:latin typeface="Courier New" pitchFamily="49" charset="0"/>
              </a:rPr>
              <a:t>  if(count==61) </a:t>
            </a:r>
            <a:r>
              <a:rPr lang="en-US" sz="3600" dirty="0" smtClean="0">
                <a:solidFill>
                  <a:srgbClr val="006699"/>
                </a:solidFill>
                <a:latin typeface="Courier New" pitchFamily="49" charset="0"/>
              </a:rPr>
              <a:t>// if count reaches 1 sec</a:t>
            </a:r>
          </a:p>
          <a:p>
            <a:pPr algn="just">
              <a:buNone/>
            </a:pPr>
            <a:endParaRPr lang="en-US" sz="3600" dirty="0" smtClean="0">
              <a:solidFill>
                <a:srgbClr val="006699"/>
              </a:solidFill>
              <a:latin typeface="Courier New" pitchFamily="49" charset="0"/>
            </a:endParaRPr>
          </a:p>
          <a:p>
            <a:pPr algn="just">
              <a:buFontTx/>
              <a:buNone/>
            </a:pPr>
            <a:r>
              <a:rPr lang="en-US" sz="3600" dirty="0" smtClean="0"/>
              <a:t>61 is decided by clock frequency and the prescalar. </a:t>
            </a:r>
          </a:p>
          <a:p>
            <a:pPr marL="0" indent="0" algn="just">
              <a:buFontTx/>
              <a:buNone/>
            </a:pPr>
            <a:r>
              <a:rPr lang="en-US" sz="3600" dirty="0" smtClean="0"/>
              <a:t>Formula for calculating number of interrupts for 1 second time duration is :</a:t>
            </a:r>
          </a:p>
          <a:p>
            <a:pPr algn="just">
              <a:buFontTx/>
              <a:buNone/>
            </a:pPr>
            <a:r>
              <a:rPr lang="en-US" dirty="0" smtClean="0"/>
              <a:t>            Timer frequency= CPU clock frequency/Prescalar</a:t>
            </a:r>
          </a:p>
          <a:p>
            <a:pPr algn="just">
              <a:buFontTx/>
              <a:buNone/>
            </a:pPr>
            <a:r>
              <a:rPr lang="en-US" dirty="0" smtClean="0"/>
              <a:t>            No of overflow interrupts= Timer frequency/256</a:t>
            </a:r>
          </a:p>
          <a:p>
            <a:pPr algn="just">
              <a:buFontTx/>
              <a:buNone/>
            </a:pPr>
            <a:endParaRPr lang="en-US" dirty="0" smtClean="0"/>
          </a:p>
          <a:p>
            <a:pPr algn="just">
              <a:buFontTx/>
              <a:buNone/>
            </a:pPr>
            <a:r>
              <a:rPr lang="en-US" dirty="0" smtClean="0"/>
              <a:t>In our case:</a:t>
            </a:r>
          </a:p>
          <a:p>
            <a:pPr algn="just">
              <a:buFontTx/>
              <a:buNone/>
            </a:pPr>
            <a:r>
              <a:rPr lang="en-US" dirty="0" smtClean="0"/>
              <a:t>Timer frequency=1000000/64= 15625</a:t>
            </a:r>
          </a:p>
          <a:p>
            <a:pPr algn="just">
              <a:buFontTx/>
              <a:buNone/>
            </a:pPr>
            <a:r>
              <a:rPr lang="en-US" dirty="0" smtClean="0"/>
              <a:t>No of interrupts=15625/256 = 61.035≈ 61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762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6699"/>
                </a:solidFill>
              </a:rPr>
              <a:t>TOPICS TO BE COVERED</a:t>
            </a:r>
            <a:endParaRPr lang="en-US" dirty="0">
              <a:solidFill>
                <a:srgbClr val="0066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dirty="0" smtClean="0"/>
              <a:t>Timers/counters </a:t>
            </a:r>
          </a:p>
          <a:p>
            <a:r>
              <a:rPr lang="en-US" dirty="0" smtClean="0"/>
              <a:t>ADC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914400"/>
          </a:xfrm>
        </p:spPr>
        <p:txBody>
          <a:bodyPr/>
          <a:lstStyle/>
          <a:p>
            <a:r>
              <a:rPr lang="en-US" b="1" dirty="0" smtClean="0">
                <a:solidFill>
                  <a:srgbClr val="006699"/>
                </a:solidFill>
              </a:rPr>
              <a:t>THANK YOU</a:t>
            </a:r>
            <a:endParaRPr lang="en-US" b="1" dirty="0">
              <a:solidFill>
                <a:srgbClr val="0066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006699"/>
                </a:solidFill>
              </a:rPr>
              <a:t>TIMERS/COUNTERS</a:t>
            </a:r>
            <a:endParaRPr lang="en-US" dirty="0">
              <a:solidFill>
                <a:srgbClr val="0066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99"/>
                </a:solidFill>
              </a:rPr>
              <a:t>WHAT ARE TIMERS?</a:t>
            </a:r>
            <a:endParaRPr lang="en-US" dirty="0">
              <a:solidFill>
                <a:srgbClr val="0066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Timer counts the time sequence or the clock pulses of the microcontroller.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They are set of registers integrated in most of the microcontroller.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99"/>
                </a:solidFill>
              </a:rPr>
              <a:t>Number of Timers in Atmega8</a:t>
            </a:r>
            <a:endParaRPr lang="en-US" dirty="0">
              <a:solidFill>
                <a:srgbClr val="0066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marL="346075" indent="-346075" algn="ctr">
              <a:buNone/>
              <a:tabLst>
                <a:tab pos="346075" algn="l"/>
              </a:tabLst>
            </a:pPr>
            <a:r>
              <a:rPr lang="en-US" dirty="0" smtClean="0"/>
              <a:t>There are three timers/Counters in Atmega8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Timer 0		       Timer 1		Timer 2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19600" y="2514600"/>
            <a:ext cx="2743200" cy="12679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3772694" y="3161506"/>
            <a:ext cx="1295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1600200" y="2514600"/>
            <a:ext cx="281940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99"/>
                </a:solidFill>
              </a:rPr>
              <a:t>Number of Timers in Atmega8</a:t>
            </a:r>
            <a:endParaRPr lang="en-US" dirty="0">
              <a:solidFill>
                <a:srgbClr val="0066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There are three timers/Counters in Atmega8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Timer 0		       Timer 1		Timer 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8-bit                          16-bit                       8-bit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1066800" y="42672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4343400" y="42672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7315200" y="42672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19600" y="2514600"/>
            <a:ext cx="2743200" cy="12679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3772694" y="3161506"/>
            <a:ext cx="1295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1600200" y="2514600"/>
            <a:ext cx="281940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99"/>
                </a:solidFill>
              </a:rPr>
              <a:t>Registers of Timers/Counters</a:t>
            </a:r>
            <a:endParaRPr lang="en-US" dirty="0">
              <a:solidFill>
                <a:srgbClr val="0066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There are four registers to control the operation &amp; data storage.</a:t>
            </a:r>
          </a:p>
          <a:p>
            <a:pPr lvl="1" algn="just"/>
            <a:r>
              <a:rPr lang="en-US" dirty="0" smtClean="0"/>
              <a:t>TCNT</a:t>
            </a:r>
            <a:r>
              <a:rPr lang="en-US" baseline="-25000" dirty="0" smtClean="0"/>
              <a:t>x</a:t>
            </a:r>
            <a:r>
              <a:rPr lang="en-US" dirty="0" smtClean="0"/>
              <a:t>= Timer Counter Register                     </a:t>
            </a:r>
          </a:p>
          <a:p>
            <a:pPr lvl="1" algn="just">
              <a:spcBef>
                <a:spcPts val="300"/>
              </a:spcBef>
            </a:pPr>
            <a:r>
              <a:rPr lang="en-US" dirty="0" smtClean="0"/>
              <a:t>TCCR</a:t>
            </a:r>
            <a:r>
              <a:rPr lang="en-US" baseline="-25000" dirty="0" smtClean="0"/>
              <a:t>x</a:t>
            </a:r>
            <a:r>
              <a:rPr lang="en-US" dirty="0" smtClean="0"/>
              <a:t>= Timer/Counter Control Register</a:t>
            </a:r>
          </a:p>
          <a:p>
            <a:pPr lvl="1" algn="just">
              <a:spcBef>
                <a:spcPts val="3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				</a:t>
            </a:r>
            <a:endParaRPr lang="en-US" sz="2000" dirty="0"/>
          </a:p>
          <a:p>
            <a:pPr lvl="1" algn="just"/>
            <a:r>
              <a:rPr lang="en-US" dirty="0" smtClean="0"/>
              <a:t>TIMSK= Timer Interrupt Mask Register</a:t>
            </a:r>
          </a:p>
          <a:p>
            <a:pPr lvl="1" algn="just"/>
            <a:r>
              <a:rPr lang="en-US" dirty="0" smtClean="0"/>
              <a:t>TIFR= Timer Interrupt Flag Register 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6858000" y="3352800"/>
            <a:ext cx="457200" cy="762000"/>
          </a:xfrm>
          <a:prstGeom prst="rightBrac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x val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7600" y="3505200"/>
            <a:ext cx="943107" cy="466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TIMER/COUNTER 0 REGISTER</a:t>
            </a:r>
            <a:endParaRPr lang="en-US" dirty="0">
              <a:solidFill>
                <a:srgbClr val="3366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99"/>
                </a:solidFill>
              </a:rPr>
              <a:t>TCNT</a:t>
            </a:r>
            <a:r>
              <a:rPr lang="en-US" baseline="-25000" dirty="0" smtClean="0">
                <a:solidFill>
                  <a:srgbClr val="006699"/>
                </a:solidFill>
              </a:rPr>
              <a:t>x</a:t>
            </a:r>
            <a:endParaRPr lang="en-US" dirty="0">
              <a:solidFill>
                <a:srgbClr val="006699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2305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This magical 8 bit register increases its own value with a fix rate. This register don’t require CPU to increase its value. TCNTx keeps the count value from 0-255, it must be initialized in program code. When the count value reaches maximum, it raises a interrupt bit in another register and reset to 0 on overflow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075" y="1752600"/>
            <a:ext cx="71818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637</Words>
  <Application>Microsoft Office PowerPoint</Application>
  <PresentationFormat>On-screen Show (4:3)</PresentationFormat>
  <Paragraphs>119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Office Theme</vt:lpstr>
      <vt:lpstr>Advanced Features of Atmega8 Microcontroller </vt:lpstr>
      <vt:lpstr>TOPICS TO BE COVERED</vt:lpstr>
      <vt:lpstr>TIMERS/COUNTERS</vt:lpstr>
      <vt:lpstr>WHAT ARE TIMERS?</vt:lpstr>
      <vt:lpstr>Number of Timers in Atmega8</vt:lpstr>
      <vt:lpstr>Number of Timers in Atmega8</vt:lpstr>
      <vt:lpstr>Registers of Timers/Counters</vt:lpstr>
      <vt:lpstr>TIMER/COUNTER 0 REGISTER</vt:lpstr>
      <vt:lpstr>TCNTx</vt:lpstr>
      <vt:lpstr>Timer Frequency and Prescaling</vt:lpstr>
      <vt:lpstr>PowerPoint Presentation</vt:lpstr>
      <vt:lpstr>TIMER/COUNTER CONTROL REGISTER</vt:lpstr>
      <vt:lpstr>PRESCALAR</vt:lpstr>
      <vt:lpstr>Calculate TCNT0 Value</vt:lpstr>
      <vt:lpstr>TIMER INTERRUPT MASK REGISTER</vt:lpstr>
      <vt:lpstr>OVERFLOW MODE</vt:lpstr>
      <vt:lpstr>Program for creating 1 sec delay using OVERFLOW mode</vt:lpstr>
      <vt:lpstr>Contd…</vt:lpstr>
      <vt:lpstr>Description of program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Features of Atmega8 Microcontroller </dc:title>
  <dc:creator>Guest</dc:creator>
  <cp:lastModifiedBy>Bhura malik</cp:lastModifiedBy>
  <cp:revision>75</cp:revision>
  <dcterms:created xsi:type="dcterms:W3CDTF">2011-05-06T09:10:08Z</dcterms:created>
  <dcterms:modified xsi:type="dcterms:W3CDTF">2016-10-03T05:32:17Z</dcterms:modified>
</cp:coreProperties>
</file>