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78" r:id="rId9"/>
    <p:sldId id="279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3" r:id="rId18"/>
    <p:sldId id="275" r:id="rId19"/>
    <p:sldId id="274" r:id="rId20"/>
    <p:sldId id="276" r:id="rId21"/>
    <p:sldId id="290" r:id="rId22"/>
    <p:sldId id="280" r:id="rId23"/>
    <p:sldId id="281" r:id="rId24"/>
    <p:sldId id="283" r:id="rId25"/>
    <p:sldId id="282" r:id="rId26"/>
    <p:sldId id="284" r:id="rId27"/>
    <p:sldId id="286" r:id="rId28"/>
    <p:sldId id="285" r:id="rId29"/>
    <p:sldId id="287" r:id="rId30"/>
    <p:sldId id="288" r:id="rId31"/>
    <p:sldId id="289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0561-85C2-4480-9F3B-98299BF63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A8FE-EA60-4C71-B260-0DAD7FEE9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0264-4FE1-4BD0-9D9C-10AD5FE5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E090-50FC-4400-9807-05E55845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D0A2-CC37-4AE3-908C-CD96C3B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D34D-7010-4B59-8539-BEE52F7C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6C321-66C0-4FAB-8668-E7427F51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AA0E-BA0C-4AB1-AD1E-B7BBC24F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ED31-278B-494D-BC8F-C3D3CA3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2013-1F75-4AAA-8F82-E9A289D7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856BE-A8F7-449A-B9FA-0475E5BBB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E85D-0C32-4ADA-A200-5DF86842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359-B19B-46B6-A797-DE925F8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59A9-C7E8-43BE-8ADF-BBFE6146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494-561D-4ADA-815F-718F51F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E90-3C0D-4656-B954-F8FCE790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56AF-FE0D-4A9B-8C34-E4385D0A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D62C-0BF3-4DC3-BDBE-9C180750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D3BD-6C3D-4782-8CD7-2380E543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59E1-E2C6-468D-97D4-F06ED67B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EC1B-543C-459F-B1D6-F666B715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072A-B21E-4BDD-98B0-5067D3A7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8518-2695-4BC0-95F0-C16B3EB7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C135-BF8B-4283-B7D7-71230A44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9346-2473-490B-9D71-7FE5FE8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480B-E448-4902-AEAE-6D960E18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C26A-6EDD-4F4D-95AB-70195F7CD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9DA1-1610-4666-A22A-D99763E6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25F0-B10C-4BB9-A9B5-ADD2C506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EDA3-092C-4062-B83B-D326B09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C114B-88A4-435E-B81D-DC4A04CE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306-53B3-4810-973F-0B9E5AC7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4B5A-3169-481A-8214-49B8249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2A1D-529D-4FBC-A5F0-D1415D81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8CA89-CC23-4A55-987C-FA7C0DA39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F139D-7680-41AA-8B6F-2DB7F1129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85C79-AB8A-4881-B21D-35501ED2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03C36-2D13-427E-B415-FE3B4D72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84294-CE00-4DA1-8FBE-2C9539BB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1A22-D017-44D5-AAAF-944AAD9C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1F02C-615B-402B-A0CA-E8AAA2B9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63E5-9B74-455B-977A-DCFE5651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18B74-93E1-4573-86C5-6B431282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A1579-2637-436C-905B-810CBF8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B592D-8DE8-4433-9A87-4309B719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D60A2-F466-4505-9A15-3841C67E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2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2A61-1A61-4FFF-B7FD-C0CE104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368E-EDB0-4472-A65D-B6277EA9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7B563-5CBB-4FAC-B986-8F7BFA82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3545-BEAE-4180-BD25-BB91AA00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FDBB-2DCA-4117-B9B2-CA3F5E08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03566-C39A-4B35-8992-78C7858F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DA4-B39C-4DBA-82ED-C8F953A5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74BCE-80B5-41AB-B30E-54FA0DC5E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82DD0-0668-46FC-A732-DB0FFB28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15F97-25C9-4EF1-94DD-C5354365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2E1F-E1A4-40E0-8046-44F7B7C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4A13-10B7-4837-BA7E-69B84B31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8611-1CC9-4A1A-B5A7-FACC81FF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856C-ADC4-4743-9E5F-E8B0F1C8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8745-857F-4491-9704-832812E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AEB3-9910-4C8F-BA0B-4A71CF20F72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8CD8-1995-4B64-B809-B191664D8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AE78D-21EA-4AE8-B36C-39AB2A36B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A2D3-91C8-4C69-AD03-EEC25C5E2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0.png"/><Relationship Id="rId1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tags" Target="../tags/tag7.xml"/><Relationship Id="rId16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image" Target="../media/image120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tags" Target="../tags/tag9.xml"/><Relationship Id="rId9" Type="http://schemas.openxmlformats.org/officeDocument/2006/relationships/image" Target="../media/image10.png"/><Relationship Id="rId1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496A1D-A736-45C4-A58C-9EED6CDB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571500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227BC-612F-4C1D-AB9D-D973D75A1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B49CB6-41CA-4B62-88F1-F087DE1E6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5715000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01D80-3087-4946-AF32-FBEFBCACA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8" y="1020690"/>
            <a:ext cx="5430623" cy="17686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Total Variation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Denoising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A68A2-A9F9-48D5-ACAC-BBF67DDA5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5381" y="6030119"/>
            <a:ext cx="3583709" cy="1655762"/>
          </a:xfrm>
        </p:spPr>
        <p:txBody>
          <a:bodyPr/>
          <a:lstStyle/>
          <a:p>
            <a:r>
              <a:rPr lang="en-US" dirty="0"/>
              <a:t>By Basile Hurat</a:t>
            </a:r>
          </a:p>
        </p:txBody>
      </p:sp>
    </p:spTree>
    <p:extLst>
      <p:ext uri="{BB962C8B-B14F-4D97-AF65-F5344CB8AC3E}">
        <p14:creationId xmlns:p14="http://schemas.microsoft.com/office/powerpoint/2010/main" val="215361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0F48BF-EAAE-44D7-9B3F-91D35E29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11" y="4037790"/>
            <a:ext cx="4007718" cy="2671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E597C-6C64-4754-9E20-EFD0DD9D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 TV-L1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4344-4110-41A4-A97B-78738293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TV-L1 method worked a little worse on paper, taking 5249.2 seconds (87.5 minutes!) and having a TV-L1 Energy of 25687 (though TV-L1 often results to a higher energy).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However, looking strictly at the image, we see a very similar result, with perhaps a bit more texture for TV-L1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101A4F-2951-4887-85FD-6CAC11C05990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CE6E54-4136-4CC4-926C-31A37E09B180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865B238-39EF-44EF-B205-3198CF89E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" y="4037790"/>
            <a:ext cx="4007747" cy="2671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FB7D2-75D5-49A8-BB5D-1F1773E19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0" y="4037796"/>
            <a:ext cx="4007737" cy="26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1-E20A-4755-8D95-EB9017EC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Primal Dual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EB73-547C-4E6B-B366-50361F92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how slow steepest descent is, and the plethora of problems it has, another method is greatly desired.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the Primal-Dual method! This is a method that uses both a dual formulation and proximity operators to solve our problem.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define the dual of the problem first: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C40A2-0004-4AD8-B214-292D986733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57" y="4819974"/>
            <a:ext cx="2052571" cy="344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43986-E9B5-4EA0-B244-2F409BA2FB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86" y="4819974"/>
            <a:ext cx="2396952" cy="391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46F71-D32D-48A3-A6D6-03FB4F92D5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47" y="4819974"/>
            <a:ext cx="3620714" cy="38939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8EA829-52F7-4818-A92B-B6869804836B}"/>
              </a:ext>
            </a:extLst>
          </p:cNvPr>
          <p:cNvSpPr/>
          <p:nvPr/>
        </p:nvSpPr>
        <p:spPr>
          <a:xfrm>
            <a:off x="3776733" y="4884474"/>
            <a:ext cx="346229" cy="159799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787FB5-C5EB-4B94-B5E3-FD660309A793}"/>
              </a:ext>
            </a:extLst>
          </p:cNvPr>
          <p:cNvSpPr/>
          <p:nvPr/>
        </p:nvSpPr>
        <p:spPr>
          <a:xfrm>
            <a:off x="6615508" y="4884475"/>
            <a:ext cx="346229" cy="159799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F1C284-9330-4C24-8406-ED6392791E93}"/>
              </a:ext>
            </a:extLst>
          </p:cNvPr>
          <p:cNvSpPr txBox="1">
            <a:spLocks/>
          </p:cNvSpPr>
          <p:nvPr/>
        </p:nvSpPr>
        <p:spPr>
          <a:xfrm>
            <a:off x="901823" y="5718498"/>
            <a:ext cx="1255451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08114F-07C2-4D8E-9EDA-E4AFC9185B5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76" y="5609700"/>
            <a:ext cx="3306666" cy="75885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ABB0E6-9099-4A6E-9322-E4EF21079E30}"/>
              </a:ext>
            </a:extLst>
          </p:cNvPr>
          <p:cNvSpPr txBox="1">
            <a:spLocks/>
          </p:cNvSpPr>
          <p:nvPr/>
        </p:nvSpPr>
        <p:spPr>
          <a:xfrm>
            <a:off x="6961737" y="6257312"/>
            <a:ext cx="4144228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*: Since our image is scaled, we may set this simply to 1 in our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CB920B-EBE9-48A1-8D91-9A9C86125797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CF8D24-7B3C-4DDA-B4C9-E59CE8F0DAD6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6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1965-F219-4E42-8E6D-2E289131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Primal Dual: Proximity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587BD-A56B-4FC1-B95A-CC00A694E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97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define proximity operators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𝑅𝑂𝐹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Proximity operators are equivalent to an implicit gradient descent step for a function. They are calculated by solving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Thus: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587BD-A56B-4FC1-B95A-CC00A694E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975"/>
                <a:ext cx="10515600" cy="4351338"/>
              </a:xfrm>
              <a:blipFill>
                <a:blip r:embed="rId4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660F83A-728D-4BE2-AED5-4187455AB5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27" y="3388318"/>
            <a:ext cx="5771746" cy="699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1BB558-21A9-4AF1-956B-827BB27AEC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27" y="4435212"/>
            <a:ext cx="5979899" cy="23786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92D33A-FAE8-496B-ADE2-98ABA33378F7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7647DC-11F8-4A70-8FC1-B5BD7E88B2FB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3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ED0-4808-4F68-A8B6-36D8ECC5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Primal Dual: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9456-2B3C-4A9A-989B-2B32F585E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 proximity operators defined, we can construct our primal dual algorithm. Given step sizes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some simplification, we finally get: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that, we can look at code!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9456-2B3C-4A9A-989B-2B32F585E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04F3CB4-FBCC-4095-AD91-CF373A9975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57" y="3539161"/>
            <a:ext cx="5295570" cy="9242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D5D3A-C8BE-477D-8C4E-5CEB045B6707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724E3-6599-4EAD-9CD6-F2C35EEB3995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3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6AA5-B6BD-4262-AD96-C0234026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Primal Dual: ROF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0AEB1-EA35-4412-9FF5-6594AB82445C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57327E-C059-4235-8F27-E08F59FEA437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6EB581C-F5FF-4563-B1EA-4E272BDA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121"/>
            <a:ext cx="4134437" cy="4899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F2D34E-F9D1-4CC9-8032-F015EF5C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11" y="1690688"/>
            <a:ext cx="4499636" cy="44768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A98F8A-28B4-475F-BB6E-9B61DC9D4FC5}"/>
              </a:ext>
            </a:extLst>
          </p:cNvPr>
          <p:cNvCxnSpPr>
            <a:cxnSpLocks/>
          </p:cNvCxnSpPr>
          <p:nvPr/>
        </p:nvCxnSpPr>
        <p:spPr>
          <a:xfrm>
            <a:off x="5432061" y="1584037"/>
            <a:ext cx="0" cy="5100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3A4D64-98FB-4D6C-BAAC-006BD0325F8F}"/>
              </a:ext>
            </a:extLst>
          </p:cNvPr>
          <p:cNvCxnSpPr>
            <a:cxnSpLocks/>
          </p:cNvCxnSpPr>
          <p:nvPr/>
        </p:nvCxnSpPr>
        <p:spPr>
          <a:xfrm>
            <a:off x="5504563" y="1584037"/>
            <a:ext cx="0" cy="4896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3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64CE-6A9F-4320-9B06-69271234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Primal Dual: TV-L1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B34D8A-6A79-47E8-B630-9D35A2DB7E1B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FD3B08-165E-462F-8EC2-30D08F4A825E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63AE86-B713-43EE-A009-A5274DB6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143"/>
            <a:ext cx="3315655" cy="4639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91B7F-B674-458B-BF37-F5E8810E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76" y="1806143"/>
            <a:ext cx="4857124" cy="36891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95D42C-1EB4-41E5-BB6C-806A54180B9F}"/>
              </a:ext>
            </a:extLst>
          </p:cNvPr>
          <p:cNvCxnSpPr>
            <a:cxnSpLocks/>
          </p:cNvCxnSpPr>
          <p:nvPr/>
        </p:nvCxnSpPr>
        <p:spPr>
          <a:xfrm>
            <a:off x="5432061" y="1584037"/>
            <a:ext cx="0" cy="5100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EDFC77-2695-407D-AC63-FBB9758480A4}"/>
              </a:ext>
            </a:extLst>
          </p:cNvPr>
          <p:cNvCxnSpPr>
            <a:cxnSpLocks/>
          </p:cNvCxnSpPr>
          <p:nvPr/>
        </p:nvCxnSpPr>
        <p:spPr>
          <a:xfrm>
            <a:off x="5504563" y="1584037"/>
            <a:ext cx="0" cy="4896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9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EA6444-ADA3-491F-8101-AE00CFA6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212435"/>
            <a:ext cx="4710548" cy="31403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36057B-E5D5-460F-A983-60BF8A7E4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3508806"/>
            <a:ext cx="4710536" cy="314035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Racoon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Textured image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289690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7C1A761-12F7-4CC4-BB3B-A735613C3E8F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Noisy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AD6B363-FBE3-49C7-9138-465BFFE2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78" y="4193600"/>
            <a:ext cx="2672651" cy="1142697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ROF Energy: 26,663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TV-L1 Energy: 26,663</a:t>
            </a:r>
          </a:p>
        </p:txBody>
      </p:sp>
    </p:spTree>
    <p:extLst>
      <p:ext uri="{BB962C8B-B14F-4D97-AF65-F5344CB8AC3E}">
        <p14:creationId xmlns:p14="http://schemas.microsoft.com/office/powerpoint/2010/main" val="289435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EA6444-ADA3-491F-8101-AE00CFA6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212435"/>
            <a:ext cx="4710548" cy="3140365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Racoon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Textured image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38062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7C1A761-12F7-4CC4-BB3B-A735613C3E8F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ROF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Steepest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Descent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FAC435-40F6-4670-ADB9-8609EA51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4" y="4465011"/>
            <a:ext cx="2740016" cy="114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Gradient Norm: 2.577 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Time taken: 4801 sec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ROF Energy: 14743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0F4C05-ECC8-4FC5-AEA8-A8B285BB2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3505207"/>
            <a:ext cx="4710536" cy="31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9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EA6444-ADA3-491F-8101-AE00CFA6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212435"/>
            <a:ext cx="4710548" cy="3140365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Racoon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Textured image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ROF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Primal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Dual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BF6F2-1272-46D1-9D53-D5D7969E7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23" y="3504257"/>
            <a:ext cx="4711962" cy="31413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D3EEEC-C168-46BC-91BD-E039D293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50" y="4411743"/>
            <a:ext cx="2501778" cy="114269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Time taken: 5.6869 sec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ROF Energy: 14036</a:t>
            </a:r>
          </a:p>
        </p:txBody>
      </p:sp>
    </p:spTree>
    <p:extLst>
      <p:ext uri="{BB962C8B-B14F-4D97-AF65-F5344CB8AC3E}">
        <p14:creationId xmlns:p14="http://schemas.microsoft.com/office/powerpoint/2010/main" val="335336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9729E0-74B2-4FF1-BD0A-86E5CC85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47" y="4504033"/>
            <a:ext cx="2501778" cy="114269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Gradient Norm: 170.8 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Time taken: 5249.2 sec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TV-L1 Energy: 25687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EA6444-ADA3-491F-8101-AE00CFA6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212435"/>
            <a:ext cx="4710548" cy="31403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36057B-E5D5-460F-A983-60BF8A7E4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3508806"/>
            <a:ext cx="4710536" cy="314035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Racoon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Textured image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TV-L1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Steepest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E9BBC-387D-43B4-A0C9-D0D0F0578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5" y="3505199"/>
            <a:ext cx="4710549" cy="31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81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1CDE-3AD4-4332-8744-15F12BD3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055E-491C-4282-978B-EEAB4361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Variation Denoising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it is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Steepest Descent method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 and solutions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Primal Dual method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Images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18F879-7B95-4BCF-94E0-C51BF02D72B9}"/>
              </a:ext>
            </a:extLst>
          </p:cNvPr>
          <p:cNvCxnSpPr/>
          <p:nvPr/>
        </p:nvCxnSpPr>
        <p:spPr>
          <a:xfrm>
            <a:off x="628073" y="1311564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5FBF8C-613A-4A1D-BE93-F0574BC5524B}"/>
              </a:ext>
            </a:extLst>
          </p:cNvPr>
          <p:cNvCxnSpPr>
            <a:cxnSpLocks/>
          </p:cNvCxnSpPr>
          <p:nvPr/>
        </p:nvCxnSpPr>
        <p:spPr>
          <a:xfrm>
            <a:off x="734293" y="1427020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EA6444-ADA3-491F-8101-AE00CFA6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212435"/>
            <a:ext cx="4710548" cy="31403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36057B-E5D5-460F-A983-60BF8A7E4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3508806"/>
            <a:ext cx="4710536" cy="314035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Racoon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Textured image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TV-L1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Primal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Dual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3C7B9-A97D-41AE-9624-5C95193E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3505207"/>
            <a:ext cx="4710536" cy="31403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FAAAC2-7D95-480C-8FE7-8F77A3F1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4" y="4249558"/>
            <a:ext cx="2501778" cy="114269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Time taken: 6.2443 sec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TV-L1 Energy: 25219</a:t>
            </a:r>
          </a:p>
        </p:txBody>
      </p:sp>
    </p:spTree>
    <p:extLst>
      <p:ext uri="{BB962C8B-B14F-4D97-AF65-F5344CB8AC3E}">
        <p14:creationId xmlns:p14="http://schemas.microsoft.com/office/powerpoint/2010/main" val="198743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1ACC91-7B2F-4771-81C4-154E3BC74A2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2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demand for higher resolution images today, it is necessary to have an algorithm that scales well.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 problems could be: Parallelizing steepest descent, finding ideal lambda, seeing effects on weird images (dithered images, different kinds of noise,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A2ED0-4808-4F68-A8B6-36D8ECC5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9456-2B3C-4A9A-989B-2B32F585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5408"/>
            <a:ext cx="4905652" cy="10684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Partially parallelizable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to do, reusable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D5D3A-C8BE-477D-8C4E-5CEB045B6707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724E3-6599-4EAD-9CD6-F2C35EEB3995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C21A8EE-A3DD-4A01-9D17-AF844E7FEA3C}"/>
              </a:ext>
            </a:extLst>
          </p:cNvPr>
          <p:cNvSpPr txBox="1">
            <a:spLocks/>
          </p:cNvSpPr>
          <p:nvPr/>
        </p:nvSpPr>
        <p:spPr>
          <a:xfrm>
            <a:off x="838200" y="3143291"/>
            <a:ext cx="4173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Steepest Descent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020A2D-C14F-4209-BB8F-20F834213A9B}"/>
              </a:ext>
            </a:extLst>
          </p:cNvPr>
          <p:cNvSpPr txBox="1">
            <a:spLocks/>
          </p:cNvSpPr>
          <p:nvPr/>
        </p:nvSpPr>
        <p:spPr>
          <a:xfrm>
            <a:off x="6448150" y="3157870"/>
            <a:ext cx="4173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Primal Dual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3AD6B9-E0D8-489B-A92E-D7245CE7CE27}"/>
              </a:ext>
            </a:extLst>
          </p:cNvPr>
          <p:cNvSpPr txBox="1">
            <a:spLocks/>
          </p:cNvSpPr>
          <p:nvPr/>
        </p:nvSpPr>
        <p:spPr>
          <a:xfrm>
            <a:off x="6448148" y="4008793"/>
            <a:ext cx="4905652" cy="106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faster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Slightly better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79873B-551D-45C6-8707-31F7B3A1619A}"/>
              </a:ext>
            </a:extLst>
          </p:cNvPr>
          <p:cNvSpPr txBox="1">
            <a:spLocks/>
          </p:cNvSpPr>
          <p:nvPr/>
        </p:nvSpPr>
        <p:spPr>
          <a:xfrm>
            <a:off x="249793" y="2572038"/>
            <a:ext cx="4173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0204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536057B-E5D5-460F-A983-60BF8A7E4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9" y="3508806"/>
            <a:ext cx="4710536" cy="314035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2888485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Noisy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991FF-9F4F-4EDF-B4B3-5780A27B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08836"/>
            <a:ext cx="4710548" cy="3140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96F3C-42C9-402C-A892-5762E246F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3512397"/>
            <a:ext cx="4710548" cy="31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4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AC16EC-A271-43CB-9B6B-D7247932D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31" y="3504995"/>
            <a:ext cx="4710854" cy="3140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ROF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Steepest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Descent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239B7-F495-40E2-B5D1-F4A3FB88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08836"/>
            <a:ext cx="4710548" cy="31403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0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877584-3A89-404C-8EF1-0F191722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31" y="3504995"/>
            <a:ext cx="4710854" cy="3140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ROF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Primal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Dual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239B7-F495-40E2-B5D1-F4A3FB88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08836"/>
            <a:ext cx="4710548" cy="31403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6683CE-73B9-4AA6-B97F-8994BD36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3" y="3508806"/>
            <a:ext cx="4710854" cy="3140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TV-L1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Steepest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Descent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239B7-F495-40E2-B5D1-F4A3FB88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08836"/>
            <a:ext cx="4710548" cy="31403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4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5C3199-9D8C-40AC-B673-4A78D12C1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31" y="3504995"/>
            <a:ext cx="4710854" cy="3140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TV-L1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Primal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Dual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239B7-F495-40E2-B5D1-F4A3FB88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08836"/>
            <a:ext cx="4710548" cy="31403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337DE4-DA9D-4B45-8E45-52384E53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5" y="3512397"/>
            <a:ext cx="4710549" cy="3140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03671-C39E-4A2A-BC37-172BA4CEE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12435"/>
            <a:ext cx="4710548" cy="3140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389BCE72-C5E6-4C52-BA58-9F1DE0CE920F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Basile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A face!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2888485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Noisy</a:t>
            </a:r>
          </a:p>
        </p:txBody>
      </p:sp>
    </p:spTree>
    <p:extLst>
      <p:ext uri="{BB962C8B-B14F-4D97-AF65-F5344CB8AC3E}">
        <p14:creationId xmlns:p14="http://schemas.microsoft.com/office/powerpoint/2010/main" val="68221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490324-AA8E-4492-9968-A586B460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29" y="3504995"/>
            <a:ext cx="4710855" cy="314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B49120-C147-415B-A4CF-1C93BAC3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12435"/>
            <a:ext cx="4710548" cy="3140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ROF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Steepest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Descent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8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34D32B-5DA9-42B0-80FA-5B610E157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28" y="3504993"/>
            <a:ext cx="4710856" cy="3140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B49120-C147-415B-A4CF-1C93BAC3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12435"/>
            <a:ext cx="4710548" cy="3140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ROF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Primal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Dual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7B003D-4DAE-4110-AC3B-84191E4E4A2A}"/>
              </a:ext>
            </a:extLst>
          </p:cNvPr>
          <p:cNvSpPr txBox="1">
            <a:spLocks/>
          </p:cNvSpPr>
          <p:nvPr/>
        </p:nvSpPr>
        <p:spPr>
          <a:xfrm>
            <a:off x="554183" y="186320"/>
            <a:ext cx="11212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Black" panose="020B0A04020102020204" pitchFamily="34" charset="0"/>
              </a:rPr>
              <a:t>What is Total Variation Denoising?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B5B-BABB-4110-BAC1-DE3A263A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Variation measures, as the name suggests the total variation of an image from pixel to pixel.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Clearly, adding noise to an image likely increases </a:t>
            </a:r>
            <a:endParaRPr lang="en-US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such, the idea behind Total Variation Denoising is minimizing that while keeping the new image close to the old one.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B49E2-1294-457F-92B3-42A6D86DB5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40" y="5345344"/>
            <a:ext cx="4123561" cy="673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974AD-9A04-4ED7-A682-C303E8CF7B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54" y="3823160"/>
            <a:ext cx="817067" cy="35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7AEE-39B1-4E0D-AA19-AABE50044B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6" y="2902056"/>
            <a:ext cx="6258284" cy="6750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8B5AD7-FDC4-4C99-8007-526621A34F3A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FE8B86-6ECE-4EA1-A3C8-7C8F346CB07C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5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FCB1D5-8094-4630-9828-FB19B2AE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31" y="3504995"/>
            <a:ext cx="4710854" cy="3140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B49120-C147-415B-A4CF-1C93BAC3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12435"/>
            <a:ext cx="4710548" cy="3140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TV-L1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Steepest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Descent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1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E08530-9535-482C-9480-FFBFA3E2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28" y="3504995"/>
            <a:ext cx="4710855" cy="314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B49120-C147-415B-A4CF-1C93BAC3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7" y="212435"/>
            <a:ext cx="4710548" cy="3140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C3D62-8DBE-4A38-BC29-394BC10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28185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63337-242C-4C11-AA8B-A5D4DFEE972E}"/>
              </a:ext>
            </a:extLst>
          </p:cNvPr>
          <p:cNvCxnSpPr>
            <a:cxnSpLocks/>
          </p:cNvCxnSpPr>
          <p:nvPr/>
        </p:nvCxnSpPr>
        <p:spPr>
          <a:xfrm>
            <a:off x="2946401" y="212435"/>
            <a:ext cx="0" cy="5624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E8D0A37-43F7-4701-9278-91E6E2DF41A8}"/>
              </a:ext>
            </a:extLst>
          </p:cNvPr>
          <p:cNvSpPr txBox="1">
            <a:spLocks/>
          </p:cNvSpPr>
          <p:nvPr/>
        </p:nvSpPr>
        <p:spPr>
          <a:xfrm>
            <a:off x="3357951" y="325201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Original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7374B-CD8A-46E6-9D76-4F58CF8A9841}"/>
              </a:ext>
            </a:extLst>
          </p:cNvPr>
          <p:cNvCxnSpPr>
            <a:cxnSpLocks/>
          </p:cNvCxnSpPr>
          <p:nvPr/>
        </p:nvCxnSpPr>
        <p:spPr>
          <a:xfrm flipH="1">
            <a:off x="3117274" y="3439386"/>
            <a:ext cx="82638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A3302-92EB-4677-9563-D7D2BAD93696}"/>
              </a:ext>
            </a:extLst>
          </p:cNvPr>
          <p:cNvCxnSpPr>
            <a:cxnSpLocks/>
          </p:cNvCxnSpPr>
          <p:nvPr/>
        </p:nvCxnSpPr>
        <p:spPr>
          <a:xfrm>
            <a:off x="3117274" y="1196109"/>
            <a:ext cx="0" cy="5158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DD6366-1B4B-4FC4-8183-05CD55802B1D}"/>
              </a:ext>
            </a:extLst>
          </p:cNvPr>
          <p:cNvSpPr txBox="1">
            <a:spLocks/>
          </p:cNvSpPr>
          <p:nvPr/>
        </p:nvSpPr>
        <p:spPr>
          <a:xfrm>
            <a:off x="3357951" y="3287929"/>
            <a:ext cx="3084202" cy="192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TV-L1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Primal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Dual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338EAE-8926-4ACE-87E9-22D53ED4DD76}"/>
              </a:ext>
            </a:extLst>
          </p:cNvPr>
          <p:cNvSpPr txBox="1">
            <a:spLocks/>
          </p:cNvSpPr>
          <p:nvPr/>
        </p:nvSpPr>
        <p:spPr>
          <a:xfrm>
            <a:off x="102877" y="2803239"/>
            <a:ext cx="3084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A04020102020204" pitchFamily="34" charset="0"/>
              </a:rPr>
              <a:t>Flipflops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Simple, High </a:t>
            </a:r>
          </a:p>
          <a:p>
            <a:pPr lvl="1"/>
            <a:r>
              <a:rPr lang="en-US" sz="1600" dirty="0">
                <a:latin typeface="Arial Black" panose="020B0A04020102020204" pitchFamily="34" charset="0"/>
              </a:rPr>
              <a:t>	contrast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338-BCC1-4C00-B825-097527E0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4702-818A-4EB0-A5F8-2526E4F2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Chambolle</a:t>
            </a:r>
            <a:r>
              <a:rPr lang="en-US" dirty="0"/>
              <a:t>, Antonin. “An Algorithm for Total Variation Minimization and Applications”. 2004</a:t>
            </a:r>
          </a:p>
          <a:p>
            <a:r>
              <a:rPr lang="en-US" dirty="0" err="1"/>
              <a:t>Mordvinstev</a:t>
            </a:r>
            <a:r>
              <a:rPr lang="en-US" dirty="0"/>
              <a:t>, Alexander. “ROF and TV-L1 denoising with Primal-Dual algorithm”. http://www.webcitation.org/6rEjLnF1F. 2013</a:t>
            </a:r>
          </a:p>
          <a:p>
            <a:r>
              <a:rPr lang="en-US" dirty="0"/>
              <a:t>Beck, Amir. “First-Order Methods in Optimization”. Ch 6: The Proximal Operators. Society For Industrial and Applied Mathematics. 2017.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F80335-31EA-493C-8A3D-8FF0685ADE79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739CDC-51C0-494E-9B87-312845B9C446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DA07-EB7D-4B0D-A6B5-3273444B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775"/>
            <a:ext cx="10515600" cy="515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noisy image g, TV denoising is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Differentiable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large problems (Ours is 400x600 pixels or 240,000 variables!)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E9E1FC4-A17A-4E63-990E-F6EDC9929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135"/>
                <a:ext cx="10515600" cy="51522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We’ll look at two different approaches to TV Denoising: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Rudin-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Fatemi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Denoising: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TV-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E9E1FC4-A17A-4E63-990E-F6EDC992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135"/>
                <a:ext cx="10515600" cy="5152225"/>
              </a:xfrm>
              <a:prstGeom prst="rect">
                <a:avLst/>
              </a:prstGeom>
              <a:blipFill>
                <a:blip r:embed="rId4"/>
                <a:stretch>
                  <a:fillRect l="-1217" t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D9C78E4-D88B-4C8B-998A-AE4E879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7" y="363236"/>
            <a:ext cx="11212946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Total Variation Denoising: 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4C057-204D-4BDC-AD1B-E5288C6B55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88" y="5471411"/>
            <a:ext cx="5877354" cy="585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6DE90-9728-4DE0-9EAA-2EEB1DC352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89" y="4316874"/>
            <a:ext cx="5877354" cy="8406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F00916E-C9D4-479C-9411-FDDE354C820C}"/>
              </a:ext>
            </a:extLst>
          </p:cNvPr>
          <p:cNvSpPr/>
          <p:nvPr/>
        </p:nvSpPr>
        <p:spPr>
          <a:xfrm>
            <a:off x="838200" y="6131248"/>
            <a:ext cx="6659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Lets start with a simple steepest descent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75A65F-19ED-43FF-999E-7171B6A47CEA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CE564-563C-49E9-B50F-1562F1845233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D304-2CF6-4D41-B340-DD397EE0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Steepest Descent: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9BEB-7959-4F29-9D92-3C8B89E0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start by fixing the differentiability issue.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0623B-A12B-4C1D-A3B3-D3DF5BC7B0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909"/>
            <a:ext cx="3934556" cy="5627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6AB463-CFB7-4919-A8D8-73A1C4986C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5" y="2916630"/>
            <a:ext cx="2492684" cy="512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BD64E7-48F6-47A6-8A9E-C8E3E86EEC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90" y="2916630"/>
            <a:ext cx="3121617" cy="512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AAF1AD-8992-4C1C-84DC-6DFD33AE19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74" y="2225034"/>
            <a:ext cx="3934556" cy="3916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AE13E5-2F32-4306-B8D9-7E56506F334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39" y="3429000"/>
            <a:ext cx="4406253" cy="1889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F067A6-ABB5-48E9-9A34-C1E7F2C5805B}"/>
                  </a:ext>
                </a:extLst>
              </p:cNvPr>
              <p:cNvSpPr txBox="1"/>
              <p:nvPr/>
            </p:nvSpPr>
            <p:spPr>
              <a:xfrm>
                <a:off x="4792604" y="3708880"/>
                <a:ext cx="376029" cy="259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F067A6-ABB5-48E9-9A34-C1E7F2C5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04" y="3708880"/>
                <a:ext cx="376029" cy="259802"/>
              </a:xfrm>
              <a:prstGeom prst="rect">
                <a:avLst/>
              </a:prstGeom>
              <a:blipFill>
                <a:blip r:embed="rId13"/>
                <a:stretch>
                  <a:fillRect l="-11290" r="-645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BFC9F7-8052-409E-8D63-D340566F0EB1}"/>
                  </a:ext>
                </a:extLst>
              </p:cNvPr>
              <p:cNvSpPr txBox="1"/>
              <p:nvPr/>
            </p:nvSpPr>
            <p:spPr>
              <a:xfrm>
                <a:off x="5007623" y="4400967"/>
                <a:ext cx="376029" cy="259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BFC9F7-8052-409E-8D63-D340566F0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23" y="4400967"/>
                <a:ext cx="376029" cy="259802"/>
              </a:xfrm>
              <a:prstGeom prst="rect">
                <a:avLst/>
              </a:prstGeom>
              <a:blipFill>
                <a:blip r:embed="rId14"/>
                <a:stretch>
                  <a:fillRect l="-11290" r="-645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1895F-4518-4DDE-A70E-894BC4486F3D}"/>
                  </a:ext>
                </a:extLst>
              </p:cNvPr>
              <p:cNvSpPr txBox="1"/>
              <p:nvPr/>
            </p:nvSpPr>
            <p:spPr>
              <a:xfrm>
                <a:off x="5113898" y="5081265"/>
                <a:ext cx="376029" cy="259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1895F-4518-4DDE-A70E-894BC448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98" y="5081265"/>
                <a:ext cx="376029" cy="259802"/>
              </a:xfrm>
              <a:prstGeom prst="rect">
                <a:avLst/>
              </a:prstGeom>
              <a:blipFill>
                <a:blip r:embed="rId15"/>
                <a:stretch>
                  <a:fillRect l="-12903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351E94-4339-43DA-AB59-5BEB24B6B57D}"/>
                  </a:ext>
                </a:extLst>
              </p:cNvPr>
              <p:cNvSpPr/>
              <p:nvPr/>
            </p:nvSpPr>
            <p:spPr>
              <a:xfrm>
                <a:off x="4213020" y="6152919"/>
                <a:ext cx="37659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Going forward, we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.0001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351E94-4339-43DA-AB59-5BEB24B6B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020" y="6152919"/>
                <a:ext cx="3765959" cy="646331"/>
              </a:xfrm>
              <a:prstGeom prst="rect">
                <a:avLst/>
              </a:prstGeom>
              <a:blipFill>
                <a:blip r:embed="rId16"/>
                <a:stretch>
                  <a:fillRect l="-1294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947E6CCA-3DBD-455B-BF74-56AE50F75BC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23" y="3444933"/>
            <a:ext cx="4406253" cy="1889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A52E48-DEB4-4243-B24F-29C0AE6980F4}"/>
                  </a:ext>
                </a:extLst>
              </p:cNvPr>
              <p:cNvSpPr txBox="1"/>
              <p:nvPr/>
            </p:nvSpPr>
            <p:spPr>
              <a:xfrm>
                <a:off x="11074888" y="3724813"/>
                <a:ext cx="376029" cy="259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A52E48-DEB4-4243-B24F-29C0AE69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888" y="3724813"/>
                <a:ext cx="376029" cy="259802"/>
              </a:xfrm>
              <a:prstGeom prst="rect">
                <a:avLst/>
              </a:prstGeom>
              <a:blipFill>
                <a:blip r:embed="rId17"/>
                <a:stretch>
                  <a:fillRect l="-13115" r="-819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F35A71-4555-4B83-93C8-24D2769766DB}"/>
                  </a:ext>
                </a:extLst>
              </p:cNvPr>
              <p:cNvSpPr txBox="1"/>
              <p:nvPr/>
            </p:nvSpPr>
            <p:spPr>
              <a:xfrm>
                <a:off x="11289907" y="4416900"/>
                <a:ext cx="376029" cy="259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F35A71-4555-4B83-93C8-24D27697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07" y="4416900"/>
                <a:ext cx="376029" cy="259802"/>
              </a:xfrm>
              <a:prstGeom prst="rect">
                <a:avLst/>
              </a:prstGeom>
              <a:blipFill>
                <a:blip r:embed="rId18"/>
                <a:stretch>
                  <a:fillRect l="-11290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FC520E-6F24-49BC-9374-7F83FE19EE29}"/>
                  </a:ext>
                </a:extLst>
              </p:cNvPr>
              <p:cNvSpPr txBox="1"/>
              <p:nvPr/>
            </p:nvSpPr>
            <p:spPr>
              <a:xfrm>
                <a:off x="11396182" y="5097198"/>
                <a:ext cx="376029" cy="259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FC520E-6F24-49BC-9374-7F83FE19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182" y="5097198"/>
                <a:ext cx="376029" cy="259802"/>
              </a:xfrm>
              <a:prstGeom prst="rect">
                <a:avLst/>
              </a:prstGeom>
              <a:blipFill>
                <a:blip r:embed="rId19"/>
                <a:stretch>
                  <a:fillRect l="-11290" r="-645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A1D80B-3567-4541-8184-96FA42B014C8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C2EB70-BF70-49DF-B2F5-38B05F98E653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DC5A08-095E-4F2A-924C-E1BC55F78B09}"/>
              </a:ext>
            </a:extLst>
          </p:cNvPr>
          <p:cNvCxnSpPr>
            <a:cxnSpLocks/>
          </p:cNvCxnSpPr>
          <p:nvPr/>
        </p:nvCxnSpPr>
        <p:spPr>
          <a:xfrm>
            <a:off x="5973602" y="2290439"/>
            <a:ext cx="0" cy="3781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6F7EDC-BE73-4C3E-8A6B-62919B37244C}"/>
              </a:ext>
            </a:extLst>
          </p:cNvPr>
          <p:cNvCxnSpPr>
            <a:cxnSpLocks/>
          </p:cNvCxnSpPr>
          <p:nvPr/>
        </p:nvCxnSpPr>
        <p:spPr>
          <a:xfrm>
            <a:off x="6046104" y="2053909"/>
            <a:ext cx="0" cy="3814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2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A840-50A2-49D4-88DA-F177A024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276348"/>
            <a:ext cx="11398928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Other Issues: Discreteness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A721-41FC-41D0-9457-77385F87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that our gradient is inexact and discrete, our algorithm will never reach zero.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top of that, the size of the problem tied with steepest descent would take ages.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Luckily, the problems solve each other as the algorithm stops minimizing pretty quickly. So that’s nice!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Besides that, we can use the functions and gradients defined on the previous slide in a straightforward steepest descent algorithm with backtracking.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F5DA4-8D9F-40EB-9125-2C03A14D1EEA}"/>
              </a:ext>
            </a:extLst>
          </p:cNvPr>
          <p:cNvCxnSpPr/>
          <p:nvPr/>
        </p:nvCxnSpPr>
        <p:spPr>
          <a:xfrm>
            <a:off x="628073" y="1397557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EFD8DB-C73A-46F1-8FFD-D20F1D23511B}"/>
              </a:ext>
            </a:extLst>
          </p:cNvPr>
          <p:cNvCxnSpPr>
            <a:cxnSpLocks/>
          </p:cNvCxnSpPr>
          <p:nvPr/>
        </p:nvCxnSpPr>
        <p:spPr>
          <a:xfrm>
            <a:off x="734293" y="1513013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4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FF6-EBF8-43CE-BD0B-1B901C98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Steepest Descent: ROF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860C57-6D58-44FB-9977-2C63B3D77700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610637-7866-471B-B8D7-DD7F916F8DC5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4C732-7A7F-45A0-9549-8EE5BFF4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3" y="1690689"/>
            <a:ext cx="4829986" cy="5003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C2492-38E8-4792-B666-91E78C8C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19" y="1690689"/>
            <a:ext cx="5880970" cy="46035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EE1546-F7B9-4B6B-9A82-8E1C09DD64B7}"/>
              </a:ext>
            </a:extLst>
          </p:cNvPr>
          <p:cNvCxnSpPr>
            <a:cxnSpLocks/>
          </p:cNvCxnSpPr>
          <p:nvPr/>
        </p:nvCxnSpPr>
        <p:spPr>
          <a:xfrm>
            <a:off x="5796046" y="1584037"/>
            <a:ext cx="0" cy="5100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F3244F-10A0-43DC-85BB-E739DEC1DBC9}"/>
              </a:ext>
            </a:extLst>
          </p:cNvPr>
          <p:cNvCxnSpPr>
            <a:cxnSpLocks/>
          </p:cNvCxnSpPr>
          <p:nvPr/>
        </p:nvCxnSpPr>
        <p:spPr>
          <a:xfrm>
            <a:off x="5868548" y="1584037"/>
            <a:ext cx="0" cy="4896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8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FF6-EBF8-43CE-BD0B-1B901C98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 – ROF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96A6-A6D7-487A-A51E-2F5D6BA9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work on our first image, a racoon. After 150 iterations, and waiting 4801 seconds (80 minutes!) we get decent results! It has a total ROF energy of 1473.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860C57-6D58-44FB-9977-2C63B3D77700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610637-7866-471B-B8D7-DD7F916F8DC5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C57-0E7B-49F8-82EC-45996578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" y="3505132"/>
            <a:ext cx="4007747" cy="2671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66A44-3AA3-4CC4-90AF-C588C085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0" y="3505138"/>
            <a:ext cx="4007737" cy="267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9C82D-1097-4608-8198-123866443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97" y="3505139"/>
            <a:ext cx="4007736" cy="26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FF6-EBF8-43CE-BD0B-1B901C98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Steepest Descent: TVL1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860C57-6D58-44FB-9977-2C63B3D77700}"/>
              </a:ext>
            </a:extLst>
          </p:cNvPr>
          <p:cNvCxnSpPr/>
          <p:nvPr/>
        </p:nvCxnSpPr>
        <p:spPr>
          <a:xfrm>
            <a:off x="628073" y="1468581"/>
            <a:ext cx="1084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610637-7866-471B-B8D7-DD7F916F8DC5}"/>
              </a:ext>
            </a:extLst>
          </p:cNvPr>
          <p:cNvCxnSpPr>
            <a:cxnSpLocks/>
          </p:cNvCxnSpPr>
          <p:nvPr/>
        </p:nvCxnSpPr>
        <p:spPr>
          <a:xfrm>
            <a:off x="734293" y="1584037"/>
            <a:ext cx="988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259ED6-2D48-4408-8F56-05DAB41F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804"/>
            <a:ext cx="4813816" cy="4980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3D4B3-8BDB-4484-951F-E0795794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3804"/>
            <a:ext cx="5986509" cy="42407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C9A702-1DDA-46F1-806F-C7BD29E39EFA}"/>
              </a:ext>
            </a:extLst>
          </p:cNvPr>
          <p:cNvCxnSpPr>
            <a:cxnSpLocks/>
          </p:cNvCxnSpPr>
          <p:nvPr/>
        </p:nvCxnSpPr>
        <p:spPr>
          <a:xfrm>
            <a:off x="5796046" y="1584037"/>
            <a:ext cx="0" cy="5100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654103-7D5F-458D-8B86-B9BA9DE0ECB0}"/>
              </a:ext>
            </a:extLst>
          </p:cNvPr>
          <p:cNvCxnSpPr>
            <a:cxnSpLocks/>
          </p:cNvCxnSpPr>
          <p:nvPr/>
        </p:nvCxnSpPr>
        <p:spPr>
          <a:xfrm>
            <a:off x="5868548" y="1584037"/>
            <a:ext cx="0" cy="4896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19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259"/>
  <p:tag name="ORIGINALWIDTH" val="1179.603"/>
  <p:tag name="LATEXADDIN" val="\documentclass{article}&#10;\usepackage{amsmath}&#10;\pagestyle{empty}&#10;\begin{document}&#10;&#10;$$\min\limits_f \lambda||f-g|| + ||\nabla f||$$&#10;&#10;&#10;\end{document}"/>
  <p:tag name="IGUANATEXSIZE" val="20"/>
  <p:tag name="IGUANATEXCURSOR" val="12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.111"/>
  <p:tag name="ORIGINALWIDTH" val="2392.201"/>
  <p:tag name="LATEXADDIN" val="\documentclass{article}&#10;\usepackage{amsmath}&#10;\pagestyle{empty}&#10;\begin{document}&#10;&#10;$$\frac{2f_{i,j} - f_{i+1,j} - f_{i,j+1}}{\sqrt{(f_{i+1,j}-f_{i,j})^2 + (f_{i,j+1}-f_{i,j})^2 \hspace{.2in}}} +$$&#10;$$ \frac{f_{i,j} - f_{i-1,j}}{\sqrt{(f_{i,j} - f_{i-1,j})^2 + (f_{i-1,j+1} - f_{i-1,j})^2 \hspace{.2in}}} + $$&#10;$$\frac{f_{i,j} - f_{i,j-1}}{\sqrt{(f_{i+1,j-1} - f_{i,j-1})^2 + (f_{i,j} - f_{i,j-1})^2 \hspace{.2in}}}$$&#10;\end{document}"/>
  <p:tag name="IGUANATEXSIZE" val="28"/>
  <p:tag name="IGUANATEXCURSOR" val="1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.111"/>
  <p:tag name="ORIGINALWIDTH" val="2392.201"/>
  <p:tag name="LATEXADDIN" val="\documentclass{article}&#10;\usepackage{amsmath}&#10;\pagestyle{empty}&#10;\begin{document}&#10;&#10;$$\frac{2f_{i,j} - f_{i+1,j} - f_{i,j+1}}{\sqrt{(f_{i+1,j}-f_{i,j})^2 + (f_{i,j+1}-f_{i,j})^2 \hspace{.2in}}} +$$&#10;$$ \frac{f_{i,j} - f_{i-1,j}}{\sqrt{(f_{i,j} - f_{i-1,j})^2 + (f_{i-1,j+1} - f_{i-1,j})^2 \hspace{.2in}}} + $$&#10;$$\frac{f_{i,j} - f_{i,j-1}}{\sqrt{(f_{i+1,j-1} - f_{i,j-1})^2 + (f_{i,j} - f_{i,j-1})^2 \hspace{.2in}}}$$&#10;\end{document}"/>
  <p:tag name="IGUANATEXSIZE" val="28"/>
  <p:tag name="IGUANATEXCURSOR" val="1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1010.124"/>
  <p:tag name="LATEXADDIN" val="\documentclass{article}&#10;\usepackage{amsmath}&#10;\pagestyle{empty}&#10;\begin{document}&#10;&#10;$$\min\limits_x G(x) + F(Kx)$$&#10;&#10;&#10;\end{document}"/>
  <p:tag name="IGUANATEXSIZE" val="20"/>
  <p:tag name="IGUANATEXCURSOR" val="101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259"/>
  <p:tag name="ORIGINALWIDTH" val="1179.603"/>
  <p:tag name="LATEXADDIN" val="\documentclass{article}&#10;\usepackage{amsmath}&#10;\pagestyle{empty}&#10;\begin{document}&#10;&#10;$$\min\limits_f \lambda||f-g|| + ||\nabla f||$$&#10;&#10;&#10;\end{document}"/>
  <p:tag name="IGUANATEXSIZE" val="20"/>
  <p:tag name="IGUANATEXCURSOR" val="12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1729.284"/>
  <p:tag name="LATEXADDIN" val="\documentclass{article}&#10;\usepackage{amsmath}&#10;\pagestyle{empty}&#10;\begin{document}&#10;&#10;$$\min\limits_x \max\limits_p \langle Kx,p\rangle + G(x) - F^*(p)$$&#10;&#10;&#10;\end{document}"/>
  <p:tag name="IGUANATEXSIZE" val="28"/>
  <p:tag name="IGUANATEXCURSOR" val="14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27.297"/>
  <p:tag name="LATEXADDIN" val="\documentclass{article}&#10;\usepackage{amsmath}&#10;\pagestyle{empty}&#10;\begin{document}&#10;&#10;$$F^*(p) = \delta_P(p) = \begin{cases} 0 p \in P \\ +\infty^* p \notin P \end{cases}$$&#10;&#10;&#10;\end{document}"/>
  <p:tag name="IGUANATEXSIZE" val="20"/>
  <p:tag name="IGUANATEXCURSOR" val="142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2141.732"/>
  <p:tag name="LATEXADDIN" val="\documentclass{article}&#10;\usepackage{amsmath}&#10;\pagestyle{empty}&#10;\begin{document}&#10;&#10;$$prox_F(x) = \arg \min_y \frac{1}{2} ||y-x||^2 + \tau F(y)$$&#10;&#10;&#10;\end{document}"/>
  <p:tag name="IGUANATEXSIZE" val="28"/>
  <p:tag name="IGUANATEXCURSOR" val="95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2.6397"/>
  <p:tag name="ORIGINALWIDTH" val="2218.973"/>
  <p:tag name="LATEXADDIN" val="\documentclass{article}&#10;\usepackage{amsmath}&#10;\pagestyle{empty}&#10;\begin{document} \hspace{.1in}\\&#10;$prox_{F^*}(x) = \min(p,1) = \frac{p}{\max(||p||,1)}$ \\&#10;$prox_{G_{ROF}}(x) = \frac{x+\lambda \tau f}{1 + \lambda \tau}$ \\&#10;$prox_{G_{TV-L1}}(x) = \begin{cases} x - \lambda \hspace{.3in} x &gt; f + \lambda\\&#10;x + \lambda \hspace{.3in} x &lt; f - \lambda\\&#10;f \hspace{.5in} |x-f| \leq \lambda \\ \end{cases}$&#10;&#10;&#10;\end{document}"/>
  <p:tag name="IGUANATEXSIZE" val="28"/>
  <p:tag name="IGUANATEXCURSOR" val="95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572.553"/>
  <p:tag name="LATEXADDIN" val="\documentclass{article}&#10;\usepackage{amsmath}&#10;\pagestyle{empty}&#10;\begin{document}&#10;&#10;\hspace{.1in}\\&#10;$p_{n+1} = prox_{F*}(p_n + \lambda \sigma \nabla x_n)$\\&#10;$x_{n+1} = prox_{G}(x_n- \nabla^T p_n)$\\&#10;&#10;&#10;&#10;\end{document}"/>
  <p:tag name="IGUANATEXSIZE" val="28"/>
  <p:tag name="IGUANATEXCURSOR" val="10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7.2141"/>
  <p:tag name="LATEXADDIN" val="\documentclass{article}&#10;\usepackage{amsmath}&#10;\pagestyle{empty}&#10;\begin{document}&#10;&#10;$$||\nabla f||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2085"/>
  <p:tag name="ORIGINALWIDTH" val="3079.865"/>
  <p:tag name="LATEXADDIN" val="\documentclass{article}&#10;\usepackage{amsmath}&#10;\pagestyle{empty}&#10;\begin{document}&#10;&#10;$$TV(f) = \sum\limits_{i,j}\sqrt{\big(f_{i+1,j} - f_{i,j}\big)^2 + \big(f_{i,j+1} - f_{i,j}\big)^2} = ||\nabla f||$$&#10;&#10;&#10;\end{document}"/>
  <p:tag name="IGUANATEXSIZE" val="20"/>
  <p:tag name="IGUANATEXCURSOR" val="10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259"/>
  <p:tag name="ORIGINALWIDTH" val="1936.258"/>
  <p:tag name="LATEXADDIN" val="\documentclass{article}&#10;\usepackage{amsmath}&#10;\pagestyle{empty}&#10;\begin{document}&#10;&#10;$$TV\text{-}L_1(g) = \min\limits_f \lambda||f-g||_1 + ||\nabla f||$$&#10;&#10;&#10;\end{document}"/>
  <p:tag name="IGUANATEXSIZE" val="20"/>
  <p:tag name="IGUANATEXCURSOR" val="9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882.265"/>
  <p:tag name="LATEXADDIN" val="\documentclass{article}&#10;\usepackage{amsmath}&#10;\pagestyle{empty}&#10;\begin{document}&#10;&#10;$$ROF(g) = \min\limits_f \frac{\lambda}{2}||f-g||_2^2 + ||\nabla f||$$&#10;&#10;&#10;\end{document}"/>
  <p:tag name="IGUANATEXSIZE" val="20"/>
  <p:tag name="IGUANATEXCURSOR" val="12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882.265"/>
  <p:tag name="LATEXADDIN" val="\documentclass{article}&#10;\usepackage{amsmath}&#10;\pagestyle{empty}&#10;\begin{document}&#10;&#10;$$ROF(g) = \min\limits_f \frac{\lambda}{2}||f-g||_2^2 + ||\nabla f||$$&#10;&#10;&#10;\end{document}"/>
  <p:tag name="IGUANATEXSIZE" val="20"/>
  <p:tag name="IGUANATEXCURSOR" val="12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459.318"/>
  <p:tag name="LATEXADDIN" val="\documentclass{article}&#10;\usepackage{amsmath}&#10;\pagestyle{empty}&#10;\begin{document}&#10;&#10;$$\frac{\delta ROF(g)}{\delta g_{i,j}} = \lambda(f_{i,j} - g_{i,j}) + $$&#10;\end{document}"/>
  <p:tag name="IGUANATEXSIZE" val="28"/>
  <p:tag name="IGUANATEXCURSOR" val="15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827.522"/>
  <p:tag name="LATEXADDIN" val="\documentclass{article}&#10;\usepackage{amsmath}&#10;\pagestyle{empty}&#10;\begin{document}&#10;&#10;$$\frac{\delta TV\text{-}L_1(g)}{\delta g_{i,j}} = \lambda \cdot sgn(f_{i,j} - g_{i,j}) + $$&#10;\end{document}"/>
  <p:tag name="IGUANATEXSIZE" val="28"/>
  <p:tag name="IGUANATEXCURSOR" val="10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259"/>
  <p:tag name="ORIGINALWIDTH" val="1936.258"/>
  <p:tag name="LATEXADDIN" val="\documentclass{article}&#10;\usepackage{amsmath}&#10;\pagestyle{empty}&#10;\begin{document}&#10;&#10;$$TV\text{-}L_1(g) = \min\limits_f \lambda||f-g||_1 + ||\nabla f||$$&#10;&#10;&#10;\end{document}"/>
  <p:tag name="IGUANATEXSIZE" val="20"/>
  <p:tag name="IGUANATEXCURSOR" val="9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Words>858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 Math</vt:lpstr>
      <vt:lpstr>Office Theme</vt:lpstr>
      <vt:lpstr>Total Variation  Denoising</vt:lpstr>
      <vt:lpstr>Outline</vt:lpstr>
      <vt:lpstr>PowerPoint Presentation</vt:lpstr>
      <vt:lpstr>Total Variation Denoising: Problems</vt:lpstr>
      <vt:lpstr>Steepest Descent: Gradients</vt:lpstr>
      <vt:lpstr>Other Issues: Discreteness and Size</vt:lpstr>
      <vt:lpstr>Steepest Descent: ROF Code</vt:lpstr>
      <vt:lpstr>Results – ROF</vt:lpstr>
      <vt:lpstr>Steepest Descent: TVL1 Code</vt:lpstr>
      <vt:lpstr>Results TV-L1</vt:lpstr>
      <vt:lpstr>Primal Dual Method </vt:lpstr>
      <vt:lpstr>Primal Dual: Proximity Operators</vt:lpstr>
      <vt:lpstr>Primal Dual: Algorithm</vt:lpstr>
      <vt:lpstr>Primal Dual: ROF Code</vt:lpstr>
      <vt:lpstr>Primal Dual: TV-L1 Code</vt:lpstr>
      <vt:lpstr>Results!</vt:lpstr>
      <vt:lpstr>Results!</vt:lpstr>
      <vt:lpstr>Results!</vt:lpstr>
      <vt:lpstr>Results!</vt:lpstr>
      <vt:lpstr>Results!</vt:lpstr>
      <vt:lpstr>Conclusions</vt:lpstr>
      <vt:lpstr>Results!</vt:lpstr>
      <vt:lpstr>Results!</vt:lpstr>
      <vt:lpstr>Results!</vt:lpstr>
      <vt:lpstr>Results!</vt:lpstr>
      <vt:lpstr>Results!</vt:lpstr>
      <vt:lpstr>Results!</vt:lpstr>
      <vt:lpstr>Results!</vt:lpstr>
      <vt:lpstr>Results!</vt:lpstr>
      <vt:lpstr>Results!</vt:lpstr>
      <vt:lpstr>Results!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Basile Hurat</dc:creator>
  <cp:lastModifiedBy>Basile Hurat</cp:lastModifiedBy>
  <cp:revision>70</cp:revision>
  <dcterms:created xsi:type="dcterms:W3CDTF">2018-12-04T21:52:10Z</dcterms:created>
  <dcterms:modified xsi:type="dcterms:W3CDTF">2019-02-21T23:58:05Z</dcterms:modified>
</cp:coreProperties>
</file>