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omments/comment1.xml" ContentType="application/vnd.openxmlformats-officedocument.presentationml.comment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omments/comment2.xml" ContentType="application/vnd.openxmlformats-officedocument.presentationml.comment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comments/comment3.xml" ContentType="application/vnd.openxmlformats-officedocument.presentationml.comment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comments/comment4.xml" ContentType="application/vnd.openxmlformats-officedocument.presentationml.comment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comments/comment5.xml" ContentType="application/vnd.openxmlformats-officedocument.presentationml.comment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comments/comment6.xml" ContentType="application/vnd.openxmlformats-officedocument.presentationml.comment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5" r:id="rId4"/>
    <p:sldId id="258" r:id="rId5"/>
    <p:sldId id="278" r:id="rId6"/>
    <p:sldId id="270" r:id="rId7"/>
    <p:sldId id="259" r:id="rId8"/>
    <p:sldId id="272" r:id="rId9"/>
    <p:sldId id="266" r:id="rId10"/>
    <p:sldId id="260" r:id="rId11"/>
    <p:sldId id="271" r:id="rId12"/>
    <p:sldId id="273" r:id="rId13"/>
    <p:sldId id="261" r:id="rId14"/>
    <p:sldId id="262" r:id="rId15"/>
    <p:sldId id="275" r:id="rId16"/>
    <p:sldId id="274" r:id="rId17"/>
    <p:sldId id="263" r:id="rId18"/>
    <p:sldId id="268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lvie Hurat" initials="SH" lastIdx="27" clrIdx="0">
    <p:extLst>
      <p:ext uri="{19B8F6BF-5375-455C-9EA6-DF929625EA0E}">
        <p15:presenceInfo xmlns:p15="http://schemas.microsoft.com/office/powerpoint/2012/main" userId="0619bc31288f0c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D31"/>
    <a:srgbClr val="FFED05"/>
    <a:srgbClr val="FFFA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6T09:46:41.612" idx="5">
    <p:pos x="3972" y="2007"/>
    <p:text>I would add, p,</p:text>
    <p:extLst mod="1">
      <p:ext uri="{C676402C-5697-4E1C-873F-D02D1690AC5C}">
        <p15:threadingInfo xmlns:p15="http://schemas.microsoft.com/office/powerpoint/2012/main" timeZoneBias="420"/>
      </p:ext>
    </p:extLst>
  </p:cm>
  <p:cm authorId="1" dt="2019-05-16T09:47:04.214" idx="6">
    <p:pos x="2475" y="2579"/>
    <p:text>I would reword whose quadratic residue is n</p:text>
    <p:extLst mod="1">
      <p:ext uri="{C676402C-5697-4E1C-873F-D02D1690AC5C}">
        <p15:threadingInfo xmlns:p15="http://schemas.microsoft.com/office/powerpoint/2012/main" timeZoneBias="420"/>
      </p:ext>
    </p:extLst>
  </p:cm>
  <p:cm authorId="1" dt="2019-05-16T09:47:38.879" idx="7">
    <p:pos x="5774" y="3126"/>
    <p:text>didn't you say that your () for legendre were not well positioned?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6T09:48:12.525" idx="8">
    <p:pos x="2268" y="1043"/>
    <p:text>the size of the factor base</p:text>
    <p:extLst>
      <p:ext uri="{C676402C-5697-4E1C-873F-D02D1690AC5C}">
        <p15:threadingInfo xmlns:p15="http://schemas.microsoft.com/office/powerpoint/2012/main" timeZoneBias="420"/>
      </p:ext>
    </p:extLst>
  </p:cm>
  <p:cm authorId="1" dt="2019-05-16T09:50:24.792" idx="11">
    <p:pos x="1874" y="566"/>
    <p:text>I'd rewrite the title - Factor Base for n =...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6T09:57:29.028" idx="22">
    <p:pos x="4014" y="2798"/>
    <p:text>!!!!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6T09:57:48.707" idx="23">
    <p:pos x="2021" y="667"/>
    <p:text>vectors for n = ...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6T09:58:03.818" idx="24">
    <p:pos x="1801" y="73"/>
    <p:text>matrix for n = ...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6T09:59:14.282" idx="26">
    <p:pos x="1957" y="586"/>
    <p:text>checking resulting factor for n =</p:text>
    <p:extLst>
      <p:ext uri="{C676402C-5697-4E1C-873F-D02D1690AC5C}">
        <p15:threadingInfo xmlns:p15="http://schemas.microsoft.com/office/powerpoint/2012/main" timeZoneBias="420"/>
      </p:ext>
    </p:extLst>
  </p:cm>
  <p:cm authorId="1" dt="2019-05-16T09:59:56.854" idx="27">
    <p:pos x="2113" y="1035"/>
    <p:text>We have...</p:text>
    <p:extLst mod="1"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57981-CA48-44F7-B64D-E5B83218E32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9B837-D9A2-454F-9F8D-38E250E8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5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5125-C44E-4855-959C-D6FD4A84D037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70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9C93-0201-4347-AF31-0109D5FEF8CA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0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B9D7-EEEF-4903-BBAF-C6ED2B246327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5C2-4DA2-4195-912F-1BCF37339AF8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12DB-A7EA-410C-AA8F-814EA5EF5889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20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40A1-43D3-4D73-9A02-F100F2AD2A49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0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6701-4071-4B42-A279-0840FD96C862}" type="datetime1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D27-1B98-4A90-A94A-95B514DD4CAE}" type="datetime1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4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5F64-DB4C-459B-9641-7CA9032DA26B}" type="datetime1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9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E7C2DC-AC49-4120-9945-13C76A81F9CA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0A3327-3CB1-4BC2-BD78-4EF325C1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A2C1-24B0-481A-9B58-89B74D1271D3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2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080E60-BB78-4288-A6F4-329B12C292E8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0A3327-3CB1-4BC2-BD78-4EF325C15F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BD77EE-7673-4041-AA1D-511DC5E987FC}"/>
              </a:ext>
            </a:extLst>
          </p:cNvPr>
          <p:cNvSpPr/>
          <p:nvPr userDrawn="1"/>
        </p:nvSpPr>
        <p:spPr>
          <a:xfrm flipH="1">
            <a:off x="115409" y="1555205"/>
            <a:ext cx="115410" cy="484535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1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30.png"/><Relationship Id="rId18" Type="http://schemas.openxmlformats.org/officeDocument/2006/relationships/image" Target="../media/image34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29.png"/><Relationship Id="rId17" Type="http://schemas.openxmlformats.org/officeDocument/2006/relationships/image" Target="../media/image16.png"/><Relationship Id="rId2" Type="http://schemas.openxmlformats.org/officeDocument/2006/relationships/tags" Target="../tags/tag33.xml"/><Relationship Id="rId16" Type="http://schemas.openxmlformats.org/officeDocument/2006/relationships/image" Target="../media/image33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12.png"/><Relationship Id="rId5" Type="http://schemas.openxmlformats.org/officeDocument/2006/relationships/tags" Target="../tags/tag36.xml"/><Relationship Id="rId15" Type="http://schemas.openxmlformats.org/officeDocument/2006/relationships/image" Target="../media/image3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5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3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36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image" Target="../media/image40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39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14.png"/><Relationship Id="rId5" Type="http://schemas.openxmlformats.org/officeDocument/2006/relationships/tags" Target="../tags/tag48.xml"/><Relationship Id="rId10" Type="http://schemas.openxmlformats.org/officeDocument/2006/relationships/image" Target="../media/image38.png"/><Relationship Id="rId4" Type="http://schemas.openxmlformats.org/officeDocument/2006/relationships/tags" Target="../tags/tag47.xml"/><Relationship Id="rId9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tags" Target="../tags/tag54.xml"/><Relationship Id="rId7" Type="http://schemas.openxmlformats.org/officeDocument/2006/relationships/image" Target="../media/image43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tags" Target="../tags/tag57.xml"/><Relationship Id="rId7" Type="http://schemas.openxmlformats.org/officeDocument/2006/relationships/image" Target="../media/image45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44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60.xml"/><Relationship Id="rId7" Type="http://schemas.openxmlformats.org/officeDocument/2006/relationships/image" Target="../media/image46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7.png"/><Relationship Id="rId11" Type="http://schemas.openxmlformats.org/officeDocument/2006/relationships/comments" Target="../comments/comment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8.png"/><Relationship Id="rId4" Type="http://schemas.openxmlformats.org/officeDocument/2006/relationships/tags" Target="../tags/tag61.xml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image" Target="../media/image14.png"/><Relationship Id="rId18" Type="http://schemas.openxmlformats.org/officeDocument/2006/relationships/image" Target="../media/image52.png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47.png"/><Relationship Id="rId17" Type="http://schemas.openxmlformats.org/officeDocument/2006/relationships/image" Target="../media/image16.png"/><Relationship Id="rId2" Type="http://schemas.openxmlformats.org/officeDocument/2006/relationships/tags" Target="../tags/tag63.xml"/><Relationship Id="rId16" Type="http://schemas.openxmlformats.org/officeDocument/2006/relationships/image" Target="../media/image51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43.png"/><Relationship Id="rId5" Type="http://schemas.openxmlformats.org/officeDocument/2006/relationships/tags" Target="../tags/tag66.xml"/><Relationship Id="rId15" Type="http://schemas.openxmlformats.org/officeDocument/2006/relationships/image" Target="../media/image5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.png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image" Target="../media/image56.png"/><Relationship Id="rId18" Type="http://schemas.openxmlformats.org/officeDocument/2006/relationships/comments" Target="../comments/comment6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tags" Target="../tags/tag72.xml"/><Relationship Id="rId16" Type="http://schemas.openxmlformats.org/officeDocument/2006/relationships/image" Target="../media/image59.png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image" Target="../media/image54.png"/><Relationship Id="rId5" Type="http://schemas.openxmlformats.org/officeDocument/2006/relationships/tags" Target="../tags/tag75.xml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tags" Target="../tags/tag7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image" Target="../media/image62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61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9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11.xml"/><Relationship Id="rId10" Type="http://schemas.openxmlformats.org/officeDocument/2006/relationships/image" Target="../media/image10.png"/><Relationship Id="rId4" Type="http://schemas.openxmlformats.org/officeDocument/2006/relationships/tags" Target="../tags/tag10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4.png"/><Relationship Id="rId2" Type="http://schemas.openxmlformats.org/officeDocument/2006/relationships/tags" Target="../tags/tag13.xml"/><Relationship Id="rId16" Type="http://schemas.openxmlformats.org/officeDocument/2006/relationships/comments" Target="../comments/comment1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3.png"/><Relationship Id="rId5" Type="http://schemas.openxmlformats.org/officeDocument/2006/relationships/tags" Target="../tags/tag16.xml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tags" Target="../tags/tag15.xml"/><Relationship Id="rId9" Type="http://schemas.openxmlformats.org/officeDocument/2006/relationships/image" Target="../media/image6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1.xml"/><Relationship Id="rId7" Type="http://schemas.openxmlformats.org/officeDocument/2006/relationships/image" Target="../media/image17.png"/><Relationship Id="rId12" Type="http://schemas.openxmlformats.org/officeDocument/2006/relationships/comments" Target="../comments/commen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5" Type="http://schemas.openxmlformats.org/officeDocument/2006/relationships/tags" Target="../tags/tag23.xml"/><Relationship Id="rId10" Type="http://schemas.openxmlformats.org/officeDocument/2006/relationships/image" Target="../media/image20.png"/><Relationship Id="rId4" Type="http://schemas.openxmlformats.org/officeDocument/2006/relationships/tags" Target="../tags/tag22.xm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5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17.png"/><Relationship Id="rId5" Type="http://schemas.openxmlformats.org/officeDocument/2006/relationships/tags" Target="../tags/tag28.xml"/><Relationship Id="rId1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tags" Target="../tags/tag27.xml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2EC4-970E-4EEA-AD7E-60D8ECC10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Quadratic Sieve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238A1-EB0B-4A11-AACC-83467ECC1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Basile Hurat</a:t>
            </a:r>
          </a:p>
          <a:p>
            <a:r>
              <a:rPr lang="en-US" dirty="0"/>
              <a:t>Math 626</a:t>
            </a:r>
          </a:p>
          <a:p>
            <a:r>
              <a:rPr lang="en-US" dirty="0"/>
              <a:t>5/16/2019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1B464-43A1-45C4-B11E-6D2DD02C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5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15CC-AE3D-4FA9-8F2D-F7886AAF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DA048-248A-4684-8508-12369AADD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goal of sieving: </a:t>
            </a:r>
          </a:p>
          <a:p>
            <a:r>
              <a:rPr lang="en-US" dirty="0"/>
              <a:t> Look at</a:t>
            </a:r>
          </a:p>
          <a:p>
            <a:r>
              <a:rPr lang="en-US" dirty="0"/>
              <a:t> If it factors completely in our factor base:</a:t>
            </a:r>
          </a:p>
          <a:p>
            <a:pPr lvl="1"/>
            <a:r>
              <a:rPr lang="en-US" dirty="0"/>
              <a:t>Smooth and keep</a:t>
            </a:r>
          </a:p>
          <a:p>
            <a:r>
              <a:rPr lang="en-US" dirty="0"/>
              <a:t> If not</a:t>
            </a:r>
          </a:p>
          <a:p>
            <a:pPr lvl="1"/>
            <a:r>
              <a:rPr lang="en-US" dirty="0"/>
              <a:t>Throw it away</a:t>
            </a:r>
          </a:p>
          <a:p>
            <a:endParaRPr lang="en-US" dirty="0"/>
          </a:p>
          <a:p>
            <a:r>
              <a:rPr lang="en-US" dirty="0"/>
              <a:t> However, instead of working one number at a time, we can work with the whole interval at once! This is what we call </a:t>
            </a:r>
            <a:r>
              <a:rPr lang="en-US" u="sng" dirty="0"/>
              <a:t>sieving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A5317-077E-4D1F-9442-566081EAB3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483" y="2304576"/>
            <a:ext cx="4874931" cy="3508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2154D-4CAF-4D45-9A03-9612994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1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831E-8B17-4866-A0E9-FF053AB3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7780-1FBE-43DE-A10C-2992E7CB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Suppose                . Then, we can see that </a:t>
            </a:r>
          </a:p>
          <a:p>
            <a:endParaRPr lang="en-US" dirty="0"/>
          </a:p>
          <a:p>
            <a:r>
              <a:rPr lang="en-US" dirty="0"/>
              <a:t> So if we consider				,we see that there exists 		            and (by using Tonelli-Shanks algorithm), we can find the modular square roots                .</a:t>
            </a:r>
          </a:p>
          <a:p>
            <a:endParaRPr lang="en-US" dirty="0"/>
          </a:p>
          <a:p>
            <a:r>
              <a:rPr lang="en-US" dirty="0"/>
              <a:t> Then, </a:t>
            </a:r>
          </a:p>
          <a:p>
            <a:endParaRPr lang="en-US" dirty="0"/>
          </a:p>
          <a:p>
            <a:r>
              <a:rPr lang="en-US" dirty="0"/>
              <a:t> So we can create subintervals and within that, divide out the highest power of       out of each             in the interval.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A5C6F-247B-49D9-AC34-D4BD5FE32E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05" y="1856541"/>
            <a:ext cx="837465" cy="294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4380EB-418E-467D-9D64-095DB873C7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15" y="2747618"/>
            <a:ext cx="3466225" cy="331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096603-78C0-4C2E-B339-F03D7FDF4AB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755" y="2747618"/>
            <a:ext cx="1914711" cy="3138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5117B0-9BE2-4E31-BCA2-B0D2CA9661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724" y="3093622"/>
            <a:ext cx="860386" cy="2292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5EF393-D703-456A-BEE7-73C313A89F5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80" y="1867999"/>
            <a:ext cx="1341707" cy="2944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47089A-6A03-4D47-9BCB-62315E959BD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20" y="3950482"/>
            <a:ext cx="3388650" cy="3208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0841B9-F2BF-4935-97AD-70710098C82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926" y="4950042"/>
            <a:ext cx="155151" cy="1851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809A880-968A-41BE-BA88-91DA54EA1E4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156" y="4840731"/>
            <a:ext cx="680550" cy="294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0AF7FB-30F6-460C-8802-8C464AF63D3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286" y="2352768"/>
            <a:ext cx="4155428" cy="28647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D566-A7A0-4EB3-9088-2600D62D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9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5342-4617-4B99-8280-8E0F2583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DA4FB-5E80-4B5E-9451-F985248A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sieving, we look at the first few. Notice the patterns!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509FB-5EC1-4D4E-B700-86478631B0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243" y="1107808"/>
            <a:ext cx="3053699" cy="430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9134DB-C393-4678-B816-C669E32672D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2" y="2798499"/>
            <a:ext cx="10352907" cy="928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DA8A7-3BA8-4184-8959-4210A928CE1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4384048"/>
            <a:ext cx="10352906" cy="9280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5906F-2D5C-49AC-AB87-018E6BAC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4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E8A9-F0BD-46DF-9A54-3B5842EF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our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6E28-28DD-46F4-8B7D-A8880124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So once we go through each prime, we will have some number of              that get factored completely. This creates our     -smooth subset  </a:t>
            </a:r>
          </a:p>
          <a:p>
            <a:r>
              <a:rPr lang="en-US" dirty="0"/>
              <a:t> For each of these, we create a vector of size equal to the # of primes in our factor base</a:t>
            </a:r>
          </a:p>
          <a:p>
            <a:r>
              <a:rPr lang="en-US" dirty="0"/>
              <a:t> For each prime in our factor base, we count how many times they go into each number in our    -smooth subset mod 2 </a:t>
            </a:r>
          </a:p>
          <a:p>
            <a:r>
              <a:rPr lang="en-US" dirty="0"/>
              <a:t> With these vectors, we construct a matrix</a:t>
            </a:r>
          </a:p>
          <a:p>
            <a:endParaRPr lang="en-US" dirty="0"/>
          </a:p>
          <a:p>
            <a:r>
              <a:rPr lang="en-US" dirty="0"/>
              <a:t> NOTE 1: If        has less elements than our factor base, we have to go back and sieve a second interval to get more     - smooth</a:t>
            </a:r>
          </a:p>
          <a:p>
            <a:r>
              <a:rPr lang="en-US" dirty="0"/>
              <a:t>NOTE 2: The probability of finding nontrivial answer in our matrix is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FD660-76ED-4D66-A3C2-8220EA4DD1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096" y="1845734"/>
            <a:ext cx="583581" cy="2944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970C80-7365-4F91-A29A-215775CABE0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20" y="2160489"/>
            <a:ext cx="162204" cy="2644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6B2FE9-90E9-4330-A3F5-8A2EDDC4726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32" y="3048863"/>
            <a:ext cx="162204" cy="2644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9B549B-F8FA-483D-BC90-F41A4F406CD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545" y="4998071"/>
            <a:ext cx="162204" cy="2644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8101AD0-D646-4AA2-BAC2-03C398EFD40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4968099"/>
            <a:ext cx="583579" cy="294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B192B3-1B87-4A76-A52B-3C2A0778F6D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09" y="4718623"/>
            <a:ext cx="174546" cy="213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B4FC9-6D35-4B5B-A660-DF04ADA7D9B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1975"/>
            <a:ext cx="150857" cy="184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FA2050-4153-43FA-863D-CBAEDEB757B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886" y="5262534"/>
            <a:ext cx="1572571" cy="533333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40E0E52-1EA7-4191-9A8E-76316FB5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6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D946-3DAE-4EA6-B400-2BAD8AA9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linear dependent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2577-2512-41FF-AF54-B7DE04BA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Given we have enough vectors such that we have more rows than columns in our matrix</a:t>
            </a:r>
          </a:p>
          <a:p>
            <a:r>
              <a:rPr lang="en-US" dirty="0"/>
              <a:t> We look to solve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where </a:t>
            </a:r>
          </a:p>
          <a:p>
            <a:r>
              <a:rPr lang="en-US" dirty="0"/>
              <a:t>  Find linear combination of rows       such that we have a zero vector</a:t>
            </a:r>
          </a:p>
          <a:p>
            <a:endParaRPr lang="en-US" dirty="0"/>
          </a:p>
          <a:p>
            <a:r>
              <a:rPr lang="en-US" dirty="0"/>
              <a:t> This can be done easily with Gaussian elimination!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71F2C-8C58-4744-BD72-7273C6B07B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80" y="2300634"/>
            <a:ext cx="1051733" cy="26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728BD3-6339-438C-9A47-FF6D126A598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21" y="3239693"/>
            <a:ext cx="3769475" cy="294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51CB7-9FDD-40AD-9DC2-BBB0F9459EE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666" y="3683726"/>
            <a:ext cx="282094" cy="25564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35094-E6D1-49BD-9664-EE35184F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1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BD80-C4CB-412B-BE36-FF5024EA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9AA06-BF23-485D-9602-9103E2DF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By the end of the sieve, we have the following smooth numbers (and their vectors)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9709D-AAED-4B1B-8A9E-12CDD385F5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242" y="1109010"/>
            <a:ext cx="3053699" cy="430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448938-AD3C-4E16-A3F1-DEB402C6D0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2" y="3160565"/>
            <a:ext cx="11486565" cy="6279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EB3ABD-029B-4EF9-8419-54FF2940DC2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14" y="4471333"/>
            <a:ext cx="10991572" cy="78709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0C77-F017-4EDB-A6F4-3A51FCA8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79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A9CF-6CA5-45F4-97BE-052A263F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53" y="-647062"/>
            <a:ext cx="10058400" cy="1450757"/>
          </a:xfrm>
        </p:spPr>
        <p:txBody>
          <a:bodyPr/>
          <a:lstStyle/>
          <a:p>
            <a:r>
              <a:rPr lang="en-US" dirty="0"/>
              <a:t>Example: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879978E-E9EA-417E-8806-683D98738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453265"/>
              </p:ext>
            </p:extLst>
          </p:nvPr>
        </p:nvGraphicFramePr>
        <p:xfrm>
          <a:off x="1899820" y="1247333"/>
          <a:ext cx="1856420" cy="49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210">
                  <a:extLst>
                    <a:ext uri="{9D8B030D-6E8A-4147-A177-3AD203B41FA5}">
                      <a16:colId xmlns:a16="http://schemas.microsoft.com/office/drawing/2014/main" val="3031113530"/>
                    </a:ext>
                  </a:extLst>
                </a:gridCol>
                <a:gridCol w="928210">
                  <a:extLst>
                    <a:ext uri="{9D8B030D-6E8A-4147-A177-3AD203B41FA5}">
                      <a16:colId xmlns:a16="http://schemas.microsoft.com/office/drawing/2014/main" val="1242328529"/>
                    </a:ext>
                  </a:extLst>
                </a:gridCol>
              </a:tblGrid>
              <a:tr h="2745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-89100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08864"/>
                  </a:ext>
                </a:extLst>
              </a:tr>
              <a:tr h="2745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-52900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387273"/>
                  </a:ext>
                </a:extLst>
              </a:tr>
              <a:tr h="2745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-49005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60971"/>
                  </a:ext>
                </a:extLst>
              </a:tr>
              <a:tr h="2745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-46644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17139"/>
                  </a:ext>
                </a:extLst>
              </a:tr>
              <a:tr h="2745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-27945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21883"/>
                  </a:ext>
                </a:extLst>
              </a:tr>
              <a:tr h="2745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-15180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036603"/>
                  </a:ext>
                </a:extLst>
              </a:tr>
              <a:tr h="2745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-11700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6282"/>
                  </a:ext>
                </a:extLst>
              </a:tr>
              <a:tr h="2745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-2860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637067"/>
                  </a:ext>
                </a:extLst>
              </a:tr>
              <a:tr h="2745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-169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174194"/>
                  </a:ext>
                </a:extLst>
              </a:tr>
              <a:tr h="2745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4356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944184"/>
                  </a:ext>
                </a:extLst>
              </a:tr>
              <a:tr h="2745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457786"/>
                  </a:ext>
                </a:extLst>
              </a:tr>
              <a:tr h="2745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21060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554959"/>
                  </a:ext>
                </a:extLst>
              </a:tr>
              <a:tr h="2745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34500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8777"/>
                  </a:ext>
                </a:extLst>
              </a:tr>
              <a:tr h="2745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46332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6746"/>
                  </a:ext>
                </a:extLst>
              </a:tr>
              <a:tr h="2745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49335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143564"/>
                  </a:ext>
                </a:extLst>
              </a:tr>
              <a:tr h="2745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60500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15404"/>
                  </a:ext>
                </a:extLst>
              </a:tr>
              <a:tr h="2745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104247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534027"/>
                  </a:ext>
                </a:extLst>
              </a:tr>
              <a:tr h="2745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171875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10136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61B2DAF-9E0C-4DBD-AAF2-F422D069782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85" y="188389"/>
            <a:ext cx="3053699" cy="430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020245-149F-42E5-A02F-9685DBD71B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7362" y="1234439"/>
            <a:ext cx="6515224" cy="496079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B05BBB-FA89-43FB-8C73-0CE1F611B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50141"/>
              </p:ext>
            </p:extLst>
          </p:nvPr>
        </p:nvGraphicFramePr>
        <p:xfrm>
          <a:off x="1899821" y="878508"/>
          <a:ext cx="8362764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9196">
                  <a:extLst>
                    <a:ext uri="{9D8B030D-6E8A-4147-A177-3AD203B41FA5}">
                      <a16:colId xmlns:a16="http://schemas.microsoft.com/office/drawing/2014/main" val="3066730857"/>
                    </a:ext>
                  </a:extLst>
                </a:gridCol>
                <a:gridCol w="929196">
                  <a:extLst>
                    <a:ext uri="{9D8B030D-6E8A-4147-A177-3AD203B41FA5}">
                      <a16:colId xmlns:a16="http://schemas.microsoft.com/office/drawing/2014/main" val="1951829301"/>
                    </a:ext>
                  </a:extLst>
                </a:gridCol>
                <a:gridCol w="929196">
                  <a:extLst>
                    <a:ext uri="{9D8B030D-6E8A-4147-A177-3AD203B41FA5}">
                      <a16:colId xmlns:a16="http://schemas.microsoft.com/office/drawing/2014/main" val="1250926362"/>
                    </a:ext>
                  </a:extLst>
                </a:gridCol>
                <a:gridCol w="929196">
                  <a:extLst>
                    <a:ext uri="{9D8B030D-6E8A-4147-A177-3AD203B41FA5}">
                      <a16:colId xmlns:a16="http://schemas.microsoft.com/office/drawing/2014/main" val="736746030"/>
                    </a:ext>
                  </a:extLst>
                </a:gridCol>
                <a:gridCol w="929196">
                  <a:extLst>
                    <a:ext uri="{9D8B030D-6E8A-4147-A177-3AD203B41FA5}">
                      <a16:colId xmlns:a16="http://schemas.microsoft.com/office/drawing/2014/main" val="3197767265"/>
                    </a:ext>
                  </a:extLst>
                </a:gridCol>
                <a:gridCol w="929196">
                  <a:extLst>
                    <a:ext uri="{9D8B030D-6E8A-4147-A177-3AD203B41FA5}">
                      <a16:colId xmlns:a16="http://schemas.microsoft.com/office/drawing/2014/main" val="4145400823"/>
                    </a:ext>
                  </a:extLst>
                </a:gridCol>
                <a:gridCol w="929196">
                  <a:extLst>
                    <a:ext uri="{9D8B030D-6E8A-4147-A177-3AD203B41FA5}">
                      <a16:colId xmlns:a16="http://schemas.microsoft.com/office/drawing/2014/main" val="2658468356"/>
                    </a:ext>
                  </a:extLst>
                </a:gridCol>
                <a:gridCol w="929196">
                  <a:extLst>
                    <a:ext uri="{9D8B030D-6E8A-4147-A177-3AD203B41FA5}">
                      <a16:colId xmlns:a16="http://schemas.microsoft.com/office/drawing/2014/main" val="487176951"/>
                    </a:ext>
                  </a:extLst>
                </a:gridCol>
                <a:gridCol w="929196">
                  <a:extLst>
                    <a:ext uri="{9D8B030D-6E8A-4147-A177-3AD203B41FA5}">
                      <a16:colId xmlns:a16="http://schemas.microsoft.com/office/drawing/2014/main" val="2204735593"/>
                    </a:ext>
                  </a:extLst>
                </a:gridCol>
              </a:tblGrid>
              <a:tr h="274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869019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6A7843E-7EAC-49AE-A41A-CF3F608EA3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09" y="1016216"/>
            <a:ext cx="181029" cy="1357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69C154-9CCD-465B-9D92-8E493DB191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740" y="946874"/>
            <a:ext cx="529373" cy="229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1D82EE-C0E6-48C9-91DB-D94800AD554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10" y="403811"/>
            <a:ext cx="2755047" cy="25447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0C8848-848D-4F05-9F95-196A6FD3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9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6053-8434-4AA3-BC23-34B6BE98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our resulting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901C0-4B87-4B60-8308-6DC8D2D3C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Once we have a linear combination of        that correspond to       in our     -smooth subset, we calculate and use difference of squares to get two factors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Then, we check                  . This is our </a:t>
            </a:r>
            <a:r>
              <a:rPr lang="en-US" u="sng" dirty="0"/>
              <a:t>factor</a:t>
            </a:r>
            <a:r>
              <a:rPr lang="en-US" dirty="0"/>
              <a:t>!  We check to guarantee that it is nontrivial (1 or     )</a:t>
            </a:r>
          </a:p>
          <a:p>
            <a:r>
              <a:rPr lang="en-US" dirty="0"/>
              <a:t> Lastly, we check the primality of     and     . This step is unnecessary when attacking 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F51B4-F8A9-4AE6-9A74-48E6606B9B3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473" y="1872489"/>
            <a:ext cx="282094" cy="255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705ABB-FE0D-41A9-B690-B4C20DB153F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50" y="1952105"/>
            <a:ext cx="232727" cy="174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673F5D-2027-4960-9D84-5E0B32C36C0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370" y="1879943"/>
            <a:ext cx="162204" cy="2644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C84CBD-BCD6-4B4A-AA6A-FE2EEDD8DE3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58" y="2918446"/>
            <a:ext cx="3981368" cy="8206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8EFE44-3E9F-4F43-812D-8E60F184D33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31" y="2703999"/>
            <a:ext cx="3239269" cy="18191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BB9F362-BB28-4817-9975-B249CE5C5F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26" y="4891696"/>
            <a:ext cx="985725" cy="2676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FC50253-1025-466F-9CBE-CEE467ABBFC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23" y="5412241"/>
            <a:ext cx="141047" cy="1682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EBB2155-33D1-4ACB-905F-82AD309356F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266" y="5412240"/>
            <a:ext cx="110595" cy="168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92847-8ADA-49E7-BAE6-662CBCEFA0C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697" y="4965425"/>
            <a:ext cx="145855" cy="1202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64748-C0B8-412E-9690-7C5A2BE3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65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50A1-F8F6-4C12-A2FD-3A42FB27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 = 202669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116E7-9A9D-4ECF-B0A2-919FBB83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have many possible linear combinations that could work. We walk through the choice of         and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E8768-2DFA-42B7-8FEF-DA96691920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058" y="1933451"/>
            <a:ext cx="386115" cy="172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9CA00-E049-4960-A778-A4A072812FE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00" y="2229676"/>
            <a:ext cx="389642" cy="176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BEB8D0-20DA-4FE5-BE73-CF8770E65F9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00" y="2797477"/>
            <a:ext cx="5248000" cy="364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8BF471-6418-429C-8A0A-A4D7E87E583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76" y="3643319"/>
            <a:ext cx="3680000" cy="2956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36BAA8-36EE-440E-9FCA-F7D11241399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926" y="3643319"/>
            <a:ext cx="3657142" cy="2956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73A88A-DE83-461A-81DF-0868EB86E40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57" y="4317503"/>
            <a:ext cx="8658285" cy="2956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54F6212-033B-4EBC-A3AE-A968A35BE7E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86" y="5094436"/>
            <a:ext cx="2299428" cy="2544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4EEE3C1-22BF-4431-BC1C-BA5A594B752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61" y="5723381"/>
            <a:ext cx="1950476" cy="2544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CED9A-8E8E-4076-B9D5-321255BA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26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6FBD-A820-42C4-BADB-C7B2F301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A475-944C-4487-A9BD-9FA19291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Quadratic Sieve Algorithm implemented naively has complexity</a:t>
            </a:r>
          </a:p>
          <a:p>
            <a:endParaRPr lang="en-US" dirty="0"/>
          </a:p>
          <a:p>
            <a:r>
              <a:rPr lang="en-US" dirty="0"/>
              <a:t> One can use a Gaussian elimination specifically for mod 2 that was proposed by </a:t>
            </a:r>
            <a:r>
              <a:rPr lang="en-US" dirty="0" err="1"/>
              <a:t>Wiederman</a:t>
            </a:r>
            <a:r>
              <a:rPr lang="en-US" dirty="0"/>
              <a:t> to approach complexity</a:t>
            </a:r>
          </a:p>
          <a:p>
            <a:endParaRPr lang="en-US" dirty="0"/>
          </a:p>
          <a:p>
            <a:r>
              <a:rPr lang="en-US" dirty="0"/>
              <a:t> Furthermore, one can parallelize the Quadratic Sieve by operating on different intervals in parallel or by using polynomials aside from              	                in parallel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EF9D08-7B9E-47EF-A51D-6941783F51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981" y="4209211"/>
            <a:ext cx="1660505" cy="3013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F19656-4A9C-4F8A-87C9-1603EB7A15E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05" y="2425289"/>
            <a:ext cx="2348190" cy="3260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A4F48A-CB6F-4494-BC4F-9E6AF4D4185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24" y="3429000"/>
            <a:ext cx="1692952" cy="3169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FB246-1D3E-487C-BB5A-BC2B2A07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9EED-6C24-440E-AE23-224448CD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Quadratic Sieve?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1783B-3F4B-471E-A64E-8C67F881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Quadratic Sieve algorithm is a large integer factorization algorithm </a:t>
            </a:r>
          </a:p>
          <a:p>
            <a:r>
              <a:rPr lang="en-US" dirty="0"/>
              <a:t> Currently, it is the second fastest algorithm for factoring large integers</a:t>
            </a:r>
          </a:p>
          <a:p>
            <a:pPr lvl="1"/>
            <a:r>
              <a:rPr lang="en-US" dirty="0"/>
              <a:t>Current fastest is Number Field Sieve Algorithm</a:t>
            </a:r>
          </a:p>
          <a:p>
            <a:pPr lvl="1"/>
            <a:r>
              <a:rPr lang="en-US" dirty="0"/>
              <a:t>For numbers less than 110 digits, Quadratic Sieve is faster</a:t>
            </a:r>
          </a:p>
          <a:p>
            <a:endParaRPr lang="en-US" dirty="0"/>
          </a:p>
          <a:p>
            <a:r>
              <a:rPr lang="en-US" dirty="0"/>
              <a:t> Similar in concept to the Dixon Random Squares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C6B7C-45F2-4CD8-AFDA-E53BD919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2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C413-F7C9-488B-9920-58AF2014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C460-AF47-45FF-A468-8360FF703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[1] Eric </a:t>
            </a:r>
            <a:r>
              <a:rPr lang="en-US" dirty="0" err="1"/>
              <a:t>Landquist</a:t>
            </a:r>
            <a:r>
              <a:rPr lang="en-US" dirty="0"/>
              <a:t>, ”The Quadratic Sieve Factoring Algorithm”, 2001.</a:t>
            </a:r>
          </a:p>
          <a:p>
            <a:r>
              <a:rPr lang="en-US" dirty="0"/>
              <a:t> [2] Joseph L. </a:t>
            </a:r>
            <a:r>
              <a:rPr lang="en-US" dirty="0" err="1"/>
              <a:t>Gerver</a:t>
            </a:r>
            <a:r>
              <a:rPr lang="en-US" dirty="0"/>
              <a:t>, ”Factoring Large Numbers with a Quadratic Sieve”, Mathematics of Computation, Vol. 41, No. 163, 1983.</a:t>
            </a:r>
          </a:p>
          <a:p>
            <a:r>
              <a:rPr lang="en-US" dirty="0"/>
              <a:t> [3] Carl </a:t>
            </a:r>
            <a:r>
              <a:rPr lang="en-US" dirty="0" err="1"/>
              <a:t>Pomerance</a:t>
            </a:r>
            <a:r>
              <a:rPr lang="en-US" dirty="0"/>
              <a:t>, ”Analysis and Comparison of Some Integer Factoring Algorithms, in Computational Methods in Number Theory”, , H.W. </a:t>
            </a:r>
            <a:r>
              <a:rPr lang="en-US" dirty="0" err="1"/>
              <a:t>Lenstra,Jr</a:t>
            </a:r>
            <a:r>
              <a:rPr lang="en-US" dirty="0"/>
              <a:t>. and R. </a:t>
            </a:r>
            <a:r>
              <a:rPr lang="en-US" dirty="0" err="1"/>
              <a:t>Tijdeman</a:t>
            </a:r>
            <a:r>
              <a:rPr lang="en-US" dirty="0"/>
              <a:t>, eds., 1982</a:t>
            </a:r>
          </a:p>
          <a:p>
            <a:r>
              <a:rPr lang="en-US" dirty="0"/>
              <a:t> [4] Carl </a:t>
            </a:r>
            <a:r>
              <a:rPr lang="en-US" dirty="0" err="1"/>
              <a:t>Pomerance</a:t>
            </a:r>
            <a:r>
              <a:rPr lang="en-US" dirty="0"/>
              <a:t>, ”Smooth Numbers and the Quadratic Sieve”, Algorithmic Number Theory, MSRI Publications, Volume 44, 2008.</a:t>
            </a:r>
          </a:p>
          <a:p>
            <a:r>
              <a:rPr lang="en-US" dirty="0"/>
              <a:t> [5] Carl </a:t>
            </a:r>
            <a:r>
              <a:rPr lang="en-US" dirty="0" err="1"/>
              <a:t>Pomerance</a:t>
            </a:r>
            <a:r>
              <a:rPr lang="en-US" dirty="0"/>
              <a:t>, ”The Number Field Sieve”, Proceedings of Symposia in Applied Mathematics, Volume 48, 1994.</a:t>
            </a:r>
          </a:p>
          <a:p>
            <a:r>
              <a:rPr lang="en-US" dirty="0"/>
              <a:t> [6] D. Wiedemann, “Solving Sparse Linear Equations over Finite Fields”, IEEE Trans. Inform. Theory, 32, 1986.</a:t>
            </a:r>
          </a:p>
          <a:p>
            <a:r>
              <a:rPr lang="en-US" dirty="0"/>
              <a:t> [7] Douglas R Stinson, Maura B. Paterson, ”Cryptography: Theory and Practice 4e”, CRC Press, 2018.</a:t>
            </a:r>
          </a:p>
          <a:p>
            <a:r>
              <a:rPr lang="en-US" dirty="0"/>
              <a:t> [8] G. L. Honaker, Jr., ”Prime Curios”, shttps://primes.utm.edu/curios/home.php</a:t>
            </a:r>
          </a:p>
          <a:p>
            <a:r>
              <a:rPr lang="en-US" dirty="0"/>
              <a:t> [9] Rosetta Code, ”Tonelli-Shanks Algorithm”, ”https://rosettacode.org/wiki/Tonelli-Shanks algorithm”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13071-544A-4D7F-8787-1981DAD7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62E5-AE66-439D-A7DD-14ADACC2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Quadratic Sieve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BE8A-EBEC-48D4-AC98-36D6B307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1600’s: Fermat proposed using Difference of Squares for factoring integers</a:t>
            </a:r>
          </a:p>
          <a:p>
            <a:r>
              <a:rPr lang="en-US" dirty="0"/>
              <a:t> 1977: RSA cryptographic system proposed. Study of factoring algorithm takes off</a:t>
            </a:r>
          </a:p>
          <a:p>
            <a:r>
              <a:rPr lang="en-US" dirty="0"/>
              <a:t> 1981: Dixon Random Squares proposed by John Dixon. Expands on idea w/ factor base approach</a:t>
            </a:r>
          </a:p>
          <a:p>
            <a:r>
              <a:rPr lang="en-US" dirty="0"/>
              <a:t> 1981: Quadratic Sieve proposed by Carl </a:t>
            </a:r>
            <a:r>
              <a:rPr lang="en-US" dirty="0" err="1"/>
              <a:t>Pomerance</a:t>
            </a:r>
            <a:r>
              <a:rPr lang="en-US" dirty="0"/>
              <a:t>. Improves on Dixon Random Squares and uses sieving approach</a:t>
            </a:r>
          </a:p>
          <a:p>
            <a:r>
              <a:rPr lang="en-US" dirty="0"/>
              <a:t> 1993: Quadratic Sieve is surpassed by Number Field Sieve as fastest integer factorization algorithm</a:t>
            </a:r>
          </a:p>
          <a:p>
            <a:r>
              <a:rPr lang="en-US" dirty="0"/>
              <a:t> 1994: Quadratic Sieve cracks RSA-129 using 1600+ computers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74A5-F724-4A8C-AD0A-8B52100D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1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9686-A3F7-41EF-8B4D-A212755F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78" y="365125"/>
            <a:ext cx="10515600" cy="1325563"/>
          </a:xfrm>
        </p:spPr>
        <p:txBody>
          <a:bodyPr/>
          <a:lstStyle/>
          <a:p>
            <a:r>
              <a:rPr lang="en-US" dirty="0"/>
              <a:t>Approach of Quadratic Sieve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4C42-A43C-41B5-B5D1-28938DEE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Attempts to search for            such that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Construct a factor 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Sieve through an interval, decomposing numbers into factor 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Find combination of factor numbers that multiply to a perfect square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difference of squares and GCD to find factors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Check that factors are not trivial (1 and   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Check primality of result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If not prime, repeat on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BFEFA-AF92-4007-ADAC-DBB2E33F81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300" y="1916126"/>
            <a:ext cx="433719" cy="18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64EEC1-4EF8-4743-8A4E-E41623B7C0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88" y="2510575"/>
            <a:ext cx="2085731" cy="3173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409EFC-00A8-41B5-AE7C-72F4F3B4DB6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42" y="2527324"/>
            <a:ext cx="2255515" cy="3006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6B89CC-12A8-43DB-AECC-81376B117DD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503" y="4800625"/>
            <a:ext cx="145855" cy="1202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7A389-F5DA-4BAC-8546-7C7D25F4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2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9AA8-A6D3-44BC-9E38-F263C2AD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Is Called The Quadratic Sieve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66685-CBAA-47EE-ABF2-6A97B144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Rather than trying numbers, you consider this quadratic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Clearly,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exploit this multiple times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FBF9E-270D-4BF9-AA9D-21BA112EDEE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732" y="2545996"/>
            <a:ext cx="1736535" cy="3151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923668-D8FA-4BC7-94F6-55E0911611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171" y="3681757"/>
            <a:ext cx="2301412" cy="31512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DC083A-EADD-451D-95B6-23BEC3C6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3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CC48-2C6F-4265-913B-DF01741E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Base and Sieve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948AC-17B2-44CE-B0F2-5A80D080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Ideally we want our factor base       to be</a:t>
            </a:r>
          </a:p>
          <a:p>
            <a:pPr lvl="1"/>
            <a:r>
              <a:rPr lang="en-US" dirty="0"/>
              <a:t>Small so that it’s quick to operate over</a:t>
            </a:r>
          </a:p>
          <a:p>
            <a:pPr lvl="1"/>
            <a:r>
              <a:rPr lang="en-US" dirty="0"/>
              <a:t> Not too small so that we find </a:t>
            </a:r>
            <a:r>
              <a:rPr lang="en-US" u="sng" dirty="0"/>
              <a:t>smooth numbers</a:t>
            </a:r>
          </a:p>
          <a:p>
            <a:pPr marL="0" indent="0">
              <a:buNone/>
            </a:pPr>
            <a:r>
              <a:rPr lang="en-US" dirty="0"/>
              <a:t>Similarly…</a:t>
            </a:r>
          </a:p>
          <a:p>
            <a:r>
              <a:rPr lang="en-US" dirty="0"/>
              <a:t> Ideally, sieving interval size       should be</a:t>
            </a:r>
          </a:p>
          <a:p>
            <a:pPr lvl="1"/>
            <a:r>
              <a:rPr lang="en-US" dirty="0"/>
              <a:t>Small so that it’s quick to operate over</a:t>
            </a:r>
          </a:p>
          <a:p>
            <a:pPr lvl="1"/>
            <a:r>
              <a:rPr lang="en-US" dirty="0"/>
              <a:t>Not too small so that we find smooth numbers</a:t>
            </a:r>
          </a:p>
          <a:p>
            <a:r>
              <a:rPr lang="en-US" dirty="0"/>
              <a:t> According to [2], optimal sizes exist based on integer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AA0A8-108D-4B5F-B058-DEEB30CD608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352" y="4622380"/>
            <a:ext cx="160441" cy="1322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4B068B-935F-48C8-B06E-7D2A1B47640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321" y="4999114"/>
            <a:ext cx="3228203" cy="75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5E5CB9-F9BE-4E0E-B10F-A10D38EEC58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49" y="1889200"/>
            <a:ext cx="211570" cy="199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920832-603A-452E-AF0C-DDCCAC55634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21" y="3446756"/>
            <a:ext cx="296198" cy="1992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8741FC-3B5A-4E9F-9978-9BB13CE0CF8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42" y="5281705"/>
            <a:ext cx="1200659" cy="3314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2A575-EBB4-458C-AFA1-63E2459B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8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E081-8160-472D-96FA-B5DC7FA2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Our Factor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7242F-53F2-46BC-941B-55CB45CD0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Given</a:t>
            </a:r>
          </a:p>
          <a:p>
            <a:endParaRPr lang="en-US" dirty="0"/>
          </a:p>
          <a:p>
            <a:r>
              <a:rPr lang="en-US" dirty="0"/>
              <a:t> If                   then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So we want our factor base to be of primes      that are smaller than some      who has      as a quadratic residue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6189C-910D-4BF1-BE93-80A01BBA86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41" y="1855706"/>
            <a:ext cx="2210133" cy="401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90CAA9-B830-4FAF-A774-9052B0C08CA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510" y="2755670"/>
            <a:ext cx="837465" cy="2944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11185E-7AF1-4434-A216-13BDCD21300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64" y="2688296"/>
            <a:ext cx="3861156" cy="594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9580E4-8D78-45AB-84AC-BC8005DC1B0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247" y="3685513"/>
            <a:ext cx="162205" cy="2644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4C7816-5516-4A51-8511-7AE7E0FFAC9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104" y="3764852"/>
            <a:ext cx="160441" cy="132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EF55E1-A6C4-4D3E-8E0C-1274D6F6566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88" y="4962072"/>
            <a:ext cx="6140825" cy="703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2CE28A-038C-44B1-80D3-85A68B6551D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47" y="3764852"/>
            <a:ext cx="155153" cy="18512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245EB02-9E29-43D8-A131-84594F76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3F75-4FC2-4E53-8BF5-FDB47AD3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E00B-CD0F-4095-8432-C1FEA885B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We begin by calculating the size of our factor base</a:t>
            </a:r>
          </a:p>
          <a:p>
            <a:endParaRPr lang="en-US" dirty="0"/>
          </a:p>
          <a:p>
            <a:r>
              <a:rPr lang="en-US" dirty="0"/>
              <a:t> Then, we calculate Legendre symbol of primes until we have 7 primes with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This gets us our factor base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24BB8-AB54-4829-86A5-E21B41AB041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10" y="1102430"/>
            <a:ext cx="3053699" cy="430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16AD51-F6F7-40D9-B955-FB530ED1B20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02" y="2117124"/>
            <a:ext cx="3538994" cy="686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FA6A9A-2F8A-4297-B20B-255C141097C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032" y="2641163"/>
            <a:ext cx="1137191" cy="594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EE32E0-0A36-4DE1-914B-61219F93269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85" y="3429000"/>
            <a:ext cx="6075428" cy="7908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989438-C51A-4F97-9791-CB29F6DB816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66" y="5349686"/>
            <a:ext cx="4157868" cy="3562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2B31C-246E-4A9E-B124-F56D53DA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8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0E06-0F64-4603-9B55-90C44FB9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Sieving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BA53-AE55-4CEF-B869-340CC7C9B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Middle should be around        . Then, we have a sieving interval of size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For </a:t>
            </a:r>
            <a:r>
              <a:rPr lang="en-US" u="sng" dirty="0"/>
              <a:t>our example</a:t>
            </a:r>
            <a:r>
              <a:rPr lang="en-US" dirty="0"/>
              <a:t> of                  	, we have</a:t>
            </a:r>
          </a:p>
          <a:p>
            <a:pPr marL="0" indent="0">
              <a:buNone/>
            </a:pPr>
            <a:r>
              <a:rPr lang="en-US" dirty="0"/>
              <a:t> and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Thus, our sieving interval is: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9881D-6A57-47AC-9B86-DBF14A2CC5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87" y="1841769"/>
            <a:ext cx="398457" cy="294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8AC6F5-70D3-4E67-830A-CAE3D05C79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99" y="2525313"/>
            <a:ext cx="3343999" cy="333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F7408A-E278-4A64-B282-1CBE843FDF2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528" y="3264606"/>
            <a:ext cx="1424573" cy="2009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465E07-8618-4CA8-8479-E387C730C03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912" y="3231267"/>
            <a:ext cx="1105935" cy="267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882917C-5F93-4158-9838-A4920097FCE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29" y="3676243"/>
            <a:ext cx="1690959" cy="2404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4F0053-AC1C-4E1C-9505-3B66AB11881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969" y="5250948"/>
            <a:ext cx="1214061" cy="3238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E27629-4CD0-4D01-A5CC-2369FA2866C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53" y="1894281"/>
            <a:ext cx="328534" cy="1894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6027C-A2D1-4A36-B0D1-56486A3F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3327-3CB1-4BC2-BD78-4EF325C15F5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658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84.4769"/>
  <p:tag name="LATEXADDIN" val="\documentclass{article}&#10;\usepackage{amsmath}&#10;\pagestyle{empty}&#10;\begin{document}&#10;&#10;$$x,y$$&#10;&#10;&#10;\end{document}"/>
  <p:tag name="IGUANATEXSIZE" val="28"/>
  <p:tag name="IGUANATEXCURSOR" val="86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25.9843"/>
  <p:tag name="LATEXADDIN" val="\documentclass{article}&#10;\usepackage{amsmath}&#10;\pagestyle{empty}&#10;\begin{document}&#10;&#10;$$M$$&#10;&#10;&#10;\end{document}"/>
  <p:tag name="IGUANATEXSIZE" val="28"/>
  <p:tag name="IGUANATEXCURSOR" val="84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510.6861"/>
  <p:tag name="LATEXADDIN" val="\documentclass{article}&#10;\usepackage{amsmath}&#10;\pagestyle{empty}&#10;\begin{document}&#10;&#10;$$M = |B|^3$$&#10;&#10;&#10;\end{document}"/>
  <p:tag name="IGUANATEXSIZE" val="28"/>
  <p:tag name="IGUANATEXCURSOR" val="92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76.9029"/>
  <p:tag name="LATEXADDIN" val="\documentclass{article}&#10;\usepackage{amsmath}&#10;\pagestyle{empty}&#10;\begin{document}&#10;&#10;$$Q(x) = x^2 - n$$&#10;&#10;&#10;\end{document}"/>
  <p:tag name="IGUANATEXSIZE" val="28"/>
  <p:tag name="IGUANATEXCURSOR" val="97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6.2054"/>
  <p:tag name="LATEXADDIN" val="\documentclass{article}&#10;\usepackage{amsmath}&#10;\pagestyle{empty}&#10;\begin{document}&#10;&#10;$$p|Q(x)$$&#10;&#10;&#10;\end{document}"/>
  <p:tag name="IGUANATEXSIZE" val="28"/>
  <p:tag name="IGUANATEXCURSOR" val="89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2.7184"/>
  <p:tag name="ORIGINALWIDTH" val="1642.295"/>
  <p:tag name="LATEXADDIN" val="\documentclass{article}&#10;\usepackage{amsmath}&#10;\pagestyle{empty}&#10;\begin{document}&#10;&#10;$$x^2 = n \mod p \implies \Big(\frac{n}{p} \Big) = 1$$&#10;&#10;&#10;\end{document}"/>
  <p:tag name="IGUANATEXSIZE" val="28"/>
  <p:tag name="IGUANATEXCURSOR" val="129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.99134"/>
  <p:tag name="LATEXADDIN" val="\documentclass{article}&#10;\usepackage{amsmath}&#10;\pagestyle{empty}&#10;\begin{document}&#10;&#10;$$\beta$$&#10;&#10;&#10;\end{document}"/>
  <p:tag name="IGUANATEXSIZE" val="28"/>
  <p:tag name="IGUANATEXCURSOR" val="88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begin{document}&#10;&#10;$$n$$&#10;&#10;&#10;\end{document}"/>
  <p:tag name="IGUANATEXSIZE" val="28"/>
  <p:tag name="IGUANATEXCURSOR" val="84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611.924"/>
  <p:tag name="LATEXADDIN" val="\documentclass{article}&#10;\usepackage{amsmath}&#10;\pagestyle{empty}&#10;\begin{document}&#10;&#10;$$B = \bigg\{ p \big| \text{$p$ is prime or $-1$, $p \leq \beta$, and $\Big(\frac{n}{p}\Big) = 1$} \bigg\}$$&#10;&#10;\end{document}"/>
  <p:tag name="IGUANATEXSIZE" val="28"/>
  <p:tag name="IGUANATEXCURSOR" val="173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begin{document}&#10;&#10;$$p$$&#10;&#10;&#10;\end{document}"/>
  <p:tag name="IGUANATEXSIZE" val="28"/>
  <p:tag name="IGUANATEXCURSOR" val="84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05.9243"/>
  <p:tag name="LATEXADDIN" val="\documentclass{article}&#10;\usepackage{amsmath}&#10;\pagestyle{empty}&#10;\begin{document}&#10;&#10;$$n = 202669$$&#10;&#10;&#10;\end{document}"/>
  <p:tag name="IGUANATEXSIZE" val="28"/>
  <p:tag name="IGUANATEXCURSOR" val="83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887.1392"/>
  <p:tag name="LATEXADDIN" val="\documentclass{article}&#10;\usepackage{amsmath}&#10;\pagestyle{empty}&#10;\begin{document}&#10;&#10;$$x^2 = y^2 \mod n$$&#10;&#10;&#10;\end{document}"/>
  <p:tag name="IGUANATEXSIZE" val="28"/>
  <p:tag name="IGUANATEXCURSOR" val="99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9598"/>
  <p:tag name="ORIGINALWIDTH" val="1655.793"/>
  <p:tag name="LATEXADDIN" val="\documentclass{article}&#10;\usepackage{amsmath}&#10;\pagestyle{empty}&#10;\begin{document}&#10;&#10;$$|B| = \bigg\lfloor\Big(e^{\log n\log \log n}\Big)^\frac{\sqrt{2}}{4}\bigg\rfloor = 7.$$&#10;&#10;\end{document}"/>
  <p:tag name="IGUANATEXSIZE" val="28"/>
  <p:tag name="IGUANATEXCURSOR" val="170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2.7184"/>
  <p:tag name="ORIGINALWIDTH" val="483.6895"/>
  <p:tag name="LATEXADDIN" val="\documentclass{article}&#10;\usepackage{amsmath}&#10;\pagestyle{empty}&#10;\begin{document}&#10;&#10;$$\Big(\frac{n}{p}\Big) = 1.$$&#10;&#10;&#10;\end{document}"/>
  <p:tag name="IGUANATEXSIZE" val="28"/>
  <p:tag name="IGUANATEXCURSOR" val="109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9.2013"/>
  <p:tag name="ORIGINALWIDTH" val="2989.876"/>
  <p:tag name="LATEXADDIN" val="\documentclass{article}&#10;\usepackage{amsmath}&#10;\pagestyle{empty}&#10;\begin{document}&#10;&#10;\begin{tabular}{|c|c|c|c|c|c|c|c|c|c|c|}&#10;\hline&#10;     $p_i$ &amp; $-1$ &amp; $2$ &amp; $3$ &amp; $5$ &amp; $7$ &amp; 11 &amp; 13 &amp; 17 &amp; 19 &amp; 23 \\&#10;     \hline&#10;     $\Big(\frac{n}{p_i}\Big)$ &amp; 1 &amp; 1 &amp; 1 &amp; 1 &amp; -1 &amp; 1 &amp; 1 &amp; -1 &amp; -1 &amp; 1 \\&#10;     \hline&#10;\end{tabular}&#10;&#10;\end{document}"/>
  <p:tag name="IGUANATEXSIZE" val="20"/>
  <p:tag name="IGUANATEXCURSOR" val="313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61.567"/>
  <p:tag name="LATEXADDIN" val="\documentclass{article}&#10;\usepackage{amsmath}&#10;\pagestyle{empty}&#10;\begin{document}&#10;&#10;$$B = \{-1,2,3,5,11,13,23\}.$$&#10;&#10;&#10;\end{document}"/>
  <p:tag name="IGUANATEXSIZE" val="28"/>
  <p:tag name="IGUANATEXCURSOR" val="109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9.4788"/>
  <p:tag name="LATEXADDIN" val="\documentclass{article}&#10;\usepackage{amsmath}&#10;\pagestyle{empty}&#10;\begin{document}&#10;&#10;$$\sqrt{n}$$&#10;&#10;&#10;\end{document}"/>
  <p:tag name="IGUANATEXSIZE" val="28"/>
  <p:tag name="IGUANATEXCURSOR" val="91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496.063"/>
  <p:tag name="LATEXADDIN" val="\documentclass{article}&#10;\usepackage{amsmath}&#10;\pagestyle{empty}&#10;\begin{document}&#10;&#10;$$\big[\lfloor\sqrt{n} - M/2 \rfloor, \lfloor \sqrt{n} + M/2\rfloor\big]$$&#10;&#10;&#10;\end{document}"/>
  <p:tag name="IGUANATEXSIZE" val="20"/>
  <p:tag name="IGUANATEXCURSOR" val="83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05.9243"/>
  <p:tag name="LATEXADDIN" val="\documentclass{article}&#10;\usepackage{amsmath}&#10;\pagestyle{empty}&#10;\begin{document}&#10;&#10;$$n = 202669$$&#10;&#10;&#10;\end{document}"/>
  <p:tag name="IGUANATEXSIZE" val="28"/>
  <p:tag name="IGUANATEXCURSOR" val="83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7.4354"/>
  <p:tag name="LATEXADDIN" val="\documentclass{article}&#10;\usepackage{amsmath}&#10;\pagestyle{empty}&#10;\begin{document}&#10;&#10;$$\sqrt{n} \approx 450$$&#10;&#10;&#10;\end{document}"/>
  <p:tag name="IGUANATEXSIZE" val="28"/>
  <p:tag name="IGUANATEXCURSOR" val="103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791.1511"/>
  <p:tag name="LATEXADDIN" val="\documentclass{article}&#10;\usepackage{amsmath}&#10;\pagestyle{empty}&#10;\begin{document}&#10;&#10;$$M = 7^3 = 343.$$&#10;&#10;&#10;\end{document}"/>
  <p:tag name="IGUANATEXSIZE" val="28"/>
  <p:tag name="IGUANATEXCURSOR" val="97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9.4413"/>
  <p:tag name="LATEXADDIN" val="\documentclass{article}&#10;\usepackage{amsmath}&#10;\pagestyle{empty}&#10;\begin{document}&#10;&#10;$$[279,621]$$&#10;&#10;&#10;\end{document}"/>
  <p:tag name="IGUANATEXSIZE" val="28"/>
  <p:tag name="IGUANATEXCURSOR" val="84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872.1409"/>
  <p:tag name="LATEXADDIN" val="\documentclass{article}&#10;\usepackage{amsmath}&#10;\pagestyle{empty}&#10;\begin{document}&#10;&#10;$$x\neq \pm y\mod n$$&#10;&#10;&#10;\end{document}"/>
  <p:tag name="IGUANATEXSIZE" val="28"/>
  <p:tag name="IGUANATEXCURSOR" val="100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46.9817"/>
  <p:tag name="LATEXADDIN" val="\documentclass{article}&#10;\usepackage{amsmath}&#10;\pagestyle{empty}&#10;\begin{document}&#10;&#10;$$M.$$&#10;&#10;&#10;\end{document}"/>
  <p:tag name="IGUANATEXSIZE" val="20"/>
  <p:tag name="IGUANATEXCURSOR" val="85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073.491"/>
  <p:tag name="LATEXADDIN" val="\documentclass{article}&#10;\usepackage{amsmath}&#10;\pagestyle{empty}&#10;\begin{document}&#10;&#10;$$Q(x) \forall x \in \big[\lfloor\sqrt{n} - M/2 \rfloor, \lfloor \sqrt{n} + M/2\rfloor\big]$$&#10;&#10;&#10;\end{document}"/>
  <p:tag name="IGUANATEXSIZE" val="28"/>
  <p:tag name="IGUANATEXCURSOR" val="172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6.2054"/>
  <p:tag name="LATEXADDIN" val="\documentclass{article}&#10;\usepackage{amsmath}&#10;\pagestyle{empty}&#10;\begin{document}&#10;&#10;$$p|Q(x)$$&#10;&#10;&#10;\end{document}"/>
  <p:tag name="IGUANATEXSIZE" val="28"/>
  <p:tag name="IGUANATEXCURSOR" val="89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474.316"/>
  <p:tag name="LATEXADDIN" val="\documentclass{article}&#10;\usepackage{amsmath}&#10;\pagestyle{empty}&#10;\begin{document}&#10;&#10;$$Q(x) = x^2 - n = 0 \mod p$$&#10;&#10;&#10;\end{document}"/>
  <p:tag name="IGUANATEXSIZE" val="28"/>
  <p:tag name="IGUANATEXCURSOR" val="108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814.3982"/>
  <p:tag name="LATEXADDIN" val="\documentclass{article}&#10;\usepackage{amsmath}&#10;\pagestyle{empty}&#10;\begin{document}&#10;&#10;$$s^2 = n\mod p$$&#10;&#10;&#10;\end{document}"/>
  <p:tag name="IGUANATEXSIZE" val="28"/>
  <p:tag name="IGUANATEXCURSOR" val="96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365.9543"/>
  <p:tag name="LATEXADDIN" val="\documentclass{article}&#10;\usepackage{amsmath}&#10;\pagestyle{empty}&#10;\begin{document}&#10;&#10;$$s_{1_p},s_{2_p}$$&#10;&#10;&#10;\end{document}"/>
  <p:tag name="IGUANATEXSIZE" val="28"/>
  <p:tag name="IGUANATEXCURSOR" val="98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70.6786"/>
  <p:tag name="LATEXADDIN" val="\documentclass{article}&#10;\usepackage{amsmath}&#10;\pagestyle{empty}&#10;\begin{document}&#10;&#10;$$p|Q(x+p)$$&#10;&#10;&#10;\end{document}"/>
  <p:tag name="IGUANATEXSIZE" val="28"/>
  <p:tag name="IGUANATEXCURSOR" val="90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441.32"/>
  <p:tag name="LATEXADDIN" val="\documentclass{article}&#10;\usepackage{amsmath}&#10;\pagestyle{empty}&#10;\begin{document}&#10;&#10;$$\forall x_i = s_{1_p,2_p} + ip, \hspace{.1in} p|Q(x_i) $$&#10;&#10;&#10;\end{document}"/>
  <p:tag name="IGUANATEXSIZE" val="28"/>
  <p:tag name="IGUANATEXCURSOR" val="138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begin{document}&#10;&#10;$$p$$&#10;&#10;&#10;\end{document}"/>
  <p:tag name="IGUANATEXSIZE" val="28"/>
  <p:tag name="IGUANATEXCURSOR" val="84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9.4638"/>
  <p:tag name="LATEXADDIN" val="\documentclass{article}&#10;\usepackage{amsmath}&#10;\pagestyle{empty}&#10;\begin{document}&#10;&#10;$$Q(x_i)$$&#10;&#10;&#10;\end{document}"/>
  <p:tag name="IGUANATEXSIZE" val="28"/>
  <p:tag name="IGUANATEXCURSOR" val="89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begin{document}&#10;&#10;$$n$$&#10;&#10;&#10;\end{document}"/>
  <p:tag name="IGUANATEXSIZE" val="28"/>
  <p:tag name="IGUANATEXCURSOR" val="84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044.994"/>
  <p:tag name="LATEXADDIN" val="\documentclass{article}&#10;\usepackage{amsmath}&#10;\pagestyle{empty}&#10;\begin{document}&#10;&#10;$$p|(x^2 - n) \implies p|(x^2 - n + 2px + p^2)$$&#10;&#10;&#10;\end{document}"/>
  <p:tag name="IGUANATEXSIZE" val="20"/>
  <p:tag name="IGUANATEXCURSOR" val="94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05.9243"/>
  <p:tag name="LATEXADDIN" val="\documentclass{article}&#10;\usepackage{amsmath}&#10;\pagestyle{empty}&#10;\begin{document}&#10;&#10;$$n = 202669$$&#10;&#10;&#10;\end{document}"/>
  <p:tag name="IGUANATEXSIZE" val="28"/>
  <p:tag name="IGUANATEXCURSOR" val="83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8.6914"/>
  <p:tag name="ORIGINALWIDTH" val="5228.347"/>
  <p:tag name="LATEXADDIN" val="\documentclass{article}&#10;\usepackage{amsmath}&#10;\pagestyle{empty}&#10;\begin{document}&#10;&#10;\begin{tabular}{|c|c|c|c|c|c|c|c|c|c|c|}&#10;\hline&#10;     $x_i$ &amp; 279 &amp; 280 &amp; 281 &amp; 282 &amp; 283 &amp; 284 &amp; 285 &amp; 286 \\&#10;     \hline&#10;     $Q(x_i)$ &amp; -124828&amp; -124269 &amp; -123708 &amp; -123145 &amp; -122580 &amp; -122013 &amp; -121444 &amp; -120873  \\&#10;     \hline&#10;     Post-Sieve &amp; 2837 &amp; 1801 &amp; 61 &amp; 2239 &amp; 227 &amp; 4519 &amp; 30361 &amp; 40291 \\&#10;     \hline&#10;\end{tabular} \\&#10;&#10;&#10;\end{document}"/>
  <p:tag name="IGUANATEXSIZE" val="20"/>
  <p:tag name="IGUANATEXCURSOR" val="295"/>
  <p:tag name="TRANSPARENCY" val="True"/>
  <p:tag name="FILENAME" val=""/>
  <p:tag name="LATEXENGINEID" val="0"/>
  <p:tag name="TEMPFOLDER" val="C:\Users\bazzz\Documents\temp\"/>
  <p:tag name="LATEXFORMHEIGHT" val="622.8"/>
  <p:tag name="LATEXFORMWIDTH" val="585.6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8.6914"/>
  <p:tag name="ORIGINALWIDTH" val="5228.347"/>
  <p:tag name="LATEXADDIN" val="\documentclass{article}&#10;\usepackage{amsmath}&#10;\pagestyle{empty}&#10;\begin{document}&#10;&#10;\begin{tabular}{|c|c|c|c|c|c|c|c|c|c|c|}&#10;\hline&#10;     $x_i$ &amp; 287 &amp; 288 &amp; 289 &amp; 290 &amp; 291 &amp; 292 &amp; 293 &amp; 294 \\&#10;     \hline&#10;     $Q(x_i)$ &amp; -120300 &amp; -119725 &amp; -119148 &amp; -118569 &amp; -117988 &amp; -117405 &amp; -116820 &amp; -116233\\&#10;     \hline&#10;     Post-Sieve &amp; 401 &amp; 4789 &amp; 9929 &amp; 3593 &amp; 2269 &amp; 2609 &amp; 59 &amp; 8941 \\&#10;     \hline&#10;\end{tabular} \\&#10;&#10;&#10;\end{document}"/>
  <p:tag name="IGUANATEXSIZE" val="20"/>
  <p:tag name="IGUANATEXCURSOR" val="296"/>
  <p:tag name="TRANSPARENCY" val="True"/>
  <p:tag name="FILENAME" val=""/>
  <p:tag name="LATEXENGINEID" val="0"/>
  <p:tag name="TEMPFOLDER" val="C:\Users\bazzz\Documents\temp\"/>
  <p:tag name="LATEXFORMHEIGHT" val="622.8"/>
  <p:tag name="LATEXFORMWIDTH" val="585.6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8.219"/>
  <p:tag name="LATEXADDIN" val="\documentclass{article}&#10;\usepackage{amsmath}&#10;\pagestyle{empty}&#10;\begin{document}&#10;&#10;$$Q(x)$$&#10;&#10;&#10;\end{document}"/>
  <p:tag name="IGUANATEXSIZE" val="28"/>
  <p:tag name="IGUANATEXCURSOR" val="83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.99134"/>
  <p:tag name="LATEXADDIN" val="\documentclass{article}&#10;\usepackage{amsmath}&#10;\pagestyle{empty}&#10;\begin{document}&#10;&#10;$$\beta$$&#10;&#10;&#10;\end{document}"/>
  <p:tag name="IGUANATEXSIZE" val="28"/>
  <p:tag name="IGUANATEXCURSOR" val="88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.99134"/>
  <p:tag name="LATEXADDIN" val="\documentclass{article}&#10;\usepackage{amsmath}&#10;\pagestyle{empty}&#10;\begin{document}&#10;&#10;$$\beta$$&#10;&#10;&#10;\end{document}"/>
  <p:tag name="IGUANATEXSIZE" val="28"/>
  <p:tag name="IGUANATEXCURSOR" val="88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.99134"/>
  <p:tag name="LATEXADDIN" val="\documentclass{article}&#10;\usepackage{amsmath}&#10;\pagestyle{empty}&#10;\begin{document}&#10;&#10;$$\beta$$&#10;&#10;&#10;\end{document}"/>
  <p:tag name="IGUANATEXSIZE" val="28"/>
  <p:tag name="IGUANATEXCURSOR" val="88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8.219"/>
  <p:tag name="LATEXADDIN" val="\documentclass{article}&#10;\usepackage{amsmath}&#10;\pagestyle{empty}&#10;\begin{document}&#10;&#10;$$Q(x)$$&#10;&#10;&#10;\end{document}"/>
  <p:tag name="IGUANATEXSIZE" val="28"/>
  <p:tag name="IGUANATEXCURSOR" val="87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74.24071"/>
  <p:tag name="LATEXADDIN" val="\documentclass{article}&#10;\usepackage{amsmath}&#10;\pagestyle{empty}&#10;\begin{document}&#10;&#10;$$S$$&#10;&#10;&#10;\end{document}"/>
  <p:tag name="IGUANATEXSIZE" val="28"/>
  <p:tag name="IGUANATEXCURSOR" val="84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76.9029"/>
  <p:tag name="LATEXADDIN" val="\documentclass{article}&#10;\usepackage{amsmath}&#10;\pagestyle{empty}&#10;\begin{document}&#10;&#10;$$Q(x) = x^2 - n$$&#10;&#10;&#10;\end{document}"/>
  <p:tag name="IGUANATEXSIZE" val="20"/>
  <p:tag name="IGUANATEXCURSOR" val="97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74.24071"/>
  <p:tag name="LATEXADDIN" val="\documentclass{article}&#10;\usepackage{amsmath}&#10;\pagestyle{empty}&#10;\begin{document}&#10;&#10;$$S$$&#10;&#10;&#10;\end{document}"/>
  <p:tag name="IGUANATEXSIZE" val="20"/>
  <p:tag name="IGUANATEXCURSOR" val="84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773.9032"/>
  <p:tag name="LATEXADDIN" val="\documentclass{article}&#10;\usepackage{amsmath}&#10;\pagestyle{empty}&#10;\begin{document}&#10;&#10;$$1 - \Big(\frac{1}{2}\Big)^{|S|-|B|}$$&#10;&#10;&#10;\end{document}"/>
  <p:tag name="IGUANATEXSIZE" val="20"/>
  <p:tag name="IGUANATEXCURSOR" val="92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369.7038"/>
  <p:tag name="LATEXADDIN" val="\documentclass{article}&#10;\usepackage{amsmath}&#10;\pagestyle{empty}&#10;\begin{document}&#10;&#10;$$eA = 0$$&#10;&#10;&#10;\end{document}"/>
  <p:tag name="IGUANATEXSIZE" val="28"/>
  <p:tag name="IGUANATEXCURSOR" val="89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03.3"/>
  <p:tag name="LATEXADDIN" val="\documentclass{article}&#10;\usepackage{amsmath}&#10;\pagestyle{empty}&#10;\begin{document}&#10;&#10;$$e = (e_1,e_2,\dots,e_n), e_i \in \{0,1\}$$&#10;&#10;&#10;\end{document}"/>
  <p:tag name="IGUANATEXSIZE" val="28"/>
  <p:tag name="IGUANATEXCURSOR" val="125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119.985"/>
  <p:tag name="LATEXADDIN" val="\documentclass{article}&#10;\usepackage{amsmath}&#10;\pagestyle{empty}&#10;\begin{document}&#10;&#10;$$A_i$$&#10;&#10;&#10;\end{document}"/>
  <p:tag name="IGUANATEXSIZE" val="28"/>
  <p:tag name="IGUANATEXCURSOR" val="86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05.9243"/>
  <p:tag name="LATEXADDIN" val="\documentclass{article}&#10;\usepackage{amsmath}&#10;\pagestyle{empty}&#10;\begin{document}&#10;&#10;$$n = 202669$$&#10;&#10;&#10;\end{document}"/>
  <p:tag name="IGUANATEXSIZE" val="28"/>
  <p:tag name="IGUANATEXCURSOR" val="83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8.6914"/>
  <p:tag name="ORIGINALWIDTH" val="8572.929"/>
  <p:tag name="LATEXADDIN" val="\documentclass{article}&#10;\usepackage{amsmath}&#10;\pagestyle{empty}&#10;\begin{document}&#10;&#10;&#10;\begin{tabular}{|c|c|c|c|c|c|c|c|c|c|c|}&#10;\hline&#10;     $x_i$ &amp; 337 &amp; 387 &amp; 392 &amp; 395 &amp; 418 &amp; 433 &amp; 437 &amp; 447 \\&#10;     \hline&#10;     $Q(x_i)$ &amp; -89100 &amp; -52900 &amp; -49005 &amp; -46644 &amp; -27945 &amp; -15180 &amp; -11700 &amp; -2860\\&#10;     \hline&#10;     $V_i$ &amp; $(1,0,0,0,1,0,0)$ &amp; $(1,0,0,0,0,0,0)$ &amp; $(1,0,0,1,0,0,0)$ &amp; $(1,0,1,0,0,0,1)$ &amp;  $(1,0,1,1,0,0,1)$ &amp; $(1,0,1,1,1,0,1)$ &amp; $(1,0,0,0,0,1,0)$ &amp; $(1,0,0,1,1,1,0)$ \\&#10;     \hline&#10;\end{tabular}&#10;&#10;\end{document}"/>
  <p:tag name="IGUANATEXSIZE" val="28"/>
  <p:tag name="IGUANATEXCURSOR" val="82"/>
  <p:tag name="TRANSPARENCY" val="True"/>
  <p:tag name="FILENAME" val=""/>
  <p:tag name="LATEXENGINEID" val="0"/>
  <p:tag name="TEMPFOLDER" val="C:\Users\bazzz\Documents\temp\"/>
  <p:tag name="LATEXFORMHEIGHT" val="622.8"/>
  <p:tag name="LATEXFORMWIDTH" val="585.6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8.6914"/>
  <p:tag name="ORIGINALWIDTH" val="6545.182"/>
  <p:tag name="LATEXADDIN" val="\documentclass{article}&#10;\usepackage{amsmath}&#10;\pagestyle{empty}&#10;\begin{document}&#10;&#10;\begin{tabular}{|c|c|c|c|c|c|c|c|c|c|c|c|c|c|}&#10;\hline&#10;     $x_i$ &amp; 487 &amp;  499 &amp; 502 &amp; 487 &amp;  499 &amp; 502 \\&#10;     \hline&#10;     $Q(x_i)$  &amp; 34500 &amp; 46332 &amp; 49335  &amp; 34500 &amp; 46332 &amp; 49335 \\&#10;     \hline&#10;     $V_i$ &amp; $(0,0,1,1,0,0,1)$ &amp; $(0,0,0,0,1,1,0)$ &amp; $(0,0,1,1,1,1,1)$ &amp; $(0,0,1,1,0,0,1)$ &amp; $(0,0,0,0,1,1,0)$ &amp; $(0,0,1,1,1,1,1)$\\&#10;     \hline&#10;\end{tabular}&#10;&#10;\end{document}"/>
  <p:tag name="IGUANATEXSIZE" val="20"/>
  <p:tag name="IGUANATEXCURSOR" val="351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05.9243"/>
  <p:tag name="LATEXADDIN" val="\documentclass{article}&#10;\usepackage{amsmath}&#10;\pagestyle{empty}&#10;\begin{document}&#10;&#10;$$n = 202669$$&#10;&#10;&#10;\end{document}"/>
  <p:tag name="IGUANATEXSIZE" val="28"/>
  <p:tag name="IGUANATEXCURSOR" val="83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8.98764"/>
  <p:tag name="LATEXADDIN" val="\documentclass{article}&#10;\usepackage{amsmath}&#10;\pagestyle{empty}&#10;\begin{document}&#10;&#10;$$x_i$$&#10;&#10;&#10;\end{document}"/>
  <p:tag name="IGUANATEXSIZE" val="18"/>
  <p:tag name="IGUANATEXCURSOR" val="86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029.621"/>
  <p:tag name="LATEXADDIN" val="\documentclass{article}&#10;\usepackage{amsmath}&#10;\pagestyle{empty}&#10;\begin{document}&#10;&#10;$$Q(x) = x^2 \mod n$$&#10;&#10;&#10;\end{document}"/>
  <p:tag name="IGUANATEXSIZE" val="20"/>
  <p:tag name="IGUANATEXCURSOR" val="100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9.4638"/>
  <p:tag name="LATEXADDIN" val="\documentclass{article}&#10;\usepackage{amsmath}&#10;\pagestyle{empty}&#10;\begin{document}&#10;&#10;$$Q(x_i)$$&#10;&#10;&#10;\end{document}"/>
  <p:tag name="IGUANATEXSIZE" val="18"/>
  <p:tag name="IGUANATEXCURSOR" val="89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55.831"/>
  <p:tag name="LATEXADDIN" val="\documentclass{article}&#10;\usepackage{amsmath}&#10;\pagestyle{empty}&#10;\begin{document}&#10;&#10;$$Pr[nontrivial] = 0.99951$$&#10;&#10;&#10;\end{document}"/>
  <p:tag name="IGUANATEXSIZE" val="20"/>
  <p:tag name="IGUANATEXCURSOR" val="107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119.985"/>
  <p:tag name="LATEXADDIN" val="\documentclass{article}&#10;\usepackage{amsmath}&#10;\pagestyle{empty}&#10;\begin{document}&#10;&#10;$$A_i$$&#10;&#10;&#10;\end{document}"/>
  <p:tag name="IGUANATEXSIZE" val="28"/>
  <p:tag name="IGUANATEXCURSOR" val="86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8.98764"/>
  <p:tag name="LATEXADDIN" val="\documentclass{article}&#10;\usepackage{amsmath}&#10;\pagestyle{empty}&#10;\begin{document}&#10;&#10;$$x_i$$&#10;&#10;&#10;\end{document}"/>
  <p:tag name="IGUANATEXSIZE" val="28"/>
  <p:tag name="IGUANATEXCURSOR" val="84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.99134"/>
  <p:tag name="LATEXADDIN" val="\documentclass{article}&#10;\usepackage{amsmath}&#10;\pagestyle{empty}&#10;\begin{document}&#10;&#10;$$\beta$$&#10;&#10;&#10;\end{document}"/>
  <p:tag name="IGUANATEXSIZE" val="28"/>
  <p:tag name="IGUANATEXCURSOR" val="88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3.952"/>
  <p:tag name="ORIGINALWIDTH" val="1862.767"/>
  <p:tag name="LATEXADDIN" val="\documentclass{article}&#10;\usepackage{amsmath}&#10;\pagestyle{empty}&#10;\begin{document}&#10;&#10; $$\prod\limits_{i|e_i = 1} Q(x_i) = \bigg[\prod\limits_{i|e_i = 1}x_i\bigg]^2 \mod n$$&#10;&#10;\end{document}"/>
  <p:tag name="IGUANATEXSIZE" val="28"/>
  <p:tag name="IGUANATEXCURSOR" val="169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1.1436"/>
  <p:tag name="ORIGINALWIDTH" val="1515.561"/>
  <p:tag name="LATEXADDIN" val="\documentclass{article}&#10;\usepackage{amsmath}&#10;\pagestyle{empty}&#10;\begin{document}&#10;&#10; $$p = \sqrt{\prod\limits_{i|e_i = 1} Q(x_i)} +\prod\limits_{i|e_i = 1}x_i $$&#10;&#10; $$q = \sqrt{\prod\limits_{i|e_i = 1} Q(x_i)} -\prod\limits_{i|e_i = 1}x_i $$&#10;\end{document}"/>
  <p:tag name="IGUANATEXSIZE" val="28"/>
  <p:tag name="IGUANATEXCURSOR" val="207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1.1924"/>
  <p:tag name="LATEXADDIN" val="\documentclass{article}&#10;\usepackage{amsmath}&#10;\pagestyle{empty}&#10;\begin{document}&#10;&#10;$$\gcd(p,n)$$&#10;&#10;&#10;\end{document}"/>
  <p:tag name="IGUANATEXSIZE" val="28"/>
  <p:tag name="IGUANATEXCURSOR" val="92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begin{document}&#10;&#10;$$p$$&#10;&#10;&#10;\end{document}"/>
  <p:tag name="IGUANATEXSIZE" val="28"/>
  <p:tag name="IGUANATEXCURSOR" val="84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51.74354"/>
  <p:tag name="LATEXADDIN" val="\documentclass{article}&#10;\usepackage{amsmath}&#10;\pagestyle{empty}&#10;\begin{document}&#10;&#10;$$q$$&#10;&#10;&#10;\end{document}"/>
  <p:tag name="IGUANATEXSIZE" val="28"/>
  <p:tag name="IGUANATEXCURSOR" val="84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begin{document}&#10;&#10;$$n$$&#10;&#10;&#10;\end{document}"/>
  <p:tag name="IGUANATEXSIZE" val="28"/>
  <p:tag name="IGUANATEXCURSOR" val="84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begin{document}&#10;&#10;$$n$$&#10;&#10;&#10;\end{document}"/>
  <p:tag name="IGUANATEXSIZE" val="28"/>
  <p:tag name="IGUANATEXCURSOR" val="84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64.2294"/>
  <p:tag name="LATEXADDIN" val="\documentclass{article}&#10;\usepackage{amsmath}&#10;\pagestyle{empty}&#10;\begin{document}&#10;&#10;$$x_{14}$$&#10;&#10;&#10;\end{document}"/>
  <p:tag name="IGUANATEXSIZE" val="28"/>
  <p:tag name="IGUANATEXCURSOR" val="89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65.7293"/>
  <p:tag name="LATEXADDIN" val="\documentclass{article}&#10;\usepackage{amsmath}&#10;\pagestyle{empty}&#10;\begin{document}&#10;&#10;$$x_{17}$$&#10;&#10;&#10;\end{document}"/>
  <p:tag name="IGUANATEXSIZE" val="28"/>
  <p:tag name="IGUANATEXCURSOR" val="88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029.246"/>
  <p:tag name="LATEXADDIN" val="\documentclass{article}&#10;\usepackage{amsmath}&#10;\pagestyle{empty}&#10;\begin{document}&#10;&#10;$$46332 \cdot 104247 = (554\cdot 499)^2 \mod n$$&#10;&#10;&#10;\end{document}"/>
  <p:tag name="IGUANATEXSIZE" val="28"/>
  <p:tag name="IGUANATEXCURSOR" val="129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.4818"/>
  <p:tag name="ORIGINALWIDTH" val="1811.024"/>
  <p:tag name="LATEXADDIN" val="\documentclass{article}&#10;\usepackage{amsmath}&#10;\pagestyle{empty}&#10;\begin{document}&#10;&#10;$$p = (\sqrt{46332\cdot 104247} - 554\cdot 499)$$&#10;&#10;&#10;\end{document}"/>
  <p:tag name="IGUANATEXSIZE" val="20"/>
  <p:tag name="IGUANATEXCURSOR" val="128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.4818"/>
  <p:tag name="ORIGINALWIDTH" val="1799.775"/>
  <p:tag name="LATEXADDIN" val="\documentclass{article}&#10;\usepackage{amsmath}&#10;\pagestyle{empty}&#10;\begin{document}&#10;&#10;$$q = (\sqrt{46332\cdot 104247} + 554\cdot 499)$$&#10;&#10;&#10;\end{document}"/>
  <p:tag name="IGUANATEXSIZE" val="20"/>
  <p:tag name="IGUANATEXCURSOR" val="84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.4818"/>
  <p:tag name="ORIGINALWIDTH" val="4260.967"/>
  <p:tag name="LATEXADDIN" val="\documentclass{article}&#10;\usepackage{amsmath}&#10;\pagestyle{empty}&#10;\begin{document}&#10;&#10;$$(\sqrt{46332\cdot 104247} - 554\cdot 499) = 69498 - 276446 = -206948 = 198390\mod n.$$&#10;&#10;\end{document}"/>
  <p:tag name="IGUANATEXSIZE" val="20"/>
  <p:tag name="IGUANATEXCURSOR" val="169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31.609"/>
  <p:tag name="LATEXADDIN" val="\documentclass{article}&#10;\usepackage{amsmath}&#10;\pagestyle{empty}&#10;\begin{document}&#10;&#10;$$\gcd(198390,n) = 389$$&#10;&#10;\end{document}"/>
  <p:tag name="IGUANATEXSIZE" val="20"/>
  <p:tag name="IGUANATEXCURSOR" val="103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9.88"/>
  <p:tag name="LATEXADDIN" val="\documentclass{article}&#10;\usepackage{amsmath}&#10;\pagestyle{empty}&#10;\begin{document}&#10;&#10;$$202669/389 = 521$$&#10;&#10;\end{document}"/>
  <p:tag name="IGUANATEXSIZE" val="20"/>
  <p:tag name="IGUANATEXCURSOR" val="99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76.9029"/>
  <p:tag name="LATEXADDIN" val="\documentclass{article}&#10;\usepackage{amsmath}&#10;\pagestyle{empty}&#10;\begin{document}&#10;&#10;$$Q(x) = x^2 - n$$&#10;&#10;&#10;\end{document}"/>
  <p:tag name="IGUANATEXSIZE" val="28"/>
  <p:tag name="IGUANATEXCURSOR" val="90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9598"/>
  <p:tag name="ORIGINALWIDTH" val="1373.078"/>
  <p:tag name="LATEXADDIN" val="\documentclass{article}&#10;\usepackage{amsmath}&#10;\pagestyle{empty}&#10;\begin{document}&#10;&#10;$$|B| = \bigg\lfloor\Big(e^{\log n\log \log n}\Big)^\frac{\sqrt{2}}{4}\bigg\rfloor$$&#10;&#10;&#10;\end{document}"/>
  <p:tag name="IGUANATEXSIZE" val="28"/>
  <p:tag name="IGUANATEXCURSOR" val="83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1155.605"/>
  <p:tag name="LATEXADDIN" val="\documentclass{article}&#10;\usepackage{amsmath}&#10;\pagestyle{empty}&#10;\begin{document}&#10;&#10;$$\mathcal{O}\big(e^{(1.125 \log n \log \log n)}\big)$$&#10;&#10;\end{document}"/>
  <p:tag name="IGUANATEXSIZE" val="20"/>
  <p:tag name="IGUANATEXCURSOR" val="137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833.1458"/>
  <p:tag name="LATEXADDIN" val="\documentclass{article}&#10;\usepackage{amsmath}&#10;\pagestyle{empty}&#10;\begin{document}&#10;&#10;$$\mathcal{O}\big(e^{\log n \log \log n}\big)$$&#10;&#10;&#10;\end{document}"/>
  <p:tag name="IGUANATEXSIZE" val="20"/>
  <p:tag name="IGUANATEXCURSOR" val="81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$$B$$&#10;&#10;&#10;\end{document}"/>
  <p:tag name="IGUANATEXSIZE" val="28"/>
  <p:tag name="IGUANATEXCURSOR" val="84"/>
  <p:tag name="TRANSPARENCY" val="True"/>
  <p:tag name="FILENAME" val=""/>
  <p:tag name="LATEXENGINEID" val="0"/>
  <p:tag name="TEMPFOLDER" val="C:\Users\bazzz\Documents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Retrospec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9887</TotalTime>
  <Words>1157</Words>
  <Application>Microsoft Office PowerPoint</Application>
  <PresentationFormat>Widescreen</PresentationFormat>
  <Paragraphs>197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Quadratic Sieve Algorithm</vt:lpstr>
      <vt:lpstr>What is the Quadratic Sieve?</vt:lpstr>
      <vt:lpstr>History of Quadratic Sieve</vt:lpstr>
      <vt:lpstr>Approach of Quadratic Sieve</vt:lpstr>
      <vt:lpstr>Why It Is Called The Quadratic Sieve</vt:lpstr>
      <vt:lpstr>Factor Base and Sieve Interval</vt:lpstr>
      <vt:lpstr>Constructing Our Factor Base</vt:lpstr>
      <vt:lpstr>Example: </vt:lpstr>
      <vt:lpstr>Choosing a Sieving Interval</vt:lpstr>
      <vt:lpstr>Sieving</vt:lpstr>
      <vt:lpstr>Sieving</vt:lpstr>
      <vt:lpstr>Example:  </vt:lpstr>
      <vt:lpstr>Building our matrix</vt:lpstr>
      <vt:lpstr>Finding linear dependent vectors</vt:lpstr>
      <vt:lpstr>Example:</vt:lpstr>
      <vt:lpstr>Example: </vt:lpstr>
      <vt:lpstr>Checking our resulting factor</vt:lpstr>
      <vt:lpstr>Example: n = 202669</vt:lpstr>
      <vt:lpstr>Final Thoughts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Sieve Algorithm</dc:title>
  <dc:creator>Basile Hurat</dc:creator>
  <cp:lastModifiedBy>Basile Hurat</cp:lastModifiedBy>
  <cp:revision>51</cp:revision>
  <dcterms:created xsi:type="dcterms:W3CDTF">2019-05-10T00:39:58Z</dcterms:created>
  <dcterms:modified xsi:type="dcterms:W3CDTF">2019-05-17T00:54:38Z</dcterms:modified>
</cp:coreProperties>
</file>