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04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8319" y="371268"/>
            <a:ext cx="6506845" cy="896175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</a:pPr>
            <a:r>
              <a:rPr sz="1800" b="1" dirty="0">
                <a:latin typeface="Calibri"/>
                <a:cs typeface="Calibri"/>
              </a:rPr>
              <a:t>SQL</a:t>
            </a:r>
            <a:r>
              <a:rPr sz="1800" b="1" spc="-10" dirty="0">
                <a:latin typeface="Calibri"/>
                <a:cs typeface="Calibri"/>
              </a:rPr>
              <a:t> PROJECT-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MUSIC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STORE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DATA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ANALYSIS</a:t>
            </a:r>
            <a:endParaRPr sz="18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19"/>
              </a:spcBef>
            </a:pPr>
            <a:r>
              <a:rPr sz="1600" b="1" u="heavy" spc="-5" dirty="0"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Question</a:t>
            </a:r>
            <a:r>
              <a:rPr sz="1600" b="1" u="heavy" spc="-25" dirty="0"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Set 1</a:t>
            </a:r>
            <a:r>
              <a:rPr sz="1600" b="1" u="heavy" spc="-15" dirty="0"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-</a:t>
            </a:r>
            <a:r>
              <a:rPr sz="1600" b="1" u="heavy" spc="-10" dirty="0"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dirty="0"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Easy</a:t>
            </a:r>
            <a:endParaRPr sz="16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241935" algn="l"/>
              </a:tabLst>
            </a:pPr>
            <a:r>
              <a:rPr sz="1400" dirty="0">
                <a:latin typeface="Calibri"/>
                <a:cs typeface="Calibri"/>
              </a:rPr>
              <a:t>Who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is</a:t>
            </a:r>
            <a:r>
              <a:rPr sz="1400" dirty="0">
                <a:latin typeface="Calibri"/>
                <a:cs typeface="Calibri"/>
              </a:rPr>
              <a:t> the</a:t>
            </a:r>
            <a:r>
              <a:rPr sz="1400" spc="-5" dirty="0">
                <a:latin typeface="Calibri"/>
                <a:cs typeface="Calibri"/>
              </a:rPr>
              <a:t> senior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most </a:t>
            </a:r>
            <a:r>
              <a:rPr sz="1400" dirty="0">
                <a:latin typeface="Calibri"/>
                <a:cs typeface="Calibri"/>
              </a:rPr>
              <a:t>employee</a:t>
            </a:r>
            <a:r>
              <a:rPr sz="1400" spc="-5" dirty="0">
                <a:latin typeface="Calibri"/>
                <a:cs typeface="Calibri"/>
              </a:rPr>
              <a:t> based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job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title?</a:t>
            </a:r>
            <a:endParaRPr sz="14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241935" algn="l"/>
              </a:tabLst>
            </a:pPr>
            <a:r>
              <a:rPr sz="1400" spc="-5" dirty="0">
                <a:latin typeface="Calibri"/>
                <a:cs typeface="Calibri"/>
              </a:rPr>
              <a:t>Which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countries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have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most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Invoices?</a:t>
            </a:r>
            <a:endParaRPr sz="14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241935" algn="l"/>
              </a:tabLst>
            </a:pPr>
            <a:r>
              <a:rPr sz="1400" dirty="0">
                <a:latin typeface="Calibri"/>
                <a:cs typeface="Calibri"/>
              </a:rPr>
              <a:t>What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top </a:t>
            </a:r>
            <a:r>
              <a:rPr sz="1400" dirty="0">
                <a:latin typeface="Calibri"/>
                <a:cs typeface="Calibri"/>
              </a:rPr>
              <a:t>3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values</a:t>
            </a:r>
            <a:r>
              <a:rPr sz="1400" spc="-5" dirty="0">
                <a:latin typeface="Calibri"/>
                <a:cs typeface="Calibri"/>
              </a:rPr>
              <a:t> of </a:t>
            </a:r>
            <a:r>
              <a:rPr sz="1400" dirty="0">
                <a:latin typeface="Calibri"/>
                <a:cs typeface="Calibri"/>
              </a:rPr>
              <a:t>total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invoice?</a:t>
            </a:r>
            <a:endParaRPr sz="1400" dirty="0">
              <a:latin typeface="Calibri"/>
              <a:cs typeface="Calibri"/>
            </a:endParaRPr>
          </a:p>
          <a:p>
            <a:pPr marL="241300" marR="5080" indent="-229235" algn="just">
              <a:lnSpc>
                <a:spcPts val="1970"/>
              </a:lnSpc>
              <a:spcBef>
                <a:spcPts val="100"/>
              </a:spcBef>
              <a:buAutoNum type="arabicPeriod"/>
              <a:tabLst>
                <a:tab pos="241935" algn="l"/>
              </a:tabLst>
            </a:pPr>
            <a:r>
              <a:rPr sz="1400" spc="-5" dirty="0">
                <a:latin typeface="Calibri"/>
                <a:cs typeface="Calibri"/>
              </a:rPr>
              <a:t>Which city </a:t>
            </a:r>
            <a:r>
              <a:rPr sz="1400" dirty="0">
                <a:latin typeface="Calibri"/>
                <a:cs typeface="Calibri"/>
              </a:rPr>
              <a:t>has the best </a:t>
            </a:r>
            <a:r>
              <a:rPr sz="1400" spc="-5" dirty="0">
                <a:latin typeface="Calibri"/>
                <a:cs typeface="Calibri"/>
              </a:rPr>
              <a:t>customers? </a:t>
            </a:r>
            <a:r>
              <a:rPr sz="1400" dirty="0">
                <a:latin typeface="Calibri"/>
                <a:cs typeface="Calibri"/>
              </a:rPr>
              <a:t>We would like to throw a </a:t>
            </a:r>
            <a:r>
              <a:rPr sz="1400" spc="-5" dirty="0">
                <a:latin typeface="Calibri"/>
                <a:cs typeface="Calibri"/>
              </a:rPr>
              <a:t>promotional Music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Festival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city </a:t>
            </a:r>
            <a:r>
              <a:rPr sz="1400" spc="-5" dirty="0">
                <a:latin typeface="Calibri"/>
                <a:cs typeface="Calibri"/>
              </a:rPr>
              <a:t>we made </a:t>
            </a:r>
            <a:r>
              <a:rPr sz="140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most money. </a:t>
            </a:r>
            <a:r>
              <a:rPr sz="1400" dirty="0">
                <a:latin typeface="Calibri"/>
                <a:cs typeface="Calibri"/>
              </a:rPr>
              <a:t>Write a query </a:t>
            </a:r>
            <a:r>
              <a:rPr sz="1400" spc="-5" dirty="0">
                <a:latin typeface="Calibri"/>
                <a:cs typeface="Calibri"/>
              </a:rPr>
              <a:t>that </a:t>
            </a:r>
            <a:r>
              <a:rPr sz="1400" dirty="0">
                <a:latin typeface="Calibri"/>
                <a:cs typeface="Calibri"/>
              </a:rPr>
              <a:t>returns one city </a:t>
            </a:r>
            <a:r>
              <a:rPr sz="1400" spc="-5" dirty="0">
                <a:latin typeface="Calibri"/>
                <a:cs typeface="Calibri"/>
              </a:rPr>
              <a:t>that </a:t>
            </a:r>
            <a:r>
              <a:rPr sz="1400" dirty="0">
                <a:latin typeface="Calibri"/>
                <a:cs typeface="Calibri"/>
              </a:rPr>
              <a:t> has the </a:t>
            </a:r>
            <a:r>
              <a:rPr sz="1400" spc="-5" dirty="0">
                <a:latin typeface="Calibri"/>
                <a:cs typeface="Calibri"/>
              </a:rPr>
              <a:t>highest sum of invoice </a:t>
            </a:r>
            <a:r>
              <a:rPr sz="1400" dirty="0">
                <a:latin typeface="Calibri"/>
                <a:cs typeface="Calibri"/>
              </a:rPr>
              <a:t>totals. </a:t>
            </a:r>
            <a:r>
              <a:rPr sz="1400" spc="-5" dirty="0">
                <a:latin typeface="Calibri"/>
                <a:cs typeface="Calibri"/>
              </a:rPr>
              <a:t>Return both </a:t>
            </a:r>
            <a:r>
              <a:rPr sz="1400" dirty="0">
                <a:latin typeface="Calibri"/>
                <a:cs typeface="Calibri"/>
              </a:rPr>
              <a:t>the city </a:t>
            </a:r>
            <a:r>
              <a:rPr sz="1400" spc="-5" dirty="0">
                <a:latin typeface="Calibri"/>
                <a:cs typeface="Calibri"/>
              </a:rPr>
              <a:t>name </a:t>
            </a:r>
            <a:r>
              <a:rPr sz="1400" dirty="0">
                <a:latin typeface="Calibri"/>
                <a:cs typeface="Calibri"/>
              </a:rPr>
              <a:t>&amp; </a:t>
            </a:r>
            <a:r>
              <a:rPr sz="1400" spc="-5" dirty="0">
                <a:latin typeface="Calibri"/>
                <a:cs typeface="Calibri"/>
              </a:rPr>
              <a:t>sum of </a:t>
            </a:r>
            <a:r>
              <a:rPr sz="1400" dirty="0">
                <a:latin typeface="Calibri"/>
                <a:cs typeface="Calibri"/>
              </a:rPr>
              <a:t>all invoice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totals</a:t>
            </a:r>
          </a:p>
          <a:p>
            <a:pPr marL="241300" marR="5080" indent="-229235" algn="just">
              <a:lnSpc>
                <a:spcPts val="1960"/>
              </a:lnSpc>
              <a:buAutoNum type="arabicPeriod"/>
              <a:tabLst>
                <a:tab pos="241935" algn="l"/>
              </a:tabLst>
            </a:pPr>
            <a:r>
              <a:rPr sz="1400" dirty="0">
                <a:latin typeface="Calibri"/>
                <a:cs typeface="Calibri"/>
              </a:rPr>
              <a:t>Who is the best customer? The </a:t>
            </a:r>
            <a:r>
              <a:rPr sz="1400" spc="-5" dirty="0">
                <a:latin typeface="Calibri"/>
                <a:cs typeface="Calibri"/>
              </a:rPr>
              <a:t>customer </a:t>
            </a:r>
            <a:r>
              <a:rPr sz="1400" spc="5" dirty="0">
                <a:latin typeface="Calibri"/>
                <a:cs typeface="Calibri"/>
              </a:rPr>
              <a:t>who </a:t>
            </a:r>
            <a:r>
              <a:rPr sz="1400" dirty="0">
                <a:latin typeface="Calibri"/>
                <a:cs typeface="Calibri"/>
              </a:rPr>
              <a:t>has spent the </a:t>
            </a:r>
            <a:r>
              <a:rPr sz="1400" spc="5" dirty="0">
                <a:latin typeface="Calibri"/>
                <a:cs typeface="Calibri"/>
              </a:rPr>
              <a:t>most </a:t>
            </a:r>
            <a:r>
              <a:rPr sz="1400" spc="-5" dirty="0">
                <a:latin typeface="Calibri"/>
                <a:cs typeface="Calibri"/>
              </a:rPr>
              <a:t>money </a:t>
            </a:r>
            <a:r>
              <a:rPr sz="1400" dirty="0">
                <a:latin typeface="Calibri"/>
                <a:cs typeface="Calibri"/>
              </a:rPr>
              <a:t>will be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declared </a:t>
            </a:r>
            <a:r>
              <a:rPr sz="1400" dirty="0">
                <a:latin typeface="Calibri"/>
                <a:cs typeface="Calibri"/>
              </a:rPr>
              <a:t>the best </a:t>
            </a:r>
            <a:r>
              <a:rPr sz="1400" spc="-5" dirty="0">
                <a:latin typeface="Calibri"/>
                <a:cs typeface="Calibri"/>
              </a:rPr>
              <a:t>customer. </a:t>
            </a:r>
            <a:r>
              <a:rPr sz="1400" dirty="0">
                <a:latin typeface="Calibri"/>
                <a:cs typeface="Calibri"/>
              </a:rPr>
              <a:t>Write a query that returns the </a:t>
            </a:r>
            <a:r>
              <a:rPr sz="1400" spc="-5" dirty="0">
                <a:latin typeface="Calibri"/>
                <a:cs typeface="Calibri"/>
              </a:rPr>
              <a:t>person </a:t>
            </a:r>
            <a:r>
              <a:rPr sz="1400" dirty="0">
                <a:latin typeface="Calibri"/>
                <a:cs typeface="Calibri"/>
              </a:rPr>
              <a:t>who has spent the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most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money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 dirty="0">
              <a:latin typeface="Calibri"/>
              <a:cs typeface="Calibri"/>
            </a:endParaRPr>
          </a:p>
          <a:p>
            <a:pPr marL="2117725" algn="just">
              <a:lnSpc>
                <a:spcPct val="100000"/>
              </a:lnSpc>
              <a:spcBef>
                <a:spcPts val="5"/>
              </a:spcBef>
            </a:pPr>
            <a:r>
              <a:rPr sz="1600" b="1" u="heavy" spc="-5" dirty="0"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Question</a:t>
            </a:r>
            <a:r>
              <a:rPr sz="1600" b="1" u="heavy" spc="-20" dirty="0"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Set</a:t>
            </a:r>
            <a:r>
              <a:rPr sz="1600" b="1" u="heavy" dirty="0"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2</a:t>
            </a:r>
            <a:r>
              <a:rPr sz="1600" b="1" u="heavy" spc="-15" dirty="0"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–</a:t>
            </a:r>
            <a:r>
              <a:rPr sz="1600" b="1" u="heavy" spc="10" dirty="0"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Moderate</a:t>
            </a:r>
            <a:endParaRPr sz="1600" dirty="0">
              <a:latin typeface="Calibri"/>
              <a:cs typeface="Calibri"/>
            </a:endParaRPr>
          </a:p>
          <a:p>
            <a:pPr marL="241300" marR="8890" indent="-229235" algn="just">
              <a:lnSpc>
                <a:spcPct val="117100"/>
              </a:lnSpc>
              <a:spcBef>
                <a:spcPts val="715"/>
              </a:spcBef>
              <a:buAutoNum type="arabicPeriod"/>
              <a:tabLst>
                <a:tab pos="241935" algn="l"/>
              </a:tabLst>
            </a:pPr>
            <a:r>
              <a:rPr sz="1400" dirty="0">
                <a:latin typeface="Calibri"/>
                <a:cs typeface="Calibri"/>
              </a:rPr>
              <a:t>Write query to return the email, first name, last name, &amp; Genre </a:t>
            </a:r>
            <a:r>
              <a:rPr sz="1400" spc="-5" dirty="0">
                <a:latin typeface="Calibri"/>
                <a:cs typeface="Calibri"/>
              </a:rPr>
              <a:t>of </a:t>
            </a:r>
            <a:r>
              <a:rPr sz="1400" dirty="0">
                <a:latin typeface="Calibri"/>
                <a:cs typeface="Calibri"/>
              </a:rPr>
              <a:t>all </a:t>
            </a:r>
            <a:r>
              <a:rPr sz="1400" spc="-5" dirty="0">
                <a:latin typeface="Calibri"/>
                <a:cs typeface="Calibri"/>
              </a:rPr>
              <a:t>Rock Music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listeners. Return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your </a:t>
            </a:r>
            <a:r>
              <a:rPr sz="1400" dirty="0">
                <a:latin typeface="Calibri"/>
                <a:cs typeface="Calibri"/>
              </a:rPr>
              <a:t>list</a:t>
            </a:r>
            <a:r>
              <a:rPr sz="1400" spc="-5" dirty="0">
                <a:latin typeface="Calibri"/>
                <a:cs typeface="Calibri"/>
              </a:rPr>
              <a:t> ordered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alphabetically </a:t>
            </a:r>
            <a:r>
              <a:rPr sz="1400" dirty="0">
                <a:latin typeface="Calibri"/>
                <a:cs typeface="Calibri"/>
              </a:rPr>
              <a:t>by </a:t>
            </a:r>
            <a:r>
              <a:rPr sz="1400" spc="-5" dirty="0">
                <a:latin typeface="Calibri"/>
                <a:cs typeface="Calibri"/>
              </a:rPr>
              <a:t>email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starting with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</a:p>
          <a:p>
            <a:pPr marL="241300" marR="11430" indent="-229235" algn="just">
              <a:lnSpc>
                <a:spcPct val="117100"/>
              </a:lnSpc>
              <a:buAutoNum type="arabicPeriod"/>
              <a:tabLst>
                <a:tab pos="241935" algn="l"/>
              </a:tabLst>
            </a:pPr>
            <a:r>
              <a:rPr sz="1400" spc="-5" dirty="0">
                <a:latin typeface="Calibri"/>
                <a:cs typeface="Calibri"/>
              </a:rPr>
              <a:t>Let's </a:t>
            </a:r>
            <a:r>
              <a:rPr sz="1400" dirty="0">
                <a:latin typeface="Calibri"/>
                <a:cs typeface="Calibri"/>
              </a:rPr>
              <a:t>invite the </a:t>
            </a:r>
            <a:r>
              <a:rPr sz="1400" spc="-5" dirty="0">
                <a:latin typeface="Calibri"/>
                <a:cs typeface="Calibri"/>
              </a:rPr>
              <a:t>artists </a:t>
            </a:r>
            <a:r>
              <a:rPr sz="1400" dirty="0">
                <a:latin typeface="Calibri"/>
                <a:cs typeface="Calibri"/>
              </a:rPr>
              <a:t>who have </a:t>
            </a:r>
            <a:r>
              <a:rPr sz="1400" spc="-5" dirty="0">
                <a:latin typeface="Calibri"/>
                <a:cs typeface="Calibri"/>
              </a:rPr>
              <a:t>written the most rock music </a:t>
            </a:r>
            <a:r>
              <a:rPr sz="1400" spc="-1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our dataset. </a:t>
            </a:r>
            <a:r>
              <a:rPr sz="1400" dirty="0">
                <a:latin typeface="Calibri"/>
                <a:cs typeface="Calibri"/>
              </a:rPr>
              <a:t>Write a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query that</a:t>
            </a:r>
            <a:r>
              <a:rPr sz="1400" spc="-5" dirty="0">
                <a:latin typeface="Calibri"/>
                <a:cs typeface="Calibri"/>
              </a:rPr>
              <a:t> returns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Artist </a:t>
            </a:r>
            <a:r>
              <a:rPr sz="1400" spc="-5" dirty="0">
                <a:latin typeface="Calibri"/>
                <a:cs typeface="Calibri"/>
              </a:rPr>
              <a:t>name 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total</a:t>
            </a:r>
            <a:r>
              <a:rPr sz="1400" dirty="0">
                <a:latin typeface="Calibri"/>
                <a:cs typeface="Calibri"/>
              </a:rPr>
              <a:t> track</a:t>
            </a:r>
            <a:r>
              <a:rPr sz="1400" spc="-5" dirty="0">
                <a:latin typeface="Calibri"/>
                <a:cs typeface="Calibri"/>
              </a:rPr>
              <a:t> count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top 10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rock bands</a:t>
            </a:r>
            <a:endParaRPr sz="1400" dirty="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116399"/>
              </a:lnSpc>
              <a:spcBef>
                <a:spcPts val="15"/>
              </a:spcBef>
              <a:buAutoNum type="arabicPeriod"/>
              <a:tabLst>
                <a:tab pos="241935" algn="l"/>
              </a:tabLst>
            </a:pPr>
            <a:r>
              <a:rPr sz="1400" spc="-5" dirty="0">
                <a:latin typeface="Calibri"/>
                <a:cs typeface="Calibri"/>
              </a:rPr>
              <a:t>Return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all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track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names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that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have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length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longer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than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average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length.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Return </a:t>
            </a:r>
            <a:r>
              <a:rPr sz="140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Name and Milliseconds for </a:t>
            </a:r>
            <a:r>
              <a:rPr sz="1400" dirty="0">
                <a:latin typeface="Calibri"/>
                <a:cs typeface="Calibri"/>
              </a:rPr>
              <a:t>each </a:t>
            </a:r>
            <a:r>
              <a:rPr sz="1400" spc="-5" dirty="0">
                <a:latin typeface="Calibri"/>
                <a:cs typeface="Calibri"/>
              </a:rPr>
              <a:t>track. </a:t>
            </a:r>
            <a:r>
              <a:rPr sz="1400" dirty="0">
                <a:latin typeface="Calibri"/>
                <a:cs typeface="Calibri"/>
              </a:rPr>
              <a:t>Order by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song length with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longest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songs </a:t>
            </a:r>
            <a:r>
              <a:rPr sz="1400" spc="-5" dirty="0">
                <a:latin typeface="Calibri"/>
                <a:cs typeface="Calibri"/>
              </a:rPr>
              <a:t>listed first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 dirty="0">
              <a:latin typeface="Calibri"/>
              <a:cs typeface="Calibri"/>
            </a:endParaRPr>
          </a:p>
          <a:p>
            <a:pPr marL="2177415" algn="just">
              <a:lnSpc>
                <a:spcPct val="100000"/>
              </a:lnSpc>
              <a:spcBef>
                <a:spcPts val="5"/>
              </a:spcBef>
            </a:pPr>
            <a:r>
              <a:rPr sz="1600" b="1" u="heavy" spc="-5" dirty="0">
                <a:uFill>
                  <a:solidFill>
                    <a:srgbClr val="EC7C30"/>
                  </a:solidFill>
                </a:uFill>
                <a:latin typeface="Calibri"/>
                <a:cs typeface="Calibri"/>
              </a:rPr>
              <a:t>Question</a:t>
            </a:r>
            <a:r>
              <a:rPr sz="1600" b="1" u="heavy" spc="-20" dirty="0">
                <a:uFill>
                  <a:solidFill>
                    <a:srgbClr val="EC7C3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uFill>
                  <a:solidFill>
                    <a:srgbClr val="EC7C30"/>
                  </a:solidFill>
                </a:uFill>
                <a:latin typeface="Calibri"/>
                <a:cs typeface="Calibri"/>
              </a:rPr>
              <a:t>Set</a:t>
            </a:r>
            <a:r>
              <a:rPr sz="1600" b="1" u="heavy" dirty="0">
                <a:uFill>
                  <a:solidFill>
                    <a:srgbClr val="EC7C3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uFill>
                  <a:solidFill>
                    <a:srgbClr val="EC7C30"/>
                  </a:solidFill>
                </a:uFill>
                <a:latin typeface="Calibri"/>
                <a:cs typeface="Calibri"/>
              </a:rPr>
              <a:t>3</a:t>
            </a:r>
            <a:r>
              <a:rPr sz="1600" b="1" u="heavy" spc="-15" dirty="0">
                <a:uFill>
                  <a:solidFill>
                    <a:srgbClr val="EC7C3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uFill>
                  <a:solidFill>
                    <a:srgbClr val="EC7C30"/>
                  </a:solidFill>
                </a:uFill>
                <a:latin typeface="Calibri"/>
                <a:cs typeface="Calibri"/>
              </a:rPr>
              <a:t>–</a:t>
            </a:r>
            <a:r>
              <a:rPr sz="1600" b="1" u="heavy" dirty="0">
                <a:uFill>
                  <a:solidFill>
                    <a:srgbClr val="EC7C3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10" dirty="0">
                <a:uFill>
                  <a:solidFill>
                    <a:srgbClr val="EC7C30"/>
                  </a:solidFill>
                </a:uFill>
                <a:latin typeface="Calibri"/>
                <a:cs typeface="Calibri"/>
              </a:rPr>
              <a:t>Advance</a:t>
            </a:r>
            <a:endParaRPr sz="1600" dirty="0">
              <a:latin typeface="Calibri"/>
              <a:cs typeface="Calibri"/>
            </a:endParaRPr>
          </a:p>
          <a:p>
            <a:pPr marL="241300" marR="10795" indent="-229235" algn="just">
              <a:lnSpc>
                <a:spcPct val="117300"/>
              </a:lnSpc>
              <a:spcBef>
                <a:spcPts val="710"/>
              </a:spcBef>
              <a:buAutoNum type="arabicPeriod"/>
              <a:tabLst>
                <a:tab pos="241935" algn="l"/>
              </a:tabLst>
            </a:pPr>
            <a:r>
              <a:rPr sz="1400" spc="-5" dirty="0">
                <a:latin typeface="Calibri"/>
                <a:cs typeface="Calibri"/>
              </a:rPr>
              <a:t>Find </a:t>
            </a:r>
            <a:r>
              <a:rPr sz="1400" dirty="0">
                <a:latin typeface="Calibri"/>
                <a:cs typeface="Calibri"/>
              </a:rPr>
              <a:t>how </a:t>
            </a:r>
            <a:r>
              <a:rPr sz="1400" spc="-10" dirty="0">
                <a:latin typeface="Calibri"/>
                <a:cs typeface="Calibri"/>
              </a:rPr>
              <a:t>much </a:t>
            </a:r>
            <a:r>
              <a:rPr sz="1400" dirty="0">
                <a:latin typeface="Calibri"/>
                <a:cs typeface="Calibri"/>
              </a:rPr>
              <a:t>amount </a:t>
            </a:r>
            <a:r>
              <a:rPr sz="1400" spc="-5" dirty="0">
                <a:latin typeface="Calibri"/>
                <a:cs typeface="Calibri"/>
              </a:rPr>
              <a:t>spent </a:t>
            </a:r>
            <a:r>
              <a:rPr sz="1400" dirty="0">
                <a:latin typeface="Calibri"/>
                <a:cs typeface="Calibri"/>
              </a:rPr>
              <a:t>by </a:t>
            </a:r>
            <a:r>
              <a:rPr sz="1400" spc="-5" dirty="0">
                <a:latin typeface="Calibri"/>
                <a:cs typeface="Calibri"/>
              </a:rPr>
              <a:t>each customer on artists? </a:t>
            </a:r>
            <a:r>
              <a:rPr sz="1400" dirty="0">
                <a:latin typeface="Calibri"/>
                <a:cs typeface="Calibri"/>
              </a:rPr>
              <a:t>Write a query </a:t>
            </a:r>
            <a:r>
              <a:rPr sz="1400" spc="-1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return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customer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name,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artist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name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total</a:t>
            </a:r>
            <a:r>
              <a:rPr sz="1400" spc="-5" dirty="0">
                <a:latin typeface="Calibri"/>
                <a:cs typeface="Calibri"/>
              </a:rPr>
              <a:t> spent</a:t>
            </a:r>
            <a:endParaRPr sz="1400" dirty="0">
              <a:latin typeface="Calibri"/>
              <a:cs typeface="Calibri"/>
            </a:endParaRPr>
          </a:p>
          <a:p>
            <a:pPr marL="241300" marR="7620" indent="-229235" algn="just">
              <a:lnSpc>
                <a:spcPct val="116900"/>
              </a:lnSpc>
              <a:spcBef>
                <a:spcPts val="5"/>
              </a:spcBef>
              <a:buAutoNum type="arabicPeriod"/>
              <a:tabLst>
                <a:tab pos="241935" algn="l"/>
              </a:tabLst>
            </a:pPr>
            <a:r>
              <a:rPr sz="1400" dirty="0">
                <a:latin typeface="Calibri"/>
                <a:cs typeface="Calibri"/>
              </a:rPr>
              <a:t>We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want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out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most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popular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music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Genre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each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country.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determine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most popular </a:t>
            </a:r>
            <a:r>
              <a:rPr sz="1400" dirty="0">
                <a:latin typeface="Calibri"/>
                <a:cs typeface="Calibri"/>
              </a:rPr>
              <a:t>genre </a:t>
            </a:r>
            <a:r>
              <a:rPr sz="1400" spc="-10" dirty="0">
                <a:latin typeface="Calibri"/>
                <a:cs typeface="Calibri"/>
              </a:rPr>
              <a:t>as </a:t>
            </a:r>
            <a:r>
              <a:rPr sz="140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genre with </a:t>
            </a:r>
            <a:r>
              <a:rPr sz="1400" dirty="0">
                <a:latin typeface="Calibri"/>
                <a:cs typeface="Calibri"/>
              </a:rPr>
              <a:t>the highest </a:t>
            </a:r>
            <a:r>
              <a:rPr sz="1400" spc="-5" dirty="0">
                <a:latin typeface="Calibri"/>
                <a:cs typeface="Calibri"/>
              </a:rPr>
              <a:t>amount of purchases. </a:t>
            </a:r>
            <a:r>
              <a:rPr sz="1400" dirty="0">
                <a:latin typeface="Calibri"/>
                <a:cs typeface="Calibri"/>
              </a:rPr>
              <a:t>Write a </a:t>
            </a:r>
            <a:r>
              <a:rPr sz="1400" spc="-5" dirty="0">
                <a:latin typeface="Calibri"/>
                <a:cs typeface="Calibri"/>
              </a:rPr>
              <a:t>query </a:t>
            </a:r>
            <a:r>
              <a:rPr sz="1400" dirty="0">
                <a:latin typeface="Calibri"/>
                <a:cs typeface="Calibri"/>
              </a:rPr>
              <a:t> that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returns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each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country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along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top Genre.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countries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where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maximum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number</a:t>
            </a:r>
            <a:r>
              <a:rPr sz="1400" spc="-5" dirty="0">
                <a:latin typeface="Calibri"/>
                <a:cs typeface="Calibri"/>
              </a:rPr>
              <a:t> of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purchases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shared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return</a:t>
            </a:r>
            <a:r>
              <a:rPr sz="1400" dirty="0">
                <a:latin typeface="Calibri"/>
                <a:cs typeface="Calibri"/>
              </a:rPr>
              <a:t> all </a:t>
            </a:r>
            <a:r>
              <a:rPr sz="1400" spc="-5" dirty="0">
                <a:latin typeface="Calibri"/>
                <a:cs typeface="Calibri"/>
              </a:rPr>
              <a:t>Genres</a:t>
            </a:r>
            <a:endParaRPr sz="1400" dirty="0">
              <a:latin typeface="Calibri"/>
              <a:cs typeface="Calibri"/>
            </a:endParaRPr>
          </a:p>
          <a:p>
            <a:pPr marL="241300" marR="6350" indent="-229235" algn="just">
              <a:lnSpc>
                <a:spcPct val="116700"/>
              </a:lnSpc>
              <a:spcBef>
                <a:spcPts val="10"/>
              </a:spcBef>
              <a:buAutoNum type="arabicPeriod"/>
              <a:tabLst>
                <a:tab pos="241935" algn="l"/>
              </a:tabLst>
            </a:pPr>
            <a:r>
              <a:rPr sz="1400" dirty="0">
                <a:latin typeface="Calibri"/>
                <a:cs typeface="Calibri"/>
              </a:rPr>
              <a:t>Write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query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that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determines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customer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spent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most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music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5" dirty="0">
                <a:latin typeface="Calibri"/>
                <a:cs typeface="Calibri"/>
              </a:rPr>
              <a:t> each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country. </a:t>
            </a:r>
            <a:r>
              <a:rPr sz="1400" dirty="0">
                <a:latin typeface="Calibri"/>
                <a:cs typeface="Calibri"/>
              </a:rPr>
              <a:t>Write a query that returns the </a:t>
            </a:r>
            <a:r>
              <a:rPr sz="1400" spc="-5" dirty="0">
                <a:latin typeface="Calibri"/>
                <a:cs typeface="Calibri"/>
              </a:rPr>
              <a:t>country </a:t>
            </a:r>
            <a:r>
              <a:rPr sz="1400" dirty="0">
                <a:latin typeface="Calibri"/>
                <a:cs typeface="Calibri"/>
              </a:rPr>
              <a:t>along </a:t>
            </a:r>
            <a:r>
              <a:rPr sz="1400" spc="-5" dirty="0">
                <a:latin typeface="Calibri"/>
                <a:cs typeface="Calibri"/>
              </a:rPr>
              <a:t>with the </a:t>
            </a:r>
            <a:r>
              <a:rPr sz="1400" dirty="0">
                <a:latin typeface="Calibri"/>
                <a:cs typeface="Calibri"/>
              </a:rPr>
              <a:t>top </a:t>
            </a:r>
            <a:r>
              <a:rPr sz="1400" spc="-5" dirty="0">
                <a:latin typeface="Calibri"/>
                <a:cs typeface="Calibri"/>
              </a:rPr>
              <a:t>customer </a:t>
            </a:r>
            <a:r>
              <a:rPr sz="1400" dirty="0">
                <a:latin typeface="Calibri"/>
                <a:cs typeface="Calibri"/>
              </a:rPr>
              <a:t>and how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much </a:t>
            </a:r>
            <a:r>
              <a:rPr sz="1400" dirty="0">
                <a:latin typeface="Calibri"/>
                <a:cs typeface="Calibri"/>
              </a:rPr>
              <a:t>they </a:t>
            </a:r>
            <a:r>
              <a:rPr sz="1400" spc="-5" dirty="0">
                <a:latin typeface="Calibri"/>
                <a:cs typeface="Calibri"/>
              </a:rPr>
              <a:t>spent. For </a:t>
            </a:r>
            <a:r>
              <a:rPr sz="1400" dirty="0">
                <a:latin typeface="Calibri"/>
                <a:cs typeface="Calibri"/>
              </a:rPr>
              <a:t>countries where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top amount </a:t>
            </a:r>
            <a:r>
              <a:rPr sz="1400" spc="-5" dirty="0">
                <a:latin typeface="Calibri"/>
                <a:cs typeface="Calibri"/>
              </a:rPr>
              <a:t>spent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shared, provide </a:t>
            </a:r>
            <a:r>
              <a:rPr sz="1400" dirty="0">
                <a:latin typeface="Calibri"/>
                <a:cs typeface="Calibri"/>
              </a:rPr>
              <a:t>all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customers </a:t>
            </a:r>
            <a:r>
              <a:rPr sz="1400" dirty="0">
                <a:latin typeface="Calibri"/>
                <a:cs typeface="Calibri"/>
              </a:rPr>
              <a:t>who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spent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this amount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368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RISHABH NARAYAN</dc:creator>
  <cp:lastModifiedBy>krishnakant bhurrak</cp:lastModifiedBy>
  <cp:revision>1</cp:revision>
  <dcterms:created xsi:type="dcterms:W3CDTF">2024-08-17T10:10:51Z</dcterms:created>
  <dcterms:modified xsi:type="dcterms:W3CDTF">2024-08-17T10:12:12Z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2023-01-20T00:00:00Z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2024-08-17T00:00:00Z</vt:filetime>
  </property>
</Properties>
</file>