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8" r:id="rId3"/>
    <p:sldId id="259" r:id="rId4"/>
    <p:sldId id="260" r:id="rId5"/>
    <p:sldId id="261" r:id="rId6"/>
    <p:sldId id="262" r:id="rId7"/>
    <p:sldId id="263" r:id="rId8"/>
    <p:sldId id="264" r:id="rId9"/>
    <p:sldId id="265" r:id="rId10"/>
    <p:sldId id="266" r:id="rId11"/>
    <p:sldId id="267" r:id="rId12"/>
    <p:sldId id="283"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4" r:id="rId28"/>
    <p:sldId id="285"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3" autoAdjust="0"/>
    <p:restoredTop sz="63268" autoAdjust="0"/>
  </p:normalViewPr>
  <p:slideViewPr>
    <p:cSldViewPr snapToGrid="0" snapToObjects="1">
      <p:cViewPr varScale="1">
        <p:scale>
          <a:sx n="59" d="100"/>
          <a:sy n="59" d="100"/>
        </p:scale>
        <p:origin x="1644" y="2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799A2-4FEC-4B33-B222-226F15747F4E}" type="datetimeFigureOut">
              <a:rPr lang="en-AU" smtClean="0"/>
              <a:t>17/06/2025</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6C640-3DC0-49B9-9360-5582FB148844}" type="slidenum">
              <a:rPr lang="en-AU" smtClean="0"/>
              <a:t>‹#›</a:t>
            </a:fld>
            <a:endParaRPr lang="en-AU"/>
          </a:p>
        </p:txBody>
      </p:sp>
    </p:spTree>
    <p:extLst>
      <p:ext uri="{BB962C8B-B14F-4D97-AF65-F5344CB8AC3E}">
        <p14:creationId xmlns:p14="http://schemas.microsoft.com/office/powerpoint/2010/main" val="428917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a:t>
            </a:fld>
            <a:endParaRPr lang="en-AU"/>
          </a:p>
        </p:txBody>
      </p:sp>
    </p:spTree>
    <p:extLst>
      <p:ext uri="{BB962C8B-B14F-4D97-AF65-F5344CB8AC3E}">
        <p14:creationId xmlns:p14="http://schemas.microsoft.com/office/powerpoint/2010/main" val="3783758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Augmented Dickey-Fuller (ADF) Test</a:t>
            </a:r>
            <a:r>
              <a:rPr lang="en-AU" dirty="0"/>
              <a:t> → If the </a:t>
            </a:r>
            <a:r>
              <a:rPr lang="en-AU" b="1" dirty="0"/>
              <a:t>p-value &lt; 0.05</a:t>
            </a:r>
            <a:r>
              <a:rPr lang="en-AU" dirty="0"/>
              <a:t>, reject the null hypothesis, meaning the data is stationary. </a:t>
            </a:r>
          </a:p>
          <a:p>
            <a:r>
              <a:rPr lang="en-AU" b="1" dirty="0"/>
              <a:t>Kwiatkowski-Phillips-Schmidt-Shin (KPSS) Test</a:t>
            </a:r>
            <a:r>
              <a:rPr lang="en-AU" dirty="0"/>
              <a:t> → If the </a:t>
            </a:r>
            <a:r>
              <a:rPr lang="en-AU" b="1" dirty="0"/>
              <a:t>p-value &gt; 0.05</a:t>
            </a:r>
            <a:r>
              <a:rPr lang="en-AU" dirty="0"/>
              <a:t>, the data is stationary. </a:t>
            </a:r>
          </a:p>
        </p:txBody>
      </p:sp>
      <p:sp>
        <p:nvSpPr>
          <p:cNvPr id="4" name="Slide Number Placeholder 3"/>
          <p:cNvSpPr>
            <a:spLocks noGrp="1"/>
          </p:cNvSpPr>
          <p:nvPr>
            <p:ph type="sldNum" sz="quarter" idx="5"/>
          </p:nvPr>
        </p:nvSpPr>
        <p:spPr/>
        <p:txBody>
          <a:bodyPr/>
          <a:lstStyle/>
          <a:p>
            <a:fld id="{5C16C640-3DC0-49B9-9360-5582FB148844}" type="slidenum">
              <a:rPr lang="en-AU" smtClean="0"/>
              <a:t>11</a:t>
            </a:fld>
            <a:endParaRPr lang="en-AU"/>
          </a:p>
        </p:txBody>
      </p:sp>
    </p:spTree>
    <p:extLst>
      <p:ext uri="{BB962C8B-B14F-4D97-AF65-F5344CB8AC3E}">
        <p14:creationId xmlns:p14="http://schemas.microsoft.com/office/powerpoint/2010/main" val="1416427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Original Series:</a:t>
            </a:r>
          </a:p>
          <a:p>
            <a:r>
              <a:rPr lang="en-US" b="1" dirty="0"/>
              <a:t>ADF Test p-value: -6.55029</a:t>
            </a:r>
            <a:r>
              <a:rPr lang="en-US" dirty="0"/>
              <a:t> (Very low, well below any critical value threshold):</a:t>
            </a:r>
          </a:p>
          <a:p>
            <a:pPr lvl="1"/>
            <a:r>
              <a:rPr lang="en-US" dirty="0"/>
              <a:t>Rejects ADF's null hypothesis → Suggests the series </a:t>
            </a:r>
            <a:r>
              <a:rPr lang="en-US" b="1" dirty="0"/>
              <a:t>is stationary</a:t>
            </a:r>
            <a:r>
              <a:rPr lang="en-US" dirty="0"/>
              <a:t>.</a:t>
            </a:r>
          </a:p>
          <a:p>
            <a:r>
              <a:rPr lang="en-US" b="1" dirty="0"/>
              <a:t>KPSS Test p-value: 0.028211</a:t>
            </a:r>
            <a:r>
              <a:rPr lang="en-US" dirty="0"/>
              <a:t>:</a:t>
            </a:r>
          </a:p>
          <a:p>
            <a:pPr lvl="1"/>
            <a:r>
              <a:rPr lang="en-US" dirty="0"/>
              <a:t>This is </a:t>
            </a:r>
            <a:r>
              <a:rPr lang="en-US" b="1" dirty="0"/>
              <a:t>below the 5% and 10% thresholds</a:t>
            </a:r>
            <a:r>
              <a:rPr lang="en-US" dirty="0"/>
              <a:t> (0.463 and 0.347 respectively), so we </a:t>
            </a:r>
            <a:r>
              <a:rPr lang="en-US" b="1" dirty="0"/>
              <a:t>reject</a:t>
            </a:r>
            <a:r>
              <a:rPr lang="en-US" dirty="0"/>
              <a:t> KPSS's null hypothesis → Suggests the series </a:t>
            </a:r>
            <a:r>
              <a:rPr lang="en-US" b="1" dirty="0"/>
              <a:t>is NOT stationary</a:t>
            </a:r>
            <a:r>
              <a:rPr lang="en-US" dirty="0"/>
              <a:t>.</a:t>
            </a:r>
          </a:p>
          <a:p>
            <a:r>
              <a:rPr lang="en-US" dirty="0"/>
              <a:t>⚠️ </a:t>
            </a:r>
            <a:r>
              <a:rPr lang="en-US" b="1" dirty="0"/>
              <a:t>Mixed Results</a:t>
            </a:r>
            <a:r>
              <a:rPr lang="en-US" dirty="0"/>
              <a:t>:</a:t>
            </a:r>
          </a:p>
          <a:p>
            <a:r>
              <a:rPr lang="en-US" dirty="0"/>
              <a:t>ADF says </a:t>
            </a:r>
            <a:r>
              <a:rPr lang="en-US" b="1" dirty="0"/>
              <a:t>stationary</a:t>
            </a:r>
            <a:r>
              <a:rPr lang="en-US" dirty="0"/>
              <a:t>, KPSS says </a:t>
            </a:r>
            <a:r>
              <a:rPr lang="en-US" b="1" dirty="0"/>
              <a:t>non-stationary</a:t>
            </a:r>
            <a:r>
              <a:rPr lang="en-US" dirty="0"/>
              <a:t>.</a:t>
            </a:r>
          </a:p>
          <a:p>
            <a:endParaRPr lang="en-US" dirty="0"/>
          </a:p>
          <a:p>
            <a:r>
              <a:rPr lang="en-US" b="1" dirty="0"/>
              <a:t>First-Differenced Series:</a:t>
            </a:r>
          </a:p>
          <a:p>
            <a:r>
              <a:rPr lang="en-US" b="1" dirty="0"/>
              <a:t>ADF Test p-value: -14.274336</a:t>
            </a:r>
            <a:r>
              <a:rPr lang="en-US" dirty="0"/>
              <a:t> (extremely low):</a:t>
            </a:r>
          </a:p>
          <a:p>
            <a:pPr lvl="1"/>
            <a:r>
              <a:rPr lang="en-US" dirty="0"/>
              <a:t>Strongly reject ADF's null → Suggests the differenced series is </a:t>
            </a:r>
            <a:r>
              <a:rPr lang="en-US" b="1" dirty="0"/>
              <a:t>stationary</a:t>
            </a:r>
            <a:r>
              <a:rPr lang="en-US" dirty="0"/>
              <a:t>.</a:t>
            </a:r>
          </a:p>
          <a:p>
            <a:r>
              <a:rPr lang="en-US" b="1" dirty="0"/>
              <a:t>KPSS Test p-value: 0.100000</a:t>
            </a:r>
            <a:r>
              <a:rPr lang="en-US" dirty="0"/>
              <a:t>:</a:t>
            </a:r>
          </a:p>
          <a:p>
            <a:pPr lvl="1"/>
            <a:r>
              <a:rPr lang="en-US" dirty="0"/>
              <a:t>Above all critical values → </a:t>
            </a:r>
            <a:r>
              <a:rPr lang="en-US" b="1" dirty="0"/>
              <a:t>Fail to reject</a:t>
            </a:r>
            <a:r>
              <a:rPr lang="en-US" dirty="0"/>
              <a:t> KPSS’s null → Suggests the series </a:t>
            </a:r>
            <a:r>
              <a:rPr lang="en-US" b="1" dirty="0"/>
              <a:t>is stationary</a:t>
            </a:r>
            <a:r>
              <a:rPr lang="en-US" dirty="0"/>
              <a:t>.</a:t>
            </a:r>
          </a:p>
          <a:p>
            <a:pPr lvl="1"/>
            <a:endParaRPr lang="en-US" dirty="0"/>
          </a:p>
          <a:p>
            <a:r>
              <a:rPr lang="en-US" b="1" dirty="0"/>
              <a:t>Both tests now agree</a:t>
            </a:r>
            <a:r>
              <a:rPr lang="en-US" dirty="0"/>
              <a:t>: the </a:t>
            </a:r>
            <a:r>
              <a:rPr lang="en-US" b="1" dirty="0"/>
              <a:t>first-differenced series is stationary</a:t>
            </a:r>
            <a:r>
              <a:rPr lang="en-US" dirty="0"/>
              <a:t>.</a:t>
            </a:r>
          </a:p>
          <a:p>
            <a:r>
              <a:rPr lang="en-US" dirty="0"/>
              <a:t>So, your original series is </a:t>
            </a:r>
            <a:r>
              <a:rPr lang="en-US" b="1" dirty="0"/>
              <a:t>integrated of order 1</a:t>
            </a:r>
            <a:r>
              <a:rPr lang="en-US" dirty="0"/>
              <a:t>, or </a:t>
            </a:r>
            <a:r>
              <a:rPr lang="en-US" b="1" dirty="0"/>
              <a:t>I(1)</a:t>
            </a:r>
            <a:r>
              <a:rPr lang="en-US" dirty="0"/>
              <a:t>.</a:t>
            </a:r>
          </a:p>
          <a:p>
            <a:endParaRPr lang="en-US" dirty="0"/>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12</a:t>
            </a:fld>
            <a:endParaRPr lang="en-AU"/>
          </a:p>
        </p:txBody>
      </p:sp>
    </p:spTree>
    <p:extLst>
      <p:ext uri="{BB962C8B-B14F-4D97-AF65-F5344CB8AC3E}">
        <p14:creationId xmlns:p14="http://schemas.microsoft.com/office/powerpoint/2010/main" val="857012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Trend</a:t>
            </a:r>
            <a:r>
              <a:rPr lang="en-US" dirty="0"/>
              <a:t>: Weak and subtle.</a:t>
            </a:r>
          </a:p>
          <a:p>
            <a:r>
              <a:rPr lang="en-US" b="1" dirty="0"/>
              <a:t>Seasonality</a:t>
            </a:r>
            <a:r>
              <a:rPr lang="en-US" dirty="0"/>
              <a:t>: Present, but low amplitude and not dominant.</a:t>
            </a:r>
          </a:p>
          <a:p>
            <a:r>
              <a:rPr lang="en-US" b="1" dirty="0"/>
              <a:t>Residual/Noise</a:t>
            </a:r>
            <a:r>
              <a:rPr lang="en-US" dirty="0"/>
              <a:t>: Strong — the series is largely influenced by high-frequency fluctuations.</a:t>
            </a:r>
          </a:p>
        </p:txBody>
      </p:sp>
      <p:sp>
        <p:nvSpPr>
          <p:cNvPr id="4" name="Slide Number Placeholder 3"/>
          <p:cNvSpPr>
            <a:spLocks noGrp="1"/>
          </p:cNvSpPr>
          <p:nvPr>
            <p:ph type="sldNum" sz="quarter" idx="5"/>
          </p:nvPr>
        </p:nvSpPr>
        <p:spPr/>
        <p:txBody>
          <a:bodyPr/>
          <a:lstStyle/>
          <a:p>
            <a:fld id="{5C16C640-3DC0-49B9-9360-5582FB148844}" type="slidenum">
              <a:rPr lang="en-AU" smtClean="0"/>
              <a:t>13</a:t>
            </a:fld>
            <a:endParaRPr lang="en-AU"/>
          </a:p>
        </p:txBody>
      </p:sp>
    </p:spTree>
    <p:extLst>
      <p:ext uri="{BB962C8B-B14F-4D97-AF65-F5344CB8AC3E}">
        <p14:creationId xmlns:p14="http://schemas.microsoft.com/office/powerpoint/2010/main" val="1087162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PACF shows significant negative spikes at lags 1 to 6</a:t>
            </a:r>
            <a:r>
              <a:rPr lang="en-US" dirty="0"/>
              <a:t>, all outside the confidence interval.</a:t>
            </a:r>
            <a:br>
              <a:rPr lang="en-US" dirty="0"/>
            </a:br>
            <a:r>
              <a:rPr lang="en-US" dirty="0"/>
              <a:t>- This </a:t>
            </a:r>
            <a:r>
              <a:rPr lang="en-US" b="1" dirty="0"/>
              <a:t>strongly suggests</a:t>
            </a:r>
            <a:r>
              <a:rPr lang="en-US" dirty="0"/>
              <a:t> an </a:t>
            </a:r>
            <a:r>
              <a:rPr lang="en-US" b="1" dirty="0"/>
              <a:t>autoregressive structure of order 6 (AR(6))</a:t>
            </a:r>
            <a:r>
              <a:rPr lang="en-US" dirty="0"/>
              <a:t>.</a:t>
            </a:r>
          </a:p>
          <a:p>
            <a:r>
              <a:rPr lang="en-US" b="1" dirty="0"/>
              <a:t>ACF is mostly flat</a:t>
            </a:r>
            <a:r>
              <a:rPr lang="en-US" dirty="0"/>
              <a:t>, except for lag 1, indicating </a:t>
            </a:r>
            <a:r>
              <a:rPr lang="en-US" b="1" dirty="0"/>
              <a:t>no strong moving average (MA) component</a:t>
            </a:r>
            <a:r>
              <a:rPr lang="en-US" dirty="0"/>
              <a:t>.</a:t>
            </a:r>
            <a:br>
              <a:rPr lang="en-US" dirty="0"/>
            </a:br>
            <a:r>
              <a:rPr lang="en-US" dirty="0"/>
              <a:t>- So, </a:t>
            </a:r>
            <a:r>
              <a:rPr lang="en-US" b="1" dirty="0"/>
              <a:t>MA terms are likely not needed</a:t>
            </a:r>
            <a:r>
              <a:rPr lang="en-US" dirty="0"/>
              <a:t> (q ≈ 0).</a:t>
            </a:r>
          </a:p>
          <a:p>
            <a:r>
              <a:rPr lang="en-US" dirty="0"/>
              <a:t> And as I already made  1</a:t>
            </a:r>
            <a:r>
              <a:rPr lang="en-US" baseline="30000" dirty="0"/>
              <a:t>st</a:t>
            </a:r>
            <a:r>
              <a:rPr lang="en-US" dirty="0"/>
              <a:t> differencing (d=1)</a:t>
            </a:r>
          </a:p>
          <a:p>
            <a:endParaRPr lang="en-US" dirty="0"/>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14</a:t>
            </a:fld>
            <a:endParaRPr lang="en-AU"/>
          </a:p>
        </p:txBody>
      </p:sp>
    </p:spTree>
    <p:extLst>
      <p:ext uri="{BB962C8B-B14F-4D97-AF65-F5344CB8AC3E}">
        <p14:creationId xmlns:p14="http://schemas.microsoft.com/office/powerpoint/2010/main" val="1238625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ARIMA(6,0,1) model captures lagged dependencies well</a:t>
            </a:r>
            <a:r>
              <a:rPr lang="en-US" dirty="0"/>
              <a:t>, especially autoregressive effects up to lag 6.</a:t>
            </a:r>
          </a:p>
          <a:p>
            <a:r>
              <a:rPr lang="en-US" dirty="0"/>
              <a:t>The </a:t>
            </a:r>
            <a:r>
              <a:rPr lang="en-US" b="1" dirty="0"/>
              <a:t>MA(1) component is dominant</a:t>
            </a:r>
            <a:r>
              <a:rPr lang="en-US" dirty="0"/>
              <a:t>, meaning short-term shocks strongly impact predictions.</a:t>
            </a:r>
          </a:p>
          <a:p>
            <a:r>
              <a:rPr lang="en-US" b="1" dirty="0"/>
              <a:t>Non-normal residuals</a:t>
            </a:r>
            <a:r>
              <a:rPr lang="en-US" dirty="0"/>
              <a:t> and possible heteroskedasticity suggest refinement, possibly through experimenting with </a:t>
            </a:r>
            <a:r>
              <a:rPr lang="en-US" dirty="0" err="1"/>
              <a:t>diffferent</a:t>
            </a:r>
            <a:r>
              <a:rPr lang="en-US" dirty="0"/>
              <a:t> parameters..</a:t>
            </a:r>
          </a:p>
          <a:p>
            <a:r>
              <a:rPr lang="en-US" b="1" dirty="0"/>
              <a:t>Overall, the model explains trends reasonably well</a:t>
            </a:r>
            <a:r>
              <a:rPr lang="en-US" dirty="0"/>
              <a:t>, but residual issues may impact forecast accuracy.</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15</a:t>
            </a:fld>
            <a:endParaRPr lang="en-AU"/>
          </a:p>
        </p:txBody>
      </p:sp>
    </p:spTree>
    <p:extLst>
      <p:ext uri="{BB962C8B-B14F-4D97-AF65-F5344CB8AC3E}">
        <p14:creationId xmlns:p14="http://schemas.microsoft.com/office/powerpoint/2010/main" val="2510000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Mixed approach for feature selection, why?</a:t>
            </a:r>
          </a:p>
          <a:p>
            <a:endParaRPr lang="en-US" b="1" dirty="0"/>
          </a:p>
          <a:p>
            <a:r>
              <a:rPr lang="en-US" b="1" dirty="0" err="1"/>
              <a:t>XGBoost</a:t>
            </a:r>
            <a:r>
              <a:rPr lang="en-US" dirty="0"/>
              <a:t> gives a </a:t>
            </a:r>
            <a:r>
              <a:rPr lang="en-US" b="1" dirty="0"/>
              <a:t>high-performing model</a:t>
            </a:r>
            <a:r>
              <a:rPr lang="en-US" dirty="0"/>
              <a:t> and a </a:t>
            </a:r>
            <a:r>
              <a:rPr lang="en-US" b="1" dirty="0"/>
              <a:t>first look at feature importance</a:t>
            </a:r>
            <a:r>
              <a:rPr lang="en-US" dirty="0"/>
              <a:t>.</a:t>
            </a:r>
          </a:p>
          <a:p>
            <a:r>
              <a:rPr lang="en-US" b="1" dirty="0"/>
              <a:t>SHAP</a:t>
            </a:r>
            <a:r>
              <a:rPr lang="en-US" dirty="0"/>
              <a:t> provides </a:t>
            </a:r>
            <a:r>
              <a:rPr lang="en-US" b="1" dirty="0"/>
              <a:t>fine-grained, instance-level explanations</a:t>
            </a:r>
            <a:r>
              <a:rPr lang="en-US" dirty="0"/>
              <a:t> and helps identify </a:t>
            </a:r>
            <a:r>
              <a:rPr lang="en-US" b="1" dirty="0"/>
              <a:t>redundant or weakly contributing features</a:t>
            </a:r>
            <a:r>
              <a:rPr lang="en-US" dirty="0"/>
              <a:t> that </a:t>
            </a:r>
            <a:r>
              <a:rPr lang="en-US" dirty="0" err="1"/>
              <a:t>XGBoost</a:t>
            </a:r>
            <a:r>
              <a:rPr lang="en-US" dirty="0"/>
              <a:t> might still use.</a:t>
            </a:r>
          </a:p>
          <a:p>
            <a:endParaRPr lang="en-US" dirty="0"/>
          </a:p>
          <a:p>
            <a:r>
              <a:rPr lang="en-US" dirty="0"/>
              <a:t>By combining them:</a:t>
            </a:r>
          </a:p>
          <a:p>
            <a:r>
              <a:rPr lang="en-US" dirty="0"/>
              <a:t>You select features not just based on performance, but also on </a:t>
            </a:r>
            <a:r>
              <a:rPr lang="en-US" b="1" dirty="0"/>
              <a:t>explainability</a:t>
            </a:r>
            <a:r>
              <a:rPr lang="en-US" dirty="0"/>
              <a:t> and </a:t>
            </a:r>
            <a:r>
              <a:rPr lang="en-US" b="1" dirty="0"/>
              <a:t>consistency</a:t>
            </a:r>
            <a:r>
              <a:rPr lang="en-US" dirty="0"/>
              <a:t>.</a:t>
            </a:r>
          </a:p>
          <a:p>
            <a:r>
              <a:rPr lang="en-US" dirty="0"/>
              <a:t>You avoid overfitting by trimming irrelevant features while preserving interpretability.</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16</a:t>
            </a:fld>
            <a:endParaRPr lang="en-AU"/>
          </a:p>
        </p:txBody>
      </p:sp>
    </p:spTree>
    <p:extLst>
      <p:ext uri="{BB962C8B-B14F-4D97-AF65-F5344CB8AC3E}">
        <p14:creationId xmlns:p14="http://schemas.microsoft.com/office/powerpoint/2010/main" val="356383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Standard Forecasting</a:t>
            </a:r>
          </a:p>
          <a:p>
            <a:r>
              <a:rPr lang="en-US" dirty="0"/>
              <a:t>Standard forecasting involves training a model on historical data and then predicting a </a:t>
            </a:r>
            <a:r>
              <a:rPr lang="en-US" b="1" dirty="0"/>
              <a:t>fixed future period</a:t>
            </a:r>
            <a:r>
              <a:rPr lang="en-US" dirty="0"/>
              <a:t> (e.g., in my case for next 15 days).</a:t>
            </a:r>
          </a:p>
          <a:p>
            <a:r>
              <a:rPr lang="en-US" dirty="0"/>
              <a:t>Once the model is trained, it does </a:t>
            </a:r>
            <a:r>
              <a:rPr lang="en-US" b="1" dirty="0"/>
              <a:t>not update</a:t>
            </a:r>
            <a:r>
              <a:rPr lang="en-US" dirty="0"/>
              <a:t> with new incoming data.</a:t>
            </a:r>
          </a:p>
          <a:p>
            <a:endParaRPr lang="en-US" dirty="0"/>
          </a:p>
          <a:p>
            <a:r>
              <a:rPr lang="en-US" b="1" dirty="0"/>
              <a:t>Rolling Forecasting (Sliding Window Approach)</a:t>
            </a:r>
          </a:p>
          <a:p>
            <a:r>
              <a:rPr lang="en-US" dirty="0"/>
              <a:t>Rolling forecasting dynamically updates by </a:t>
            </a:r>
            <a:r>
              <a:rPr lang="en-US" b="1" dirty="0"/>
              <a:t>re-training the model</a:t>
            </a:r>
            <a:r>
              <a:rPr lang="en-US" dirty="0"/>
              <a:t> with the latest available data at each step.</a:t>
            </a:r>
          </a:p>
          <a:p>
            <a:r>
              <a:rPr lang="en-US" dirty="0"/>
              <a:t>The forecast horizon "rolls" forward as new data arrives, ensuring </a:t>
            </a:r>
            <a:r>
              <a:rPr lang="en-US" b="1" dirty="0"/>
              <a:t>continuous updates</a:t>
            </a:r>
            <a:r>
              <a:rPr lang="en-US" dirty="0"/>
              <a:t>.</a:t>
            </a:r>
          </a:p>
          <a:p>
            <a:endParaRPr lang="en-US" dirty="0"/>
          </a:p>
          <a:p>
            <a:endParaRPr lang="en-US" dirty="0"/>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17</a:t>
            </a:fld>
            <a:endParaRPr lang="en-AU"/>
          </a:p>
        </p:txBody>
      </p:sp>
    </p:spTree>
    <p:extLst>
      <p:ext uri="{BB962C8B-B14F-4D97-AF65-F5344CB8AC3E}">
        <p14:creationId xmlns:p14="http://schemas.microsoft.com/office/powerpoint/2010/main" val="3041253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closely follows the </a:t>
            </a:r>
            <a:r>
              <a:rPr lang="en-US" b="1" dirty="0"/>
              <a:t>historical trend</a:t>
            </a:r>
            <a:r>
              <a:rPr lang="en-US" dirty="0"/>
              <a:t>, with predicted values (red) aligning well with actual values (blue).</a:t>
            </a:r>
          </a:p>
          <a:p>
            <a:r>
              <a:rPr lang="en-US" dirty="0"/>
              <a:t>Minor deviations suggest the model is capturing patterns effectively but may still have </a:t>
            </a:r>
            <a:r>
              <a:rPr lang="en-US" b="1" dirty="0"/>
              <a:t>small residual errors</a:t>
            </a:r>
            <a:r>
              <a:rPr lang="en-US" dirty="0"/>
              <a:t>.</a:t>
            </a:r>
          </a:p>
          <a:p>
            <a:r>
              <a:rPr lang="en-US" dirty="0"/>
              <a:t>The forecast (red dashed line) follows previous patterns, indicating the model </a:t>
            </a:r>
            <a:r>
              <a:rPr lang="en-US" b="1" dirty="0"/>
              <a:t>projects future trends well</a:t>
            </a:r>
            <a:r>
              <a:rPr lang="en-US" dirty="0"/>
              <a:t>.</a:t>
            </a:r>
          </a:p>
          <a:p>
            <a:r>
              <a:rPr lang="en-US" b="1" dirty="0"/>
              <a:t>Confidence intervals (gray shading)</a:t>
            </a:r>
            <a:r>
              <a:rPr lang="en-US" dirty="0"/>
              <a:t> remain narrow, meaning predictions are </a:t>
            </a:r>
            <a:r>
              <a:rPr lang="en-US" b="1" dirty="0"/>
              <a:t>stable with minimal uncertainty</a:t>
            </a:r>
            <a:r>
              <a:rPr lang="en-US" dirty="0"/>
              <a:t>.</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18</a:t>
            </a:fld>
            <a:endParaRPr lang="en-AU"/>
          </a:p>
        </p:txBody>
      </p:sp>
    </p:spTree>
    <p:extLst>
      <p:ext uri="{BB962C8B-B14F-4D97-AF65-F5344CB8AC3E}">
        <p14:creationId xmlns:p14="http://schemas.microsoft.com/office/powerpoint/2010/main" val="455344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Autoregressive relationships dominate</a:t>
            </a:r>
            <a:r>
              <a:rPr lang="en-US" dirty="0"/>
              <a:t> : Short-term and weekly historical values hold the most predictive power. </a:t>
            </a:r>
          </a:p>
          <a:p>
            <a:r>
              <a:rPr lang="en-US" b="1" dirty="0"/>
              <a:t>Seasonality may exist but is weaker</a:t>
            </a:r>
            <a:r>
              <a:rPr lang="en-US" dirty="0"/>
              <a:t> : Monthly cycles aren’t major contributors, suggesting consumption is </a:t>
            </a:r>
            <a:r>
              <a:rPr lang="en-US" b="1" dirty="0"/>
              <a:t>more dependent on recent patterns</a:t>
            </a:r>
            <a:r>
              <a:rPr lang="en-US" dirty="0"/>
              <a:t> than long-term trends. </a:t>
            </a:r>
          </a:p>
          <a:p>
            <a:r>
              <a:rPr lang="en-US" b="1" dirty="0"/>
              <a:t>Weather variables have minimal impact</a:t>
            </a:r>
            <a:r>
              <a:rPr lang="en-US" dirty="0"/>
              <a:t> : External conditions like temperature and humidity appear to have </a:t>
            </a:r>
            <a:r>
              <a:rPr lang="en-US" b="1" dirty="0"/>
              <a:t>negligible influence</a:t>
            </a:r>
            <a:r>
              <a:rPr lang="en-US" dirty="0"/>
              <a:t> on energy predictions.</a:t>
            </a:r>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19</a:t>
            </a:fld>
            <a:endParaRPr lang="en-AU"/>
          </a:p>
        </p:txBody>
      </p:sp>
    </p:spTree>
    <p:extLst>
      <p:ext uri="{BB962C8B-B14F-4D97-AF65-F5344CB8AC3E}">
        <p14:creationId xmlns:p14="http://schemas.microsoft.com/office/powerpoint/2010/main" val="1560531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ARIMA(1,0,1) model</a:t>
            </a:r>
            <a:r>
              <a:rPr lang="en-US" dirty="0"/>
              <a:t> has been optimized with </a:t>
            </a:r>
            <a:r>
              <a:rPr lang="en-US" b="1" dirty="0"/>
              <a:t>PCA-selected features</a:t>
            </a:r>
            <a:r>
              <a:rPr lang="en-US" dirty="0"/>
              <a:t>, yielding strong performance metrics: </a:t>
            </a:r>
          </a:p>
          <a:p>
            <a:r>
              <a:rPr lang="en-US" b="1" dirty="0"/>
              <a:t>MAE = 0.0816</a:t>
            </a:r>
            <a:r>
              <a:rPr lang="en-US" dirty="0"/>
              <a:t> → Predictions deviate by an average of </a:t>
            </a:r>
            <a:r>
              <a:rPr lang="en-US" b="1" dirty="0"/>
              <a:t>0.0816 kW</a:t>
            </a:r>
            <a:r>
              <a:rPr lang="en-US" dirty="0"/>
              <a:t> from actual values.  </a:t>
            </a:r>
          </a:p>
          <a:p>
            <a:r>
              <a:rPr lang="en-US" b="1" dirty="0"/>
              <a:t>MSE = 0.0112</a:t>
            </a:r>
            <a:r>
              <a:rPr lang="en-US" dirty="0"/>
              <a:t> → Low squared error, indicating the model minimizes large mistakes well. </a:t>
            </a:r>
          </a:p>
          <a:p>
            <a:r>
              <a:rPr lang="en-US" b="1" dirty="0"/>
              <a:t>R² = 0.8540</a:t>
            </a:r>
            <a:r>
              <a:rPr lang="en-US" dirty="0"/>
              <a:t> → The model explains </a:t>
            </a:r>
            <a:r>
              <a:rPr lang="en-US" b="1" dirty="0"/>
              <a:t>85.40% of the variance</a:t>
            </a:r>
            <a:r>
              <a:rPr lang="en-US" dirty="0"/>
              <a:t>, meaning it captures patterns effectively.</a:t>
            </a:r>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21</a:t>
            </a:fld>
            <a:endParaRPr lang="en-AU"/>
          </a:p>
        </p:txBody>
      </p:sp>
    </p:spTree>
    <p:extLst>
      <p:ext uri="{BB962C8B-B14F-4D97-AF65-F5344CB8AC3E}">
        <p14:creationId xmlns:p14="http://schemas.microsoft.com/office/powerpoint/2010/main" val="326626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Dataset Shape: (2075259, 7)</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Dataset Shape:1441</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a:t>
            </a:fld>
            <a:endParaRPr lang="en-AU"/>
          </a:p>
        </p:txBody>
      </p:sp>
    </p:spTree>
    <p:extLst>
      <p:ext uri="{BB962C8B-B14F-4D97-AF65-F5344CB8AC3E}">
        <p14:creationId xmlns:p14="http://schemas.microsoft.com/office/powerpoint/2010/main" val="191521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No obvious residual patterns</a:t>
            </a:r>
            <a:r>
              <a:rPr lang="en-AU" dirty="0"/>
              <a:t> : Model likely captures trends well.</a:t>
            </a:r>
          </a:p>
          <a:p>
            <a:r>
              <a:rPr lang="en-AU" b="1" dirty="0"/>
              <a:t>Near-normal residual distribution</a:t>
            </a:r>
            <a:r>
              <a:rPr lang="en-AU" dirty="0"/>
              <a:t> : ARIMA assumptions hold reasonably well. </a:t>
            </a:r>
          </a:p>
          <a:p>
            <a:r>
              <a:rPr lang="en-AU" b="1" dirty="0"/>
              <a:t>Few extreme residual values</a:t>
            </a:r>
            <a:r>
              <a:rPr lang="en-AU" dirty="0"/>
              <a:t> : Model has been well generalized. </a:t>
            </a:r>
          </a:p>
          <a:p>
            <a:r>
              <a:rPr lang="en-AU" b="1" dirty="0"/>
              <a:t>Slight skewness in tails</a:t>
            </a:r>
            <a:r>
              <a:rPr lang="en-AU" dirty="0"/>
              <a:t> : There are still a few extreme values.</a:t>
            </a:r>
          </a:p>
        </p:txBody>
      </p:sp>
      <p:sp>
        <p:nvSpPr>
          <p:cNvPr id="4" name="Slide Number Placeholder 3"/>
          <p:cNvSpPr>
            <a:spLocks noGrp="1"/>
          </p:cNvSpPr>
          <p:nvPr>
            <p:ph type="sldNum" sz="quarter" idx="5"/>
          </p:nvPr>
        </p:nvSpPr>
        <p:spPr/>
        <p:txBody>
          <a:bodyPr/>
          <a:lstStyle/>
          <a:p>
            <a:fld id="{5C16C640-3DC0-49B9-9360-5582FB148844}" type="slidenum">
              <a:rPr lang="en-AU" smtClean="0"/>
              <a:t>22</a:t>
            </a:fld>
            <a:endParaRPr lang="en-AU"/>
          </a:p>
        </p:txBody>
      </p:sp>
    </p:spTree>
    <p:extLst>
      <p:ext uri="{BB962C8B-B14F-4D97-AF65-F5344CB8AC3E}">
        <p14:creationId xmlns:p14="http://schemas.microsoft.com/office/powerpoint/2010/main" val="2334707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optimized SARIMAX model</a:t>
            </a:r>
            <a:r>
              <a:rPr lang="en-US" dirty="0"/>
              <a:t> with parameters </a:t>
            </a:r>
            <a:r>
              <a:rPr lang="en-US" i="1" dirty="0"/>
              <a:t>(p=1, d=0, q=1, P=2, D=0, Q=2, s=7)</a:t>
            </a:r>
            <a:r>
              <a:rPr lang="en-US" dirty="0"/>
              <a:t> has been evaluated, and here’s what the metrics suggest:</a:t>
            </a:r>
          </a:p>
          <a:p>
            <a:r>
              <a:rPr lang="en-US" b="1" dirty="0"/>
              <a:t>MAE = 0.1630</a:t>
            </a:r>
            <a:r>
              <a:rPr lang="en-US" dirty="0"/>
              <a:t> : Predictions deviate by an average of </a:t>
            </a:r>
            <a:r>
              <a:rPr lang="en-US" b="1" dirty="0"/>
              <a:t>0.163 kW</a:t>
            </a:r>
            <a:r>
              <a:rPr lang="en-US" dirty="0"/>
              <a:t>, showing moderate accuracy. </a:t>
            </a:r>
          </a:p>
          <a:p>
            <a:r>
              <a:rPr lang="en-US" b="1" dirty="0"/>
              <a:t>MSE = 0.0482</a:t>
            </a:r>
            <a:r>
              <a:rPr lang="en-US" dirty="0"/>
              <a:t> : Low squared error, meaning the model effectively captures energy consumption trends. </a:t>
            </a:r>
          </a:p>
          <a:p>
            <a:r>
              <a:rPr lang="en-US" b="1" dirty="0"/>
              <a:t>R² = 0.6503</a:t>
            </a:r>
            <a:r>
              <a:rPr lang="en-US" dirty="0"/>
              <a:t> : The model explains </a:t>
            </a:r>
            <a:r>
              <a:rPr lang="en-US" b="1" dirty="0"/>
              <a:t>65.03% of the variance</a:t>
            </a:r>
            <a:r>
              <a:rPr lang="en-US" dirty="0"/>
              <a:t>, indicating a </a:t>
            </a:r>
            <a:r>
              <a:rPr lang="en-US" b="1" dirty="0"/>
              <a:t>reasonable prediction.</a:t>
            </a:r>
            <a:endParaRPr lang="en-US" dirty="0"/>
          </a:p>
          <a:p>
            <a:endParaRPr lang="en-AU" dirty="0"/>
          </a:p>
          <a:p>
            <a:r>
              <a:rPr lang="en-US" b="1" dirty="0"/>
              <a:t>Observed vs. Forecasted Trends</a:t>
            </a:r>
            <a:r>
              <a:rPr lang="en-US" dirty="0"/>
              <a:t> : The SARIMAX model follows actual energy consumption patterns well, but </a:t>
            </a:r>
            <a:r>
              <a:rPr lang="en-US" b="1" dirty="0"/>
              <a:t>minor deviations</a:t>
            </a:r>
            <a:r>
              <a:rPr lang="en-US" dirty="0"/>
              <a:t> suggest some residual errors.</a:t>
            </a:r>
          </a:p>
          <a:p>
            <a:r>
              <a:rPr lang="en-US" b="1" dirty="0"/>
              <a:t>Forecast for Next 15 Days</a:t>
            </a:r>
            <a:r>
              <a:rPr lang="en-US" dirty="0"/>
              <a:t> : Predictions extend smoothly, </a:t>
            </a:r>
          </a:p>
          <a:p>
            <a:r>
              <a:rPr lang="en-US" b="1" dirty="0"/>
              <a:t>Seasonal Effect Captured (s=7)</a:t>
            </a:r>
            <a:r>
              <a:rPr lang="en-US" dirty="0"/>
              <a:t> : The inclusion of a </a:t>
            </a:r>
            <a:r>
              <a:rPr lang="en-US" b="1" dirty="0"/>
              <a:t>weekly cycle</a:t>
            </a:r>
            <a:r>
              <a:rPr lang="en-US" dirty="0"/>
              <a:t> helps model recurring consumption patterns effectively.</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23</a:t>
            </a:fld>
            <a:endParaRPr lang="en-AU"/>
          </a:p>
        </p:txBody>
      </p:sp>
    </p:spTree>
    <p:extLst>
      <p:ext uri="{BB962C8B-B14F-4D97-AF65-F5344CB8AC3E}">
        <p14:creationId xmlns:p14="http://schemas.microsoft.com/office/powerpoint/2010/main" val="7000133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LSTM model did not yield strong predictive performance, which may be attributed to the relatively small size of the dataset. Recurrent neural networks, including LSTMs, typically require large volumes of data to effectively capture temporal dependencies and learn complex patterns. In this case, the limited data may have hindered the model's ability to generalize and make accurate forecasts.</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24</a:t>
            </a:fld>
            <a:endParaRPr lang="en-AU"/>
          </a:p>
        </p:txBody>
      </p:sp>
    </p:spTree>
    <p:extLst>
      <p:ext uri="{BB962C8B-B14F-4D97-AF65-F5344CB8AC3E}">
        <p14:creationId xmlns:p14="http://schemas.microsoft.com/office/powerpoint/2010/main" val="2267169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Prophet is a time series forecasting model developed by Facebook. It's designed to handle time series data with strong seasonality and trend components, making it well-suited for energy consumption data due to the following reasons: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**Handles Seasonality:**</a:t>
            </a:r>
            <a:r>
              <a:rPr lang="en-US" sz="1200" b="0" kern="1200" dirty="0">
                <a:solidFill>
                  <a:schemeClr val="tx1"/>
                </a:solidFill>
                <a:effectLst/>
                <a:latin typeface="+mn-lt"/>
                <a:ea typeface="+mn-ea"/>
                <a:cs typeface="+mn-cs"/>
              </a:rPr>
              <a:t> Energy consumption often exhibits strong seasonal patterns (e.g., daily, weekly, yearly). Prophet excels at capturing these patterns.</a:t>
            </a:r>
          </a:p>
          <a:p>
            <a:r>
              <a:rPr lang="en-US" sz="1200" b="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**Robust to Outliers:**</a:t>
            </a:r>
            <a:r>
              <a:rPr lang="en-US" sz="1200" b="0" kern="1200" dirty="0">
                <a:solidFill>
                  <a:schemeClr val="tx1"/>
                </a:solidFill>
                <a:effectLst/>
                <a:latin typeface="+mn-lt"/>
                <a:ea typeface="+mn-ea"/>
                <a:cs typeface="+mn-cs"/>
              </a:rPr>
              <a:t> Prophet is designed to be robust to outliers, which are common in energy consumption data due to unusual events or measurement errors.</a:t>
            </a:r>
          </a:p>
          <a:p>
            <a:pPr marL="171450" indent="-171450">
              <a:buFontTx/>
              <a:buChar char="-"/>
            </a:pPr>
            <a:r>
              <a:rPr lang="en-US" sz="1200" b="1" kern="1200" dirty="0">
                <a:solidFill>
                  <a:schemeClr val="tx1"/>
                </a:solidFill>
                <a:effectLst/>
                <a:latin typeface="+mn-lt"/>
                <a:ea typeface="+mn-ea"/>
                <a:cs typeface="+mn-cs"/>
              </a:rPr>
              <a:t>**Handles Missing Data:**</a:t>
            </a:r>
            <a:r>
              <a:rPr lang="en-US" sz="1200" b="0" kern="1200" dirty="0">
                <a:solidFill>
                  <a:schemeClr val="tx1"/>
                </a:solidFill>
                <a:effectLst/>
                <a:latin typeface="+mn-lt"/>
                <a:ea typeface="+mn-ea"/>
                <a:cs typeface="+mn-cs"/>
              </a:rPr>
              <a:t> Prophet can handle missing data points, which can occur due to sensor malfunctions or data collection issues.</a:t>
            </a:r>
          </a:p>
          <a:p>
            <a:pPr marL="171450" indent="-171450">
              <a:buFontTx/>
              <a:buChar char="-"/>
            </a:pP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Prophet model performed reasonably well, explaining 69.23% of the variance (R² = 0.6923). The MAE (0.1622 kW) and MSE (0.0440) show that predictions are fairly accurate.</a:t>
            </a:r>
          </a:p>
          <a:p>
            <a:r>
              <a:rPr lang="en-US" sz="1200" b="0" kern="1200" dirty="0">
                <a:solidFill>
                  <a:schemeClr val="tx1"/>
                </a:solidFill>
                <a:effectLst/>
                <a:latin typeface="+mn-lt"/>
                <a:ea typeface="+mn-ea"/>
                <a:cs typeface="+mn-cs"/>
              </a:rPr>
              <a:t>The forecast follows past trends well, but confidence intervals suggest some uncertainty.</a:t>
            </a:r>
          </a:p>
          <a:p>
            <a:pPr marL="0" indent="0">
              <a:buFontTx/>
              <a:buNone/>
            </a:pPr>
            <a:endParaRPr lang="en-US" sz="1200" b="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25</a:t>
            </a:fld>
            <a:endParaRPr lang="en-AU"/>
          </a:p>
        </p:txBody>
      </p:sp>
    </p:spTree>
    <p:extLst>
      <p:ext uri="{BB962C8B-B14F-4D97-AF65-F5344CB8AC3E}">
        <p14:creationId xmlns:p14="http://schemas.microsoft.com/office/powerpoint/2010/main" val="35301366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err="1">
                <a:solidFill>
                  <a:schemeClr val="tx1"/>
                </a:solidFill>
                <a:effectLst/>
                <a:latin typeface="+mn-lt"/>
                <a:ea typeface="+mn-ea"/>
                <a:cs typeface="+mn-cs"/>
              </a:rPr>
              <a:t>XGBoost</a:t>
            </a:r>
            <a:r>
              <a:rPr lang="en-US" sz="1200" b="0" kern="1200" dirty="0">
                <a:solidFill>
                  <a:schemeClr val="tx1"/>
                </a:solidFill>
                <a:effectLst/>
                <a:latin typeface="+mn-lt"/>
                <a:ea typeface="+mn-ea"/>
                <a:cs typeface="+mn-cs"/>
              </a:rPr>
              <a:t> model delivers highly accurate predictions, as indicated by the following metrics: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 MAE (Mean Absolute Error) = 0.0426 → Predictions are extremely close to actual values, with an average error of only 0.0426 kW. </a:t>
            </a:r>
          </a:p>
          <a:p>
            <a:r>
              <a:rPr lang="en-US" sz="1200" b="0" kern="1200" dirty="0">
                <a:solidFill>
                  <a:schemeClr val="tx1"/>
                </a:solidFill>
                <a:effectLst/>
                <a:latin typeface="+mn-lt"/>
                <a:ea typeface="+mn-ea"/>
                <a:cs typeface="+mn-cs"/>
              </a:rPr>
              <a:t>- RMSE (Root Mean Squared Error) = 0.0050 → Low error variance, suggesting the model maintains stability across predictions.</a:t>
            </a:r>
          </a:p>
          <a:p>
            <a:pPr marL="171450" indent="-171450">
              <a:buFontTx/>
              <a:buChar char="-"/>
            </a:pPr>
            <a:r>
              <a:rPr lang="en-US" sz="1200" b="0" kern="1200" dirty="0">
                <a:solidFill>
                  <a:schemeClr val="tx1"/>
                </a:solidFill>
                <a:effectLst/>
                <a:latin typeface="+mn-lt"/>
                <a:ea typeface="+mn-ea"/>
                <a:cs typeface="+mn-cs"/>
              </a:rPr>
              <a:t>R² (Coefficient of Determination) = 0.9639 → The model explains 96.39% of the variance, indicating an excellent fit to the data.</a:t>
            </a:r>
          </a:p>
          <a:p>
            <a:pPr marL="0" indent="0">
              <a:buFontTx/>
              <a:buNone/>
            </a:pPr>
            <a:r>
              <a:rPr lang="en-US" b="1" dirty="0"/>
              <a:t>Gradient boosting</a:t>
            </a:r>
            <a:r>
              <a:rPr lang="en-US" dirty="0"/>
              <a:t> refines weak learners into a strong predictor, minimizing errors iteratively. </a:t>
            </a:r>
          </a:p>
          <a:p>
            <a:pPr marL="0" indent="0">
              <a:buFontTx/>
              <a:buNone/>
            </a:pPr>
            <a:r>
              <a:rPr lang="en-US" b="1" dirty="0"/>
              <a:t>Handling missing values &amp; nonlinearity</a:t>
            </a:r>
            <a:r>
              <a:rPr lang="en-US" dirty="0"/>
              <a:t> gives </a:t>
            </a:r>
            <a:r>
              <a:rPr lang="en-US" dirty="0" err="1"/>
              <a:t>XGBoost</a:t>
            </a:r>
            <a:r>
              <a:rPr lang="en-US" dirty="0"/>
              <a:t> a major advantage over traditional models.</a:t>
            </a:r>
            <a:endParaRPr lang="en-US" sz="1200" b="0" kern="1200" dirty="0">
              <a:solidFill>
                <a:schemeClr val="tx1"/>
              </a:solidFill>
              <a:effectLst/>
              <a:latin typeface="+mn-lt"/>
              <a:ea typeface="+mn-ea"/>
              <a:cs typeface="+mn-cs"/>
            </a:endParaRPr>
          </a:p>
          <a:p>
            <a:pPr marL="171450" indent="-171450">
              <a:buFontTx/>
              <a:buChar char="-"/>
            </a:pPr>
            <a:endParaRPr lang="en-US" sz="1200" b="0" kern="1200" dirty="0">
              <a:solidFill>
                <a:schemeClr val="tx1"/>
              </a:solidFill>
              <a:effectLst/>
              <a:latin typeface="+mn-lt"/>
              <a:ea typeface="+mn-ea"/>
              <a:cs typeface="+mn-cs"/>
            </a:endParaRP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26</a:t>
            </a:fld>
            <a:endParaRPr lang="en-AU"/>
          </a:p>
        </p:txBody>
      </p:sp>
    </p:spTree>
    <p:extLst>
      <p:ext uri="{BB962C8B-B14F-4D97-AF65-F5344CB8AC3E}">
        <p14:creationId xmlns:p14="http://schemas.microsoft.com/office/powerpoint/2010/main" val="4151412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XGBoost</a:t>
            </a:r>
            <a:r>
              <a:rPr lang="en-US" dirty="0"/>
              <a:t>: Strongest model, effectively capturing </a:t>
            </a:r>
            <a:r>
              <a:rPr lang="en-US" b="1" dirty="0"/>
              <a:t>complex interactions</a:t>
            </a:r>
            <a:r>
              <a:rPr lang="en-US" dirty="0"/>
              <a:t> like temperature non-linearities and holiday effects that others miss. </a:t>
            </a:r>
          </a:p>
          <a:p>
            <a:r>
              <a:rPr lang="en-US" b="1" dirty="0"/>
              <a:t>Auto-ARIMA</a:t>
            </a:r>
            <a:r>
              <a:rPr lang="en-US" dirty="0"/>
              <a:t>: Outperformed manual SARIMA/ARIMA configurations, optimizing parameters automatically for better trend-fitting. </a:t>
            </a:r>
          </a:p>
          <a:p>
            <a:r>
              <a:rPr lang="en-US" b="1" dirty="0"/>
              <a:t>Prophet &amp; SARIMAX_PCA</a:t>
            </a:r>
            <a:r>
              <a:rPr lang="en-US" dirty="0"/>
              <a:t>: Moderate performance (MAE ~0.163, R² 0.65-0.69), benefiting from </a:t>
            </a:r>
            <a:r>
              <a:rPr lang="en-US" b="1" dirty="0"/>
              <a:t>temperature/holiday features</a:t>
            </a:r>
            <a:r>
              <a:rPr lang="en-US" dirty="0"/>
              <a:t>, but PCA </a:t>
            </a:r>
            <a:r>
              <a:rPr lang="en-US" b="1" dirty="0"/>
              <a:t>may have limited its effectiveness</a:t>
            </a:r>
            <a:r>
              <a:rPr lang="en-US" dirty="0"/>
              <a:t>. </a:t>
            </a:r>
          </a:p>
          <a:p>
            <a:r>
              <a:rPr lang="en-US" b="1" dirty="0"/>
              <a:t>LSTM</a:t>
            </a:r>
            <a:r>
              <a:rPr lang="en-US" dirty="0"/>
              <a:t>: Underperformed due to </a:t>
            </a:r>
            <a:r>
              <a:rPr lang="en-US" b="1" dirty="0"/>
              <a:t>insufficient data for deep learning</a:t>
            </a:r>
            <a:r>
              <a:rPr lang="en-US" dirty="0"/>
              <a:t> or </a:t>
            </a:r>
            <a:r>
              <a:rPr lang="en-US" b="1" dirty="0"/>
              <a:t>suboptimal architecture choices</a:t>
            </a:r>
            <a:r>
              <a:rPr lang="en-US" dirty="0"/>
              <a:t>. </a:t>
            </a:r>
          </a:p>
          <a:p>
            <a:r>
              <a:rPr lang="en-US" b="1" dirty="0"/>
              <a:t>ARIMA Variants</a:t>
            </a:r>
            <a:r>
              <a:rPr lang="en-US" dirty="0"/>
              <a:t>: Consistently weaker performance (MAE 0.16-0.18); PCA </a:t>
            </a:r>
            <a:r>
              <a:rPr lang="en-US" b="1" dirty="0"/>
              <a:t>reduced feature complexity</a:t>
            </a:r>
            <a:r>
              <a:rPr lang="en-US" dirty="0"/>
              <a:t>, leading to lower accuracy compared to Auto-ARIMA.</a:t>
            </a:r>
            <a:endParaRPr lang="en-AU" sz="120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5C16C640-3DC0-49B9-9360-5582FB148844}" type="slidenum">
              <a:rPr lang="en-AU" smtClean="0"/>
              <a:t>27</a:t>
            </a:fld>
            <a:endParaRPr lang="en-AU"/>
          </a:p>
        </p:txBody>
      </p:sp>
    </p:spTree>
    <p:extLst>
      <p:ext uri="{BB962C8B-B14F-4D97-AF65-F5344CB8AC3E}">
        <p14:creationId xmlns:p14="http://schemas.microsoft.com/office/powerpoint/2010/main" val="1139820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Create several time-based features to gain more insight into when energy is consumed, such as the day, weekdays versus weekends, or seasonal variations, holidays.</a:t>
            </a:r>
            <a:endParaRPr lang="en-AU" sz="1200" dirty="0"/>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3</a:t>
            </a:fld>
            <a:endParaRPr lang="en-AU"/>
          </a:p>
        </p:txBody>
      </p:sp>
    </p:spTree>
    <p:extLst>
      <p:ext uri="{BB962C8B-B14F-4D97-AF65-F5344CB8AC3E}">
        <p14:creationId xmlns:p14="http://schemas.microsoft.com/office/powerpoint/2010/main" val="678254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Peak and Dip Patterns:</a:t>
            </a:r>
            <a:r>
              <a:rPr kumimoji="0" lang="en-US" altLang="en-US" sz="1200" b="0" i="0" u="none" strike="noStrike" cap="none" normalizeH="0" baseline="0" dirty="0">
                <a:ln>
                  <a:noFill/>
                </a:ln>
                <a:solidFill>
                  <a:schemeClr val="tx1"/>
                </a:solidFill>
                <a:effectLst/>
                <a:latin typeface="Arial" panose="020B0604020202020204" pitchFamily="34" charset="0"/>
              </a:rPr>
              <a:t> There seem to be distinct periods of higher and lower energy usage throughout the year. This suggests that energy consumption fluctuates based on seasonal variations—possibly increasing during colder months due to heating demands and decreasing in milder seasons.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Yearly Consistency:</a:t>
            </a:r>
            <a:r>
              <a:rPr kumimoji="0" lang="en-US" altLang="en-US" sz="1200" b="0" i="0" u="none" strike="noStrike" cap="none" normalizeH="0" baseline="0" dirty="0">
                <a:ln>
                  <a:noFill/>
                </a:ln>
                <a:solidFill>
                  <a:schemeClr val="tx1"/>
                </a:solidFill>
                <a:effectLst/>
                <a:latin typeface="Arial" panose="020B0604020202020204" pitchFamily="34" charset="0"/>
              </a:rPr>
              <a:t> The general shape of the trend appears similar across multiple years, meaning energy usage patterns are somewhat predictable based on past data. </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4</a:t>
            </a:fld>
            <a:endParaRPr lang="en-AU"/>
          </a:p>
        </p:txBody>
      </p:sp>
    </p:spTree>
    <p:extLst>
      <p:ext uri="{BB962C8B-B14F-4D97-AF65-F5344CB8AC3E}">
        <p14:creationId xmlns:p14="http://schemas.microsoft.com/office/powerpoint/2010/main" val="304466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Used rolling z-score to detect outliers</a:t>
            </a:r>
          </a:p>
          <a:p>
            <a:r>
              <a:rPr lang="en-US" sz="1200" dirty="0" err="1"/>
              <a:t>Winsorization</a:t>
            </a:r>
            <a:r>
              <a:rPr lang="en-US" sz="1200" dirty="0"/>
              <a:t> (1%-99%) used to treat them</a:t>
            </a:r>
          </a:p>
          <a:p>
            <a:r>
              <a:rPr lang="en-US" sz="1200" b="0" kern="1200" dirty="0">
                <a:solidFill>
                  <a:schemeClr val="tx1"/>
                </a:solidFill>
                <a:effectLst/>
                <a:latin typeface="+mn-lt"/>
                <a:ea typeface="+mn-ea"/>
                <a:cs typeface="+mn-cs"/>
              </a:rPr>
              <a:t>- The </a:t>
            </a:r>
            <a:r>
              <a:rPr lang="en-US" sz="1200" b="0" kern="1200" dirty="0" err="1">
                <a:solidFill>
                  <a:schemeClr val="tx1"/>
                </a:solidFill>
                <a:effectLst/>
                <a:latin typeface="+mn-lt"/>
                <a:ea typeface="+mn-ea"/>
                <a:cs typeface="+mn-cs"/>
              </a:rPr>
              <a:t>winsorizing</a:t>
            </a:r>
            <a:r>
              <a:rPr lang="en-US" sz="1200" b="0" kern="1200" dirty="0">
                <a:solidFill>
                  <a:schemeClr val="tx1"/>
                </a:solidFill>
                <a:effectLst/>
                <a:latin typeface="+mn-lt"/>
                <a:ea typeface="+mn-ea"/>
                <a:cs typeface="+mn-cs"/>
              </a:rPr>
              <a:t> method successfully reduced the impact of extreme outliers</a:t>
            </a:r>
          </a:p>
          <a:p>
            <a:r>
              <a:rPr lang="en-US" sz="1200" b="0" kern="1200" dirty="0">
                <a:solidFill>
                  <a:schemeClr val="tx1"/>
                </a:solidFill>
                <a:effectLst/>
                <a:latin typeface="+mn-lt"/>
                <a:ea typeface="+mn-ea"/>
                <a:cs typeface="+mn-cs"/>
              </a:rPr>
              <a:t>- Data integrity is preserved (no gaps in the time series)</a:t>
            </a:r>
          </a:p>
          <a:p>
            <a:r>
              <a:rPr lang="en-US" sz="1200" b="0" kern="1200" dirty="0">
                <a:solidFill>
                  <a:schemeClr val="tx1"/>
                </a:solidFill>
                <a:effectLst/>
                <a:latin typeface="+mn-lt"/>
                <a:ea typeface="+mn-ea"/>
                <a:cs typeface="+mn-cs"/>
              </a:rPr>
              <a:t>- The underlying patterns remain visible while extreme noise is reduced</a:t>
            </a:r>
          </a:p>
          <a:p>
            <a:r>
              <a:rPr lang="en-US" sz="1200" b="0" kern="1200" dirty="0">
                <a:solidFill>
                  <a:schemeClr val="tx1"/>
                </a:solidFill>
                <a:effectLst/>
                <a:latin typeface="+mn-lt"/>
                <a:ea typeface="+mn-ea"/>
                <a:cs typeface="+mn-cs"/>
              </a:rPr>
              <a:t>- This approach is particularly suitable for energy consumption data where extreme values might represent measurement errors or unusual events</a:t>
            </a:r>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This preprocessing step would make the data more suitable for forecasting models and statistical analysis by reducing the influence of extreme outliers while maintaining the dataset's temporal structure.</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5</a:t>
            </a:fld>
            <a:endParaRPr lang="en-AU"/>
          </a:p>
        </p:txBody>
      </p:sp>
    </p:spTree>
    <p:extLst>
      <p:ext uri="{BB962C8B-B14F-4D97-AF65-F5344CB8AC3E}">
        <p14:creationId xmlns:p14="http://schemas.microsoft.com/office/powerpoint/2010/main" val="299531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Seasonal Patterns:</a:t>
            </a:r>
            <a:endParaRPr lang="en-US" dirty="0"/>
          </a:p>
          <a:p>
            <a:r>
              <a:rPr lang="en-US" dirty="0"/>
              <a:t>Winter: Highest consumption  across all years, 2007 and 2010 have the highest </a:t>
            </a:r>
          </a:p>
          <a:p>
            <a:r>
              <a:rPr lang="en-US" dirty="0"/>
              <a:t>Summer: Consistently lowest consumption except 2007 (August) and 2010 (July) have unexpected spikes</a:t>
            </a:r>
          </a:p>
          <a:p>
            <a:r>
              <a:rPr lang="en-US" dirty="0"/>
              <a:t>Spring/Fall: Moderate levels of energy consumption.</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7</a:t>
            </a:fld>
            <a:endParaRPr lang="en-AU"/>
          </a:p>
        </p:txBody>
      </p:sp>
    </p:spTree>
    <p:extLst>
      <p:ext uri="{BB962C8B-B14F-4D97-AF65-F5344CB8AC3E}">
        <p14:creationId xmlns:p14="http://schemas.microsoft.com/office/powerpoint/2010/main" val="484902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Overcast conditions drive the highest power consumption, likely due to reduced natural light requiring more artificial lighting and potentially cooler temperatures increasing heating demand. Snow conditions also show high consumption, probably from heating loads during cold weather.</a:t>
            </a:r>
          </a:p>
          <a:p>
            <a:r>
              <a:rPr lang="en-US" dirty="0"/>
              <a:t>Surprisingly, clear weather falls in the middle range, while cloudy and rainy conditions show the lowest consumption - possibly due to milder temperatures reducing both heating and cooling needs.</a:t>
            </a:r>
          </a:p>
          <a:p>
            <a:r>
              <a:rPr lang="en-US" dirty="0"/>
              <a:t>The 37% difference between highest (overcast) and lowest (cloudy) consumption demonstrates significant weather sensitivity in this facility's power usage.</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8</a:t>
            </a:fld>
            <a:endParaRPr lang="en-AU"/>
          </a:p>
        </p:txBody>
      </p:sp>
    </p:spTree>
    <p:extLst>
      <p:ext uri="{BB962C8B-B14F-4D97-AF65-F5344CB8AC3E}">
        <p14:creationId xmlns:p14="http://schemas.microsoft.com/office/powerpoint/2010/main" val="757378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Higher weekend consumption suggests more occupancy when people are home.</a:t>
            </a:r>
          </a:p>
          <a:p>
            <a:r>
              <a:rPr lang="en-US" dirty="0"/>
              <a:t>Mid-week minimum (Wednesday) indicates reduced activity during busy weekdays.</a:t>
            </a:r>
          </a:p>
          <a:p>
            <a:r>
              <a:rPr lang="en-US" dirty="0"/>
              <a:t>As above also we saw 2007 has the highest energy consumption both in weekdays and weekend then other years. </a:t>
            </a:r>
          </a:p>
        </p:txBody>
      </p:sp>
      <p:sp>
        <p:nvSpPr>
          <p:cNvPr id="4" name="Slide Number Placeholder 3"/>
          <p:cNvSpPr>
            <a:spLocks noGrp="1"/>
          </p:cNvSpPr>
          <p:nvPr>
            <p:ph type="sldNum" sz="quarter" idx="5"/>
          </p:nvPr>
        </p:nvSpPr>
        <p:spPr/>
        <p:txBody>
          <a:bodyPr/>
          <a:lstStyle/>
          <a:p>
            <a:fld id="{5C16C640-3DC0-49B9-9360-5582FB148844}" type="slidenum">
              <a:rPr lang="en-AU" smtClean="0"/>
              <a:t>9</a:t>
            </a:fld>
            <a:endParaRPr lang="en-AU"/>
          </a:p>
        </p:txBody>
      </p:sp>
    </p:spTree>
    <p:extLst>
      <p:ext uri="{BB962C8B-B14F-4D97-AF65-F5344CB8AC3E}">
        <p14:creationId xmlns:p14="http://schemas.microsoft.com/office/powerpoint/2010/main" val="3297697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Weekend effect strongest</a:t>
            </a:r>
            <a:r>
              <a:rPr lang="en-US" dirty="0"/>
              <a:t>: 0.20 correlation confirms higher weekend consumption</a:t>
            </a:r>
          </a:p>
          <a:p>
            <a:r>
              <a:rPr lang="en-US" b="1" dirty="0"/>
              <a:t>Temperature inverse relationship</a:t>
            </a:r>
            <a:r>
              <a:rPr lang="en-US" dirty="0"/>
              <a:t>: -0.16 suggests lower consumption when warmer (heating-dominated system)</a:t>
            </a:r>
          </a:p>
          <a:p>
            <a:r>
              <a:rPr lang="en-US" b="1" dirty="0"/>
              <a:t>Weekly pattern matters more than monthly/yearly</a:t>
            </a:r>
            <a:r>
              <a:rPr lang="en-US" dirty="0"/>
              <a:t>: </a:t>
            </a:r>
            <a:r>
              <a:rPr lang="en-US" dirty="0" err="1"/>
              <a:t>day_of_week</a:t>
            </a:r>
            <a:r>
              <a:rPr lang="en-US" dirty="0"/>
              <a:t> (0.17) shows more influence than month (-0.08)</a:t>
            </a:r>
          </a:p>
          <a:p>
            <a:r>
              <a:rPr lang="en-US" b="1" dirty="0"/>
              <a:t>Multicollinearity Note:</a:t>
            </a:r>
            <a:r>
              <a:rPr lang="en-US" dirty="0"/>
              <a:t> </a:t>
            </a:r>
            <a:r>
              <a:rPr lang="en-US" dirty="0" err="1"/>
              <a:t>day_of_week</a:t>
            </a:r>
            <a:r>
              <a:rPr lang="en-US" dirty="0"/>
              <a:t> and </a:t>
            </a:r>
            <a:r>
              <a:rPr lang="en-US" dirty="0" err="1"/>
              <a:t>is_weekend</a:t>
            </a:r>
            <a:r>
              <a:rPr lang="en-US" dirty="0"/>
              <a:t> show strong correlation (0.79) - choose one to avoid redundancy. </a:t>
            </a:r>
          </a:p>
          <a:p>
            <a:endParaRPr lang="en-AU" dirty="0"/>
          </a:p>
        </p:txBody>
      </p:sp>
      <p:sp>
        <p:nvSpPr>
          <p:cNvPr id="4" name="Slide Number Placeholder 3"/>
          <p:cNvSpPr>
            <a:spLocks noGrp="1"/>
          </p:cNvSpPr>
          <p:nvPr>
            <p:ph type="sldNum" sz="quarter" idx="5"/>
          </p:nvPr>
        </p:nvSpPr>
        <p:spPr/>
        <p:txBody>
          <a:bodyPr/>
          <a:lstStyle/>
          <a:p>
            <a:fld id="{5C16C640-3DC0-49B9-9360-5582FB148844}" type="slidenum">
              <a:rPr lang="en-AU" smtClean="0"/>
              <a:t>10</a:t>
            </a:fld>
            <a:endParaRPr lang="en-AU"/>
          </a:p>
        </p:txBody>
      </p:sp>
    </p:spTree>
    <p:extLst>
      <p:ext uri="{BB962C8B-B14F-4D97-AF65-F5344CB8AC3E}">
        <p14:creationId xmlns:p14="http://schemas.microsoft.com/office/powerpoint/2010/main" val="421564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71525" y="1967266"/>
            <a:ext cx="1971675" cy="2547257"/>
          </a:xfrm>
          <a:noFill/>
        </p:spPr>
        <p:txBody>
          <a:bodyPr vert="horz" lIns="91440" tIns="45720" rIns="91440" bIns="45720" rtlCol="0" anchor="ctr">
            <a:normAutofit/>
          </a:bodyPr>
          <a:lstStyle/>
          <a:p>
            <a:pPr defTabSz="914400">
              <a:lnSpc>
                <a:spcPct val="90000"/>
              </a:lnSpc>
            </a:pPr>
            <a:r>
              <a:rPr lang="en-US" sz="2400" kern="1200">
                <a:solidFill>
                  <a:srgbClr val="FFFFFF"/>
                </a:solidFill>
                <a:latin typeface="+mj-lt"/>
                <a:ea typeface="+mj-ea"/>
                <a:cs typeface="+mj-cs"/>
              </a:rPr>
              <a:t>Time Series EDA and Forecasting on Power Consumption Data</a:t>
            </a:r>
          </a:p>
        </p:txBody>
      </p:sp>
      <p:pic>
        <p:nvPicPr>
          <p:cNvPr id="6" name="Picture 5">
            <a:extLst>
              <a:ext uri="{FF2B5EF4-FFF2-40B4-BE49-F238E27FC236}">
                <a16:creationId xmlns:a16="http://schemas.microsoft.com/office/drawing/2014/main" id="{1365D3B5-6547-71FA-3CD4-98DBC415C474}"/>
              </a:ext>
            </a:extLst>
          </p:cNvPr>
          <p:cNvPicPr>
            <a:picLocks noChangeAspect="1"/>
          </p:cNvPicPr>
          <p:nvPr/>
        </p:nvPicPr>
        <p:blipFill>
          <a:blip r:embed="rId3"/>
          <a:stretch>
            <a:fillRect/>
          </a:stretch>
        </p:blipFill>
        <p:spPr>
          <a:xfrm>
            <a:off x="3520409" y="1597047"/>
            <a:ext cx="5085525" cy="3661577"/>
          </a:xfrm>
          <a:prstGeom prst="rect">
            <a:avLst/>
          </a:prstGeom>
        </p:spPr>
      </p:pic>
      <p:sp>
        <p:nvSpPr>
          <p:cNvPr id="4" name="TextBox 3">
            <a:extLst>
              <a:ext uri="{FF2B5EF4-FFF2-40B4-BE49-F238E27FC236}">
                <a16:creationId xmlns:a16="http://schemas.microsoft.com/office/drawing/2014/main" id="{79602C7D-E34C-3EE4-75FE-9D07B87A079B}"/>
              </a:ext>
            </a:extLst>
          </p:cNvPr>
          <p:cNvSpPr txBox="1"/>
          <p:nvPr/>
        </p:nvSpPr>
        <p:spPr>
          <a:xfrm>
            <a:off x="3711388" y="5220164"/>
            <a:ext cx="1721223" cy="723275"/>
          </a:xfrm>
          <a:prstGeom prst="rect">
            <a:avLst/>
          </a:prstGeom>
          <a:noFill/>
        </p:spPr>
        <p:txBody>
          <a:bodyPr wrap="square" rtlCol="0">
            <a:spAutoFit/>
          </a:bodyPr>
          <a:lstStyle/>
          <a:p>
            <a:pPr algn="ctr">
              <a:spcAft>
                <a:spcPts val="600"/>
              </a:spcAft>
            </a:pPr>
            <a:r>
              <a:rPr lang="en-US" dirty="0"/>
              <a:t>Gokarna Bhusal</a:t>
            </a:r>
          </a:p>
          <a:p>
            <a:pPr algn="ctr">
              <a:spcAft>
                <a:spcPts val="600"/>
              </a:spcAft>
            </a:pPr>
            <a:r>
              <a:rPr lang="en-US" dirty="0"/>
              <a:t>24.06.2025</a:t>
            </a:r>
            <a:endParaRPr lang="en-A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DF13FD-D982-221F-D4E3-42F35F6051A5}"/>
              </a:ext>
            </a:extLst>
          </p:cNvPr>
          <p:cNvPicPr>
            <a:picLocks noChangeAspect="1"/>
          </p:cNvPicPr>
          <p:nvPr/>
        </p:nvPicPr>
        <p:blipFill>
          <a:blip r:embed="rId3"/>
          <a:stretch>
            <a:fillRect/>
          </a:stretch>
        </p:blipFill>
        <p:spPr>
          <a:xfrm>
            <a:off x="520593" y="0"/>
            <a:ext cx="8623407" cy="5615492"/>
          </a:xfrm>
          <a:prstGeom prst="rect">
            <a:avLst/>
          </a:prstGeom>
        </p:spPr>
      </p:pic>
      <p:sp>
        <p:nvSpPr>
          <p:cNvPr id="8" name="Oval 7">
            <a:extLst>
              <a:ext uri="{FF2B5EF4-FFF2-40B4-BE49-F238E27FC236}">
                <a16:creationId xmlns:a16="http://schemas.microsoft.com/office/drawing/2014/main" id="{5430D2C6-EC16-C8B3-FC7E-4435E5E0C9DF}"/>
              </a:ext>
            </a:extLst>
          </p:cNvPr>
          <p:cNvSpPr/>
          <p:nvPr/>
        </p:nvSpPr>
        <p:spPr>
          <a:xfrm>
            <a:off x="2280621" y="1570616"/>
            <a:ext cx="311972" cy="25818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B37AD622-3F06-5EF6-2A2C-3349AF1D72EB}"/>
              </a:ext>
            </a:extLst>
          </p:cNvPr>
          <p:cNvSpPr/>
          <p:nvPr/>
        </p:nvSpPr>
        <p:spPr>
          <a:xfrm>
            <a:off x="2820297" y="1593924"/>
            <a:ext cx="311972" cy="25818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0" name="Oval 9">
            <a:extLst>
              <a:ext uri="{FF2B5EF4-FFF2-40B4-BE49-F238E27FC236}">
                <a16:creationId xmlns:a16="http://schemas.microsoft.com/office/drawing/2014/main" id="{FCA319E0-98F4-EA6D-374E-92B168CD8DED}"/>
              </a:ext>
            </a:extLst>
          </p:cNvPr>
          <p:cNvSpPr/>
          <p:nvPr/>
        </p:nvSpPr>
        <p:spPr>
          <a:xfrm>
            <a:off x="3872753" y="1583166"/>
            <a:ext cx="398033" cy="25818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1" name="Oval 10">
            <a:extLst>
              <a:ext uri="{FF2B5EF4-FFF2-40B4-BE49-F238E27FC236}">
                <a16:creationId xmlns:a16="http://schemas.microsoft.com/office/drawing/2014/main" id="{AB76170F-B1A7-819F-176C-19F591F08200}"/>
              </a:ext>
            </a:extLst>
          </p:cNvPr>
          <p:cNvSpPr/>
          <p:nvPr/>
        </p:nvSpPr>
        <p:spPr>
          <a:xfrm>
            <a:off x="5455922" y="1604680"/>
            <a:ext cx="311972" cy="25818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4" name="Content Placeholder 3">
            <a:extLst>
              <a:ext uri="{FF2B5EF4-FFF2-40B4-BE49-F238E27FC236}">
                <a16:creationId xmlns:a16="http://schemas.microsoft.com/office/drawing/2014/main" id="{84FFE5A5-4630-EC83-3344-96B96C245FA9}"/>
              </a:ext>
            </a:extLst>
          </p:cNvPr>
          <p:cNvSpPr>
            <a:spLocks noGrp="1"/>
          </p:cNvSpPr>
          <p:nvPr>
            <p:ph idx="1"/>
          </p:nvPr>
        </p:nvSpPr>
        <p:spPr/>
        <p:txBody>
          <a:bodyPr/>
          <a:lstStyle/>
          <a:p>
            <a:endParaRPr lang="en-AU"/>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0C25-4012-E487-F99F-0112D10E590F}"/>
              </a:ext>
            </a:extLst>
          </p:cNvPr>
          <p:cNvSpPr>
            <a:spLocks noGrp="1"/>
          </p:cNvSpPr>
          <p:nvPr>
            <p:ph type="ctrTitle"/>
          </p:nvPr>
        </p:nvSpPr>
        <p:spPr>
          <a:xfrm>
            <a:off x="1842556" y="439127"/>
            <a:ext cx="4649993" cy="806824"/>
          </a:xfrm>
        </p:spPr>
        <p:txBody>
          <a:bodyPr/>
          <a:lstStyle/>
          <a:p>
            <a:r>
              <a:rPr lang="en-US" dirty="0"/>
              <a:t>Is data stationary??</a:t>
            </a:r>
            <a:endParaRPr lang="en-AU" dirty="0"/>
          </a:p>
        </p:txBody>
      </p:sp>
      <p:sp>
        <p:nvSpPr>
          <p:cNvPr id="3" name="AutoShape 2" descr="Image result for stationary data">
            <a:extLst>
              <a:ext uri="{FF2B5EF4-FFF2-40B4-BE49-F238E27FC236}">
                <a16:creationId xmlns:a16="http://schemas.microsoft.com/office/drawing/2014/main" id="{1DECDEC2-205C-0D78-4E07-823DECB794F3}"/>
              </a:ext>
            </a:extLst>
          </p:cNvPr>
          <p:cNvSpPr>
            <a:spLocks noChangeAspect="1" noChangeArrowheads="1"/>
          </p:cNvSpPr>
          <p:nvPr/>
        </p:nvSpPr>
        <p:spPr bwMode="auto">
          <a:xfrm>
            <a:off x="2247003" y="3276599"/>
            <a:ext cx="2477397" cy="24773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6" name="Picture 5">
            <a:extLst>
              <a:ext uri="{FF2B5EF4-FFF2-40B4-BE49-F238E27FC236}">
                <a16:creationId xmlns:a16="http://schemas.microsoft.com/office/drawing/2014/main" id="{2C2791F8-0310-B9BF-260B-B47E976DAD4A}"/>
              </a:ext>
            </a:extLst>
          </p:cNvPr>
          <p:cNvPicPr>
            <a:picLocks noChangeAspect="1"/>
          </p:cNvPicPr>
          <p:nvPr/>
        </p:nvPicPr>
        <p:blipFill>
          <a:blip r:embed="rId3"/>
          <a:stretch>
            <a:fillRect/>
          </a:stretch>
        </p:blipFill>
        <p:spPr>
          <a:xfrm>
            <a:off x="668215" y="1617406"/>
            <a:ext cx="6998677" cy="4857582"/>
          </a:xfrm>
          <a:prstGeom prst="rect">
            <a:avLst/>
          </a:prstGeom>
        </p:spPr>
      </p:pic>
    </p:spTree>
    <p:extLst>
      <p:ext uri="{BB962C8B-B14F-4D97-AF65-F5344CB8AC3E}">
        <p14:creationId xmlns:p14="http://schemas.microsoft.com/office/powerpoint/2010/main" val="2665655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CCF9058-5DAA-CBB0-9026-F3220D758CA4}"/>
              </a:ext>
            </a:extLst>
          </p:cNvPr>
          <p:cNvSpPr txBox="1"/>
          <p:nvPr/>
        </p:nvSpPr>
        <p:spPr>
          <a:xfrm>
            <a:off x="339634" y="770709"/>
            <a:ext cx="8699863" cy="4524315"/>
          </a:xfrm>
          <a:prstGeom prst="rect">
            <a:avLst/>
          </a:prstGeom>
          <a:noFill/>
        </p:spPr>
        <p:txBody>
          <a:bodyPr wrap="square">
            <a:spAutoFit/>
          </a:bodyPr>
          <a:lstStyle/>
          <a:p>
            <a:r>
              <a:rPr lang="en-AU" dirty="0"/>
              <a:t>=== Stationarity Test Results for Original Series ===</a:t>
            </a:r>
          </a:p>
          <a:p>
            <a:r>
              <a:rPr lang="en-AU" dirty="0"/>
              <a:t>ADF Test p-value: -6.550292</a:t>
            </a:r>
          </a:p>
          <a:p>
            <a:r>
              <a:rPr lang="en-AU" dirty="0"/>
              <a:t>ADF Critical Values: {'1%': -3.4351147636466535, '5%': -2.863644291237025, '10%': -2.5678903221157023}</a:t>
            </a:r>
          </a:p>
          <a:p>
            <a:r>
              <a:rPr lang="en-AU" dirty="0"/>
              <a:t>KPSS Test p-value: 0.028211</a:t>
            </a:r>
          </a:p>
          <a:p>
            <a:r>
              <a:rPr lang="en-AU" dirty="0"/>
              <a:t>KPSS Critical Values: {'10%': 0.347, '5%': 0.463, '2.5%': 0.574, '1%': 0.739}</a:t>
            </a:r>
          </a:p>
          <a:p>
            <a:r>
              <a:rPr lang="en-AU" dirty="0"/>
              <a:t>⚠️  Mixed results - further investigation needed</a:t>
            </a:r>
          </a:p>
          <a:p>
            <a:endParaRPr lang="en-AU" dirty="0"/>
          </a:p>
          <a:p>
            <a:r>
              <a:rPr lang="en-AU" dirty="0"/>
              <a:t>=== Stationarity Test Results for First Difference ===</a:t>
            </a:r>
          </a:p>
          <a:p>
            <a:endParaRPr lang="en-AU" dirty="0"/>
          </a:p>
          <a:p>
            <a:r>
              <a:rPr lang="en-AU" dirty="0"/>
              <a:t>ADF Test p-value: -14.274336</a:t>
            </a:r>
          </a:p>
          <a:p>
            <a:r>
              <a:rPr lang="en-AU" dirty="0"/>
              <a:t>ADF Critical Values: {'1%': -3.4351147636466535, '5%': -2.863644291237025, '10%': -2.5678903221157023}</a:t>
            </a:r>
          </a:p>
          <a:p>
            <a:r>
              <a:rPr lang="en-AU" dirty="0"/>
              <a:t>KPSS Test p-value: 0.100000</a:t>
            </a:r>
          </a:p>
          <a:p>
            <a:r>
              <a:rPr lang="en-AU" dirty="0"/>
              <a:t>KPSS Critical Values: {'10%': 0.347, '5%': 0.463, '2.5%': 0.574, '1%': 0.739}</a:t>
            </a:r>
          </a:p>
          <a:p>
            <a:r>
              <a:rPr lang="en-AU" dirty="0"/>
              <a:t>✅ Series is STATIONARY (both tests confirm)</a:t>
            </a:r>
          </a:p>
        </p:txBody>
      </p:sp>
      <p:sp>
        <p:nvSpPr>
          <p:cNvPr id="8" name="Oval 7">
            <a:extLst>
              <a:ext uri="{FF2B5EF4-FFF2-40B4-BE49-F238E27FC236}">
                <a16:creationId xmlns:a16="http://schemas.microsoft.com/office/drawing/2014/main" id="{8F20AB72-1F8A-314B-FBCC-0FF662242543}"/>
              </a:ext>
            </a:extLst>
          </p:cNvPr>
          <p:cNvSpPr/>
          <p:nvPr/>
        </p:nvSpPr>
        <p:spPr>
          <a:xfrm>
            <a:off x="1567543" y="1031966"/>
            <a:ext cx="1502228" cy="378823"/>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46286BD0-99CB-A2BF-A876-BBAEDA4E1797}"/>
              </a:ext>
            </a:extLst>
          </p:cNvPr>
          <p:cNvSpPr/>
          <p:nvPr/>
        </p:nvSpPr>
        <p:spPr>
          <a:xfrm>
            <a:off x="2033451" y="1859281"/>
            <a:ext cx="1502228" cy="378823"/>
          </a:xfrm>
          <a:prstGeom prst="ellipse">
            <a:avLst/>
          </a:prstGeom>
          <a:noFill/>
          <a:ln w="28575">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0" name="Arrow: Right 9">
            <a:extLst>
              <a:ext uri="{FF2B5EF4-FFF2-40B4-BE49-F238E27FC236}">
                <a16:creationId xmlns:a16="http://schemas.microsoft.com/office/drawing/2014/main" id="{B90158F8-7961-2B4A-3B21-019A8D5FEC4E}"/>
              </a:ext>
            </a:extLst>
          </p:cNvPr>
          <p:cNvSpPr/>
          <p:nvPr/>
        </p:nvSpPr>
        <p:spPr>
          <a:xfrm rot="10800000">
            <a:off x="3344091" y="3546567"/>
            <a:ext cx="600892" cy="215537"/>
          </a:xfrm>
          <a:prstGeom prst="rightArrow">
            <a:avLst/>
          </a:prstGeom>
          <a:solidFill>
            <a:srgbClr val="FF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1" name="Arrow: Right 10">
            <a:extLst>
              <a:ext uri="{FF2B5EF4-FFF2-40B4-BE49-F238E27FC236}">
                <a16:creationId xmlns:a16="http://schemas.microsoft.com/office/drawing/2014/main" id="{868E58F1-E370-858D-9C37-6C28DF86212F}"/>
              </a:ext>
            </a:extLst>
          </p:cNvPr>
          <p:cNvSpPr/>
          <p:nvPr/>
        </p:nvSpPr>
        <p:spPr>
          <a:xfrm rot="10800000">
            <a:off x="3365861" y="4352112"/>
            <a:ext cx="600892" cy="215537"/>
          </a:xfrm>
          <a:prstGeom prst="rightArrow">
            <a:avLst/>
          </a:prstGeom>
          <a:solidFill>
            <a:srgbClr val="FF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194827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994CAF-0A85-77EE-9C03-8E39D8F78C60}"/>
              </a:ext>
            </a:extLst>
          </p:cNvPr>
          <p:cNvPicPr>
            <a:picLocks noChangeAspect="1"/>
          </p:cNvPicPr>
          <p:nvPr/>
        </p:nvPicPr>
        <p:blipFill>
          <a:blip r:embed="rId3"/>
          <a:stretch>
            <a:fillRect/>
          </a:stretch>
        </p:blipFill>
        <p:spPr>
          <a:xfrm>
            <a:off x="96819" y="667524"/>
            <a:ext cx="8950362" cy="5272462"/>
          </a:xfrm>
          <a:prstGeom prst="rect">
            <a:avLst/>
          </a:prstGeom>
        </p:spPr>
      </p:pic>
      <p:sp>
        <p:nvSpPr>
          <p:cNvPr id="6" name="TextBox 5">
            <a:extLst>
              <a:ext uri="{FF2B5EF4-FFF2-40B4-BE49-F238E27FC236}">
                <a16:creationId xmlns:a16="http://schemas.microsoft.com/office/drawing/2014/main" id="{AC4A108C-248E-7A2A-5111-E139AAF38A3C}"/>
              </a:ext>
            </a:extLst>
          </p:cNvPr>
          <p:cNvSpPr txBox="1"/>
          <p:nvPr/>
        </p:nvSpPr>
        <p:spPr>
          <a:xfrm>
            <a:off x="96819" y="102768"/>
            <a:ext cx="3369833" cy="369332"/>
          </a:xfrm>
          <a:prstGeom prst="rect">
            <a:avLst/>
          </a:prstGeom>
          <a:noFill/>
        </p:spPr>
        <p:txBody>
          <a:bodyPr wrap="none" rtlCol="0">
            <a:spAutoFit/>
          </a:bodyPr>
          <a:lstStyle/>
          <a:p>
            <a:r>
              <a:rPr lang="en-US" b="1" dirty="0"/>
              <a:t>Decomposition of Target variable</a:t>
            </a:r>
            <a:endParaRPr lang="en-AU" b="1" dirty="0"/>
          </a:p>
        </p:txBody>
      </p:sp>
      <p:cxnSp>
        <p:nvCxnSpPr>
          <p:cNvPr id="8" name="Straight Arrow Connector 7">
            <a:extLst>
              <a:ext uri="{FF2B5EF4-FFF2-40B4-BE49-F238E27FC236}">
                <a16:creationId xmlns:a16="http://schemas.microsoft.com/office/drawing/2014/main" id="{5B6102F5-A720-9E1E-11AB-79BAE9295E8A}"/>
              </a:ext>
            </a:extLst>
          </p:cNvPr>
          <p:cNvCxnSpPr>
            <a:cxnSpLocks/>
          </p:cNvCxnSpPr>
          <p:nvPr/>
        </p:nvCxnSpPr>
        <p:spPr>
          <a:xfrm flipH="1">
            <a:off x="860612" y="5225860"/>
            <a:ext cx="1592131" cy="88448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48244A59-4462-4360-7547-D509BE3E695A}"/>
              </a:ext>
            </a:extLst>
          </p:cNvPr>
          <p:cNvSpPr txBox="1"/>
          <p:nvPr/>
        </p:nvSpPr>
        <p:spPr>
          <a:xfrm>
            <a:off x="75303" y="5961502"/>
            <a:ext cx="4754880" cy="369332"/>
          </a:xfrm>
          <a:prstGeom prst="rect">
            <a:avLst/>
          </a:prstGeom>
          <a:noFill/>
        </p:spPr>
        <p:txBody>
          <a:bodyPr wrap="square" rtlCol="0">
            <a:spAutoFit/>
          </a:bodyPr>
          <a:lstStyle/>
          <a:p>
            <a:r>
              <a:rPr lang="en-US" dirty="0"/>
              <a:t>has not fully captured all trends and seasonality</a:t>
            </a:r>
            <a:endParaRPr lang="en-AU" dirty="0"/>
          </a:p>
        </p:txBody>
      </p:sp>
      <p:cxnSp>
        <p:nvCxnSpPr>
          <p:cNvPr id="12" name="Straight Arrow Connector 11">
            <a:extLst>
              <a:ext uri="{FF2B5EF4-FFF2-40B4-BE49-F238E27FC236}">
                <a16:creationId xmlns:a16="http://schemas.microsoft.com/office/drawing/2014/main" id="{A25F498F-AD31-0D60-E9CE-3AE2867F8E70}"/>
              </a:ext>
            </a:extLst>
          </p:cNvPr>
          <p:cNvCxnSpPr/>
          <p:nvPr/>
        </p:nvCxnSpPr>
        <p:spPr>
          <a:xfrm>
            <a:off x="5948979" y="3894268"/>
            <a:ext cx="677732" cy="221607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3" name="TextBox 12">
            <a:extLst>
              <a:ext uri="{FF2B5EF4-FFF2-40B4-BE49-F238E27FC236}">
                <a16:creationId xmlns:a16="http://schemas.microsoft.com/office/drawing/2014/main" id="{386DCB98-99B5-CA82-1274-02EE474D9C3B}"/>
              </a:ext>
            </a:extLst>
          </p:cNvPr>
          <p:cNvSpPr txBox="1"/>
          <p:nvPr/>
        </p:nvSpPr>
        <p:spPr>
          <a:xfrm>
            <a:off x="6497620" y="6005810"/>
            <a:ext cx="2201180" cy="369332"/>
          </a:xfrm>
          <a:prstGeom prst="rect">
            <a:avLst/>
          </a:prstGeom>
          <a:noFill/>
        </p:spPr>
        <p:txBody>
          <a:bodyPr wrap="none" rtlCol="0">
            <a:spAutoFit/>
          </a:bodyPr>
          <a:lstStyle/>
          <a:p>
            <a:r>
              <a:rPr lang="en-AU" dirty="0"/>
              <a:t>clear repeating cycles</a:t>
            </a:r>
          </a:p>
        </p:txBody>
      </p:sp>
      <p:cxnSp>
        <p:nvCxnSpPr>
          <p:cNvPr id="15" name="Straight Arrow Connector 14">
            <a:extLst>
              <a:ext uri="{FF2B5EF4-FFF2-40B4-BE49-F238E27FC236}">
                <a16:creationId xmlns:a16="http://schemas.microsoft.com/office/drawing/2014/main" id="{7CC60870-79F7-7528-4CD5-7F6972D46DE6}"/>
              </a:ext>
            </a:extLst>
          </p:cNvPr>
          <p:cNvCxnSpPr/>
          <p:nvPr/>
        </p:nvCxnSpPr>
        <p:spPr>
          <a:xfrm flipV="1">
            <a:off x="5583219" y="482858"/>
            <a:ext cx="1258645" cy="188382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6" name="TextBox 15">
            <a:extLst>
              <a:ext uri="{FF2B5EF4-FFF2-40B4-BE49-F238E27FC236}">
                <a16:creationId xmlns:a16="http://schemas.microsoft.com/office/drawing/2014/main" id="{62F84BC5-C5ED-3E31-95BD-33C7F22767CE}"/>
              </a:ext>
            </a:extLst>
          </p:cNvPr>
          <p:cNvSpPr txBox="1"/>
          <p:nvPr/>
        </p:nvSpPr>
        <p:spPr>
          <a:xfrm>
            <a:off x="5736661" y="167429"/>
            <a:ext cx="3291286" cy="646331"/>
          </a:xfrm>
          <a:prstGeom prst="rect">
            <a:avLst/>
          </a:prstGeom>
          <a:noFill/>
        </p:spPr>
        <p:txBody>
          <a:bodyPr wrap="none" rtlCol="0">
            <a:spAutoFit/>
          </a:bodyPr>
          <a:lstStyle/>
          <a:p>
            <a:r>
              <a:rPr lang="en-US" altLang="en-US" dirty="0">
                <a:latin typeface="Arial" panose="020B0604020202020204" pitchFamily="34" charset="0"/>
              </a:rPr>
              <a:t>remains close to </a:t>
            </a:r>
            <a:r>
              <a:rPr lang="en-US" altLang="en-US" b="1" dirty="0">
                <a:latin typeface="Arial" panose="020B0604020202020204" pitchFamily="34" charset="0"/>
              </a:rPr>
              <a:t>zero</a:t>
            </a:r>
            <a:r>
              <a:rPr lang="en-US" altLang="en-US" dirty="0">
                <a:latin typeface="Arial" panose="020B0604020202020204" pitchFamily="34" charset="0"/>
              </a:rPr>
              <a:t> overall </a:t>
            </a:r>
          </a:p>
          <a:p>
            <a:endParaRPr lang="en-AU" dirty="0"/>
          </a:p>
        </p:txBody>
      </p:sp>
      <p:sp>
        <p:nvSpPr>
          <p:cNvPr id="18" name="Rectangle 2">
            <a:extLst>
              <a:ext uri="{FF2B5EF4-FFF2-40B4-BE49-F238E27FC236}">
                <a16:creationId xmlns:a16="http://schemas.microsoft.com/office/drawing/2014/main" id="{82948850-6B55-5B19-3628-3F4C5D13D03E}"/>
              </a:ext>
            </a:extLst>
          </p:cNvPr>
          <p:cNvSpPr>
            <a:spLocks noChangeArrowheads="1"/>
          </p:cNvSpPr>
          <p:nvPr/>
        </p:nvSpPr>
        <p:spPr bwMode="auto">
          <a:xfrm>
            <a:off x="152400" y="-32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6433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B05DE0-65C2-BFFF-A684-7D99F62C2639}"/>
              </a:ext>
            </a:extLst>
          </p:cNvPr>
          <p:cNvPicPr>
            <a:picLocks noChangeAspect="1"/>
          </p:cNvPicPr>
          <p:nvPr/>
        </p:nvPicPr>
        <p:blipFill>
          <a:blip r:embed="rId3"/>
          <a:stretch>
            <a:fillRect/>
          </a:stretch>
        </p:blipFill>
        <p:spPr>
          <a:xfrm>
            <a:off x="0" y="692064"/>
            <a:ext cx="9144000" cy="3150220"/>
          </a:xfrm>
          <a:prstGeom prst="rect">
            <a:avLst/>
          </a:prstGeom>
        </p:spPr>
      </p:pic>
      <p:sp>
        <p:nvSpPr>
          <p:cNvPr id="6" name="TextBox 5">
            <a:extLst>
              <a:ext uri="{FF2B5EF4-FFF2-40B4-BE49-F238E27FC236}">
                <a16:creationId xmlns:a16="http://schemas.microsoft.com/office/drawing/2014/main" id="{5819158C-ECDB-7D68-EC17-F340136289C7}"/>
              </a:ext>
            </a:extLst>
          </p:cNvPr>
          <p:cNvSpPr txBox="1"/>
          <p:nvPr/>
        </p:nvSpPr>
        <p:spPr>
          <a:xfrm>
            <a:off x="204395" y="68157"/>
            <a:ext cx="1839558" cy="400110"/>
          </a:xfrm>
          <a:prstGeom prst="rect">
            <a:avLst/>
          </a:prstGeom>
          <a:noFill/>
        </p:spPr>
        <p:txBody>
          <a:bodyPr wrap="square" rtlCol="0">
            <a:spAutoFit/>
          </a:bodyPr>
          <a:lstStyle/>
          <a:p>
            <a:r>
              <a:rPr lang="en-US" sz="2000" b="1" dirty="0" err="1"/>
              <a:t>acf</a:t>
            </a:r>
            <a:r>
              <a:rPr lang="en-US" sz="2000" b="1" dirty="0"/>
              <a:t> and </a:t>
            </a:r>
            <a:r>
              <a:rPr lang="en-US" sz="2000" b="1" dirty="0" err="1"/>
              <a:t>pacf</a:t>
            </a:r>
            <a:endParaRPr lang="en-AU" sz="2000" b="1" dirty="0"/>
          </a:p>
        </p:txBody>
      </p:sp>
      <p:sp>
        <p:nvSpPr>
          <p:cNvPr id="7" name="Oval 6">
            <a:extLst>
              <a:ext uri="{FF2B5EF4-FFF2-40B4-BE49-F238E27FC236}">
                <a16:creationId xmlns:a16="http://schemas.microsoft.com/office/drawing/2014/main" id="{5FE727AC-67E8-97EE-7B08-0A08E2BE426E}"/>
              </a:ext>
            </a:extLst>
          </p:cNvPr>
          <p:cNvSpPr/>
          <p:nvPr/>
        </p:nvSpPr>
        <p:spPr>
          <a:xfrm>
            <a:off x="5185186" y="2431228"/>
            <a:ext cx="1312434" cy="60242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58654DBC-141A-2164-CF18-636109A362FA}"/>
              </a:ext>
            </a:extLst>
          </p:cNvPr>
          <p:cNvSpPr/>
          <p:nvPr/>
        </p:nvSpPr>
        <p:spPr>
          <a:xfrm>
            <a:off x="467957" y="2506532"/>
            <a:ext cx="597050" cy="60242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7A3AEB2E-1A11-508C-AAE3-170072B0FC43}"/>
              </a:ext>
            </a:extLst>
          </p:cNvPr>
          <p:cNvCxnSpPr>
            <a:stCxn id="7" idx="4"/>
          </p:cNvCxnSpPr>
          <p:nvPr/>
        </p:nvCxnSpPr>
        <p:spPr>
          <a:xfrm flipH="1">
            <a:off x="5830645" y="3033656"/>
            <a:ext cx="10758" cy="14092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8A0CB9D-5C97-4946-B62D-18C4FFEE6347}"/>
              </a:ext>
            </a:extLst>
          </p:cNvPr>
          <p:cNvCxnSpPr/>
          <p:nvPr/>
        </p:nvCxnSpPr>
        <p:spPr>
          <a:xfrm flipH="1">
            <a:off x="789791" y="2927873"/>
            <a:ext cx="10758" cy="14092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4F6E2CBF-FB17-7E44-30E7-21D63D6786A9}"/>
              </a:ext>
            </a:extLst>
          </p:cNvPr>
          <p:cNvSpPr txBox="1"/>
          <p:nvPr/>
        </p:nvSpPr>
        <p:spPr>
          <a:xfrm>
            <a:off x="467957" y="4615031"/>
            <a:ext cx="885179" cy="369332"/>
          </a:xfrm>
          <a:prstGeom prst="rect">
            <a:avLst/>
          </a:prstGeom>
          <a:noFill/>
        </p:spPr>
        <p:txBody>
          <a:bodyPr wrap="none" rtlCol="0">
            <a:spAutoFit/>
          </a:bodyPr>
          <a:lstStyle/>
          <a:p>
            <a:r>
              <a:rPr lang="en-US" dirty="0"/>
              <a:t>Ma=1 ?</a:t>
            </a:r>
            <a:endParaRPr lang="en-AU" dirty="0"/>
          </a:p>
        </p:txBody>
      </p:sp>
      <p:sp>
        <p:nvSpPr>
          <p:cNvPr id="13" name="TextBox 12">
            <a:extLst>
              <a:ext uri="{FF2B5EF4-FFF2-40B4-BE49-F238E27FC236}">
                <a16:creationId xmlns:a16="http://schemas.microsoft.com/office/drawing/2014/main" id="{9623589C-8067-D3F7-0B67-D201AD9A825F}"/>
              </a:ext>
            </a:extLst>
          </p:cNvPr>
          <p:cNvSpPr txBox="1"/>
          <p:nvPr/>
        </p:nvSpPr>
        <p:spPr>
          <a:xfrm>
            <a:off x="5388055" y="4416039"/>
            <a:ext cx="885179" cy="369332"/>
          </a:xfrm>
          <a:prstGeom prst="rect">
            <a:avLst/>
          </a:prstGeom>
          <a:noFill/>
        </p:spPr>
        <p:txBody>
          <a:bodyPr wrap="none" rtlCol="0">
            <a:spAutoFit/>
          </a:bodyPr>
          <a:lstStyle/>
          <a:p>
            <a:r>
              <a:rPr lang="en-US" dirty="0"/>
              <a:t>Ma=6 ?</a:t>
            </a:r>
            <a:endParaRPr lang="en-AU" dirty="0"/>
          </a:p>
        </p:txBody>
      </p:sp>
    </p:spTree>
    <p:extLst>
      <p:ext uri="{BB962C8B-B14F-4D97-AF65-F5344CB8AC3E}">
        <p14:creationId xmlns:p14="http://schemas.microsoft.com/office/powerpoint/2010/main" val="140195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5D126-F198-A85C-3CBB-A879B05EFA0F}"/>
              </a:ext>
            </a:extLst>
          </p:cNvPr>
          <p:cNvSpPr>
            <a:spLocks noGrp="1"/>
          </p:cNvSpPr>
          <p:nvPr>
            <p:ph type="title"/>
          </p:nvPr>
        </p:nvSpPr>
        <p:spPr>
          <a:xfrm>
            <a:off x="457200" y="282385"/>
            <a:ext cx="8229600" cy="664285"/>
          </a:xfrm>
        </p:spPr>
        <p:txBody>
          <a:bodyPr>
            <a:noAutofit/>
          </a:bodyPr>
          <a:lstStyle/>
          <a:p>
            <a:r>
              <a:rPr lang="en-US" sz="2400" dirty="0"/>
              <a:t>ARIMA(</a:t>
            </a:r>
            <a:r>
              <a:rPr lang="en-US" sz="2400" dirty="0" err="1"/>
              <a:t>df</a:t>
            </a:r>
            <a:r>
              <a:rPr lang="en-US" sz="2400" dirty="0"/>
              <a:t>['</a:t>
            </a:r>
            <a:r>
              <a:rPr lang="en-US" sz="2400" dirty="0" err="1"/>
              <a:t>power_diff</a:t>
            </a:r>
            <a:r>
              <a:rPr lang="en-US" sz="2400" dirty="0"/>
              <a:t>'], order=(6, 0, 1))</a:t>
            </a:r>
            <a:br>
              <a:rPr lang="en-US" sz="2400" dirty="0"/>
            </a:br>
            <a:endParaRPr lang="en-AU" sz="2400" dirty="0"/>
          </a:p>
        </p:txBody>
      </p:sp>
      <p:pic>
        <p:nvPicPr>
          <p:cNvPr id="7" name="Picture 6">
            <a:extLst>
              <a:ext uri="{FF2B5EF4-FFF2-40B4-BE49-F238E27FC236}">
                <a16:creationId xmlns:a16="http://schemas.microsoft.com/office/drawing/2014/main" id="{81DE02B6-5494-730B-9572-E3532AD11178}"/>
              </a:ext>
            </a:extLst>
          </p:cNvPr>
          <p:cNvPicPr>
            <a:picLocks noChangeAspect="1"/>
          </p:cNvPicPr>
          <p:nvPr/>
        </p:nvPicPr>
        <p:blipFill>
          <a:blip r:embed="rId3"/>
          <a:stretch>
            <a:fillRect/>
          </a:stretch>
        </p:blipFill>
        <p:spPr>
          <a:xfrm>
            <a:off x="0" y="742076"/>
            <a:ext cx="9144000" cy="4663844"/>
          </a:xfrm>
          <a:prstGeom prst="rect">
            <a:avLst/>
          </a:prstGeom>
        </p:spPr>
      </p:pic>
      <p:cxnSp>
        <p:nvCxnSpPr>
          <p:cNvPr id="10" name="Straight Connector 9">
            <a:extLst>
              <a:ext uri="{FF2B5EF4-FFF2-40B4-BE49-F238E27FC236}">
                <a16:creationId xmlns:a16="http://schemas.microsoft.com/office/drawing/2014/main" id="{97DAAF55-55AA-17D6-9203-226FC95CEE2D}"/>
              </a:ext>
            </a:extLst>
          </p:cNvPr>
          <p:cNvCxnSpPr/>
          <p:nvPr/>
        </p:nvCxnSpPr>
        <p:spPr>
          <a:xfrm>
            <a:off x="150607" y="3119719"/>
            <a:ext cx="5723068"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1" name="Straight Connector 10">
            <a:extLst>
              <a:ext uri="{FF2B5EF4-FFF2-40B4-BE49-F238E27FC236}">
                <a16:creationId xmlns:a16="http://schemas.microsoft.com/office/drawing/2014/main" id="{C8C20D6A-48AE-E85E-08B1-B788B202EF8D}"/>
              </a:ext>
            </a:extLst>
          </p:cNvPr>
          <p:cNvCxnSpPr/>
          <p:nvPr/>
        </p:nvCxnSpPr>
        <p:spPr>
          <a:xfrm>
            <a:off x="150607" y="4035912"/>
            <a:ext cx="5723068"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2" name="Straight Connector 11">
            <a:extLst>
              <a:ext uri="{FF2B5EF4-FFF2-40B4-BE49-F238E27FC236}">
                <a16:creationId xmlns:a16="http://schemas.microsoft.com/office/drawing/2014/main" id="{A4AA57C0-2391-236D-9B91-541D0FC935C4}"/>
              </a:ext>
            </a:extLst>
          </p:cNvPr>
          <p:cNvCxnSpPr/>
          <p:nvPr/>
        </p:nvCxnSpPr>
        <p:spPr>
          <a:xfrm>
            <a:off x="86064" y="4231341"/>
            <a:ext cx="5723068"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14" name="Straight Arrow Connector 13">
            <a:extLst>
              <a:ext uri="{FF2B5EF4-FFF2-40B4-BE49-F238E27FC236}">
                <a16:creationId xmlns:a16="http://schemas.microsoft.com/office/drawing/2014/main" id="{E9DF0090-0490-CA3F-B1EE-9C19D55FFCF2}"/>
              </a:ext>
            </a:extLst>
          </p:cNvPr>
          <p:cNvCxnSpPr/>
          <p:nvPr/>
        </p:nvCxnSpPr>
        <p:spPr>
          <a:xfrm>
            <a:off x="4658064" y="4658061"/>
            <a:ext cx="0" cy="10757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354F87E5-8BD1-2850-6E8A-0B48C0CE849D}"/>
              </a:ext>
            </a:extLst>
          </p:cNvPr>
          <p:cNvCxnSpPr/>
          <p:nvPr/>
        </p:nvCxnSpPr>
        <p:spPr>
          <a:xfrm>
            <a:off x="9081237" y="4649091"/>
            <a:ext cx="0" cy="10757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70B721B-3BAE-B58A-B729-1F61293E8F76}"/>
              </a:ext>
            </a:extLst>
          </p:cNvPr>
          <p:cNvSpPr txBox="1"/>
          <p:nvPr/>
        </p:nvSpPr>
        <p:spPr>
          <a:xfrm>
            <a:off x="457199" y="5601348"/>
            <a:ext cx="5050711" cy="646331"/>
          </a:xfrm>
          <a:prstGeom prst="rect">
            <a:avLst/>
          </a:prstGeom>
          <a:noFill/>
        </p:spPr>
        <p:txBody>
          <a:bodyPr wrap="square" rtlCol="0">
            <a:spAutoFit/>
          </a:bodyPr>
          <a:lstStyle/>
          <a:p>
            <a:r>
              <a:rPr lang="en-AU" dirty="0"/>
              <a:t>indicates no significant autocorrelation in residuals</a:t>
            </a:r>
          </a:p>
          <a:p>
            <a:endParaRPr lang="en-AU" dirty="0"/>
          </a:p>
        </p:txBody>
      </p:sp>
      <p:sp>
        <p:nvSpPr>
          <p:cNvPr id="17" name="TextBox 16">
            <a:extLst>
              <a:ext uri="{FF2B5EF4-FFF2-40B4-BE49-F238E27FC236}">
                <a16:creationId xmlns:a16="http://schemas.microsoft.com/office/drawing/2014/main" id="{BD26EB13-9A6D-0284-8727-36A6213229E3}"/>
              </a:ext>
            </a:extLst>
          </p:cNvPr>
          <p:cNvSpPr txBox="1"/>
          <p:nvPr/>
        </p:nvSpPr>
        <p:spPr>
          <a:xfrm>
            <a:off x="6614397" y="5542445"/>
            <a:ext cx="2529603" cy="646331"/>
          </a:xfrm>
          <a:prstGeom prst="rect">
            <a:avLst/>
          </a:prstGeom>
          <a:noFill/>
        </p:spPr>
        <p:txBody>
          <a:bodyPr wrap="none" rtlCol="0">
            <a:spAutoFit/>
          </a:bodyPr>
          <a:lstStyle/>
          <a:p>
            <a:r>
              <a:rPr lang="en-AU" dirty="0"/>
              <a:t>non-normally distributed</a:t>
            </a:r>
          </a:p>
          <a:p>
            <a:endParaRPr lang="en-AU" dirty="0"/>
          </a:p>
        </p:txBody>
      </p:sp>
    </p:spTree>
    <p:extLst>
      <p:ext uri="{BB962C8B-B14F-4D97-AF65-F5344CB8AC3E}">
        <p14:creationId xmlns:p14="http://schemas.microsoft.com/office/powerpoint/2010/main" val="1069827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56A1-3E37-B705-789C-C29D931B820E}"/>
              </a:ext>
            </a:extLst>
          </p:cNvPr>
          <p:cNvSpPr>
            <a:spLocks noGrp="1"/>
          </p:cNvSpPr>
          <p:nvPr>
            <p:ph type="ctrTitle"/>
          </p:nvPr>
        </p:nvSpPr>
        <p:spPr>
          <a:xfrm>
            <a:off x="0" y="32685"/>
            <a:ext cx="9144000" cy="515956"/>
          </a:xfrm>
        </p:spPr>
        <p:txBody>
          <a:bodyPr>
            <a:normAutofit fontScale="90000"/>
          </a:bodyPr>
          <a:lstStyle/>
          <a:p>
            <a:r>
              <a:rPr lang="en-US" dirty="0" err="1"/>
              <a:t>Xgboost</a:t>
            </a:r>
            <a:r>
              <a:rPr lang="en-US" dirty="0"/>
              <a:t> and </a:t>
            </a:r>
            <a:r>
              <a:rPr lang="en-US" dirty="0" err="1"/>
              <a:t>shap</a:t>
            </a:r>
            <a:r>
              <a:rPr lang="en-US" dirty="0"/>
              <a:t> for feature selection</a:t>
            </a:r>
            <a:endParaRPr lang="en-AU" dirty="0"/>
          </a:p>
        </p:txBody>
      </p:sp>
      <p:pic>
        <p:nvPicPr>
          <p:cNvPr id="6" name="Picture 5">
            <a:extLst>
              <a:ext uri="{FF2B5EF4-FFF2-40B4-BE49-F238E27FC236}">
                <a16:creationId xmlns:a16="http://schemas.microsoft.com/office/drawing/2014/main" id="{966702F1-C18E-B0C7-B2A5-45CAB2516269}"/>
              </a:ext>
            </a:extLst>
          </p:cNvPr>
          <p:cNvPicPr>
            <a:picLocks noChangeAspect="1"/>
          </p:cNvPicPr>
          <p:nvPr/>
        </p:nvPicPr>
        <p:blipFill>
          <a:blip r:embed="rId3"/>
          <a:stretch>
            <a:fillRect/>
          </a:stretch>
        </p:blipFill>
        <p:spPr>
          <a:xfrm>
            <a:off x="10881" y="1104900"/>
            <a:ext cx="8911802" cy="4822565"/>
          </a:xfrm>
          <a:prstGeom prst="rect">
            <a:avLst/>
          </a:prstGeom>
        </p:spPr>
      </p:pic>
    </p:spTree>
    <p:extLst>
      <p:ext uri="{BB962C8B-B14F-4D97-AF65-F5344CB8AC3E}">
        <p14:creationId xmlns:p14="http://schemas.microsoft.com/office/powerpoint/2010/main" val="2839896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7E5A-8CF9-F61A-3651-1F5555C5D84F}"/>
              </a:ext>
            </a:extLst>
          </p:cNvPr>
          <p:cNvSpPr>
            <a:spLocks noGrp="1"/>
          </p:cNvSpPr>
          <p:nvPr>
            <p:ph type="title"/>
          </p:nvPr>
        </p:nvSpPr>
        <p:spPr>
          <a:xfrm>
            <a:off x="0" y="935018"/>
            <a:ext cx="7342094" cy="420017"/>
          </a:xfrm>
        </p:spPr>
        <p:txBody>
          <a:bodyPr>
            <a:normAutofit fontScale="90000"/>
          </a:bodyPr>
          <a:lstStyle/>
          <a:p>
            <a:r>
              <a:rPr lang="en-US" sz="2800" dirty="0"/>
              <a:t>Standard vs Rolling </a:t>
            </a:r>
            <a:r>
              <a:rPr lang="en-US" sz="2800" dirty="0" err="1"/>
              <a:t>Forcasting</a:t>
            </a:r>
            <a:endParaRPr lang="en-AU" sz="2800" dirty="0"/>
          </a:p>
        </p:txBody>
      </p:sp>
      <p:sp>
        <p:nvSpPr>
          <p:cNvPr id="3" name="Content Placeholder 2">
            <a:extLst>
              <a:ext uri="{FF2B5EF4-FFF2-40B4-BE49-F238E27FC236}">
                <a16:creationId xmlns:a16="http://schemas.microsoft.com/office/drawing/2014/main" id="{8438457F-A41B-44A8-3991-821FDE4F2E07}"/>
              </a:ext>
            </a:extLst>
          </p:cNvPr>
          <p:cNvSpPr>
            <a:spLocks noGrp="1"/>
          </p:cNvSpPr>
          <p:nvPr>
            <p:ph idx="1"/>
          </p:nvPr>
        </p:nvSpPr>
        <p:spPr>
          <a:xfrm>
            <a:off x="1245944" y="2120899"/>
            <a:ext cx="6652111" cy="2324101"/>
          </a:xfrm>
        </p:spPr>
        <p:txBody>
          <a:bodyPr>
            <a:normAutofit fontScale="92500" lnSpcReduction="10000"/>
          </a:bodyPr>
          <a:lstStyle/>
          <a:p>
            <a:r>
              <a:rPr lang="en-US" sz="2000" dirty="0"/>
              <a:t>Best parameters: {'p’: 3, 'd’: 1, 'q': 4}</a:t>
            </a:r>
          </a:p>
          <a:p>
            <a:pPr marL="0" indent="0">
              <a:buNone/>
            </a:pPr>
            <a:endParaRPr lang="en-US" sz="2000" dirty="0"/>
          </a:p>
          <a:p>
            <a:r>
              <a:rPr lang="en-US" sz="2000" b="1" dirty="0"/>
              <a:t>Standard Forecast : </a:t>
            </a:r>
          </a:p>
          <a:p>
            <a:r>
              <a:rPr lang="pt-BR" sz="2000" dirty="0"/>
              <a:t>MAE: 0.1678, MSE: 0.0505, R2: 0.6466</a:t>
            </a:r>
          </a:p>
          <a:p>
            <a:pPr marL="0" indent="0">
              <a:buNone/>
            </a:pPr>
            <a:endParaRPr lang="pt-BR" sz="2000" dirty="0"/>
          </a:p>
          <a:p>
            <a:r>
              <a:rPr lang="en-AU" sz="2000" b="1" dirty="0"/>
              <a:t>Rolling Forecast (Step-by-Step Prediction) :</a:t>
            </a:r>
            <a:endParaRPr lang="en-AU" sz="2000" dirty="0">
              <a:latin typeface="Consolas" panose="020B0609020204030204" pitchFamily="49" charset="0"/>
            </a:endParaRPr>
          </a:p>
          <a:p>
            <a:r>
              <a:rPr lang="en-AU" sz="2000" dirty="0">
                <a:latin typeface="Consolas" panose="020B0609020204030204" pitchFamily="49" charset="0"/>
              </a:rPr>
              <a:t>MAE: 0.1665, MSE: 0.0485, R2: 0.6603</a:t>
            </a:r>
            <a:endParaRPr lang="en-AU" sz="2000" dirty="0"/>
          </a:p>
          <a:p>
            <a:endParaRPr lang="en-AU" sz="2000" dirty="0"/>
          </a:p>
          <a:p>
            <a:endParaRPr lang="en-US" sz="2000" dirty="0"/>
          </a:p>
        </p:txBody>
      </p:sp>
    </p:spTree>
    <p:extLst>
      <p:ext uri="{BB962C8B-B14F-4D97-AF65-F5344CB8AC3E}">
        <p14:creationId xmlns:p14="http://schemas.microsoft.com/office/powerpoint/2010/main" val="1809765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908B-B2D5-6FFB-D5CE-3C95EE210CEE}"/>
              </a:ext>
            </a:extLst>
          </p:cNvPr>
          <p:cNvSpPr>
            <a:spLocks noGrp="1"/>
          </p:cNvSpPr>
          <p:nvPr>
            <p:ph type="title"/>
          </p:nvPr>
        </p:nvSpPr>
        <p:spPr>
          <a:xfrm>
            <a:off x="115644" y="3501195"/>
            <a:ext cx="4047114" cy="404853"/>
          </a:xfrm>
        </p:spPr>
        <p:txBody>
          <a:bodyPr>
            <a:normAutofit fontScale="90000"/>
          </a:bodyPr>
          <a:lstStyle/>
          <a:p>
            <a:r>
              <a:rPr lang="en-US" sz="2800" dirty="0"/>
              <a:t>Forecast for next 15 days</a:t>
            </a:r>
            <a:endParaRPr lang="en-AU" sz="2800" dirty="0"/>
          </a:p>
        </p:txBody>
      </p:sp>
      <p:pic>
        <p:nvPicPr>
          <p:cNvPr id="5" name="Picture 4">
            <a:extLst>
              <a:ext uri="{FF2B5EF4-FFF2-40B4-BE49-F238E27FC236}">
                <a16:creationId xmlns:a16="http://schemas.microsoft.com/office/drawing/2014/main" id="{81A7F8CC-87A1-FC42-CCE3-A0E4F56EA20F}"/>
              </a:ext>
            </a:extLst>
          </p:cNvPr>
          <p:cNvPicPr>
            <a:picLocks noChangeAspect="1"/>
          </p:cNvPicPr>
          <p:nvPr/>
        </p:nvPicPr>
        <p:blipFill>
          <a:blip r:embed="rId3"/>
          <a:stretch>
            <a:fillRect/>
          </a:stretch>
        </p:blipFill>
        <p:spPr>
          <a:xfrm>
            <a:off x="368300" y="3906048"/>
            <a:ext cx="8660055" cy="2844800"/>
          </a:xfrm>
          <a:prstGeom prst="rect">
            <a:avLst/>
          </a:prstGeom>
        </p:spPr>
      </p:pic>
      <p:pic>
        <p:nvPicPr>
          <p:cNvPr id="9" name="Picture 8">
            <a:extLst>
              <a:ext uri="{FF2B5EF4-FFF2-40B4-BE49-F238E27FC236}">
                <a16:creationId xmlns:a16="http://schemas.microsoft.com/office/drawing/2014/main" id="{47914550-4D7B-A466-2DD0-F4655E0AE041}"/>
              </a:ext>
            </a:extLst>
          </p:cNvPr>
          <p:cNvPicPr>
            <a:picLocks noChangeAspect="1"/>
          </p:cNvPicPr>
          <p:nvPr/>
        </p:nvPicPr>
        <p:blipFill>
          <a:blip r:embed="rId4"/>
          <a:stretch>
            <a:fillRect/>
          </a:stretch>
        </p:blipFill>
        <p:spPr>
          <a:xfrm>
            <a:off x="115644" y="231064"/>
            <a:ext cx="8912711" cy="3241637"/>
          </a:xfrm>
          <a:prstGeom prst="rect">
            <a:avLst/>
          </a:prstGeom>
        </p:spPr>
      </p:pic>
    </p:spTree>
    <p:extLst>
      <p:ext uri="{BB962C8B-B14F-4D97-AF65-F5344CB8AC3E}">
        <p14:creationId xmlns:p14="http://schemas.microsoft.com/office/powerpoint/2010/main" val="1769354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E0B3-568B-DC14-82F4-467CC9B45548}"/>
              </a:ext>
            </a:extLst>
          </p:cNvPr>
          <p:cNvSpPr>
            <a:spLocks noGrp="1"/>
          </p:cNvSpPr>
          <p:nvPr>
            <p:ph type="title"/>
          </p:nvPr>
        </p:nvSpPr>
        <p:spPr>
          <a:xfrm>
            <a:off x="0" y="102832"/>
            <a:ext cx="9144000" cy="757779"/>
          </a:xfrm>
        </p:spPr>
        <p:txBody>
          <a:bodyPr>
            <a:noAutofit/>
          </a:bodyPr>
          <a:lstStyle/>
          <a:p>
            <a:r>
              <a:rPr lang="en-US" sz="2800" dirty="0"/>
              <a:t>Which feature has the most contribution to have this prediction?</a:t>
            </a:r>
            <a:endParaRPr lang="en-AU" sz="2800" dirty="0"/>
          </a:p>
        </p:txBody>
      </p:sp>
      <p:pic>
        <p:nvPicPr>
          <p:cNvPr id="5" name="Picture 4">
            <a:extLst>
              <a:ext uri="{FF2B5EF4-FFF2-40B4-BE49-F238E27FC236}">
                <a16:creationId xmlns:a16="http://schemas.microsoft.com/office/drawing/2014/main" id="{16CA7BE3-C060-81C3-FD94-08382B41294F}"/>
              </a:ext>
            </a:extLst>
          </p:cNvPr>
          <p:cNvPicPr>
            <a:picLocks noChangeAspect="1"/>
          </p:cNvPicPr>
          <p:nvPr/>
        </p:nvPicPr>
        <p:blipFill>
          <a:blip r:embed="rId3"/>
          <a:stretch>
            <a:fillRect/>
          </a:stretch>
        </p:blipFill>
        <p:spPr>
          <a:xfrm>
            <a:off x="317461" y="1621370"/>
            <a:ext cx="4125448" cy="2532844"/>
          </a:xfrm>
          <a:prstGeom prst="rect">
            <a:avLst/>
          </a:prstGeom>
        </p:spPr>
      </p:pic>
      <p:cxnSp>
        <p:nvCxnSpPr>
          <p:cNvPr id="7" name="Straight Arrow Connector 6">
            <a:extLst>
              <a:ext uri="{FF2B5EF4-FFF2-40B4-BE49-F238E27FC236}">
                <a16:creationId xmlns:a16="http://schemas.microsoft.com/office/drawing/2014/main" id="{3457D862-9918-BB62-D16D-4687DEEEBF50}"/>
              </a:ext>
            </a:extLst>
          </p:cNvPr>
          <p:cNvCxnSpPr/>
          <p:nvPr/>
        </p:nvCxnSpPr>
        <p:spPr>
          <a:xfrm>
            <a:off x="4087906" y="1990165"/>
            <a:ext cx="925158" cy="0"/>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8" name="TextBox 7">
            <a:extLst>
              <a:ext uri="{FF2B5EF4-FFF2-40B4-BE49-F238E27FC236}">
                <a16:creationId xmlns:a16="http://schemas.microsoft.com/office/drawing/2014/main" id="{756F9A83-FC1E-05F0-087F-A72AB24CC3F1}"/>
              </a:ext>
            </a:extLst>
          </p:cNvPr>
          <p:cNvSpPr txBox="1"/>
          <p:nvPr/>
        </p:nvSpPr>
        <p:spPr>
          <a:xfrm>
            <a:off x="4905487" y="1805499"/>
            <a:ext cx="2073260" cy="369332"/>
          </a:xfrm>
          <a:prstGeom prst="rect">
            <a:avLst/>
          </a:prstGeom>
          <a:noFill/>
        </p:spPr>
        <p:txBody>
          <a:bodyPr wrap="square" rtlCol="0">
            <a:spAutoFit/>
          </a:bodyPr>
          <a:lstStyle/>
          <a:p>
            <a:r>
              <a:rPr lang="en-US" dirty="0"/>
              <a:t>Short-term Memory</a:t>
            </a:r>
            <a:endParaRPr lang="en-AU" dirty="0"/>
          </a:p>
        </p:txBody>
      </p:sp>
      <p:sp>
        <p:nvSpPr>
          <p:cNvPr id="9" name="Oval 8">
            <a:extLst>
              <a:ext uri="{FF2B5EF4-FFF2-40B4-BE49-F238E27FC236}">
                <a16:creationId xmlns:a16="http://schemas.microsoft.com/office/drawing/2014/main" id="{02AF21B6-0427-5BB2-6B87-7E77829DBAFF}"/>
              </a:ext>
            </a:extLst>
          </p:cNvPr>
          <p:cNvSpPr/>
          <p:nvPr/>
        </p:nvSpPr>
        <p:spPr>
          <a:xfrm>
            <a:off x="828339" y="1781024"/>
            <a:ext cx="2259106" cy="833084"/>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982CFCF7-E28A-6724-22A4-F8CEC53F84D5}"/>
              </a:ext>
            </a:extLst>
          </p:cNvPr>
          <p:cNvCxnSpPr>
            <a:cxnSpLocks/>
          </p:cNvCxnSpPr>
          <p:nvPr/>
        </p:nvCxnSpPr>
        <p:spPr>
          <a:xfrm>
            <a:off x="2895601" y="2368476"/>
            <a:ext cx="2397161" cy="45002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13" name="TextBox 12">
            <a:extLst>
              <a:ext uri="{FF2B5EF4-FFF2-40B4-BE49-F238E27FC236}">
                <a16:creationId xmlns:a16="http://schemas.microsoft.com/office/drawing/2014/main" id="{0BC75EC2-BF56-E565-E0EB-FC0888A028EB}"/>
              </a:ext>
            </a:extLst>
          </p:cNvPr>
          <p:cNvSpPr txBox="1"/>
          <p:nvPr/>
        </p:nvSpPr>
        <p:spPr>
          <a:xfrm>
            <a:off x="5154706" y="2642817"/>
            <a:ext cx="3440654" cy="369332"/>
          </a:xfrm>
          <a:prstGeom prst="rect">
            <a:avLst/>
          </a:prstGeom>
          <a:noFill/>
        </p:spPr>
        <p:txBody>
          <a:bodyPr wrap="square" rtlCol="0">
            <a:spAutoFit/>
          </a:bodyPr>
          <a:lstStyle/>
          <a:p>
            <a:r>
              <a:rPr lang="en-US" dirty="0"/>
              <a:t>Autoregressive nature Dominates</a:t>
            </a:r>
            <a:endParaRPr lang="en-AU" dirty="0"/>
          </a:p>
        </p:txBody>
      </p:sp>
    </p:spTree>
    <p:extLst>
      <p:ext uri="{BB962C8B-B14F-4D97-AF65-F5344CB8AC3E}">
        <p14:creationId xmlns:p14="http://schemas.microsoft.com/office/powerpoint/2010/main" val="4130914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B3A9303-F122-ED0A-6F08-BC8893C3B3A5}"/>
              </a:ext>
            </a:extLst>
          </p:cNvPr>
          <p:cNvSpPr>
            <a:spLocks noGrp="1"/>
          </p:cNvSpPr>
          <p:nvPr>
            <p:ph type="ctrTitle"/>
          </p:nvPr>
        </p:nvSpPr>
        <p:spPr>
          <a:xfrm>
            <a:off x="685800" y="47051"/>
            <a:ext cx="7772400" cy="1470025"/>
          </a:xfrm>
        </p:spPr>
        <p:txBody>
          <a:bodyPr/>
          <a:lstStyle/>
          <a:p>
            <a:r>
              <a:rPr lang="en-US" dirty="0"/>
              <a:t>Data Preprocessing Flowchart</a:t>
            </a:r>
            <a:endParaRPr lang="en-AU" dirty="0"/>
          </a:p>
        </p:txBody>
      </p:sp>
      <p:pic>
        <p:nvPicPr>
          <p:cNvPr id="4" name="Picture 3">
            <a:extLst>
              <a:ext uri="{FF2B5EF4-FFF2-40B4-BE49-F238E27FC236}">
                <a16:creationId xmlns:a16="http://schemas.microsoft.com/office/drawing/2014/main" id="{82D1ECD7-CA82-3383-1A67-4E6500F26A3C}"/>
              </a:ext>
            </a:extLst>
          </p:cNvPr>
          <p:cNvPicPr>
            <a:picLocks noChangeAspect="1"/>
          </p:cNvPicPr>
          <p:nvPr/>
        </p:nvPicPr>
        <p:blipFill>
          <a:blip r:embed="rId3"/>
          <a:stretch>
            <a:fillRect/>
          </a:stretch>
        </p:blipFill>
        <p:spPr>
          <a:xfrm>
            <a:off x="0" y="1390544"/>
            <a:ext cx="9144000" cy="51954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F0A30-DD95-1D69-59E3-C068F01EF7C5}"/>
              </a:ext>
            </a:extLst>
          </p:cNvPr>
          <p:cNvSpPr>
            <a:spLocks noGrp="1"/>
          </p:cNvSpPr>
          <p:nvPr>
            <p:ph type="title"/>
          </p:nvPr>
        </p:nvSpPr>
        <p:spPr>
          <a:xfrm>
            <a:off x="469557" y="145084"/>
            <a:ext cx="7871254" cy="1519881"/>
          </a:xfrm>
        </p:spPr>
        <p:txBody>
          <a:bodyPr>
            <a:normAutofit fontScale="90000"/>
          </a:bodyPr>
          <a:lstStyle/>
          <a:p>
            <a:r>
              <a:rPr lang="en-US" sz="2800" dirty="0"/>
              <a:t>ARIMA MODEL WITH OPTUNA AND PCA</a:t>
            </a:r>
            <a:br>
              <a:rPr lang="en-US" sz="2800" dirty="0"/>
            </a:br>
            <a:r>
              <a:rPr lang="en-US" sz="3100" dirty="0"/>
              <a:t>Best ARIMA parameters: p=0, d=0, q=2</a:t>
            </a:r>
            <a:br>
              <a:rPr lang="en-US" sz="2800" dirty="0"/>
            </a:br>
            <a:r>
              <a:rPr lang="pt-BR" sz="3100" dirty="0"/>
              <a:t>MAE: 0.1870, MSE: 0.0598, R2: 0.6279</a:t>
            </a:r>
            <a:br>
              <a:rPr lang="en-AU" sz="2800" dirty="0"/>
            </a:br>
            <a:endParaRPr lang="en-AU" sz="2800" dirty="0"/>
          </a:p>
        </p:txBody>
      </p:sp>
      <p:pic>
        <p:nvPicPr>
          <p:cNvPr id="4" name="Picture 3">
            <a:extLst>
              <a:ext uri="{FF2B5EF4-FFF2-40B4-BE49-F238E27FC236}">
                <a16:creationId xmlns:a16="http://schemas.microsoft.com/office/drawing/2014/main" id="{5582F519-B347-69F3-C1FB-ACE4FC81D704}"/>
              </a:ext>
            </a:extLst>
          </p:cNvPr>
          <p:cNvPicPr>
            <a:picLocks noChangeAspect="1"/>
          </p:cNvPicPr>
          <p:nvPr/>
        </p:nvPicPr>
        <p:blipFill>
          <a:blip r:embed="rId2"/>
          <a:stretch>
            <a:fillRect/>
          </a:stretch>
        </p:blipFill>
        <p:spPr>
          <a:xfrm>
            <a:off x="0" y="2111809"/>
            <a:ext cx="9144000" cy="2913781"/>
          </a:xfrm>
          <a:prstGeom prst="rect">
            <a:avLst/>
          </a:prstGeom>
        </p:spPr>
      </p:pic>
    </p:spTree>
    <p:extLst>
      <p:ext uri="{BB962C8B-B14F-4D97-AF65-F5344CB8AC3E}">
        <p14:creationId xmlns:p14="http://schemas.microsoft.com/office/powerpoint/2010/main" val="1756694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AE3267-C04D-DDA7-E78E-86A1B1885230}"/>
              </a:ext>
            </a:extLst>
          </p:cNvPr>
          <p:cNvPicPr>
            <a:picLocks noGrp="1" noChangeAspect="1"/>
          </p:cNvPicPr>
          <p:nvPr>
            <p:ph idx="1"/>
          </p:nvPr>
        </p:nvPicPr>
        <p:blipFill>
          <a:blip r:embed="rId3"/>
          <a:stretch>
            <a:fillRect/>
          </a:stretch>
        </p:blipFill>
        <p:spPr>
          <a:xfrm>
            <a:off x="43029" y="715442"/>
            <a:ext cx="9057939" cy="2980509"/>
          </a:xfrm>
        </p:spPr>
      </p:pic>
      <p:pic>
        <p:nvPicPr>
          <p:cNvPr id="9" name="Picture 8">
            <a:extLst>
              <a:ext uri="{FF2B5EF4-FFF2-40B4-BE49-F238E27FC236}">
                <a16:creationId xmlns:a16="http://schemas.microsoft.com/office/drawing/2014/main" id="{EC7A4B1C-4A0A-CDC9-A593-2AA6CC8509FC}"/>
              </a:ext>
            </a:extLst>
          </p:cNvPr>
          <p:cNvPicPr>
            <a:picLocks noChangeAspect="1"/>
          </p:cNvPicPr>
          <p:nvPr/>
        </p:nvPicPr>
        <p:blipFill>
          <a:blip r:embed="rId4"/>
          <a:stretch>
            <a:fillRect/>
          </a:stretch>
        </p:blipFill>
        <p:spPr>
          <a:xfrm>
            <a:off x="-1" y="4071256"/>
            <a:ext cx="9144000" cy="2631272"/>
          </a:xfrm>
          <a:prstGeom prst="rect">
            <a:avLst/>
          </a:prstGeom>
        </p:spPr>
      </p:pic>
      <p:sp>
        <p:nvSpPr>
          <p:cNvPr id="13" name="TextBox 12">
            <a:extLst>
              <a:ext uri="{FF2B5EF4-FFF2-40B4-BE49-F238E27FC236}">
                <a16:creationId xmlns:a16="http://schemas.microsoft.com/office/drawing/2014/main" id="{047317B7-B7BE-B31D-EDF6-487BF1FBF03D}"/>
              </a:ext>
            </a:extLst>
          </p:cNvPr>
          <p:cNvSpPr txBox="1"/>
          <p:nvPr/>
        </p:nvSpPr>
        <p:spPr>
          <a:xfrm>
            <a:off x="3645243" y="-29194"/>
            <a:ext cx="5197541" cy="923330"/>
          </a:xfrm>
          <a:prstGeom prst="rect">
            <a:avLst/>
          </a:prstGeom>
          <a:noFill/>
        </p:spPr>
        <p:txBody>
          <a:bodyPr wrap="square">
            <a:spAutoFit/>
          </a:bodyPr>
          <a:lstStyle/>
          <a:p>
            <a:r>
              <a:rPr lang="pt-BR" b="0" i="0" dirty="0">
                <a:effectLst/>
                <a:latin typeface="Consolas" panose="020B0609020204030204" pitchFamily="49" charset="0"/>
              </a:rPr>
              <a:t>Best ARIMA params: (1, 0, 1)</a:t>
            </a:r>
          </a:p>
          <a:p>
            <a:r>
              <a:rPr lang="pt-BR" dirty="0"/>
              <a:t>Auto ARIMA MAE: 0.0816, MSE: 0.0112, R2: 0.8540</a:t>
            </a:r>
            <a:endParaRPr lang="pt-BR" b="0" i="0" dirty="0">
              <a:effectLst/>
              <a:latin typeface="Consolas" panose="020B0609020204030204" pitchFamily="49" charset="0"/>
            </a:endParaRPr>
          </a:p>
          <a:p>
            <a:endParaRPr lang="en-AU" dirty="0"/>
          </a:p>
        </p:txBody>
      </p:sp>
    </p:spTree>
    <p:extLst>
      <p:ext uri="{BB962C8B-B14F-4D97-AF65-F5344CB8AC3E}">
        <p14:creationId xmlns:p14="http://schemas.microsoft.com/office/powerpoint/2010/main" val="447792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BCB9EB-FB09-5175-D61E-A2193B8E7CDD}"/>
              </a:ext>
            </a:extLst>
          </p:cNvPr>
          <p:cNvPicPr>
            <a:picLocks noChangeAspect="1"/>
          </p:cNvPicPr>
          <p:nvPr/>
        </p:nvPicPr>
        <p:blipFill>
          <a:blip r:embed="rId3"/>
          <a:stretch>
            <a:fillRect/>
          </a:stretch>
        </p:blipFill>
        <p:spPr>
          <a:xfrm>
            <a:off x="0" y="-17586"/>
            <a:ext cx="9144000" cy="6717324"/>
          </a:xfrm>
          <a:prstGeom prst="rect">
            <a:avLst/>
          </a:prstGeom>
        </p:spPr>
      </p:pic>
    </p:spTree>
    <p:extLst>
      <p:ext uri="{BB962C8B-B14F-4D97-AF65-F5344CB8AC3E}">
        <p14:creationId xmlns:p14="http://schemas.microsoft.com/office/powerpoint/2010/main" val="1558040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6B9E162-6E99-D1C6-D661-E8D3A68FA647}"/>
              </a:ext>
            </a:extLst>
          </p:cNvPr>
          <p:cNvSpPr txBox="1"/>
          <p:nvPr/>
        </p:nvSpPr>
        <p:spPr>
          <a:xfrm>
            <a:off x="10758" y="22429"/>
            <a:ext cx="8912710" cy="646331"/>
          </a:xfrm>
          <a:prstGeom prst="rect">
            <a:avLst/>
          </a:prstGeom>
          <a:noFill/>
        </p:spPr>
        <p:txBody>
          <a:bodyPr wrap="square">
            <a:spAutoFit/>
          </a:bodyPr>
          <a:lstStyle/>
          <a:p>
            <a:r>
              <a:rPr lang="en-US" b="0" i="0" dirty="0">
                <a:effectLst/>
                <a:latin typeface="Consolas" panose="020B0609020204030204" pitchFamily="49" charset="0"/>
              </a:rPr>
              <a:t>Best SARIMAX parameters: </a:t>
            </a:r>
            <a:r>
              <a:rPr lang="en-AU" dirty="0"/>
              <a:t>p=1, d=0, q=1, P=2, D=0, Q=2, s=7</a:t>
            </a:r>
          </a:p>
          <a:p>
            <a:r>
              <a:rPr lang="pt-BR" dirty="0"/>
              <a:t>MAE: 0.1630, MSE: 0.0482, R2: 0.6503</a:t>
            </a:r>
            <a:endParaRPr lang="en-AU" dirty="0"/>
          </a:p>
        </p:txBody>
      </p:sp>
      <p:pic>
        <p:nvPicPr>
          <p:cNvPr id="3" name="Picture 2">
            <a:extLst>
              <a:ext uri="{FF2B5EF4-FFF2-40B4-BE49-F238E27FC236}">
                <a16:creationId xmlns:a16="http://schemas.microsoft.com/office/drawing/2014/main" id="{E7DD3694-9CA5-A7DE-1DAA-D202592C1998}"/>
              </a:ext>
            </a:extLst>
          </p:cNvPr>
          <p:cNvPicPr>
            <a:picLocks noChangeAspect="1"/>
          </p:cNvPicPr>
          <p:nvPr/>
        </p:nvPicPr>
        <p:blipFill>
          <a:blip r:embed="rId3"/>
          <a:stretch>
            <a:fillRect/>
          </a:stretch>
        </p:blipFill>
        <p:spPr>
          <a:xfrm>
            <a:off x="1479426" y="668760"/>
            <a:ext cx="6185148" cy="3315367"/>
          </a:xfrm>
          <a:prstGeom prst="rect">
            <a:avLst/>
          </a:prstGeom>
        </p:spPr>
      </p:pic>
      <p:pic>
        <p:nvPicPr>
          <p:cNvPr id="5" name="Picture 4">
            <a:extLst>
              <a:ext uri="{FF2B5EF4-FFF2-40B4-BE49-F238E27FC236}">
                <a16:creationId xmlns:a16="http://schemas.microsoft.com/office/drawing/2014/main" id="{8CCD3724-50F7-9B8C-3C80-7BBA329477C2}"/>
              </a:ext>
            </a:extLst>
          </p:cNvPr>
          <p:cNvPicPr>
            <a:picLocks noChangeAspect="1"/>
          </p:cNvPicPr>
          <p:nvPr/>
        </p:nvPicPr>
        <p:blipFill>
          <a:blip r:embed="rId4"/>
          <a:stretch>
            <a:fillRect/>
          </a:stretch>
        </p:blipFill>
        <p:spPr>
          <a:xfrm>
            <a:off x="10758" y="4034248"/>
            <a:ext cx="9144000" cy="2913781"/>
          </a:xfrm>
          <a:prstGeom prst="rect">
            <a:avLst/>
          </a:prstGeom>
        </p:spPr>
      </p:pic>
    </p:spTree>
    <p:extLst>
      <p:ext uri="{BB962C8B-B14F-4D97-AF65-F5344CB8AC3E}">
        <p14:creationId xmlns:p14="http://schemas.microsoft.com/office/powerpoint/2010/main" val="3227177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3F49B7-E9E8-0A81-8375-269CE3784A89}"/>
              </a:ext>
            </a:extLst>
          </p:cNvPr>
          <p:cNvSpPr txBox="1"/>
          <p:nvPr/>
        </p:nvSpPr>
        <p:spPr>
          <a:xfrm>
            <a:off x="510988" y="192647"/>
            <a:ext cx="8122024" cy="369332"/>
          </a:xfrm>
          <a:prstGeom prst="rect">
            <a:avLst/>
          </a:prstGeom>
          <a:noFill/>
        </p:spPr>
        <p:txBody>
          <a:bodyPr wrap="square">
            <a:spAutoFit/>
          </a:bodyPr>
          <a:lstStyle/>
          <a:p>
            <a:r>
              <a:rPr lang="en-AU" dirty="0"/>
              <a:t>LSTM Model Evaluation - MAE: 0.1847, MSE: 0.0643, R2: 0.3451</a:t>
            </a:r>
          </a:p>
        </p:txBody>
      </p:sp>
      <p:pic>
        <p:nvPicPr>
          <p:cNvPr id="3" name="Picture 2">
            <a:extLst>
              <a:ext uri="{FF2B5EF4-FFF2-40B4-BE49-F238E27FC236}">
                <a16:creationId xmlns:a16="http://schemas.microsoft.com/office/drawing/2014/main" id="{570DA4A0-FA53-130C-BE5D-3163719E2C0B}"/>
              </a:ext>
            </a:extLst>
          </p:cNvPr>
          <p:cNvPicPr>
            <a:picLocks noChangeAspect="1"/>
          </p:cNvPicPr>
          <p:nvPr/>
        </p:nvPicPr>
        <p:blipFill>
          <a:blip r:embed="rId3"/>
          <a:stretch>
            <a:fillRect/>
          </a:stretch>
        </p:blipFill>
        <p:spPr>
          <a:xfrm>
            <a:off x="0" y="1509341"/>
            <a:ext cx="9144000" cy="4788888"/>
          </a:xfrm>
          <a:prstGeom prst="rect">
            <a:avLst/>
          </a:prstGeom>
        </p:spPr>
      </p:pic>
    </p:spTree>
    <p:extLst>
      <p:ext uri="{BB962C8B-B14F-4D97-AF65-F5344CB8AC3E}">
        <p14:creationId xmlns:p14="http://schemas.microsoft.com/office/powerpoint/2010/main" val="2809873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519300-9923-7595-C29E-E9F3B626214D}"/>
              </a:ext>
            </a:extLst>
          </p:cNvPr>
          <p:cNvPicPr>
            <a:picLocks noGrp="1" noChangeAspect="1"/>
          </p:cNvPicPr>
          <p:nvPr>
            <p:ph idx="1"/>
          </p:nvPr>
        </p:nvPicPr>
        <p:blipFill>
          <a:blip r:embed="rId3"/>
          <a:stretch>
            <a:fillRect/>
          </a:stretch>
        </p:blipFill>
        <p:spPr>
          <a:xfrm>
            <a:off x="-34905" y="1598572"/>
            <a:ext cx="9088641" cy="2908882"/>
          </a:xfrm>
        </p:spPr>
      </p:pic>
      <p:sp>
        <p:nvSpPr>
          <p:cNvPr id="5" name="TextBox 4">
            <a:extLst>
              <a:ext uri="{FF2B5EF4-FFF2-40B4-BE49-F238E27FC236}">
                <a16:creationId xmlns:a16="http://schemas.microsoft.com/office/drawing/2014/main" id="{70E86282-D779-F8E9-0803-059FC8F0C6F9}"/>
              </a:ext>
            </a:extLst>
          </p:cNvPr>
          <p:cNvSpPr txBox="1"/>
          <p:nvPr/>
        </p:nvSpPr>
        <p:spPr>
          <a:xfrm>
            <a:off x="634701" y="655780"/>
            <a:ext cx="7874598" cy="369332"/>
          </a:xfrm>
          <a:prstGeom prst="rect">
            <a:avLst/>
          </a:prstGeom>
          <a:noFill/>
        </p:spPr>
        <p:txBody>
          <a:bodyPr wrap="square">
            <a:spAutoFit/>
          </a:bodyPr>
          <a:lstStyle/>
          <a:p>
            <a:r>
              <a:rPr lang="en-AU" b="0" i="0" dirty="0" err="1">
                <a:effectLst/>
                <a:latin typeface="Consolas" panose="020B0609020204030204" pitchFamily="49" charset="0"/>
              </a:rPr>
              <a:t>Propet</a:t>
            </a:r>
            <a:r>
              <a:rPr lang="en-AU" dirty="0">
                <a:latin typeface="Consolas" panose="020B0609020204030204" pitchFamily="49" charset="0"/>
              </a:rPr>
              <a:t> m</a:t>
            </a:r>
            <a:r>
              <a:rPr lang="en-AU" b="0" i="0" dirty="0">
                <a:effectLst/>
                <a:latin typeface="Consolas" panose="020B0609020204030204" pitchFamily="49" charset="0"/>
              </a:rPr>
              <a:t>odel Performance: MAE=0.1638, MSE=0.0451, R2=0.6841</a:t>
            </a:r>
            <a:endParaRPr lang="en-AU" dirty="0"/>
          </a:p>
        </p:txBody>
      </p:sp>
    </p:spTree>
    <p:extLst>
      <p:ext uri="{BB962C8B-B14F-4D97-AF65-F5344CB8AC3E}">
        <p14:creationId xmlns:p14="http://schemas.microsoft.com/office/powerpoint/2010/main" val="2071591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729854B4-45E3-C461-5E73-72AAA8AAB221}"/>
              </a:ext>
            </a:extLst>
          </p:cNvPr>
          <p:cNvPicPr>
            <a:picLocks noGrp="1" noChangeAspect="1"/>
          </p:cNvPicPr>
          <p:nvPr>
            <p:ph idx="1"/>
          </p:nvPr>
        </p:nvPicPr>
        <p:blipFill>
          <a:blip r:embed="rId3"/>
          <a:stretch>
            <a:fillRect/>
          </a:stretch>
        </p:blipFill>
        <p:spPr>
          <a:xfrm>
            <a:off x="9870" y="2259248"/>
            <a:ext cx="9124260" cy="3417828"/>
          </a:xfrm>
        </p:spPr>
      </p:pic>
      <p:sp>
        <p:nvSpPr>
          <p:cNvPr id="5" name="TextBox 4">
            <a:extLst>
              <a:ext uri="{FF2B5EF4-FFF2-40B4-BE49-F238E27FC236}">
                <a16:creationId xmlns:a16="http://schemas.microsoft.com/office/drawing/2014/main" id="{361B3637-36F4-514C-5BC1-6B87C5BE70AF}"/>
              </a:ext>
            </a:extLst>
          </p:cNvPr>
          <p:cNvSpPr txBox="1"/>
          <p:nvPr/>
        </p:nvSpPr>
        <p:spPr>
          <a:xfrm>
            <a:off x="934948" y="224005"/>
            <a:ext cx="7751852" cy="369332"/>
          </a:xfrm>
          <a:prstGeom prst="rect">
            <a:avLst/>
          </a:prstGeom>
          <a:noFill/>
        </p:spPr>
        <p:txBody>
          <a:bodyPr wrap="square">
            <a:spAutoFit/>
          </a:bodyPr>
          <a:lstStyle/>
          <a:p>
            <a:r>
              <a:rPr lang="en-US" b="0" i="0" dirty="0">
                <a:effectLst/>
                <a:latin typeface="Consolas" panose="020B0609020204030204" pitchFamily="49" charset="0"/>
              </a:rPr>
              <a:t>Optimized </a:t>
            </a:r>
            <a:r>
              <a:rPr lang="en-US" b="0" i="0" dirty="0" err="1">
                <a:effectLst/>
                <a:latin typeface="Consolas" panose="020B0609020204030204" pitchFamily="49" charset="0"/>
              </a:rPr>
              <a:t>XGBoost</a:t>
            </a:r>
            <a:r>
              <a:rPr lang="en-US" b="0" i="0" dirty="0">
                <a:effectLst/>
                <a:latin typeface="Consolas" panose="020B0609020204030204" pitchFamily="49" charset="0"/>
              </a:rPr>
              <a:t> - MAE: 0.0429, RMSE: 0.0696, R²: 0.9649</a:t>
            </a:r>
            <a:endParaRPr lang="en-AU" dirty="0"/>
          </a:p>
        </p:txBody>
      </p:sp>
    </p:spTree>
    <p:extLst>
      <p:ext uri="{BB962C8B-B14F-4D97-AF65-F5344CB8AC3E}">
        <p14:creationId xmlns:p14="http://schemas.microsoft.com/office/powerpoint/2010/main" val="4293430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F3AD4-8BFD-668E-2150-70E3CC409944}"/>
              </a:ext>
            </a:extLst>
          </p:cNvPr>
          <p:cNvSpPr>
            <a:spLocks noGrp="1"/>
          </p:cNvSpPr>
          <p:nvPr>
            <p:ph type="title"/>
          </p:nvPr>
        </p:nvSpPr>
        <p:spPr>
          <a:xfrm>
            <a:off x="457200" y="274638"/>
            <a:ext cx="8229600" cy="868362"/>
          </a:xfrm>
        </p:spPr>
        <p:txBody>
          <a:bodyPr/>
          <a:lstStyle/>
          <a:p>
            <a:r>
              <a:rPr lang="en-US" dirty="0"/>
              <a:t>Best model?</a:t>
            </a:r>
            <a:endParaRPr lang="en-AU" dirty="0"/>
          </a:p>
        </p:txBody>
      </p:sp>
      <p:pic>
        <p:nvPicPr>
          <p:cNvPr id="5" name="Content Placeholder 4">
            <a:extLst>
              <a:ext uri="{FF2B5EF4-FFF2-40B4-BE49-F238E27FC236}">
                <a16:creationId xmlns:a16="http://schemas.microsoft.com/office/drawing/2014/main" id="{8003D08D-E07B-B93C-BF06-FDAAE6466EE5}"/>
              </a:ext>
            </a:extLst>
          </p:cNvPr>
          <p:cNvPicPr>
            <a:picLocks noGrp="1" noChangeAspect="1"/>
          </p:cNvPicPr>
          <p:nvPr>
            <p:ph idx="1"/>
          </p:nvPr>
        </p:nvPicPr>
        <p:blipFill>
          <a:blip r:embed="rId3"/>
          <a:stretch>
            <a:fillRect/>
          </a:stretch>
        </p:blipFill>
        <p:spPr>
          <a:xfrm>
            <a:off x="0" y="1656009"/>
            <a:ext cx="8990715" cy="4340345"/>
          </a:xfrm>
        </p:spPr>
      </p:pic>
    </p:spTree>
    <p:extLst>
      <p:ext uri="{BB962C8B-B14F-4D97-AF65-F5344CB8AC3E}">
        <p14:creationId xmlns:p14="http://schemas.microsoft.com/office/powerpoint/2010/main" val="1663561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8FC0-EC0E-2F05-0DA4-92E5A17491EC}"/>
              </a:ext>
            </a:extLst>
          </p:cNvPr>
          <p:cNvSpPr>
            <a:spLocks noGrp="1"/>
          </p:cNvSpPr>
          <p:nvPr>
            <p:ph type="title"/>
          </p:nvPr>
        </p:nvSpPr>
        <p:spPr/>
        <p:txBody>
          <a:bodyPr/>
          <a:lstStyle/>
          <a:p>
            <a:r>
              <a:rPr lang="en-US" dirty="0"/>
              <a:t>Conclusion</a:t>
            </a:r>
            <a:endParaRPr lang="en-AU" dirty="0"/>
          </a:p>
        </p:txBody>
      </p:sp>
      <p:sp>
        <p:nvSpPr>
          <p:cNvPr id="3" name="Content Placeholder 2">
            <a:extLst>
              <a:ext uri="{FF2B5EF4-FFF2-40B4-BE49-F238E27FC236}">
                <a16:creationId xmlns:a16="http://schemas.microsoft.com/office/drawing/2014/main" id="{E954CE55-C1E4-25E5-7E9F-89617A813D7C}"/>
              </a:ext>
            </a:extLst>
          </p:cNvPr>
          <p:cNvSpPr>
            <a:spLocks noGrp="1"/>
          </p:cNvSpPr>
          <p:nvPr>
            <p:ph idx="1"/>
          </p:nvPr>
        </p:nvSpPr>
        <p:spPr/>
        <p:txBody>
          <a:bodyPr>
            <a:normAutofit fontScale="85000" lnSpcReduction="20000"/>
          </a:bodyPr>
          <a:lstStyle/>
          <a:p>
            <a:pPr marL="0" indent="0">
              <a:buNone/>
            </a:pPr>
            <a:r>
              <a:rPr lang="en-US" dirty="0"/>
              <a:t>Forecasting Achievements</a:t>
            </a:r>
          </a:p>
          <a:p>
            <a:r>
              <a:rPr lang="en-US" b="1" dirty="0"/>
              <a:t>The Problem:</a:t>
            </a:r>
            <a:r>
              <a:rPr lang="en-US" dirty="0"/>
              <a:t> Initial features (temp, time) lacked strong correlation.</a:t>
            </a:r>
          </a:p>
          <a:p>
            <a:r>
              <a:rPr lang="en-US" b="1" dirty="0"/>
              <a:t>The Solution:</a:t>
            </a:r>
            <a:r>
              <a:rPr lang="en-US" dirty="0"/>
              <a:t> We created powerful new features: lagged &amp; rolling window of target.</a:t>
            </a:r>
          </a:p>
          <a:p>
            <a:r>
              <a:rPr lang="en-US" b="1" dirty="0"/>
              <a:t>The Impact:</a:t>
            </a:r>
            <a:r>
              <a:rPr lang="en-US" dirty="0"/>
              <a:t> This enabled accurate energy consumption predictions.</a:t>
            </a:r>
          </a:p>
          <a:p>
            <a:r>
              <a:rPr lang="en-US" b="1" dirty="0"/>
              <a:t>The Process:</a:t>
            </a:r>
            <a:r>
              <a:rPr lang="en-US" dirty="0"/>
              <a:t> Enhanced with feature selection, PCA, and </a:t>
            </a:r>
            <a:r>
              <a:rPr lang="en-US" dirty="0" err="1"/>
              <a:t>Optuna</a:t>
            </a:r>
            <a:r>
              <a:rPr lang="en-US" dirty="0"/>
              <a:t>.</a:t>
            </a:r>
          </a:p>
          <a:p>
            <a:r>
              <a:rPr lang="en-US" b="1" dirty="0"/>
              <a:t>The Best:</a:t>
            </a:r>
            <a:r>
              <a:rPr lang="en-US" dirty="0"/>
              <a:t> </a:t>
            </a:r>
            <a:r>
              <a:rPr lang="en-US" dirty="0" err="1"/>
              <a:t>XGBoost</a:t>
            </a:r>
            <a:r>
              <a:rPr lang="en-US" dirty="0"/>
              <a:t> and auto-</a:t>
            </a:r>
            <a:r>
              <a:rPr lang="en-US" dirty="0" err="1"/>
              <a:t>arima</a:t>
            </a:r>
            <a:r>
              <a:rPr lang="en-US" dirty="0"/>
              <a:t> consistently delivered top performance.</a:t>
            </a:r>
          </a:p>
          <a:p>
            <a:endParaRPr lang="en-AU" dirty="0"/>
          </a:p>
        </p:txBody>
      </p:sp>
    </p:spTree>
    <p:extLst>
      <p:ext uri="{BB962C8B-B14F-4D97-AF65-F5344CB8AC3E}">
        <p14:creationId xmlns:p14="http://schemas.microsoft.com/office/powerpoint/2010/main" val="2019343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diagram of energy consumption cycle&#10;&#10;AI-generated content may be incorrect.">
            <a:extLst>
              <a:ext uri="{FF2B5EF4-FFF2-40B4-BE49-F238E27FC236}">
                <a16:creationId xmlns:a16="http://schemas.microsoft.com/office/drawing/2014/main" id="{8670D617-4167-3DC9-6793-85EC0E066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17578"/>
            <a:ext cx="9101200" cy="5081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C528FF-28A0-124C-5822-CA64B667B2D5}"/>
              </a:ext>
            </a:extLst>
          </p:cNvPr>
          <p:cNvPicPr>
            <a:picLocks noChangeAspect="1"/>
          </p:cNvPicPr>
          <p:nvPr/>
        </p:nvPicPr>
        <p:blipFill>
          <a:blip r:embed="rId3"/>
          <a:stretch>
            <a:fillRect/>
          </a:stretch>
        </p:blipFill>
        <p:spPr>
          <a:xfrm>
            <a:off x="433120" y="2704602"/>
            <a:ext cx="8450754" cy="3477665"/>
          </a:xfrm>
          <a:prstGeom prst="rect">
            <a:avLst/>
          </a:prstGeom>
        </p:spPr>
      </p:pic>
      <p:pic>
        <p:nvPicPr>
          <p:cNvPr id="9" name="Picture 8">
            <a:extLst>
              <a:ext uri="{FF2B5EF4-FFF2-40B4-BE49-F238E27FC236}">
                <a16:creationId xmlns:a16="http://schemas.microsoft.com/office/drawing/2014/main" id="{FCB30E59-7D36-4449-1023-BFA94EFC5B40}"/>
              </a:ext>
            </a:extLst>
          </p:cNvPr>
          <p:cNvPicPr>
            <a:picLocks noChangeAspect="1"/>
          </p:cNvPicPr>
          <p:nvPr/>
        </p:nvPicPr>
        <p:blipFill>
          <a:blip r:embed="rId4"/>
          <a:stretch>
            <a:fillRect/>
          </a:stretch>
        </p:blipFill>
        <p:spPr>
          <a:xfrm>
            <a:off x="0" y="579581"/>
            <a:ext cx="9144000" cy="212502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061" y="543579"/>
            <a:ext cx="2645100" cy="5770842"/>
          </a:xfrm>
        </p:spPr>
        <p:txBody>
          <a:bodyPr>
            <a:noAutofit/>
          </a:bodyPr>
          <a:lstStyle/>
          <a:p>
            <a:endParaRPr lang="en-US" sz="2400" dirty="0"/>
          </a:p>
          <a:p>
            <a:endParaRPr lang="en-AU" sz="2400" dirty="0"/>
          </a:p>
        </p:txBody>
      </p:sp>
      <p:pic>
        <p:nvPicPr>
          <p:cNvPr id="6" name="Picture 5">
            <a:extLst>
              <a:ext uri="{FF2B5EF4-FFF2-40B4-BE49-F238E27FC236}">
                <a16:creationId xmlns:a16="http://schemas.microsoft.com/office/drawing/2014/main" id="{D9133EEA-3384-93DD-8CB1-8F032B5530C7}"/>
              </a:ext>
            </a:extLst>
          </p:cNvPr>
          <p:cNvPicPr>
            <a:picLocks noChangeAspect="1"/>
          </p:cNvPicPr>
          <p:nvPr/>
        </p:nvPicPr>
        <p:blipFill>
          <a:blip r:embed="rId3"/>
          <a:stretch>
            <a:fillRect/>
          </a:stretch>
        </p:blipFill>
        <p:spPr>
          <a:xfrm>
            <a:off x="617838" y="274638"/>
            <a:ext cx="8296889" cy="2849933"/>
          </a:xfrm>
          <a:prstGeom prst="rect">
            <a:avLst/>
          </a:prstGeom>
        </p:spPr>
      </p:pic>
      <p:pic>
        <p:nvPicPr>
          <p:cNvPr id="9" name="Picture 8">
            <a:extLst>
              <a:ext uri="{FF2B5EF4-FFF2-40B4-BE49-F238E27FC236}">
                <a16:creationId xmlns:a16="http://schemas.microsoft.com/office/drawing/2014/main" id="{53CEE72D-8FAD-4D33-4A5A-EAA00DA6277F}"/>
              </a:ext>
            </a:extLst>
          </p:cNvPr>
          <p:cNvPicPr>
            <a:picLocks noChangeAspect="1"/>
          </p:cNvPicPr>
          <p:nvPr/>
        </p:nvPicPr>
        <p:blipFill>
          <a:blip r:embed="rId4"/>
          <a:stretch>
            <a:fillRect/>
          </a:stretch>
        </p:blipFill>
        <p:spPr>
          <a:xfrm>
            <a:off x="617839" y="3306981"/>
            <a:ext cx="8296888" cy="30074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7593"/>
          </a:xfrm>
        </p:spPr>
        <p:txBody>
          <a:bodyPr>
            <a:normAutofit fontScale="90000"/>
          </a:bodyPr>
          <a:lstStyle/>
          <a:p>
            <a:r>
              <a:rPr dirty="0"/>
              <a:t>Normalization</a:t>
            </a:r>
          </a:p>
        </p:txBody>
      </p:sp>
      <p:sp>
        <p:nvSpPr>
          <p:cNvPr id="3" name="Content Placeholder 2"/>
          <p:cNvSpPr>
            <a:spLocks noGrp="1"/>
          </p:cNvSpPr>
          <p:nvPr>
            <p:ph idx="1"/>
          </p:nvPr>
        </p:nvSpPr>
        <p:spPr>
          <a:xfrm>
            <a:off x="161875" y="1088219"/>
            <a:ext cx="8820250" cy="1351141"/>
          </a:xfrm>
        </p:spPr>
        <p:txBody>
          <a:bodyPr>
            <a:normAutofit fontScale="92500"/>
          </a:bodyPr>
          <a:lstStyle/>
          <a:p>
            <a:r>
              <a:rPr dirty="0"/>
              <a:t>Applied log transformation to </a:t>
            </a:r>
            <a:r>
              <a:rPr dirty="0" err="1"/>
              <a:t>Global_active_power</a:t>
            </a:r>
            <a:endParaRPr dirty="0"/>
          </a:p>
          <a:p>
            <a:r>
              <a:rPr dirty="0"/>
              <a:t>Improved symmetry and reduced skewness</a:t>
            </a:r>
            <a:endParaRPr lang="en-US" dirty="0"/>
          </a:p>
          <a:p>
            <a:endParaRPr lang="en-US" dirty="0"/>
          </a:p>
          <a:p>
            <a:endParaRPr dirty="0"/>
          </a:p>
        </p:txBody>
      </p:sp>
      <p:sp>
        <p:nvSpPr>
          <p:cNvPr id="10" name="Arrow: Right 9">
            <a:extLst>
              <a:ext uri="{FF2B5EF4-FFF2-40B4-BE49-F238E27FC236}">
                <a16:creationId xmlns:a16="http://schemas.microsoft.com/office/drawing/2014/main" id="{E36A2B95-4B83-8A13-1C5E-42E3E99AB7A0}"/>
              </a:ext>
            </a:extLst>
          </p:cNvPr>
          <p:cNvSpPr/>
          <p:nvPr/>
        </p:nvSpPr>
        <p:spPr>
          <a:xfrm rot="5400000">
            <a:off x="4423827" y="4456358"/>
            <a:ext cx="424926" cy="290456"/>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rgbClr val="FF0000"/>
              </a:solidFill>
            </a:endParaRPr>
          </a:p>
        </p:txBody>
      </p:sp>
      <p:pic>
        <p:nvPicPr>
          <p:cNvPr id="12" name="Picture 11">
            <a:extLst>
              <a:ext uri="{FF2B5EF4-FFF2-40B4-BE49-F238E27FC236}">
                <a16:creationId xmlns:a16="http://schemas.microsoft.com/office/drawing/2014/main" id="{8BE5540B-6A00-D239-E371-A85D7F630925}"/>
              </a:ext>
            </a:extLst>
          </p:cNvPr>
          <p:cNvPicPr>
            <a:picLocks noChangeAspect="1"/>
          </p:cNvPicPr>
          <p:nvPr/>
        </p:nvPicPr>
        <p:blipFill>
          <a:blip r:embed="rId2"/>
          <a:stretch>
            <a:fillRect/>
          </a:stretch>
        </p:blipFill>
        <p:spPr>
          <a:xfrm>
            <a:off x="0" y="2595348"/>
            <a:ext cx="8982125" cy="1637787"/>
          </a:xfrm>
          <a:prstGeom prst="rect">
            <a:avLst/>
          </a:prstGeom>
        </p:spPr>
      </p:pic>
      <p:pic>
        <p:nvPicPr>
          <p:cNvPr id="14" name="Picture 13">
            <a:extLst>
              <a:ext uri="{FF2B5EF4-FFF2-40B4-BE49-F238E27FC236}">
                <a16:creationId xmlns:a16="http://schemas.microsoft.com/office/drawing/2014/main" id="{027F0494-B45E-7B9C-0516-C5ACF16B3988}"/>
              </a:ext>
            </a:extLst>
          </p:cNvPr>
          <p:cNvPicPr>
            <a:picLocks noChangeAspect="1"/>
          </p:cNvPicPr>
          <p:nvPr/>
        </p:nvPicPr>
        <p:blipFill>
          <a:blip r:embed="rId3"/>
          <a:stretch>
            <a:fillRect/>
          </a:stretch>
        </p:blipFill>
        <p:spPr>
          <a:xfrm>
            <a:off x="26894" y="4901105"/>
            <a:ext cx="9144000" cy="168225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139" y="28239"/>
            <a:ext cx="8229600" cy="671008"/>
          </a:xfrm>
        </p:spPr>
        <p:txBody>
          <a:bodyPr>
            <a:normAutofit fontScale="90000"/>
          </a:bodyPr>
          <a:lstStyle/>
          <a:p>
            <a:r>
              <a:rPr dirty="0"/>
              <a:t>Temporal Patterns</a:t>
            </a:r>
          </a:p>
        </p:txBody>
      </p:sp>
      <p:pic>
        <p:nvPicPr>
          <p:cNvPr id="8" name="Content Placeholder 7">
            <a:extLst>
              <a:ext uri="{FF2B5EF4-FFF2-40B4-BE49-F238E27FC236}">
                <a16:creationId xmlns:a16="http://schemas.microsoft.com/office/drawing/2014/main" id="{810B3FA6-352D-BBE5-C724-921F5DA8D4E2}"/>
              </a:ext>
            </a:extLst>
          </p:cNvPr>
          <p:cNvPicPr>
            <a:picLocks noGrp="1" noChangeAspect="1"/>
          </p:cNvPicPr>
          <p:nvPr>
            <p:ph idx="1"/>
          </p:nvPr>
        </p:nvPicPr>
        <p:blipFill>
          <a:blip r:embed="rId3"/>
          <a:stretch>
            <a:fillRect/>
          </a:stretch>
        </p:blipFill>
        <p:spPr>
          <a:xfrm>
            <a:off x="97611" y="695099"/>
            <a:ext cx="8948778" cy="5097893"/>
          </a:xfrm>
        </p:spPr>
      </p:pic>
      <p:sp>
        <p:nvSpPr>
          <p:cNvPr id="6" name="Oval 5">
            <a:extLst>
              <a:ext uri="{FF2B5EF4-FFF2-40B4-BE49-F238E27FC236}">
                <a16:creationId xmlns:a16="http://schemas.microsoft.com/office/drawing/2014/main" id="{64058B49-A633-D864-51A9-C2D31D889CB8}"/>
              </a:ext>
            </a:extLst>
          </p:cNvPr>
          <p:cNvSpPr/>
          <p:nvPr/>
        </p:nvSpPr>
        <p:spPr>
          <a:xfrm>
            <a:off x="640080" y="2536240"/>
            <a:ext cx="1280184" cy="67100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sp>
        <p:nvSpPr>
          <p:cNvPr id="7" name="Oval 6">
            <a:extLst>
              <a:ext uri="{FF2B5EF4-FFF2-40B4-BE49-F238E27FC236}">
                <a16:creationId xmlns:a16="http://schemas.microsoft.com/office/drawing/2014/main" id="{232BEDDB-6D3F-9230-0F43-DBDB01C8F77B}"/>
              </a:ext>
            </a:extLst>
          </p:cNvPr>
          <p:cNvSpPr/>
          <p:nvPr/>
        </p:nvSpPr>
        <p:spPr>
          <a:xfrm>
            <a:off x="4722607" y="2491738"/>
            <a:ext cx="1521439" cy="671010"/>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690331"/>
            <a:ext cx="8229600" cy="1828800"/>
          </a:xfrm>
        </p:spPr>
        <p:txBody>
          <a:bodyPr>
            <a:normAutofit fontScale="92500"/>
          </a:bodyPr>
          <a:lstStyle/>
          <a:p>
            <a:r>
              <a:rPr dirty="0"/>
              <a:t>Snow &amp; Overcast → higher consumption</a:t>
            </a:r>
          </a:p>
          <a:p>
            <a:r>
              <a:rPr dirty="0"/>
              <a:t>Clear</a:t>
            </a:r>
            <a:r>
              <a:rPr lang="en-US" dirty="0"/>
              <a:t>, Rain, and cloudy </a:t>
            </a:r>
            <a:r>
              <a:rPr dirty="0"/>
              <a:t>weather → lower usage</a:t>
            </a:r>
          </a:p>
          <a:p>
            <a:r>
              <a:rPr dirty="0"/>
              <a:t>Lighting and heating needs drive patterns</a:t>
            </a:r>
          </a:p>
        </p:txBody>
      </p:sp>
      <p:pic>
        <p:nvPicPr>
          <p:cNvPr id="5" name="Picture 4">
            <a:extLst>
              <a:ext uri="{FF2B5EF4-FFF2-40B4-BE49-F238E27FC236}">
                <a16:creationId xmlns:a16="http://schemas.microsoft.com/office/drawing/2014/main" id="{3F5CB48A-9E4B-246C-C595-0B6BDBC056EA}"/>
              </a:ext>
            </a:extLst>
          </p:cNvPr>
          <p:cNvPicPr>
            <a:picLocks noChangeAspect="1"/>
          </p:cNvPicPr>
          <p:nvPr/>
        </p:nvPicPr>
        <p:blipFill>
          <a:blip r:embed="rId3"/>
          <a:stretch>
            <a:fillRect/>
          </a:stretch>
        </p:blipFill>
        <p:spPr>
          <a:xfrm>
            <a:off x="0" y="365761"/>
            <a:ext cx="8971878" cy="3797448"/>
          </a:xfrm>
          <a:prstGeom prst="rect">
            <a:avLst/>
          </a:prstGeom>
        </p:spPr>
      </p:pic>
      <p:sp>
        <p:nvSpPr>
          <p:cNvPr id="8" name="Rectangle 7">
            <a:extLst>
              <a:ext uri="{FF2B5EF4-FFF2-40B4-BE49-F238E27FC236}">
                <a16:creationId xmlns:a16="http://schemas.microsoft.com/office/drawing/2014/main" id="{D2E22E73-DBE9-8628-BBD5-D38FAF05ED88}"/>
              </a:ext>
            </a:extLst>
          </p:cNvPr>
          <p:cNvSpPr/>
          <p:nvPr/>
        </p:nvSpPr>
        <p:spPr>
          <a:xfrm>
            <a:off x="172122" y="817581"/>
            <a:ext cx="1204857" cy="935915"/>
          </a:xfrm>
          <a:prstGeom prst="rect">
            <a:avLst/>
          </a:prstGeom>
          <a:noFill/>
          <a:ln w="38100">
            <a:solidFill>
              <a:srgbClr val="FF0000"/>
            </a:solidFill>
            <a:extLst>
              <a:ext uri="{C807C97D-BFC1-408E-A445-0C87EB9F89A2}">
                <ask:lineSketchStyleProps xmlns:ask="http://schemas.microsoft.com/office/drawing/2018/sketchyshapes">
                  <ask:type>
                    <ask:lineSketchNone/>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B405E864-329D-31DB-9484-4019A6E87384}"/>
              </a:ext>
            </a:extLst>
          </p:cNvPr>
          <p:cNvSpPr/>
          <p:nvPr/>
        </p:nvSpPr>
        <p:spPr>
          <a:xfrm>
            <a:off x="172121" y="2022437"/>
            <a:ext cx="1204857" cy="1406563"/>
          </a:xfrm>
          <a:prstGeom prst="rect">
            <a:avLst/>
          </a:prstGeom>
          <a:noFill/>
          <a:ln w="38100">
            <a:solidFill>
              <a:srgbClr val="00B050"/>
            </a:solidFill>
            <a:extLst>
              <a:ext uri="{C807C97D-BFC1-408E-A445-0C87EB9F89A2}">
                <ask:lineSketchStyleProps xmlns:ask="http://schemas.microsoft.com/office/drawing/2018/sketchyshapes">
                  <ask:type>
                    <ask:lineSketchNone/>
                  </ask:type>
                </ask:lineSketchStyleProps>
              </a:ext>
            </a:extLs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53035"/>
          </a:xfrm>
        </p:spPr>
        <p:txBody>
          <a:bodyPr>
            <a:normAutofit fontScale="90000"/>
          </a:bodyPr>
          <a:lstStyle/>
          <a:p>
            <a:r>
              <a:rPr dirty="0"/>
              <a:t>Weekly &amp; Weekend Patterns</a:t>
            </a:r>
          </a:p>
        </p:txBody>
      </p:sp>
      <p:pic>
        <p:nvPicPr>
          <p:cNvPr id="5" name="Picture 4">
            <a:extLst>
              <a:ext uri="{FF2B5EF4-FFF2-40B4-BE49-F238E27FC236}">
                <a16:creationId xmlns:a16="http://schemas.microsoft.com/office/drawing/2014/main" id="{3230AA3A-D278-6CFF-02B0-D1832A446090}"/>
              </a:ext>
            </a:extLst>
          </p:cNvPr>
          <p:cNvPicPr>
            <a:picLocks noChangeAspect="1"/>
          </p:cNvPicPr>
          <p:nvPr/>
        </p:nvPicPr>
        <p:blipFill>
          <a:blip r:embed="rId3"/>
          <a:stretch>
            <a:fillRect/>
          </a:stretch>
        </p:blipFill>
        <p:spPr>
          <a:xfrm>
            <a:off x="129091" y="960224"/>
            <a:ext cx="8928847" cy="2355717"/>
          </a:xfrm>
          <a:prstGeom prst="rect">
            <a:avLst/>
          </a:prstGeom>
        </p:spPr>
      </p:pic>
      <p:pic>
        <p:nvPicPr>
          <p:cNvPr id="7" name="Picture 6">
            <a:extLst>
              <a:ext uri="{FF2B5EF4-FFF2-40B4-BE49-F238E27FC236}">
                <a16:creationId xmlns:a16="http://schemas.microsoft.com/office/drawing/2014/main" id="{359E0A83-3EF0-676F-AA4C-0BE3F0245786}"/>
              </a:ext>
            </a:extLst>
          </p:cNvPr>
          <p:cNvPicPr>
            <a:picLocks noChangeAspect="1"/>
          </p:cNvPicPr>
          <p:nvPr/>
        </p:nvPicPr>
        <p:blipFill>
          <a:blip r:embed="rId4"/>
          <a:stretch>
            <a:fillRect/>
          </a:stretch>
        </p:blipFill>
        <p:spPr>
          <a:xfrm>
            <a:off x="338863" y="4222374"/>
            <a:ext cx="8719075" cy="2151531"/>
          </a:xfrm>
          <a:prstGeom prst="rect">
            <a:avLst/>
          </a:prstGeom>
        </p:spPr>
      </p:pic>
      <p:sp>
        <p:nvSpPr>
          <p:cNvPr id="8" name="Oval 7">
            <a:extLst>
              <a:ext uri="{FF2B5EF4-FFF2-40B4-BE49-F238E27FC236}">
                <a16:creationId xmlns:a16="http://schemas.microsoft.com/office/drawing/2014/main" id="{4D50257F-6D91-B11E-503D-10D814F39D2F}"/>
              </a:ext>
            </a:extLst>
          </p:cNvPr>
          <p:cNvSpPr/>
          <p:nvPr/>
        </p:nvSpPr>
        <p:spPr>
          <a:xfrm>
            <a:off x="8014447" y="1559860"/>
            <a:ext cx="1043490" cy="225909"/>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cxnSp>
        <p:nvCxnSpPr>
          <p:cNvPr id="11" name="Straight Arrow Connector 10">
            <a:extLst>
              <a:ext uri="{FF2B5EF4-FFF2-40B4-BE49-F238E27FC236}">
                <a16:creationId xmlns:a16="http://schemas.microsoft.com/office/drawing/2014/main" id="{8BE183D8-38A0-EAB0-34C9-13157B16FD73}"/>
              </a:ext>
            </a:extLst>
          </p:cNvPr>
          <p:cNvCxnSpPr/>
          <p:nvPr/>
        </p:nvCxnSpPr>
        <p:spPr>
          <a:xfrm flipV="1">
            <a:off x="6101892" y="4472593"/>
            <a:ext cx="2130014" cy="989704"/>
          </a:xfrm>
          <a:prstGeom prst="straightConnector1">
            <a:avLst/>
          </a:prstGeom>
          <a:ln w="38100">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67831A46-E1B4-738F-7C65-7B4683658A57}"/>
              </a:ext>
            </a:extLst>
          </p:cNvPr>
          <p:cNvSpPr/>
          <p:nvPr/>
        </p:nvSpPr>
        <p:spPr>
          <a:xfrm>
            <a:off x="3195791" y="5577841"/>
            <a:ext cx="1043490" cy="796064"/>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2445</Words>
  <Application>Microsoft Office PowerPoint</Application>
  <PresentationFormat>On-screen Show (4:3)</PresentationFormat>
  <Paragraphs>204</Paragraphs>
  <Slides>28</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Arial</vt:lpstr>
      <vt:lpstr>Calibri</vt:lpstr>
      <vt:lpstr>Consolas</vt:lpstr>
      <vt:lpstr>Office Theme</vt:lpstr>
      <vt:lpstr>Time Series EDA and Forecasting on Power Consumption Data</vt:lpstr>
      <vt:lpstr>Data Preprocessing Flowchart</vt:lpstr>
      <vt:lpstr>PowerPoint Presentation</vt:lpstr>
      <vt:lpstr>PowerPoint Presentation</vt:lpstr>
      <vt:lpstr>PowerPoint Presentation</vt:lpstr>
      <vt:lpstr>Normalization</vt:lpstr>
      <vt:lpstr>Temporal Patterns</vt:lpstr>
      <vt:lpstr>PowerPoint Presentation</vt:lpstr>
      <vt:lpstr>Weekly &amp; Weekend Patterns</vt:lpstr>
      <vt:lpstr>PowerPoint Presentation</vt:lpstr>
      <vt:lpstr>Is data stationary??</vt:lpstr>
      <vt:lpstr>PowerPoint Presentation</vt:lpstr>
      <vt:lpstr>PowerPoint Presentation</vt:lpstr>
      <vt:lpstr>PowerPoint Presentation</vt:lpstr>
      <vt:lpstr>ARIMA(df['power_diff'], order=(6, 0, 1)) </vt:lpstr>
      <vt:lpstr>Xgboost and shap for feature selection</vt:lpstr>
      <vt:lpstr>Standard vs Rolling Forcasting</vt:lpstr>
      <vt:lpstr>Forecast for next 15 days</vt:lpstr>
      <vt:lpstr>Which feature has the most contribution to have this prediction?</vt:lpstr>
      <vt:lpstr>ARIMA MODEL WITH OPTUNA AND PCA Best ARIMA parameters: p=0, d=0, q=2 MAE: 0.1870, MSE: 0.0598, R2: 0.6279 </vt:lpstr>
      <vt:lpstr>PowerPoint Presentation</vt:lpstr>
      <vt:lpstr>PowerPoint Presentation</vt:lpstr>
      <vt:lpstr>PowerPoint Presentation</vt:lpstr>
      <vt:lpstr>PowerPoint Presentation</vt:lpstr>
      <vt:lpstr>PowerPoint Presentation</vt:lpstr>
      <vt:lpstr>PowerPoint Presentation</vt:lpstr>
      <vt:lpstr>Best model?</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Gokarna Bhusal</dc:creator>
  <cp:keywords/>
  <dc:description>generated using python-pptx</dc:description>
  <cp:lastModifiedBy>Gokarna Bhusal</cp:lastModifiedBy>
  <cp:revision>7</cp:revision>
  <dcterms:created xsi:type="dcterms:W3CDTF">2013-01-27T09:14:16Z</dcterms:created>
  <dcterms:modified xsi:type="dcterms:W3CDTF">2025-06-17T07:07:00Z</dcterms:modified>
  <cp:category/>
</cp:coreProperties>
</file>