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74" r:id="rId4"/>
    <p:sldId id="275" r:id="rId5"/>
    <p:sldId id="260" r:id="rId6"/>
    <p:sldId id="272" r:id="rId7"/>
    <p:sldId id="271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0" d="100"/>
          <a:sy n="130" d="100"/>
        </p:scale>
        <p:origin x="4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42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6F77C-696C-E38B-C4FD-F5F054DFC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27FC97-0F07-529B-0012-379B938EC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B0EE4-C076-2708-530E-A85CA58F3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DC416-C6F3-486F-86C4-918E4C005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6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FFFFFF"/>
                </a:solidFill>
              </a:rPr>
              <a:t>Traffic Accident Analysis in Belgium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dirty="0">
                <a:solidFill>
                  <a:srgbClr val="FFFFFF"/>
                </a:solidFill>
              </a:rPr>
              <a:t>Data Analysis from 2019-2023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00" dirty="0">
                <a:solidFill>
                  <a:srgbClr val="CCCCCC"/>
                </a:solidFill>
              </a:rPr>
              <a:t>A comprehensive analysis of traffic accident patterns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solidFill>
                  <a:srgbClr val="CCCCCC"/>
                </a:solidFill>
              </a:rPr>
              <a:t>Identifying key trends and risk factors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55407" y="8849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Accidents by Region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757330"/>
            <a:ext cx="2131142" cy="27432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4" name="Text 2"/>
          <p:cNvSpPr/>
          <p:nvPr/>
        </p:nvSpPr>
        <p:spPr>
          <a:xfrm>
            <a:off x="199106" y="827753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Vlaams Gewest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99106" y="1370124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Accidents: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109,211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30452" y="20116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Fatalities: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985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250728" y="2653236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Serious Injuries: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10,667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3296270" y="734469"/>
            <a:ext cx="2182761" cy="27432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9" name="Text 7"/>
          <p:cNvSpPr/>
          <p:nvPr/>
        </p:nvSpPr>
        <p:spPr>
          <a:xfrm>
            <a:off x="2953370" y="822959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Waals Gewest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3019738" y="1374549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Accidents: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49,281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3063983" y="2011679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Fatalities: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874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3119290" y="2648809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Serious Injuries: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3,514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6083715" y="734469"/>
            <a:ext cx="2698955" cy="27432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14" name="Text 12"/>
          <p:cNvSpPr/>
          <p:nvPr/>
        </p:nvSpPr>
        <p:spPr>
          <a:xfrm>
            <a:off x="6105838" y="834757"/>
            <a:ext cx="27432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Brussels Hoofdstedelijk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Gewest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6194328" y="1543416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Accidents: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18,640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6205390" y="2197509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Fatalities: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45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6205391" y="2814728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Serious Injuries: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795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320783" y="3515277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376090" y="3851539"/>
            <a:ext cx="8229600" cy="12034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Vlaams Gewest (Flanders) has the highest number of accidents (109,211)• Waals Gewest (Wallonia) has a high fatality rate relative to accident numbers• Brussels has the lowest accident and fatality numbers, likely due to lower speeds and better urban traffic management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7431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Top Provinces by Accident Count</a:t>
            </a:r>
            <a:endParaRPr lang="en-US" sz="3200" dirty="0"/>
          </a:p>
        </p:txBody>
      </p:sp>
      <p:pic>
        <p:nvPicPr>
          <p:cNvPr id="3" name="Image 0" descr="/placeholder.svg?height=400&amp;width=80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3200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76084" y="2908381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3281518"/>
            <a:ext cx="8229600" cy="126246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Provincie Antwerpen has the highest number of accidents (32,701)• Provincie Henegouwen has a disproportionately high fatality rate (307) despite having fewer accidents than other provinces• Brussels shows a low fatality rate (45) relative to its accident count (18,640)• The top three provinces (Antwerpen, Oost-Vlaanderen, West-Vlaanderen) account for 46% of all accidents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4141F-AA15-01D8-6490-4599EE2B4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789039"/>
            <a:ext cx="8229600" cy="21827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-88491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Top 10 Municipalities by Accident Count</a:t>
            </a:r>
            <a:endParaRPr lang="en-US" sz="3200" dirty="0"/>
          </a:p>
        </p:txBody>
      </p:sp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41009"/>
              </p:ext>
            </p:extLst>
          </p:nvPr>
        </p:nvGraphicFramePr>
        <p:xfrm>
          <a:off x="457200" y="917906"/>
          <a:ext cx="6009968" cy="3931920"/>
        </p:xfrm>
        <a:graphic>
          <a:graphicData uri="http://schemas.openxmlformats.org/drawingml/2006/table">
            <a:tbl>
              <a:tblPr/>
              <a:tblGrid>
                <a:gridCol w="1502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77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MUNICIPALITY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ACCIDENTS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FATALITIES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SERIOUS INJURIES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Antwerpen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12,283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806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Brussel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6,302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282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Gent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6,167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473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Luik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3,749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130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Charleroi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3,290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205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Brugge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2,613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224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Leuven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2,168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140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Anderlecht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1,922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73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Sint-Niklaas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1,906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170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Elsene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1,729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67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6623308" y="759649"/>
            <a:ext cx="252069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6623308" y="988249"/>
            <a:ext cx="2676832" cy="35262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Antwerpen has significantly more accidents than any other municipality• Charleroi has a high fatality rate relative to its accident count• Large cities (Antwerpen, Brussel, Gent) account for a significant portion of all accidents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Accidents by Road Type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929514" y="1371600"/>
            <a:ext cx="2932126" cy="18288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4" name="Text 2"/>
          <p:cNvSpPr/>
          <p:nvPr/>
        </p:nvSpPr>
        <p:spPr>
          <a:xfrm>
            <a:off x="3780" y="13716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Highways (Autosnelweg)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3780" y="192024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Total Accidents: 13,001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Fatalities: 355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Serious Injuries: 1,062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780" y="292608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</a:rPr>
              <a:t>Yearly Trend (2019-2023):</a:t>
            </a:r>
            <a:endParaRPr lang="en-US" sz="1400" dirty="0"/>
          </a:p>
        </p:txBody>
      </p:sp>
      <p:sp>
        <p:nvSpPr>
          <p:cNvPr id="8" name="Shape 5"/>
          <p:cNvSpPr/>
          <p:nvPr/>
        </p:nvSpPr>
        <p:spPr>
          <a:xfrm>
            <a:off x="4662687" y="1371600"/>
            <a:ext cx="3638706" cy="18288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9" name="Text 6"/>
          <p:cNvSpPr/>
          <p:nvPr/>
        </p:nvSpPr>
        <p:spPr>
          <a:xfrm>
            <a:off x="4196040" y="1367821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Regional/Provincial/Municipal Roads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4390633" y="192024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Total Accidents: 163,471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Fatalities: 1,539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Serious Injuries: 13,864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4390633" y="2876581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</a:rPr>
              <a:t>Yearly Trend (2019-2023):</a:t>
            </a:r>
            <a:endParaRPr lang="en-US" sz="1400" dirty="0"/>
          </a:p>
        </p:txBody>
      </p:sp>
      <p:sp>
        <p:nvSpPr>
          <p:cNvPr id="13" name="Text 9"/>
          <p:cNvSpPr/>
          <p:nvPr/>
        </p:nvSpPr>
        <p:spPr>
          <a:xfrm>
            <a:off x="838827" y="3172061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14" name="Text 10"/>
          <p:cNvSpPr/>
          <p:nvPr/>
        </p:nvSpPr>
        <p:spPr>
          <a:xfrm>
            <a:off x="838827" y="3396882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Regional/provincial/municipal roads account for 92.6% of all accidents• Highways have a lower fatality rate (2.7%) compared to other roads (0.9%)• Both road types showed a significant decrease in accidents in 2020 due to COVID-19• Accident numbers have returned to pre-pandemic levels for both road types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-69317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Accidents by Location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-1" y="656301"/>
            <a:ext cx="4321289" cy="27432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4" name="Text 2"/>
          <p:cNvSpPr/>
          <p:nvPr/>
        </p:nvSpPr>
        <p:spPr>
          <a:xfrm>
            <a:off x="-250711" y="656301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Within Built-up Areas</a:t>
            </a:r>
            <a:endParaRPr lang="en-US" sz="1800" dirty="0"/>
          </a:p>
        </p:txBody>
      </p:sp>
      <p:sp>
        <p:nvSpPr>
          <p:cNvPr id="5" name="Shape 3"/>
          <p:cNvSpPr/>
          <p:nvPr/>
        </p:nvSpPr>
        <p:spPr>
          <a:xfrm>
            <a:off x="1120889" y="1204941"/>
            <a:ext cx="1828800" cy="1828800"/>
          </a:xfrm>
          <a:prstGeom prst="ellipse">
            <a:avLst/>
          </a:prstGeom>
          <a:solidFill>
            <a:srgbClr val="EEEEEE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6" name="Text 4"/>
          <p:cNvSpPr/>
          <p:nvPr/>
        </p:nvSpPr>
        <p:spPr>
          <a:xfrm>
            <a:off x="1120889" y="1662141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0000"/>
                </a:solidFill>
              </a:rPr>
              <a:t>105,060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b="1" dirty="0">
                <a:solidFill>
                  <a:srgbClr val="000000"/>
                </a:solidFill>
              </a:rPr>
              <a:t>accidents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4778489" y="656301"/>
            <a:ext cx="4343400" cy="27432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8" name="Text 6"/>
          <p:cNvSpPr/>
          <p:nvPr/>
        </p:nvSpPr>
        <p:spPr>
          <a:xfrm>
            <a:off x="4778489" y="656301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Outside Built-up Areas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6150089" y="1204941"/>
            <a:ext cx="1828800" cy="1828800"/>
          </a:xfrm>
          <a:prstGeom prst="ellipse">
            <a:avLst/>
          </a:prstGeom>
          <a:solidFill>
            <a:srgbClr val="EEEEEE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10" name="Text 8"/>
          <p:cNvSpPr/>
          <p:nvPr/>
        </p:nvSpPr>
        <p:spPr>
          <a:xfrm>
            <a:off x="6150089" y="1662141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0000"/>
                </a:solidFill>
              </a:rPr>
              <a:t>64,623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b="1" dirty="0">
                <a:solidFill>
                  <a:srgbClr val="000000"/>
                </a:solidFill>
              </a:rPr>
              <a:t>accidents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435089" y="3353781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435089" y="3582381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62% of accidents occur within built-up areas• Antwerpen has the highest number of accidents both within and outside built-up areas• The distribution of accidents between built-up and non-built-up areas has remained consistent over the years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-58994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Accidents by Collision Type</a:t>
            </a:r>
            <a:endParaRPr lang="en-US" sz="3200" dirty="0"/>
          </a:p>
        </p:txBody>
      </p:sp>
      <p:pic>
        <p:nvPicPr>
          <p:cNvPr id="3" name="Image 0" descr="/placeholder.svg?height=400&amp;width=80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687274"/>
            <a:ext cx="8229600" cy="26694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0833" y="3392128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324465" y="3685622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Side impacts are the most common collision type (29.5% of all accidents)• Rear-end collisions account for 12.7% of accidents• Pedestrian-involved accidents represent 10.2% of all accidents• The distribution of collision types remained relatively consistent across years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F8B22-7B1E-D64A-7A41-F04080944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87275"/>
            <a:ext cx="8229600" cy="26694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-95865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Accidents by Light Condition</a:t>
            </a:r>
            <a:endParaRPr lang="en-US" sz="3200" dirty="0"/>
          </a:p>
        </p:txBody>
      </p:sp>
      <p:pic>
        <p:nvPicPr>
          <p:cNvPr id="3" name="Image 0" descr="/placeholder.svg?height=400&amp;width=80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819" y="567813"/>
            <a:ext cx="8229600" cy="249247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5581" y="2992448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05581" y="3234322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Most accidents (65.3%) occur during daylight hours• Night accidents with public lighting (26.2%) are significantly more common than those without lighting (3.8%)• Dawn/dusk periods show elevated risk relative to their short duration• Brussels has very few accidents at night without public lighting (77) compared to other provinces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CA232-3F38-F876-ECDB-5E197C84D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67813"/>
            <a:ext cx="8354961" cy="24924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-109576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Key Insights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11337" y="736812"/>
            <a:ext cx="4754880" cy="18288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4" name="Text 2"/>
          <p:cNvSpPr/>
          <p:nvPr/>
        </p:nvSpPr>
        <p:spPr>
          <a:xfrm>
            <a:off x="11337" y="708474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Temporal Patterns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94217" y="1194012"/>
            <a:ext cx="4572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Rush hours (8-9 AM, 4-7 PM) show highest accident rates• Fridays have the highest accident rates• September and June are peak accident months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4949097" y="736812"/>
            <a:ext cx="4194903" cy="18288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7" name="Text 5"/>
          <p:cNvSpPr/>
          <p:nvPr/>
        </p:nvSpPr>
        <p:spPr>
          <a:xfrm>
            <a:off x="4949097" y="736812"/>
            <a:ext cx="4194903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Geographic Patterns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949097" y="1280542"/>
            <a:ext cx="4183566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Vlaams Gewest has highest accident numbers• Antwerpen leads in both provincial and municipal accidents• Urban areas account for 62% of all accidents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0" y="2788920"/>
            <a:ext cx="4766217" cy="18288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10" name="Text 8"/>
          <p:cNvSpPr/>
          <p:nvPr/>
        </p:nvSpPr>
        <p:spPr>
          <a:xfrm>
            <a:off x="-34383" y="270239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Road &amp; Environment Factors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194217" y="2930990"/>
            <a:ext cx="4572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Side impacts are the most common collision type (29.5%)• 92.6% of accidents occur on non-highway roads• Daylight hours account for 65.3% of all accidents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4938138" y="2788920"/>
            <a:ext cx="4194903" cy="18288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13" name="Text 11"/>
          <p:cNvSpPr/>
          <p:nvPr/>
        </p:nvSpPr>
        <p:spPr>
          <a:xfrm>
            <a:off x="4927180" y="2817258"/>
            <a:ext cx="42168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Safety Trends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5029200" y="3274458"/>
            <a:ext cx="4103463" cy="10281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COVID-19 caused significant accident reduction in 2020• Accident numbers have returned to pre-pandemic levels• Highways have higher fatality rates but fewer total accidents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4072" y="-9144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Recommendations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646128"/>
            <a:ext cx="457200" cy="457200"/>
          </a:xfrm>
          <a:prstGeom prst="ellipse">
            <a:avLst/>
          </a:prstGeom>
          <a:solidFill>
            <a:srgbClr val="4472C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4" name="Text 2"/>
          <p:cNvSpPr/>
          <p:nvPr/>
        </p:nvSpPr>
        <p:spPr>
          <a:xfrm>
            <a:off x="457200" y="646128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233306" y="64008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Target High-Risk Times and Locations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233306" y="937260"/>
            <a:ext cx="791069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Increase enforcement during peak accident hours (4-7 PM) and on Fridays. Focus resources on high-risk provinces like Antwerpen and municipalities with disproportionate accident rates.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457200" y="1834848"/>
            <a:ext cx="457200" cy="457200"/>
          </a:xfrm>
          <a:prstGeom prst="ellipse">
            <a:avLst/>
          </a:prstGeom>
          <a:solidFill>
            <a:srgbClr val="4472C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8" name="Text 6"/>
          <p:cNvSpPr/>
          <p:nvPr/>
        </p:nvSpPr>
        <p:spPr>
          <a:xfrm>
            <a:off x="457200" y="1834848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2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1233306" y="1854209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Improve Road Infrastructure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1233306" y="2219689"/>
            <a:ext cx="791069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Enhance road design to reduce side-impact collisions, which account for nearly 30% of all accidents. Focus on intersections in urban areas where these collisions are most common.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457200" y="3023568"/>
            <a:ext cx="457200" cy="457200"/>
          </a:xfrm>
          <a:prstGeom prst="ellipse">
            <a:avLst/>
          </a:prstGeom>
          <a:solidFill>
            <a:srgbClr val="4472C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2" name="Text 10"/>
          <p:cNvSpPr/>
          <p:nvPr/>
        </p:nvSpPr>
        <p:spPr>
          <a:xfrm>
            <a:off x="457200" y="3023568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3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1233306" y="3023568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Address Collision Types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1233306" y="3324149"/>
            <a:ext cx="791069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Develop targeted campaigns to address the most common collision types. Promote defensive driving techniques to reduce side-impact and rear-end collisions.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457200" y="4212288"/>
            <a:ext cx="457200" cy="457200"/>
          </a:xfrm>
          <a:prstGeom prst="ellipse">
            <a:avLst/>
          </a:prstGeom>
          <a:solidFill>
            <a:srgbClr val="4472C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6" name="Text 14"/>
          <p:cNvSpPr/>
          <p:nvPr/>
        </p:nvSpPr>
        <p:spPr>
          <a:xfrm>
            <a:off x="457200" y="4212288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4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1233306" y="420624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Enhance Pedestrian Safety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1233306" y="4456755"/>
            <a:ext cx="791069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Implement additional pedestrian safety measures in urban areas, particularly in municipalities with high pedestrian-involved accident rates.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9727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Conclusion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589448" y="811247"/>
            <a:ext cx="8229600" cy="36576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4" name="Text 2"/>
          <p:cNvSpPr/>
          <p:nvPr/>
        </p:nvSpPr>
        <p:spPr>
          <a:xfrm>
            <a:off x="1046648" y="1200150"/>
            <a:ext cx="73152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This analysis of traffic accidents in Belgium from 2019-2023 reveals clear patterns in accident distribution across time, geography, and environmental conditions.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The data shows that accidents peak during rush hours, on Fridays, and in September. Geographically, Vlaams Gewest and specifically Antwerpen province have the highest accident rates.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The COVID-19 pandemic caused a significant but temporary reduction in accidents in 2020, with numbers returning to pre-pandemic levels by 2022.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By implementing the recommendations outlined in this report, Belgium can work toward reducing traffic accidents and improving road safety for all citizens.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50C19-0D0D-E388-A632-8FE8781464C4}"/>
              </a:ext>
            </a:extLst>
          </p:cNvPr>
          <p:cNvSpPr txBox="1"/>
          <p:nvPr/>
        </p:nvSpPr>
        <p:spPr>
          <a:xfrm>
            <a:off x="678427" y="1039761"/>
            <a:ext cx="7379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 to be answered: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Which factors have the greatest influence on the number and severity of traffic accidents in Belgium?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How do traffic accidents differ by region and time, and are there any trends to be discovered?</a:t>
            </a:r>
            <a:br>
              <a:rPr lang="nl-NL" dirty="0"/>
            </a:br>
            <a:br>
              <a:rPr lang="nl-NL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866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60039-354D-CDF3-A71B-18DC4BA5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60" y="1915027"/>
            <a:ext cx="6378493" cy="11659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3C82FD-2713-3919-8103-C80D5FC51580}"/>
              </a:ext>
            </a:extLst>
          </p:cNvPr>
          <p:cNvSpPr txBox="1"/>
          <p:nvPr/>
        </p:nvSpPr>
        <p:spPr>
          <a:xfrm>
            <a:off x="487211" y="463952"/>
            <a:ext cx="138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 source:</a:t>
            </a:r>
            <a:endParaRPr lang="en-AU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C2D50-4883-EDC2-2E1B-FF981252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041" y="1123027"/>
            <a:ext cx="1958830" cy="5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0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162A3-76F4-9243-CACE-D401D8D3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81" y="0"/>
            <a:ext cx="2536077" cy="5143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763E39-01C6-B25B-FF90-54A4225FF2FE}"/>
              </a:ext>
            </a:extLst>
          </p:cNvPr>
          <p:cNvSpPr txBox="1"/>
          <p:nvPr/>
        </p:nvSpPr>
        <p:spPr>
          <a:xfrm>
            <a:off x="88490" y="25452"/>
            <a:ext cx="60320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Project Structure and Approach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To handle the data efficiently, the project follows a </a:t>
            </a:r>
            <a:r>
              <a:rPr lang="en-US" b="1" dirty="0"/>
              <a:t>modular codebase</a:t>
            </a:r>
            <a:r>
              <a:rPr lang="en-US" dirty="0"/>
              <a:t> approach, which includes: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Modular Design</a:t>
            </a:r>
            <a:r>
              <a:rPr lang="en-US" dirty="0"/>
              <a:t>: Code is organized into independent modules for scalability and reusability,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Interfaces for file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Models for data handling and pipelines.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Reading</a:t>
            </a:r>
            <a:r>
              <a:rPr lang="en-US" dirty="0"/>
              <a:t>: Read data from multiple files and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Validation and Preprocessing</a:t>
            </a:r>
            <a:r>
              <a:rPr lang="en-US" dirty="0"/>
              <a:t>: Quality check.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Transformation</a:t>
            </a:r>
            <a:r>
              <a:rPr lang="en-US" dirty="0"/>
              <a:t>: Saved cleaned data.</a:t>
            </a:r>
          </a:p>
        </p:txBody>
      </p:sp>
    </p:spTree>
    <p:extLst>
      <p:ext uri="{BB962C8B-B14F-4D97-AF65-F5344CB8AC3E}">
        <p14:creationId xmlns:p14="http://schemas.microsoft.com/office/powerpoint/2010/main" val="160710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Yearly Accident Trends (2019-2023)</a:t>
            </a:r>
            <a:endParaRPr lang="en-US" sz="32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05660"/>
              </p:ext>
            </p:extLst>
          </p:nvPr>
        </p:nvGraphicFramePr>
        <p:xfrm>
          <a:off x="457200" y="1371600"/>
          <a:ext cx="8229600" cy="137160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2019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2020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2021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2022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2023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37,718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30,250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34,659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37,650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36,855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 0" descr="/placeholder.svg?height=300&amp;width=80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3008672"/>
            <a:ext cx="8229600" cy="12904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7200" y="3005722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3" name="Text 2"/>
          <p:cNvSpPr/>
          <p:nvPr/>
        </p:nvSpPr>
        <p:spPr>
          <a:xfrm>
            <a:off x="376084" y="3161686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Significant drop in accidents in 2020 (30,250) likely due to COVID-19 restrictions• Gradual recovery in accident numbers from 2021 onwards• 2019 and 2022 show similar accident rates (37,718 and 37,650)• Slight decrease in 2023 compared to 2022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D767D4-8CC5-C2EF-05A3-497AD1BC8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6198"/>
              </p:ext>
            </p:extLst>
          </p:nvPr>
        </p:nvGraphicFramePr>
        <p:xfrm>
          <a:off x="1490816" y="2430268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440731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9521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01047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961808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10712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16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Year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69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1065                                                    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914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AFBC1F7-1508-E718-DB5A-F71E7F5F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063"/>
            <a:ext cx="8745793" cy="1896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1EC32-A128-0EBE-F529-2DED9B950C4E}"/>
              </a:ext>
            </a:extLst>
          </p:cNvPr>
          <p:cNvSpPr txBox="1"/>
          <p:nvPr/>
        </p:nvSpPr>
        <p:spPr>
          <a:xfrm>
            <a:off x="626807" y="3878826"/>
            <a:ext cx="7824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 The data indicates that 2019 and 2022 recorded the highest number of deaths. However, the overall trend shows a decline in numbers over the years, which is a positive sign in the context of fatality reduction.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695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230BA-26BA-ACB5-3CDD-53B8A3F10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/placeholder.svg?height=400&amp;width=800">
            <a:extLst>
              <a:ext uri="{FF2B5EF4-FFF2-40B4-BE49-F238E27FC236}">
                <a16:creationId xmlns:a16="http://schemas.microsoft.com/office/drawing/2014/main" id="{2E49AD7B-5BD8-91A4-AB25-006F7BBFA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33147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1736E0F9-34CE-522D-37A9-0D96206F095B}"/>
              </a:ext>
            </a:extLst>
          </p:cNvPr>
          <p:cNvSpPr/>
          <p:nvPr/>
        </p:nvSpPr>
        <p:spPr>
          <a:xfrm>
            <a:off x="523568" y="3333136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0FB120D-38F0-A4E4-08D9-F1014182AB15}"/>
              </a:ext>
            </a:extLst>
          </p:cNvPr>
          <p:cNvSpPr/>
          <p:nvPr/>
        </p:nvSpPr>
        <p:spPr>
          <a:xfrm>
            <a:off x="457200" y="3516016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Peak accident hours: 16:00-19:00 (evening rush hour)• Secondary peak: 8:00-9:00 (morning rush hour)• Lowest accident rates: 2:00-5:00 (early morning hours)• Clear correlation between traffic volume and accident frequency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155AD-3A33-A528-0C35-A49576DC3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200"/>
            <a:ext cx="8753168" cy="27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1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Daily Distribution of Accidents</a:t>
            </a:r>
            <a:endParaRPr lang="en-US" sz="3200" dirty="0"/>
          </a:p>
        </p:txBody>
      </p:sp>
      <p:pic>
        <p:nvPicPr>
          <p:cNvPr id="3" name="Image 0" descr="/placeholder.svg?height=400&amp;width=80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3200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3311206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3613355"/>
            <a:ext cx="8229600" cy="9586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Friday has the highest number of accidents (28,112)• Weekdays (Monday-Friday) show consistently high accident rates• Weekend days have significantly fewer accidents• Sunday has the lowest accident rate (13,901)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79A8E-52AC-1B95-30D5-0CEFC1E2E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358519"/>
            <a:ext cx="8229600" cy="20114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Monthly Distribution of Accidents</a:t>
            </a:r>
            <a:endParaRPr lang="en-US" sz="3200" dirty="0"/>
          </a:p>
        </p:txBody>
      </p:sp>
      <p:pic>
        <p:nvPicPr>
          <p:cNvPr id="3" name="Image 0" descr="/placeholder.svg?height=400&amp;width=80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821427"/>
            <a:ext cx="8229600" cy="261783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3269718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331839" y="3333137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Highest accident rates in September (17,827) and June (17,666)• Elevated accident rates in May and October• Lower accident rates in winter months (December-February)• April shows the lowest accident rate among all months (12,401)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D4143-03BA-E416-3B7E-0FA80FE06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88720"/>
            <a:ext cx="8229600" cy="20809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1293</Words>
  <Application>Microsoft Office PowerPoint</Application>
  <PresentationFormat>On-screen Show (16:9)</PresentationFormat>
  <Paragraphs>203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Accident Analysis in Belgium (2019-2023)</dc:title>
  <dc:subject>PptxGenJS Presentation</dc:subject>
  <dc:creator>Traffic Analysis Team</dc:creator>
  <cp:lastModifiedBy>Gokarna Bhusal</cp:lastModifiedBy>
  <cp:revision>4</cp:revision>
  <dcterms:created xsi:type="dcterms:W3CDTF">2025-03-16T14:26:49Z</dcterms:created>
  <dcterms:modified xsi:type="dcterms:W3CDTF">2025-03-22T21:46:56Z</dcterms:modified>
</cp:coreProperties>
</file>