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5"/>
  </p:notesMasterIdLst>
  <p:sldIdLst>
    <p:sldId id="256" r:id="rId2"/>
    <p:sldId id="273" r:id="rId3"/>
    <p:sldId id="274" r:id="rId4"/>
    <p:sldId id="275" r:id="rId5"/>
    <p:sldId id="260" r:id="rId6"/>
    <p:sldId id="272" r:id="rId7"/>
    <p:sldId id="271" r:id="rId8"/>
    <p:sldId id="258" r:id="rId9"/>
    <p:sldId id="259" r:id="rId10"/>
    <p:sldId id="261" r:id="rId11"/>
    <p:sldId id="262" r:id="rId12"/>
    <p:sldId id="263" r:id="rId13"/>
    <p:sldId id="276" r:id="rId14"/>
    <p:sldId id="264" r:id="rId15"/>
    <p:sldId id="277" r:id="rId16"/>
    <p:sldId id="265" r:id="rId17"/>
    <p:sldId id="278" r:id="rId18"/>
    <p:sldId id="266" r:id="rId19"/>
    <p:sldId id="267" r:id="rId20"/>
    <p:sldId id="268" r:id="rId21"/>
    <p:sldId id="269" r:id="rId22"/>
    <p:sldId id="270" r:id="rId23"/>
    <p:sldId id="279" r:id="rId24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27" d="100"/>
          <a:sy n="127" d="100"/>
        </p:scale>
        <p:origin x="55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242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6F77C-696C-E38B-C4FD-F5F054DFC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27FC97-0F07-529B-0012-379B938EC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CB0EE4-C076-2708-530E-A85CA58F3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DC416-C6F3-486F-86C4-918E4C005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67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BE6C-AC25-BB06-029D-531BF3614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B08DA-FAC0-DD59-DEA1-F625CF39B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94446-F060-5BAC-37A6-9404B9DA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7F92-0CCE-435F-AD0B-F36A9FF38DC6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7474-9468-C0C3-7EF6-8D07BFEA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25FB2-483C-D596-3565-86C5A965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BA92-2FF7-4574-9F40-56D67EEC12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7499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06CD-EED5-85E4-3F28-E74ACBDB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4E41A-98C3-615E-AD87-4E336F9FD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6DC7-CF8C-3186-8BA4-EBD2DAF9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7F92-0CCE-435F-AD0B-F36A9FF38DC6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C0F5-445F-8C5D-49AF-BA070141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64271-CBDA-D76C-1030-B914B43E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BA92-2FF7-4574-9F40-56D67EEC12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7870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21EB2-03CE-5702-0D90-AC6538CB9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F958F-EB84-4B39-F79D-164C123EF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CE592-C403-6CCC-EDDE-715BE927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7F92-0CCE-435F-AD0B-F36A9FF38DC6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CE5D-EC9C-DBEF-87ED-9AC1D08C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DD805-7930-61FD-EB72-78F4CFF3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BA92-2FF7-4574-9F40-56D67EEC12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5364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94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2F13-6725-B260-14C2-82DADF98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A8AE-F57A-FF07-BB84-A80CA0B48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5FCD4-86E8-2066-8FD0-21671E78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7F92-0CCE-435F-AD0B-F36A9FF38DC6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EE220-F600-8A8F-0AA2-1AD9FDF6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582EE-673A-39D8-5BE1-7C5091DA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BA92-2FF7-4574-9F40-56D67EEC12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7892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E284-67AC-BD67-2229-07495118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63257-D244-83C4-657D-ED5BDB9B5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79F6-9BD9-5617-0D7A-5E545D51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7F92-0CCE-435F-AD0B-F36A9FF38DC6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C5E81-BDC3-727A-05C1-B2EC4279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92C39-FF88-13BF-821D-D7971B36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BA92-2FF7-4574-9F40-56D67EEC12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1297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3A49-0B9C-0BDA-350F-E5FE2D88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C78C-6187-7698-2DD5-C061F3F9E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FAA5D-9FE7-B8A1-67BA-0742E9ACA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12AFA-EC88-8286-2799-8494F322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7F92-0CCE-435F-AD0B-F36A9FF38DC6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20C50-6C22-D597-7C28-1E0F63F7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09019-9F12-5EBC-6CF7-4B68AF60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BA92-2FF7-4574-9F40-56D67EEC12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27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DF87-E711-0517-86ED-68860AC0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A34F4-D360-0B5C-6843-5995FD4B5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07EB1-14D1-E8EE-284D-5F735291E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0CFA2-2787-EA2E-3599-B01580DE0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3BC5C-9170-C269-EAF3-6708BE31C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03786-6B91-93F7-4E84-A763278D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7F92-0CCE-435F-AD0B-F36A9FF38DC6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7B9C1-E372-5EEF-F9F9-8958A723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A4D51-1536-0C8D-CE95-72BB6030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BA92-2FF7-4574-9F40-56D67EEC12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187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E2BD-A618-B949-18D7-75C71AE6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CCFD8-8ADC-1065-5275-25C8A06E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7F92-0CCE-435F-AD0B-F36A9FF38DC6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B2C63-DE74-E472-89D2-BFA5C7DA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48433-563A-BE70-D661-36504363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BA92-2FF7-4574-9F40-56D67EEC12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35835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1DD47-6678-2C81-29E1-A262A009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7F92-0CCE-435F-AD0B-F36A9FF38DC6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46B10-3BBE-0F32-621C-E46AF6A2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EC2FC-ADC2-9A5B-2D92-14D1F7FA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BA92-2FF7-4574-9F40-56D67EEC12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1564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9822-519C-E63C-B1B0-86B307B3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5340-C1D9-46B6-A209-605616973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46F4F-BF82-4D99-68FD-DF0730DAC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18B3E-2F0F-0A7F-CF41-89EA6DCB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7F92-0CCE-435F-AD0B-F36A9FF38DC6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57CD1-B511-5F09-E0B6-DC4B72F0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28EFA-2AAC-6416-86E9-EA0FE4F3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BA92-2FF7-4574-9F40-56D67EEC12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2884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78F8-BE73-6C5C-F4B4-2D5846CC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2C382-3546-0DC9-2498-467C3E687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F4ED5-50AD-7ED1-3E74-1D2BA548B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86790-5161-A1F0-5B32-38D78371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7F92-0CCE-435F-AD0B-F36A9FF38DC6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77253-787F-199B-8722-43283A05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B546-5BD1-5E0F-6480-6EE72433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BA92-2FF7-4574-9F40-56D67EEC12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2453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FFD99-E1D1-5452-F66D-B3A9073B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EA54D-5200-ED65-BB48-D5707A502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C8AF6-B252-0194-FAD5-8A2BCDCE6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217F92-0CCE-435F-AD0B-F36A9FF38DC6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97DE0-227A-7C09-881C-7CA7CA6D9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E45E-A678-9FFA-CFFE-B9C9B488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22BA92-2FF7-4574-9F40-56D67EEC12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42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tatbel.fgov.be/nl/open-data?category=16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408214"/>
            <a:ext cx="9143998" cy="52850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000" dirty="0"/>
              <a:t>Traffic Accident Analysis in Belgium</a:t>
            </a:r>
          </a:p>
        </p:txBody>
      </p:sp>
      <p:sp>
        <p:nvSpPr>
          <p:cNvPr id="3" name="Text 1"/>
          <p:cNvSpPr/>
          <p:nvPr/>
        </p:nvSpPr>
        <p:spPr>
          <a:xfrm>
            <a:off x="0" y="1564686"/>
            <a:ext cx="9143999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dirty="0"/>
              <a:t> </a:t>
            </a:r>
            <a:r>
              <a:rPr lang="en-US" dirty="0"/>
              <a:t>2019-2023</a:t>
            </a:r>
          </a:p>
        </p:txBody>
      </p:sp>
      <p:sp>
        <p:nvSpPr>
          <p:cNvPr id="4" name="Text 2"/>
          <p:cNvSpPr/>
          <p:nvPr/>
        </p:nvSpPr>
        <p:spPr>
          <a:xfrm>
            <a:off x="0" y="3248297"/>
            <a:ext cx="9143999" cy="5429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/>
              <a:t>Gokarna Bhusal</a:t>
            </a:r>
          </a:p>
          <a:p>
            <a:pPr marL="0" indent="0" algn="ctr">
              <a:buNone/>
            </a:pPr>
            <a:r>
              <a:rPr lang="en-US" sz="1400" dirty="0" err="1"/>
              <a:t>Syntra</a:t>
            </a:r>
            <a:r>
              <a:rPr lang="en-US" sz="1400" dirty="0"/>
              <a:t> AB, Leuven</a:t>
            </a:r>
          </a:p>
          <a:p>
            <a:pPr marL="0" indent="0" algn="ctr">
              <a:buNone/>
            </a:pPr>
            <a:r>
              <a:rPr lang="en-US" sz="1400" dirty="0"/>
              <a:t>01.04.2025</a:t>
            </a: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302BE330-B08E-5F2F-2E68-AC1C49FBC63F}"/>
              </a:ext>
            </a:extLst>
          </p:cNvPr>
          <p:cNvSpPr/>
          <p:nvPr/>
        </p:nvSpPr>
        <p:spPr>
          <a:xfrm>
            <a:off x="0" y="1039588"/>
            <a:ext cx="9143998" cy="79792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000" dirty="0"/>
              <a:t>A comprehensive analysis of traffic accident patterns</a:t>
            </a:r>
          </a:p>
          <a:p>
            <a:pPr marL="0" indent="0" algn="ctr">
              <a:buNone/>
            </a:pPr>
            <a:r>
              <a:rPr lang="en-US" sz="2000" dirty="0"/>
              <a:t>Identifying key trends and risk factors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-58994" y="25809"/>
            <a:ext cx="9202994" cy="46604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Accidents by Region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94076" y="720460"/>
            <a:ext cx="2131142" cy="2743200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4" name="Text 2"/>
          <p:cNvSpPr/>
          <p:nvPr/>
        </p:nvSpPr>
        <p:spPr>
          <a:xfrm>
            <a:off x="199106" y="827753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Vlaams Gewest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99106" y="1370124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Accidents: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109,211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230452" y="2011680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Fatalities:</a:t>
            </a:r>
            <a:endParaRPr lang="en-US" sz="1600" dirty="0"/>
          </a:p>
          <a:p>
            <a:pPr marL="0" indent="0" algn="ctr">
              <a:buNone/>
            </a:pPr>
            <a:r>
              <a:rPr lang="en-AU" sz="1600" b="0" i="0" dirty="0">
                <a:effectLst/>
                <a:latin typeface="Consolas" panose="020B0609020204030204" pitchFamily="49" charset="0"/>
              </a:rPr>
              <a:t>2352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250728" y="2653236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Serious Injuries: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10,667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3296270" y="690225"/>
            <a:ext cx="2182761" cy="2743200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9" name="Text 7"/>
          <p:cNvSpPr/>
          <p:nvPr/>
        </p:nvSpPr>
        <p:spPr>
          <a:xfrm>
            <a:off x="2953370" y="822959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Waals Gewest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3019738" y="1374549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Accidents: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49,281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3063983" y="2011679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Fatalities:</a:t>
            </a:r>
            <a:endParaRPr lang="en-US" sz="1600" dirty="0"/>
          </a:p>
          <a:p>
            <a:pPr marL="0" indent="0" algn="ctr">
              <a:buNone/>
            </a:pPr>
            <a:r>
              <a:rPr lang="en-AU" sz="1600" i="0" dirty="0">
                <a:effectLst/>
                <a:cs typeface="Aharoni" panose="020F0502020204030204" pitchFamily="2" charset="-79"/>
              </a:rPr>
              <a:t>1986</a:t>
            </a:r>
            <a:endParaRPr lang="en-US" sz="1600" dirty="0">
              <a:cs typeface="Aharoni" panose="020F0502020204030204" pitchFamily="2" charset="-79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3119290" y="2648809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Serious Injuries: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3,514</a:t>
            </a: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6083715" y="653355"/>
            <a:ext cx="2698955" cy="2743200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14" name="Text 12"/>
          <p:cNvSpPr/>
          <p:nvPr/>
        </p:nvSpPr>
        <p:spPr>
          <a:xfrm>
            <a:off x="6105838" y="834757"/>
            <a:ext cx="27432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Brussels Hoofdstedelijk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Gewest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6194328" y="1543416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Accidents: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18,640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6205390" y="2197509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Fatalities:</a:t>
            </a:r>
            <a:endParaRPr lang="en-US" sz="1600" dirty="0"/>
          </a:p>
          <a:p>
            <a:pPr marL="0" indent="0" algn="ctr">
              <a:buNone/>
            </a:pPr>
            <a:r>
              <a:rPr lang="en-AU" sz="1600" b="0" i="0" dirty="0">
                <a:effectLst/>
                <a:latin typeface="Consolas" panose="020B0609020204030204" pitchFamily="49" charset="0"/>
              </a:rPr>
              <a:t>115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6205391" y="2814728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Serious Injuries: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795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361330" y="3485781"/>
            <a:ext cx="8421339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Key Findings:</a:t>
            </a:r>
            <a:endParaRPr lang="en-US" sz="2000" dirty="0"/>
          </a:p>
        </p:txBody>
      </p:sp>
      <p:sp>
        <p:nvSpPr>
          <p:cNvPr id="19" name="Text 17"/>
          <p:cNvSpPr/>
          <p:nvPr/>
        </p:nvSpPr>
        <p:spPr>
          <a:xfrm>
            <a:off x="376090" y="3933396"/>
            <a:ext cx="8767910" cy="118429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</a:t>
            </a:r>
            <a:r>
              <a:rPr lang="en-US" sz="1600" dirty="0">
                <a:solidFill>
                  <a:srgbClr val="000000"/>
                </a:solidFill>
              </a:rPr>
              <a:t>Vlaams Gewest (Flanders) has the highest number of accidents (109,211) with (52.8%) death cases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• Waals Gewest (Wallonia) has a high fatality rate (44.6%) relative to accident numbers (49,281).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• Brussels has the lowest accident and fatality numbers, likely due to lower speeds and better urban traffic management.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7431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Top Provinces by Accident Count</a:t>
            </a:r>
            <a:endParaRPr lang="en-US" sz="3200" dirty="0"/>
          </a:p>
        </p:txBody>
      </p:sp>
      <p:sp>
        <p:nvSpPr>
          <p:cNvPr id="4" name="Text 1"/>
          <p:cNvSpPr/>
          <p:nvPr/>
        </p:nvSpPr>
        <p:spPr>
          <a:xfrm>
            <a:off x="376084" y="3321335"/>
            <a:ext cx="8229600" cy="34363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Key Findings: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57200" y="3664974"/>
            <a:ext cx="8229600" cy="149474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Provincie Antwerpen has the highest number of accidents (32,701). However, deaths are relatively fewer (591, 1.80 %) than in </a:t>
            </a:r>
            <a:r>
              <a:rPr lang="en-US" sz="1400" dirty="0" err="1">
                <a:solidFill>
                  <a:srgbClr val="000000"/>
                </a:solidFill>
              </a:rPr>
              <a:t>Henegouwen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Provincie Henegouwen has a disproportionately high fatality rate (695, 4.03%) from total death cases despite having fewer accidents than other provinces.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Brussels shows a low fatality rate (115(45+70)) relative to its accident count (18,640)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The top three provinces (Antwerpen, Oost-Vlaanderen, West-Vlaanderen) account for 46% of all accidents.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4141F-AA15-01D8-6490-4599EE2B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" y="757329"/>
            <a:ext cx="4417142" cy="2564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ADDA6-489D-816F-6329-CEAD3ECDB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620" y="808950"/>
            <a:ext cx="4520379" cy="256400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42EC798-90C9-6B5E-9E77-B6AD25A3EEF5}"/>
              </a:ext>
            </a:extLst>
          </p:cNvPr>
          <p:cNvSpPr/>
          <p:nvPr/>
        </p:nvSpPr>
        <p:spPr>
          <a:xfrm>
            <a:off x="4852219" y="808951"/>
            <a:ext cx="412955" cy="343639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3C5390-43E6-4A5C-EEEA-46175C21CAB1}"/>
              </a:ext>
            </a:extLst>
          </p:cNvPr>
          <p:cNvSpPr/>
          <p:nvPr/>
        </p:nvSpPr>
        <p:spPr>
          <a:xfrm>
            <a:off x="1528915" y="1486330"/>
            <a:ext cx="339213" cy="343639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EED026-EF11-F28B-0EEF-D2AAC19129D1}"/>
              </a:ext>
            </a:extLst>
          </p:cNvPr>
          <p:cNvSpPr/>
          <p:nvPr/>
        </p:nvSpPr>
        <p:spPr>
          <a:xfrm>
            <a:off x="302342" y="892277"/>
            <a:ext cx="265471" cy="34363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014DB1-2522-79EF-E62C-E4A8E8ECB632}"/>
              </a:ext>
            </a:extLst>
          </p:cNvPr>
          <p:cNvSpPr/>
          <p:nvPr/>
        </p:nvSpPr>
        <p:spPr>
          <a:xfrm>
            <a:off x="5225844" y="1149025"/>
            <a:ext cx="265471" cy="34363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763E4B7-B24B-3A94-AD30-1DDC7832A7DA}"/>
              </a:ext>
            </a:extLst>
          </p:cNvPr>
          <p:cNvSpPr/>
          <p:nvPr/>
        </p:nvSpPr>
        <p:spPr>
          <a:xfrm>
            <a:off x="6937642" y="1372461"/>
            <a:ext cx="45719" cy="22773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66C3B91-8E9B-9C08-1FD4-1BF2C3935364}"/>
              </a:ext>
            </a:extLst>
          </p:cNvPr>
          <p:cNvSpPr/>
          <p:nvPr/>
        </p:nvSpPr>
        <p:spPr>
          <a:xfrm>
            <a:off x="2975242" y="1723534"/>
            <a:ext cx="45719" cy="22773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0C443EF-CE1C-BA5A-A9DB-1ABD5E962C51}"/>
              </a:ext>
            </a:extLst>
          </p:cNvPr>
          <p:cNvSpPr/>
          <p:nvPr/>
        </p:nvSpPr>
        <p:spPr>
          <a:xfrm>
            <a:off x="7565923" y="1600200"/>
            <a:ext cx="73742" cy="2219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2DCFEB1-D9A9-4C2A-BFE4-A376C8BBE65C}"/>
              </a:ext>
            </a:extLst>
          </p:cNvPr>
          <p:cNvSpPr/>
          <p:nvPr/>
        </p:nvSpPr>
        <p:spPr>
          <a:xfrm>
            <a:off x="3554361" y="1868988"/>
            <a:ext cx="73742" cy="2219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-88491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Top 10 Municipalities by Accident Count</a:t>
            </a:r>
            <a:endParaRPr lang="en-US" sz="3200" dirty="0"/>
          </a:p>
        </p:txBody>
      </p:sp>
      <p:graphicFrame>
        <p:nvGraphicFramePr>
          <p:cNvPr id="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611752"/>
              </p:ext>
            </p:extLst>
          </p:nvPr>
        </p:nvGraphicFramePr>
        <p:xfrm>
          <a:off x="457200" y="917906"/>
          <a:ext cx="6009968" cy="3931920"/>
        </p:xfrm>
        <a:graphic>
          <a:graphicData uri="http://schemas.openxmlformats.org/drawingml/2006/table">
            <a:tbl>
              <a:tblPr/>
              <a:tblGrid>
                <a:gridCol w="1502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77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MUNICIPALITY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ACCIDENTS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FATALITIES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(On the spot)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SERIOUS INJURIES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Antwerpen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12,283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806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Brussel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6,302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282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Gent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6,167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473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Luik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3,749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130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Charleroi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3,290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205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Brugge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2,613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224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Leuven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2,168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140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8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Anderlecht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1,922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73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8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Sint-Niklaas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1,906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170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8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Elsene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1,729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67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6623308" y="759649"/>
            <a:ext cx="2520694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Key Findings: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6623310" y="1143106"/>
            <a:ext cx="2520692" cy="386157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• </a:t>
            </a:r>
            <a:r>
              <a:rPr lang="en-US" sz="1600" dirty="0">
                <a:solidFill>
                  <a:srgbClr val="000000"/>
                </a:solidFill>
              </a:rPr>
              <a:t>Antwerpen has significantly more accidents than any other municipality.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• Charleroi has a high fatality rate relative to its accident count.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• Large cities (Antwerpen, Brussel, Gent) account for a significant portion of all accidents.</a:t>
            </a:r>
            <a:endParaRPr lang="en-US" sz="1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7499FB-C046-82B1-3CA9-B1BABED3AB38}"/>
              </a:ext>
            </a:extLst>
          </p:cNvPr>
          <p:cNvSpPr/>
          <p:nvPr/>
        </p:nvSpPr>
        <p:spPr>
          <a:xfrm>
            <a:off x="545690" y="2145890"/>
            <a:ext cx="4409768" cy="13863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1F26DF9-6145-AAFA-D109-A877A42E1918}"/>
              </a:ext>
            </a:extLst>
          </p:cNvPr>
          <p:cNvSpPr/>
          <p:nvPr/>
        </p:nvSpPr>
        <p:spPr>
          <a:xfrm>
            <a:off x="3207774" y="2787444"/>
            <a:ext cx="870154" cy="346587"/>
          </a:xfrm>
          <a:prstGeom prst="triangl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6FAEF08-ED80-B2DC-7AE4-7EB2035A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27" y="1103326"/>
            <a:ext cx="8924846" cy="2403134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F6C91229-17F4-2587-A242-79220B5A58D9}"/>
              </a:ext>
            </a:extLst>
          </p:cNvPr>
          <p:cNvSpPr/>
          <p:nvPr/>
        </p:nvSpPr>
        <p:spPr>
          <a:xfrm>
            <a:off x="457200" y="457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Accidents by Road Type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155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Accidents by Road Type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706126" y="844011"/>
            <a:ext cx="2932126" cy="2171241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 dirty="0"/>
          </a:p>
        </p:txBody>
      </p:sp>
      <p:sp>
        <p:nvSpPr>
          <p:cNvPr id="4" name="Text 2"/>
          <p:cNvSpPr/>
          <p:nvPr/>
        </p:nvSpPr>
        <p:spPr>
          <a:xfrm>
            <a:off x="-91049" y="785088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0000"/>
                </a:solidFill>
              </a:rPr>
              <a:t>Highways (Autosnelweg)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-136574" y="1160293"/>
            <a:ext cx="4572000" cy="12589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</a:rPr>
              <a:t>Total Accidents: 13,001(7.4%)</a:t>
            </a:r>
            <a:endParaRPr lang="en-US" sz="1200" dirty="0"/>
          </a:p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</a:rPr>
              <a:t>Fatalities: 355(On the spot)</a:t>
            </a:r>
          </a:p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</a:rPr>
              <a:t>Total death: 757 (17.1)</a:t>
            </a:r>
          </a:p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</a:rPr>
              <a:t>Chance of death: 5.82%</a:t>
            </a:r>
            <a:endParaRPr lang="en-US" sz="1200" dirty="0"/>
          </a:p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</a:rPr>
              <a:t>Serious Injuries: 1,062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-136574" y="2511463"/>
            <a:ext cx="4572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</a:rPr>
              <a:t>Yearly Trend (2019-2023):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4435426" y="861962"/>
            <a:ext cx="3864077" cy="2153290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9" name="Text 6"/>
          <p:cNvSpPr/>
          <p:nvPr/>
        </p:nvSpPr>
        <p:spPr>
          <a:xfrm>
            <a:off x="4081464" y="785088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0000"/>
                </a:solidFill>
              </a:rPr>
              <a:t>Regional/Provincial/Municipal Roads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4058702" y="1144985"/>
            <a:ext cx="4572000" cy="12896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</a:rPr>
              <a:t>Total Accidents: 163,471(92.6%)</a:t>
            </a:r>
            <a:endParaRPr lang="en-US" sz="1200" dirty="0"/>
          </a:p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</a:rPr>
              <a:t>Fatalities: 1,539(On the spot)</a:t>
            </a:r>
          </a:p>
          <a:p>
            <a:pPr marL="0" indent="0" algn="ctr">
              <a:buNone/>
            </a:pPr>
            <a:r>
              <a:rPr lang="en-US" sz="1200" dirty="0"/>
              <a:t>Total death: 3669 (82.89%)</a:t>
            </a:r>
          </a:p>
          <a:p>
            <a:pPr marL="0" indent="0" algn="ctr">
              <a:buNone/>
            </a:pPr>
            <a:r>
              <a:rPr lang="en-US" sz="1200" dirty="0"/>
              <a:t>Chance of death: 2.24%</a:t>
            </a:r>
          </a:p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</a:rPr>
              <a:t>Serious Injuries: 13,864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058702" y="2496156"/>
            <a:ext cx="4572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</a:rPr>
              <a:t>Yearly Trend (2019-2023):</a:t>
            </a:r>
            <a:endParaRPr lang="en-US" sz="1200" dirty="0"/>
          </a:p>
        </p:txBody>
      </p:sp>
      <p:sp>
        <p:nvSpPr>
          <p:cNvPr id="13" name="Text 9"/>
          <p:cNvSpPr/>
          <p:nvPr/>
        </p:nvSpPr>
        <p:spPr>
          <a:xfrm>
            <a:off x="-12341" y="3280979"/>
            <a:ext cx="9077633" cy="3633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Key Findings:</a:t>
            </a:r>
            <a:endParaRPr lang="en-US" sz="1600" dirty="0"/>
          </a:p>
        </p:txBody>
      </p:sp>
      <p:sp>
        <p:nvSpPr>
          <p:cNvPr id="14" name="Text 10"/>
          <p:cNvSpPr/>
          <p:nvPr/>
        </p:nvSpPr>
        <p:spPr>
          <a:xfrm>
            <a:off x="0" y="3644290"/>
            <a:ext cx="9077633" cy="13262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Regional/provincial/municipal roads account for 92.6% of all accidents.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Highways have a higher fatality rate (2.7%/On the spot) than other roads (0.9%/On the spot).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Both road types showed a significant decrease in accidents in 2020 due to COVID-19.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Accident numbers have returned to pre-pandemic levels for both road types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3C2650D6-A283-75D0-102A-0102C3453C1E}"/>
              </a:ext>
            </a:extLst>
          </p:cNvPr>
          <p:cNvSpPr/>
          <p:nvPr/>
        </p:nvSpPr>
        <p:spPr>
          <a:xfrm>
            <a:off x="357642" y="147953"/>
            <a:ext cx="8229600" cy="458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000000"/>
                </a:solidFill>
              </a:rPr>
              <a:t>Accidents by Location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E4222-D3CF-BF4A-5627-1910856A3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198"/>
            <a:ext cx="9060873" cy="35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6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6084" y="200711"/>
            <a:ext cx="4452855" cy="458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000000"/>
                </a:solidFill>
              </a:rPr>
              <a:t>Accidents by Location</a:t>
            </a:r>
            <a:endParaRPr lang="en-US" sz="2000" dirty="0"/>
          </a:p>
        </p:txBody>
      </p:sp>
      <p:sp>
        <p:nvSpPr>
          <p:cNvPr id="3" name="Shape 1"/>
          <p:cNvSpPr/>
          <p:nvPr/>
        </p:nvSpPr>
        <p:spPr>
          <a:xfrm>
            <a:off x="483042" y="1555561"/>
            <a:ext cx="2588342" cy="1246243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4" name="Text 2"/>
          <p:cNvSpPr/>
          <p:nvPr/>
        </p:nvSpPr>
        <p:spPr>
          <a:xfrm>
            <a:off x="552950" y="1170266"/>
            <a:ext cx="2588342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Within Built-up Areas</a:t>
            </a:r>
            <a:endParaRPr lang="en-US" sz="1800" dirty="0"/>
          </a:p>
        </p:txBody>
      </p:sp>
      <p:sp>
        <p:nvSpPr>
          <p:cNvPr id="5" name="Shape 3"/>
          <p:cNvSpPr/>
          <p:nvPr/>
        </p:nvSpPr>
        <p:spPr>
          <a:xfrm>
            <a:off x="538316" y="1575462"/>
            <a:ext cx="2540431" cy="1206442"/>
          </a:xfrm>
          <a:prstGeom prst="ellipse">
            <a:avLst/>
          </a:prstGeom>
          <a:solidFill>
            <a:srgbClr val="EEEEEE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6" name="Text 4"/>
          <p:cNvSpPr/>
          <p:nvPr/>
        </p:nvSpPr>
        <p:spPr>
          <a:xfrm>
            <a:off x="1069453" y="1937917"/>
            <a:ext cx="1378963" cy="2610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0000"/>
                </a:solidFill>
              </a:rPr>
              <a:t>105,060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b="1" dirty="0">
                <a:solidFill>
                  <a:srgbClr val="000000"/>
                </a:solidFill>
              </a:rPr>
              <a:t>accidents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3852442" y="1519854"/>
            <a:ext cx="2676845" cy="1246242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8" name="Text 6"/>
          <p:cNvSpPr/>
          <p:nvPr/>
        </p:nvSpPr>
        <p:spPr>
          <a:xfrm>
            <a:off x="3874552" y="1166446"/>
            <a:ext cx="2676846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Outside Built-up Areas</a:t>
            </a:r>
            <a:endParaRPr lang="en-US" sz="1800" dirty="0"/>
          </a:p>
        </p:txBody>
      </p:sp>
      <p:sp>
        <p:nvSpPr>
          <p:cNvPr id="9" name="Shape 7"/>
          <p:cNvSpPr/>
          <p:nvPr/>
        </p:nvSpPr>
        <p:spPr>
          <a:xfrm>
            <a:off x="3841386" y="1510693"/>
            <a:ext cx="2698956" cy="1241095"/>
          </a:xfrm>
          <a:prstGeom prst="ellipse">
            <a:avLst/>
          </a:prstGeom>
          <a:solidFill>
            <a:srgbClr val="EEEEEE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10" name="Text 8"/>
          <p:cNvSpPr/>
          <p:nvPr/>
        </p:nvSpPr>
        <p:spPr>
          <a:xfrm>
            <a:off x="4276464" y="1786006"/>
            <a:ext cx="1828800" cy="41295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0000"/>
                </a:solidFill>
              </a:rPr>
              <a:t>64,623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b="1" dirty="0">
                <a:solidFill>
                  <a:srgbClr val="000000"/>
                </a:solidFill>
              </a:rPr>
              <a:t>accidents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22111" y="3559358"/>
            <a:ext cx="9121889" cy="33789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Key Findings: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0" y="3856700"/>
            <a:ext cx="9121889" cy="128679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• 62% of accidents occur within built-up areas.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• Antwerpen has the highest number of accidents both within and outside built-up areas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• The distribution of accidents between built-up and non-built-up areas has remained consistent over the years</a:t>
            </a:r>
            <a:endParaRPr lang="en-US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CC495E-179B-DA38-0411-3276D59F5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209" y="83127"/>
            <a:ext cx="2681679" cy="14367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1F8B22-7B1E-D64A-7A41-F0408094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76084"/>
            <a:ext cx="4483510" cy="3072564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2544096" y="-58994"/>
            <a:ext cx="4159045" cy="435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0000"/>
                </a:solidFill>
              </a:rPr>
              <a:t>Accidents by Collision Type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E5317-C9C1-9173-776C-48BC06984B1E}"/>
              </a:ext>
            </a:extLst>
          </p:cNvPr>
          <p:cNvSpPr txBox="1"/>
          <p:nvPr/>
        </p:nvSpPr>
        <p:spPr>
          <a:xfrm>
            <a:off x="0" y="3547780"/>
            <a:ext cx="914399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sz="1600" b="1" dirty="0"/>
              <a:t>Insights:</a:t>
            </a:r>
          </a:p>
          <a:p>
            <a:pPr>
              <a:buNone/>
            </a:pPr>
            <a:r>
              <a:rPr lang="en-AU" sz="1200" b="1" dirty="0"/>
              <a:t>Langs </a:t>
            </a:r>
            <a:r>
              <a:rPr lang="en-AU" sz="1200" b="1" dirty="0" err="1"/>
              <a:t>opzij</a:t>
            </a:r>
            <a:r>
              <a:rPr lang="en-AU" sz="1200" b="1" dirty="0"/>
              <a:t> (Side collisions):</a:t>
            </a:r>
            <a:r>
              <a:rPr lang="en-AU" sz="1200" dirty="0"/>
              <a:t> Representing a substantial portion (35.4%), it highlights intersections as critical points needing better traffic management.</a:t>
            </a:r>
          </a:p>
          <a:p>
            <a:r>
              <a:rPr lang="en-AU" sz="1200" b="1" dirty="0"/>
              <a:t>Langs </a:t>
            </a:r>
            <a:r>
              <a:rPr lang="en-AU" sz="1200" b="1" dirty="0" err="1"/>
              <a:t>achteren</a:t>
            </a:r>
            <a:r>
              <a:rPr lang="en-AU" sz="1200" b="1" dirty="0"/>
              <a:t> (Rear-end collisions):</a:t>
            </a:r>
            <a:r>
              <a:rPr lang="en-AU" sz="1200" dirty="0"/>
              <a:t> With 15.3%, it emphasizes possible issues like tailgating or sudden stops.</a:t>
            </a:r>
          </a:p>
          <a:p>
            <a:r>
              <a:rPr lang="en-AU" sz="1200" b="1" dirty="0"/>
              <a:t>Tegen </a:t>
            </a:r>
            <a:r>
              <a:rPr lang="en-AU" sz="1200" b="1" dirty="0" err="1"/>
              <a:t>een</a:t>
            </a:r>
            <a:r>
              <a:rPr lang="en-AU" sz="1200" b="1" dirty="0"/>
              <a:t> </a:t>
            </a:r>
            <a:r>
              <a:rPr lang="en-AU" sz="1200" b="1" dirty="0" err="1"/>
              <a:t>hindernis</a:t>
            </a:r>
            <a:r>
              <a:rPr lang="en-AU" sz="1200" b="1" dirty="0"/>
              <a:t> </a:t>
            </a:r>
            <a:r>
              <a:rPr lang="en-AU" sz="1200" b="1" dirty="0" err="1"/>
              <a:t>buiten</a:t>
            </a:r>
            <a:r>
              <a:rPr lang="en-AU" sz="1200" b="1" dirty="0"/>
              <a:t> de </a:t>
            </a:r>
            <a:r>
              <a:rPr lang="en-AU" sz="1200" b="1" dirty="0" err="1"/>
              <a:t>rijbaan</a:t>
            </a:r>
            <a:r>
              <a:rPr lang="en-AU" sz="1200" b="1" dirty="0"/>
              <a:t> (Collisions with obstacles outside the roadway):</a:t>
            </a:r>
            <a:r>
              <a:rPr lang="en-AU" sz="1200" dirty="0"/>
              <a:t> At 14.2%, this suggests focusing on road conditions and hazards beyond the pavement.</a:t>
            </a:r>
          </a:p>
          <a:p>
            <a:r>
              <a:rPr lang="en-AU" sz="1200" b="1" dirty="0"/>
              <a:t>Met </a:t>
            </a:r>
            <a:r>
              <a:rPr lang="en-AU" sz="1200" b="1" dirty="0" err="1"/>
              <a:t>een</a:t>
            </a:r>
            <a:r>
              <a:rPr lang="en-AU" sz="1200" b="1" dirty="0"/>
              <a:t> </a:t>
            </a:r>
            <a:r>
              <a:rPr lang="en-AU" sz="1200" b="1" dirty="0" err="1"/>
              <a:t>voetganger</a:t>
            </a:r>
            <a:r>
              <a:rPr lang="en-AU" sz="1200" b="1" dirty="0"/>
              <a:t> (Pedestrian collisions):</a:t>
            </a:r>
            <a:r>
              <a:rPr lang="en-AU" sz="1200" dirty="0"/>
              <a:t> 12.3% stresses pedestrian safety improvements.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DE25D3-D8C3-C687-528A-CA15DDDE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491" y="475216"/>
            <a:ext cx="4103513" cy="24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0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6" y="3141406"/>
            <a:ext cx="9143997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Key Findings: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B9715-F79C-E1D5-A950-6D83E426D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" y="667358"/>
            <a:ext cx="9144000" cy="2582164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A3F249A5-4286-11D8-1694-1B71ADF9C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" y="3462579"/>
            <a:ext cx="914399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Fatal Collision 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highest proportion of deaths (33.8%) occurs in collisions with an obstacle outside the roadway, indicating this is the most dangerous scenario.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 Collisions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Side impact collisions (16.7%) rank second in fatalities, suggesting significant risks in situations involving lateral impacts.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Pedestrian Collisions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Pedestrian-related accidents account for 14.8% of fatalities, highlighting the importance of measures like safe crossings and traffic calming near pedestrian zones.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Head-On Collisions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These collisions (11.5%) also contribute substantially to fatalities, reflecting the dangers of opposing traffic crashes.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-95865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Accidents by Light Condition</a:t>
            </a:r>
            <a:endParaRPr lang="en-US" sz="3200" dirty="0"/>
          </a:p>
        </p:txBody>
      </p:sp>
      <p:sp>
        <p:nvSpPr>
          <p:cNvPr id="4" name="Text 1"/>
          <p:cNvSpPr/>
          <p:nvPr/>
        </p:nvSpPr>
        <p:spPr>
          <a:xfrm>
            <a:off x="0" y="3617248"/>
            <a:ext cx="8635181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Key Findings: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0" y="3994968"/>
            <a:ext cx="9144000" cy="11485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• Most accidents (122473, 65.3%) occur during daylight hours.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• Night accidents with public lighting (34036, 26.2%) are significantly more common than those without lighting (4204, 3.8%).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• Dawn/dusk periods show elevated risk relative to their short duration.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• Brussels has very few accidents at night without public lighting (77) compared to other provinces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Of 100 accidents, 4 cases are with death at night, at daylight, and 2 cases were possible death cases in 100 accidents.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CA232-3F38-F876-ECDB-5E197C84D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2" y="567814"/>
            <a:ext cx="5161935" cy="22196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91CBFC-1411-CB37-283C-9E26F4151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677" y="768698"/>
            <a:ext cx="3694471" cy="20187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7F3FDC-A346-3F6E-D036-FC3F45215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119" y="2664253"/>
            <a:ext cx="4160881" cy="1330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50C19-0D0D-E388-A632-8FE8781464C4}"/>
              </a:ext>
            </a:extLst>
          </p:cNvPr>
          <p:cNvSpPr txBox="1"/>
          <p:nvPr/>
        </p:nvSpPr>
        <p:spPr>
          <a:xfrm>
            <a:off x="678427" y="1039761"/>
            <a:ext cx="737937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 to be answered:</a:t>
            </a:r>
          </a:p>
          <a:p>
            <a:endParaRPr lang="en-US" dirty="0"/>
          </a:p>
          <a:p>
            <a:r>
              <a:rPr lang="en-US" sz="1600" b="0" i="0" dirty="0">
                <a:effectLst/>
                <a:latin typeface="Arial" panose="020B0604020202020204" pitchFamily="34" charset="0"/>
              </a:rPr>
              <a:t>Which factors have the greatest influence on the number and severity of traffic accidents in Belgium?</a:t>
            </a:r>
          </a:p>
          <a:p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r>
              <a:rPr lang="en-US" sz="1600" b="0" i="0" dirty="0">
                <a:effectLst/>
                <a:latin typeface="Arial" panose="020B0604020202020204" pitchFamily="34" charset="0"/>
              </a:rPr>
              <a:t>How do traffic accidents differ by region and time, and are there any trends to be discovered?</a:t>
            </a:r>
            <a:br>
              <a:rPr lang="nl-NL" dirty="0"/>
            </a:br>
            <a:br>
              <a:rPr lang="nl-NL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8668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-109576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Key Insights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11337" y="736812"/>
            <a:ext cx="4754880" cy="1828800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4" name="Text 2"/>
          <p:cNvSpPr/>
          <p:nvPr/>
        </p:nvSpPr>
        <p:spPr>
          <a:xfrm>
            <a:off x="11337" y="708474"/>
            <a:ext cx="4754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Temporal Patterns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94217" y="1194012"/>
            <a:ext cx="4572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Rush hours (8-9 AM, 4-7 PM) show highest accident rates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Fridays have the highest accident rates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September and June are peak accident months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4949097" y="736812"/>
            <a:ext cx="4194903" cy="1828800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7" name="Text 5"/>
          <p:cNvSpPr/>
          <p:nvPr/>
        </p:nvSpPr>
        <p:spPr>
          <a:xfrm>
            <a:off x="4949097" y="736812"/>
            <a:ext cx="4194903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Geographic Patterns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4949097" y="1280542"/>
            <a:ext cx="4183566" cy="128507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Vlaams Gewest has highest accident numbers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Antwerpen leads in both provincial and municipal accidents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Urban areas account for 62% of all accidents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0" y="2788920"/>
            <a:ext cx="4766217" cy="1828800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10" name="Text 8"/>
          <p:cNvSpPr/>
          <p:nvPr/>
        </p:nvSpPr>
        <p:spPr>
          <a:xfrm>
            <a:off x="-34383" y="2702390"/>
            <a:ext cx="5029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Road &amp; Environment Factors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194217" y="2930990"/>
            <a:ext cx="4572000" cy="168673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Side impacts are the most common collision type (29.5%)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92.6% of accidents occur on non-highway roads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Daylight hours account for 65.3% of all accidents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4938138" y="2788920"/>
            <a:ext cx="4194903" cy="1828800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13" name="Text 11"/>
          <p:cNvSpPr/>
          <p:nvPr/>
        </p:nvSpPr>
        <p:spPr>
          <a:xfrm>
            <a:off x="4927180" y="2817258"/>
            <a:ext cx="42168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Safety Trends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5029200" y="3274458"/>
            <a:ext cx="4103463" cy="134326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COVID-19 caused significant accident reduction in 2020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Accident numbers have returned to pre-pandemic levels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Highways have higher fatality rates but fewer total accidents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4072" y="-9144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Recommendations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646128"/>
            <a:ext cx="457200" cy="457200"/>
          </a:xfrm>
          <a:prstGeom prst="ellipse">
            <a:avLst/>
          </a:prstGeom>
          <a:solidFill>
            <a:srgbClr val="4472C4"/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4" name="Text 2"/>
          <p:cNvSpPr/>
          <p:nvPr/>
        </p:nvSpPr>
        <p:spPr>
          <a:xfrm>
            <a:off x="457200" y="646128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0407" y="55894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Target High-Risk Times and Locations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1180407" y="806613"/>
            <a:ext cx="791069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Increase enforcement during peak accident hours (4-7 PM) and on Fridays. Focus resources on high-risk provinces like Antwerpen and municipalities with disproportionate accident rates like (In </a:t>
            </a:r>
            <a:r>
              <a:rPr lang="en-US" sz="1400" dirty="0" err="1">
                <a:solidFill>
                  <a:srgbClr val="000000"/>
                </a:solidFill>
              </a:rPr>
              <a:t>Henegouwen</a:t>
            </a:r>
            <a:r>
              <a:rPr lang="en-US" sz="1400" dirty="0">
                <a:solidFill>
                  <a:srgbClr val="000000"/>
                </a:solidFill>
              </a:rPr>
              <a:t>, Namen, and Luxemburg).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457200" y="1543008"/>
            <a:ext cx="457200" cy="457200"/>
          </a:xfrm>
          <a:prstGeom prst="ellipse">
            <a:avLst/>
          </a:prstGeom>
          <a:solidFill>
            <a:srgbClr val="4472C4"/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8" name="Text 6"/>
          <p:cNvSpPr/>
          <p:nvPr/>
        </p:nvSpPr>
        <p:spPr>
          <a:xfrm>
            <a:off x="457200" y="1536128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2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1180407" y="1442842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Improve Road Infrastructure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1180407" y="1663170"/>
            <a:ext cx="791069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Enhance road design to reduce side-impact collisions, which account for nearly 30% of all accidents. Focus on intersections in urban areas where these collisions are most common.</a:t>
            </a:r>
            <a:endParaRPr lang="en-US" sz="1400" dirty="0"/>
          </a:p>
        </p:txBody>
      </p:sp>
      <p:sp>
        <p:nvSpPr>
          <p:cNvPr id="11" name="Shape 9"/>
          <p:cNvSpPr/>
          <p:nvPr/>
        </p:nvSpPr>
        <p:spPr>
          <a:xfrm>
            <a:off x="457200" y="2533353"/>
            <a:ext cx="457200" cy="457200"/>
          </a:xfrm>
          <a:prstGeom prst="ellipse">
            <a:avLst/>
          </a:prstGeom>
          <a:solidFill>
            <a:srgbClr val="4472C4"/>
          </a:solidFill>
          <a:ln/>
        </p:spPr>
        <p:txBody>
          <a:bodyPr/>
          <a:lstStyle/>
          <a:p>
            <a:endParaRPr lang="en-AU"/>
          </a:p>
        </p:txBody>
      </p:sp>
      <p:sp>
        <p:nvSpPr>
          <p:cNvPr id="12" name="Text 10"/>
          <p:cNvSpPr/>
          <p:nvPr/>
        </p:nvSpPr>
        <p:spPr>
          <a:xfrm>
            <a:off x="457200" y="2593684"/>
            <a:ext cx="457200" cy="2962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3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1180407" y="2338765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Address Collision Types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1180407" y="2550636"/>
            <a:ext cx="791069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Develop targeted campaigns to address the most common collision types. Promote defensive driving techniques to reduce side-impact and rear-end collisions.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457200" y="4401822"/>
            <a:ext cx="457200" cy="26766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5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1180407" y="3265211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Enhance Pedestrian Safety</a:t>
            </a: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1180407" y="3621366"/>
            <a:ext cx="791069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Implement additional pedestrian safety measures in urban areas, particularly in municipalities with high pedestrian-involved accident rates.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9" name="Shape 9">
            <a:extLst>
              <a:ext uri="{FF2B5EF4-FFF2-40B4-BE49-F238E27FC236}">
                <a16:creationId xmlns:a16="http://schemas.microsoft.com/office/drawing/2014/main" id="{9BDEA05E-2079-EF2B-71D6-866212C76733}"/>
              </a:ext>
            </a:extLst>
          </p:cNvPr>
          <p:cNvSpPr/>
          <p:nvPr/>
        </p:nvSpPr>
        <p:spPr>
          <a:xfrm>
            <a:off x="457200" y="3360337"/>
            <a:ext cx="457200" cy="457200"/>
          </a:xfrm>
          <a:prstGeom prst="ellipse">
            <a:avLst/>
          </a:prstGeom>
          <a:solidFill>
            <a:srgbClr val="4472C4"/>
          </a:solidFill>
          <a:ln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 15">
            <a:extLst>
              <a:ext uri="{FF2B5EF4-FFF2-40B4-BE49-F238E27FC236}">
                <a16:creationId xmlns:a16="http://schemas.microsoft.com/office/drawing/2014/main" id="{F04A663A-9CEC-F88E-34BD-38007DA47587}"/>
              </a:ext>
            </a:extLst>
          </p:cNvPr>
          <p:cNvSpPr/>
          <p:nvPr/>
        </p:nvSpPr>
        <p:spPr>
          <a:xfrm>
            <a:off x="1180407" y="4881838"/>
            <a:ext cx="9144000" cy="26166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AU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9727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Conclusion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589448" y="811247"/>
            <a:ext cx="8229600" cy="3657600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4" name="Text 2"/>
          <p:cNvSpPr/>
          <p:nvPr/>
        </p:nvSpPr>
        <p:spPr>
          <a:xfrm>
            <a:off x="1046648" y="1200150"/>
            <a:ext cx="73152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This analysis of traffic accidents in Belgium from 2019-2023 reveals clear patterns in accident distribution across time, geography, and environmental conditions.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The data shows that accidents peak during rush hours, on Fridays, and in September. Geographically, Vlaams Gewest and specifically Antwerpen province have the highest accident rates.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The COVID-19 pandemic caused a significant but temporary reduction in accidents in 2020, with numbers returning to pre-pandemic levels by 2022.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By implementing the recommendations outlined in this report, Belgium can work toward reducing traffic accidents and improving road safety for all citizens.</a:t>
            </a:r>
            <a:endParaRPr 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43FDA5-37D9-46F0-524B-42CC7558D2AE}"/>
              </a:ext>
            </a:extLst>
          </p:cNvPr>
          <p:cNvSpPr txBox="1"/>
          <p:nvPr/>
        </p:nvSpPr>
        <p:spPr>
          <a:xfrm>
            <a:off x="2590006" y="2248532"/>
            <a:ext cx="3589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Thank you for your attention!</a:t>
            </a:r>
            <a:endParaRPr lang="en-AU" sz="2000" b="1" dirty="0"/>
          </a:p>
        </p:txBody>
      </p:sp>
      <p:pic>
        <p:nvPicPr>
          <p:cNvPr id="1026" name="Picture 2" descr="Image result for namaste">
            <a:extLst>
              <a:ext uri="{FF2B5EF4-FFF2-40B4-BE49-F238E27FC236}">
                <a16:creationId xmlns:a16="http://schemas.microsoft.com/office/drawing/2014/main" id="{29E6F1FF-3DB7-0873-1CB8-17EBC53AE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272" y="1088232"/>
            <a:ext cx="1397055" cy="115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7F2C7-CDF2-DC67-2B27-B5C773BA8CAB}"/>
              </a:ext>
            </a:extLst>
          </p:cNvPr>
          <p:cNvSpPr txBox="1"/>
          <p:nvPr/>
        </p:nvSpPr>
        <p:spPr>
          <a:xfrm>
            <a:off x="7654413" y="364285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Q/A Time?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41930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360039-354D-CDF3-A71B-18DC4BA5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60" y="2106973"/>
            <a:ext cx="6378493" cy="97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3C82FD-2713-3919-8103-C80D5FC51580}"/>
              </a:ext>
            </a:extLst>
          </p:cNvPr>
          <p:cNvSpPr txBox="1"/>
          <p:nvPr/>
        </p:nvSpPr>
        <p:spPr>
          <a:xfrm>
            <a:off x="487211" y="463952"/>
            <a:ext cx="176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Data source:</a:t>
            </a:r>
            <a:endParaRPr lang="en-AU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C2D50-4883-EDC2-2E1B-FF9812529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041" y="833284"/>
            <a:ext cx="2588856" cy="9043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674341-2A75-99FA-94D1-B0EAF36C8C3F}"/>
              </a:ext>
            </a:extLst>
          </p:cNvPr>
          <p:cNvSpPr txBox="1"/>
          <p:nvPr/>
        </p:nvSpPr>
        <p:spPr>
          <a:xfrm>
            <a:off x="634180" y="3912936"/>
            <a:ext cx="8052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Original Data has 176277 rows and 35 columns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E3A22-0212-D0D0-379A-6359F419D3D6}"/>
              </a:ext>
            </a:extLst>
          </p:cNvPr>
          <p:cNvSpPr txBox="1"/>
          <p:nvPr/>
        </p:nvSpPr>
        <p:spPr>
          <a:xfrm>
            <a:off x="634180" y="4310216"/>
            <a:ext cx="8052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Clean/Validated Data has 176274 rows and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en-US" b="0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columns</a:t>
            </a:r>
            <a:endParaRPr lang="en-AU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71A15-4322-DD90-59BF-DF2A049F0544}"/>
              </a:ext>
            </a:extLst>
          </p:cNvPr>
          <p:cNvSpPr txBox="1"/>
          <p:nvPr/>
        </p:nvSpPr>
        <p:spPr>
          <a:xfrm>
            <a:off x="1710813" y="1656416"/>
            <a:ext cx="212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4"/>
              </a:rPr>
              <a:t>Open Data | </a:t>
            </a:r>
            <a:r>
              <a:rPr lang="en-AU" dirty="0" err="1">
                <a:hlinkClick r:id="rId4"/>
              </a:rPr>
              <a:t>Statbel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590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162A3-76F4-9243-CACE-D401D8D31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581" y="24325"/>
            <a:ext cx="2536077" cy="5143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763E39-01C6-B25B-FF90-54A4225FF2FE}"/>
              </a:ext>
            </a:extLst>
          </p:cNvPr>
          <p:cNvSpPr txBox="1"/>
          <p:nvPr/>
        </p:nvSpPr>
        <p:spPr>
          <a:xfrm>
            <a:off x="88490" y="25452"/>
            <a:ext cx="60320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Project Structure and Approach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To handle the data efficiently, the project follows a </a:t>
            </a:r>
            <a:r>
              <a:rPr lang="en-US" b="1" dirty="0"/>
              <a:t>modular codebase</a:t>
            </a:r>
            <a:r>
              <a:rPr lang="en-US" dirty="0"/>
              <a:t> approach, which includes: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Modular Design</a:t>
            </a:r>
            <a:r>
              <a:rPr lang="en-US" dirty="0"/>
              <a:t>: Code is organized into independent modules for scalability and reusability,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Interfaces for file 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Models for data handling and pipelines.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Reading</a:t>
            </a:r>
            <a:r>
              <a:rPr lang="en-US" dirty="0"/>
              <a:t>: Read data from multiple files and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Validation and Preprocessing</a:t>
            </a:r>
            <a:r>
              <a:rPr lang="en-US" dirty="0"/>
              <a:t>: Quality check.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Transformation</a:t>
            </a:r>
            <a:r>
              <a:rPr lang="en-US" dirty="0"/>
              <a:t>: Saved cleaned data.</a:t>
            </a:r>
          </a:p>
        </p:txBody>
      </p:sp>
    </p:spTree>
    <p:extLst>
      <p:ext uri="{BB962C8B-B14F-4D97-AF65-F5344CB8AC3E}">
        <p14:creationId xmlns:p14="http://schemas.microsoft.com/office/powerpoint/2010/main" val="160710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0000"/>
                </a:solidFill>
              </a:rPr>
              <a:t>Yearly Accident Trends (2019-2023)</a:t>
            </a:r>
            <a:endParaRPr lang="en-US" sz="2400" dirty="0"/>
          </a:p>
        </p:txBody>
      </p:sp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05660"/>
              </p:ext>
            </p:extLst>
          </p:nvPr>
        </p:nvGraphicFramePr>
        <p:xfrm>
          <a:off x="457200" y="1371600"/>
          <a:ext cx="8229600" cy="1371600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2019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2020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2021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2022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2023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37,718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30,250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34,659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37,650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36,855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1"/>
          <p:cNvSpPr/>
          <p:nvPr/>
        </p:nvSpPr>
        <p:spPr>
          <a:xfrm>
            <a:off x="309716" y="2855104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Key Findings:</a:t>
            </a:r>
            <a:endParaRPr lang="en-US" sz="2000" dirty="0"/>
          </a:p>
        </p:txBody>
      </p:sp>
      <p:sp>
        <p:nvSpPr>
          <p:cNvPr id="3" name="Text 2"/>
          <p:cNvSpPr/>
          <p:nvPr/>
        </p:nvSpPr>
        <p:spPr>
          <a:xfrm>
            <a:off x="457200" y="3011068"/>
            <a:ext cx="8229600" cy="3012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9814F-3D33-ECD7-E51C-36520FB079C9}"/>
              </a:ext>
            </a:extLst>
          </p:cNvPr>
          <p:cNvSpPr txBox="1"/>
          <p:nvPr/>
        </p:nvSpPr>
        <p:spPr>
          <a:xfrm>
            <a:off x="376084" y="3372036"/>
            <a:ext cx="87679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• Significant drop in accidents in 2020 (30,250) likely due to COVID-19 restrictions.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• Gradual recovery in accident numbers from 2021 onwards.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• 2019 and 2022 show similar accident rates (37,718 and 37,650).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• Slight decrease in 2023 compared to 2022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D767D4-8CC5-C2EF-05A3-497AD1BC8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6198"/>
              </p:ext>
            </p:extLst>
          </p:nvPr>
        </p:nvGraphicFramePr>
        <p:xfrm>
          <a:off x="1490816" y="2430268"/>
          <a:ext cx="6096000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440731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79521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001047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961808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10712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16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Year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699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Death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1065                                                    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9143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AFBC1F7-1508-E718-DB5A-F71E7F5F1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063"/>
            <a:ext cx="8745793" cy="1896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1EC32-A128-0EBE-F529-2DED9B950C4E}"/>
              </a:ext>
            </a:extLst>
          </p:cNvPr>
          <p:cNvSpPr txBox="1"/>
          <p:nvPr/>
        </p:nvSpPr>
        <p:spPr>
          <a:xfrm>
            <a:off x="659990" y="3581841"/>
            <a:ext cx="7824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indicates that 2019 and 2022 recorded the highest number of deaths. However, the overall trend shows a decline in numbers over the years, which is a positive sign in the context of fatality reduction.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44695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230BA-26BA-ACB5-3CDD-53B8A3F10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1736E0F9-34CE-522D-37A9-0D96206F095B}"/>
              </a:ext>
            </a:extLst>
          </p:cNvPr>
          <p:cNvSpPr/>
          <p:nvPr/>
        </p:nvSpPr>
        <p:spPr>
          <a:xfrm>
            <a:off x="523568" y="3136983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Key Findings:</a:t>
            </a:r>
            <a:endParaRPr lang="en-US" sz="20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0FB120D-38F0-A4E4-08D9-F1014182AB15}"/>
              </a:ext>
            </a:extLst>
          </p:cNvPr>
          <p:cNvSpPr/>
          <p:nvPr/>
        </p:nvSpPr>
        <p:spPr>
          <a:xfrm>
            <a:off x="457200" y="3516016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• </a:t>
            </a:r>
            <a:r>
              <a:rPr lang="en-US" sz="1600" dirty="0">
                <a:solidFill>
                  <a:srgbClr val="000000"/>
                </a:solidFill>
              </a:rPr>
              <a:t>Peak accident hours: 16:00-19:00 (evening rush hour)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• Secondary peak: 8:00-9:00 (morning rush hour)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• Lowest accident rates: 2:00-5:00 (early morning hours)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• Clear correlation between traffic volume and accident frequency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6155AD-3A33-A528-0C35-A49576DC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200"/>
            <a:ext cx="8753168" cy="27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1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0000"/>
                </a:solidFill>
              </a:rPr>
              <a:t>Daily Distribution of Accidents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57200" y="3311206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Key Findings: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57200" y="3768406"/>
            <a:ext cx="8229600" cy="111331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• </a:t>
            </a:r>
            <a:r>
              <a:rPr lang="en-US" sz="1600" dirty="0">
                <a:solidFill>
                  <a:srgbClr val="000000"/>
                </a:solidFill>
              </a:rPr>
              <a:t>Friday has the highest number of accidents (28,890).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• Weekdays (Monday-Friday) show consistently high accident rates.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• Weekend days have significantly fewer accidents.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• Sunday has the lowest accident rate (19,515)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79A8E-52AC-1B95-30D5-0CEFC1E2E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6" y="1120877"/>
            <a:ext cx="8915400" cy="2249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00"/>
                </a:solidFill>
              </a:rPr>
              <a:t>Monthly Distribution of Accidents</a:t>
            </a:r>
            <a:endParaRPr lang="en-US" sz="3200" dirty="0"/>
          </a:p>
        </p:txBody>
      </p:sp>
      <p:sp>
        <p:nvSpPr>
          <p:cNvPr id="4" name="Text 1"/>
          <p:cNvSpPr/>
          <p:nvPr/>
        </p:nvSpPr>
        <p:spPr>
          <a:xfrm>
            <a:off x="457200" y="3269718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Key Findings: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57199" y="3954780"/>
            <a:ext cx="7772401" cy="98961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• </a:t>
            </a:r>
            <a:r>
              <a:rPr lang="en-US" sz="1600" dirty="0">
                <a:solidFill>
                  <a:srgbClr val="000000"/>
                </a:solidFill>
              </a:rPr>
              <a:t>Highest accident rates in September (17,827) and June (17,666).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• Elevated accident rates in May and October.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• Lower accident rates in winter months (December-February).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• April shows the lowest accident rate among all months (12,401). 2020 because of    lockdown(18 mar-4 </a:t>
            </a:r>
            <a:r>
              <a:rPr lang="en-US" sz="1600" dirty="0" err="1">
                <a:solidFill>
                  <a:srgbClr val="000000"/>
                </a:solidFill>
              </a:rPr>
              <a:t>mei</a:t>
            </a:r>
            <a:r>
              <a:rPr lang="en-US" sz="1600" dirty="0">
                <a:solidFill>
                  <a:srgbClr val="000000"/>
                </a:solidFill>
              </a:rPr>
              <a:t>) numbers were decreased.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D4143-03BA-E416-3B7E-0FA80FE06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88720"/>
            <a:ext cx="8347587" cy="208099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C6C7A2-D020-BF6D-CDC0-C7E6E8EAE471}"/>
              </a:ext>
            </a:extLst>
          </p:cNvPr>
          <p:cNvCxnSpPr/>
          <p:nvPr/>
        </p:nvCxnSpPr>
        <p:spPr>
          <a:xfrm>
            <a:off x="3679723" y="1585452"/>
            <a:ext cx="567812" cy="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67130B-4CA9-33C3-CBD8-9A96EBBFBE1D}"/>
              </a:ext>
            </a:extLst>
          </p:cNvPr>
          <p:cNvCxnSpPr/>
          <p:nvPr/>
        </p:nvCxnSpPr>
        <p:spPr>
          <a:xfrm>
            <a:off x="5933768" y="1501878"/>
            <a:ext cx="567812" cy="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1652</Words>
  <Application>Microsoft Office PowerPoint</Application>
  <PresentationFormat>On-screen Show (16:9)</PresentationFormat>
  <Paragraphs>266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Aharoni</vt:lpstr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Accident Analysis in Belgium (2019-2023)</dc:title>
  <dc:subject>PptxGenJS Presentation</dc:subject>
  <dc:creator>Traffic Analysis Team</dc:creator>
  <cp:lastModifiedBy>Gokarna Bhusal</cp:lastModifiedBy>
  <cp:revision>13</cp:revision>
  <dcterms:created xsi:type="dcterms:W3CDTF">2025-03-16T14:26:49Z</dcterms:created>
  <dcterms:modified xsi:type="dcterms:W3CDTF">2025-03-31T16:39:59Z</dcterms:modified>
</cp:coreProperties>
</file>