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sldIdLst>
    <p:sldId id="257" r:id="rId2"/>
    <p:sldId id="258" r:id="rId3"/>
    <p:sldId id="259" r:id="rId4"/>
    <p:sldId id="261" r:id="rId5"/>
    <p:sldId id="260" r:id="rId6"/>
    <p:sldId id="262" r:id="rId7"/>
    <p:sldId id="263" r:id="rId8"/>
    <p:sldId id="264" r:id="rId9"/>
    <p:sldId id="265" r:id="rId10"/>
    <p:sldId id="26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33" d="100"/>
          <a:sy n="33" d="100"/>
        </p:scale>
        <p:origin x="2606"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284890-85D2-4D7B-8EF5-15A9C1DB8F42}" type="datetimeFigureOut">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1058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93477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64DA5-CD3D-4590-A511-FCD3BC7A793E}" type="datetimeFigureOut">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014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5661D-6934-4B32-B92C-470368BF1EC6}" type="datetimeFigureOut">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786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897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48D31E-DCDA-41A7-9C67-C4B11B94D21D}" type="datetimeFigureOut">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149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3762C0-B258-48F1-ADE6-176B4174CCDD}" type="datetimeFigureOut">
              <a:rPr lang="en-US" smtClean="0"/>
              <a:t>10/1/2023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9221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7919A6-33EB-49BD-A62F-1FA56B9F9712}" type="datetimeFigureOut">
              <a:rPr lang="en-US" smtClean="0"/>
              <a:t>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3201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10/1/2023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769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2175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63458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10/1/2023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6907735"/>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sz="2400"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28998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p:cNvSpPr txBox="1"/>
          <p:nvPr/>
        </p:nvSpPr>
        <p:spPr>
          <a:xfrm flipH="1">
            <a:off x="233680" y="1242533"/>
            <a:ext cx="6598922" cy="646331"/>
          </a:xfrm>
          <a:prstGeom prst="rect">
            <a:avLst/>
          </a:prstGeom>
          <a:noFill/>
        </p:spPr>
        <p:txBody>
          <a:bodyPr wrap="square" rtlCol="0">
            <a:spAutoFit/>
          </a:bodyPr>
          <a:lstStyle/>
          <a:p>
            <a:r>
              <a:rPr lang="en-US" sz="3600" b="1" dirty="0">
                <a:solidFill>
                  <a:schemeClr val="accent2"/>
                </a:solidFill>
              </a:rPr>
              <a:t>P</a:t>
            </a:r>
            <a:r>
              <a:rPr lang="en-US" sz="3600" b="1" dirty="0" smtClean="0">
                <a:solidFill>
                  <a:schemeClr val="accent2"/>
                </a:solidFill>
              </a:rPr>
              <a:t>rocess Modeling</a:t>
            </a:r>
          </a:p>
        </p:txBody>
      </p:sp>
      <p:sp>
        <p:nvSpPr>
          <p:cNvPr id="3" name="Rectangle 2"/>
          <p:cNvSpPr/>
          <p:nvPr/>
        </p:nvSpPr>
        <p:spPr>
          <a:xfrm>
            <a:off x="550636" y="1829485"/>
            <a:ext cx="10642600" cy="4538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2400" dirty="0"/>
          </a:p>
        </p:txBody>
      </p:sp>
      <p:sp>
        <p:nvSpPr>
          <p:cNvPr id="7" name="Rounded Rectangle 6"/>
          <p:cNvSpPr/>
          <p:nvPr/>
        </p:nvSpPr>
        <p:spPr>
          <a:xfrm>
            <a:off x="1334818" y="3360147"/>
            <a:ext cx="1539433" cy="1674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17741619">
            <a:off x="2260065" y="3080274"/>
            <a:ext cx="946000" cy="825906"/>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724628" y="4363656"/>
            <a:ext cx="868101" cy="369332"/>
          </a:xfrm>
          <a:prstGeom prst="rect">
            <a:avLst/>
          </a:prstGeom>
          <a:noFill/>
        </p:spPr>
        <p:txBody>
          <a:bodyPr wrap="square" rtlCol="0">
            <a:spAutoFit/>
          </a:bodyPr>
          <a:lstStyle/>
          <a:p>
            <a:r>
              <a:rPr lang="en-US" dirty="0" smtClean="0">
                <a:solidFill>
                  <a:schemeClr val="bg1">
                    <a:lumMod val="95000"/>
                  </a:schemeClr>
                </a:solidFill>
              </a:rPr>
              <a:t>CSV</a:t>
            </a:r>
            <a:endParaRPr lang="en-US" dirty="0">
              <a:solidFill>
                <a:schemeClr val="bg1">
                  <a:lumMod val="95000"/>
                </a:schemeClr>
              </a:solidFill>
            </a:endParaRPr>
          </a:p>
        </p:txBody>
      </p:sp>
      <p:sp>
        <p:nvSpPr>
          <p:cNvPr id="11" name="Can 10"/>
          <p:cNvSpPr/>
          <p:nvPr/>
        </p:nvSpPr>
        <p:spPr>
          <a:xfrm>
            <a:off x="7911297" y="2090167"/>
            <a:ext cx="885464" cy="1419124"/>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flipH="1">
            <a:off x="7705847" y="3509291"/>
            <a:ext cx="1743181" cy="369332"/>
          </a:xfrm>
          <a:prstGeom prst="rect">
            <a:avLst/>
          </a:prstGeom>
          <a:noFill/>
        </p:spPr>
        <p:txBody>
          <a:bodyPr wrap="square" rtlCol="0">
            <a:spAutoFit/>
          </a:bodyPr>
          <a:lstStyle/>
          <a:p>
            <a:r>
              <a:rPr lang="en-US" dirty="0" smtClean="0"/>
              <a:t>NEPSE Data</a:t>
            </a:r>
            <a:endParaRPr lang="en-US" dirty="0"/>
          </a:p>
        </p:txBody>
      </p:sp>
      <p:sp>
        <p:nvSpPr>
          <p:cNvPr id="14" name="Left Arrow 13"/>
          <p:cNvSpPr/>
          <p:nvPr/>
        </p:nvSpPr>
        <p:spPr>
          <a:xfrm>
            <a:off x="4316417" y="3219971"/>
            <a:ext cx="2396810" cy="6586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356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75" y="0"/>
            <a:ext cx="12192000" cy="6858000"/>
          </a:xfrm>
        </p:spPr>
      </p:pic>
      <p:sp>
        <p:nvSpPr>
          <p:cNvPr id="5" name="TextBox 4"/>
          <p:cNvSpPr txBox="1"/>
          <p:nvPr/>
        </p:nvSpPr>
        <p:spPr>
          <a:xfrm flipH="1">
            <a:off x="233680" y="1242533"/>
            <a:ext cx="6598922" cy="646331"/>
          </a:xfrm>
          <a:prstGeom prst="rect">
            <a:avLst/>
          </a:prstGeom>
          <a:noFill/>
        </p:spPr>
        <p:txBody>
          <a:bodyPr wrap="square" rtlCol="0">
            <a:spAutoFit/>
          </a:bodyPr>
          <a:lstStyle/>
          <a:p>
            <a:r>
              <a:rPr lang="en-US" sz="3600" b="1" dirty="0" smtClean="0">
                <a:solidFill>
                  <a:schemeClr val="accent2"/>
                </a:solidFill>
              </a:rPr>
              <a:t>    Implement Tools</a:t>
            </a:r>
          </a:p>
        </p:txBody>
      </p:sp>
      <p:sp>
        <p:nvSpPr>
          <p:cNvPr id="3" name="Rectangle 2"/>
          <p:cNvSpPr/>
          <p:nvPr/>
        </p:nvSpPr>
        <p:spPr>
          <a:xfrm>
            <a:off x="550636" y="1829485"/>
            <a:ext cx="10642600" cy="4538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2400" dirty="0"/>
          </a:p>
        </p:txBody>
      </p:sp>
      <p:sp>
        <p:nvSpPr>
          <p:cNvPr id="6" name="TextBox 5"/>
          <p:cNvSpPr txBox="1"/>
          <p:nvPr/>
        </p:nvSpPr>
        <p:spPr>
          <a:xfrm flipH="1">
            <a:off x="1480979" y="2487236"/>
            <a:ext cx="4059951" cy="3170099"/>
          </a:xfrm>
          <a:prstGeom prst="rect">
            <a:avLst/>
          </a:prstGeom>
          <a:noFill/>
        </p:spPr>
        <p:txBody>
          <a:bodyPr wrap="square" rtlCol="0">
            <a:spAutoFit/>
          </a:bodyPr>
          <a:lstStyle/>
          <a:p>
            <a:r>
              <a:rPr lang="en-US" sz="4400" dirty="0" smtClean="0"/>
              <a:t>Frontend Tools</a:t>
            </a:r>
          </a:p>
          <a:p>
            <a:endParaRPr lang="en-US" dirty="0"/>
          </a:p>
          <a:p>
            <a:r>
              <a:rPr lang="en-US" sz="4000" dirty="0" smtClean="0">
                <a:solidFill>
                  <a:schemeClr val="bg1">
                    <a:lumMod val="95000"/>
                  </a:schemeClr>
                </a:solidFill>
              </a:rPr>
              <a:t>HTML </a:t>
            </a:r>
          </a:p>
          <a:p>
            <a:r>
              <a:rPr lang="en-US" sz="4000" dirty="0" smtClean="0">
                <a:solidFill>
                  <a:schemeClr val="bg1">
                    <a:lumMod val="95000"/>
                  </a:schemeClr>
                </a:solidFill>
              </a:rPr>
              <a:t>CSS</a:t>
            </a:r>
          </a:p>
          <a:p>
            <a:r>
              <a:rPr lang="en-US" sz="4000" dirty="0" smtClean="0">
                <a:solidFill>
                  <a:schemeClr val="bg1">
                    <a:lumMod val="95000"/>
                  </a:schemeClr>
                </a:solidFill>
              </a:rPr>
              <a:t>JS</a:t>
            </a:r>
          </a:p>
          <a:p>
            <a:endParaRPr lang="en-US" dirty="0"/>
          </a:p>
        </p:txBody>
      </p:sp>
      <p:sp>
        <p:nvSpPr>
          <p:cNvPr id="8" name="TextBox 7"/>
          <p:cNvSpPr txBox="1"/>
          <p:nvPr/>
        </p:nvSpPr>
        <p:spPr>
          <a:xfrm>
            <a:off x="6551270" y="2406291"/>
            <a:ext cx="3727048" cy="2831544"/>
          </a:xfrm>
          <a:prstGeom prst="rect">
            <a:avLst/>
          </a:prstGeom>
          <a:noFill/>
        </p:spPr>
        <p:txBody>
          <a:bodyPr wrap="square" rtlCol="0">
            <a:spAutoFit/>
          </a:bodyPr>
          <a:lstStyle/>
          <a:p>
            <a:r>
              <a:rPr lang="en-US" sz="4400" dirty="0" smtClean="0"/>
              <a:t>Backend </a:t>
            </a:r>
            <a:r>
              <a:rPr lang="en-US" sz="4400" dirty="0"/>
              <a:t>Tools</a:t>
            </a:r>
          </a:p>
          <a:p>
            <a:endParaRPr lang="en-US" dirty="0" smtClean="0"/>
          </a:p>
          <a:p>
            <a:r>
              <a:rPr lang="en-US" sz="4000" dirty="0" smtClean="0">
                <a:solidFill>
                  <a:schemeClr val="bg1">
                    <a:lumMod val="95000"/>
                  </a:schemeClr>
                </a:solidFill>
              </a:rPr>
              <a:t>Python</a:t>
            </a:r>
          </a:p>
          <a:p>
            <a:r>
              <a:rPr lang="en-US" sz="4000" dirty="0" smtClean="0">
                <a:solidFill>
                  <a:schemeClr val="bg1">
                    <a:lumMod val="95000"/>
                  </a:schemeClr>
                </a:solidFill>
              </a:rPr>
              <a:t>Flask</a:t>
            </a:r>
            <a:endParaRPr lang="en-US" sz="4000" dirty="0">
              <a:solidFill>
                <a:schemeClr val="bg1">
                  <a:lumMod val="95000"/>
                </a:schemeClr>
              </a:solidFill>
            </a:endParaRPr>
          </a:p>
          <a:p>
            <a:endParaRPr lang="en-US" dirty="0"/>
          </a:p>
          <a:p>
            <a:endParaRPr lang="en-US" dirty="0"/>
          </a:p>
        </p:txBody>
      </p:sp>
    </p:spTree>
    <p:extLst>
      <p:ext uri="{BB962C8B-B14F-4D97-AF65-F5344CB8AC3E}">
        <p14:creationId xmlns:p14="http://schemas.microsoft.com/office/powerpoint/2010/main" val="273875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75" y="0"/>
            <a:ext cx="12192000" cy="6858000"/>
          </a:xfrm>
        </p:spPr>
      </p:pic>
      <p:sp>
        <p:nvSpPr>
          <p:cNvPr id="5" name="TextBox 4"/>
          <p:cNvSpPr txBox="1"/>
          <p:nvPr/>
        </p:nvSpPr>
        <p:spPr>
          <a:xfrm flipH="1">
            <a:off x="482697" y="714414"/>
            <a:ext cx="6598922" cy="646331"/>
          </a:xfrm>
          <a:prstGeom prst="rect">
            <a:avLst/>
          </a:prstGeom>
          <a:noFill/>
        </p:spPr>
        <p:txBody>
          <a:bodyPr wrap="square" rtlCol="0">
            <a:spAutoFit/>
          </a:bodyPr>
          <a:lstStyle/>
          <a:p>
            <a:r>
              <a:rPr lang="en-US" sz="3600" b="1" dirty="0" smtClean="0">
                <a:solidFill>
                  <a:schemeClr val="accent2"/>
                </a:solidFill>
              </a:rPr>
              <a:t>Conclusion:</a:t>
            </a:r>
          </a:p>
        </p:txBody>
      </p:sp>
      <p:sp>
        <p:nvSpPr>
          <p:cNvPr id="3" name="Rectangle 2"/>
          <p:cNvSpPr/>
          <p:nvPr/>
        </p:nvSpPr>
        <p:spPr>
          <a:xfrm>
            <a:off x="482697" y="1458410"/>
            <a:ext cx="10803164" cy="52198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2400" dirty="0"/>
          </a:p>
        </p:txBody>
      </p:sp>
      <p:sp>
        <p:nvSpPr>
          <p:cNvPr id="6" name="TextBox 5"/>
          <p:cNvSpPr txBox="1"/>
          <p:nvPr/>
        </p:nvSpPr>
        <p:spPr>
          <a:xfrm flipH="1">
            <a:off x="1480979" y="2487236"/>
            <a:ext cx="4059951" cy="369332"/>
          </a:xfrm>
          <a:prstGeom prst="rect">
            <a:avLst/>
          </a:prstGeom>
          <a:noFill/>
        </p:spPr>
        <p:txBody>
          <a:bodyPr wrap="square" rtlCol="0">
            <a:spAutoFit/>
          </a:bodyPr>
          <a:lstStyle/>
          <a:p>
            <a:endParaRPr lang="en-US" dirty="0"/>
          </a:p>
        </p:txBody>
      </p:sp>
      <p:sp>
        <p:nvSpPr>
          <p:cNvPr id="8" name="TextBox 7"/>
          <p:cNvSpPr txBox="1"/>
          <p:nvPr/>
        </p:nvSpPr>
        <p:spPr>
          <a:xfrm>
            <a:off x="1065800" y="1690688"/>
            <a:ext cx="9109856" cy="4893647"/>
          </a:xfrm>
          <a:prstGeom prst="rect">
            <a:avLst/>
          </a:prstGeom>
          <a:noFill/>
        </p:spPr>
        <p:txBody>
          <a:bodyPr wrap="square" rtlCol="0">
            <a:spAutoFit/>
          </a:bodyPr>
          <a:lstStyle/>
          <a:p>
            <a:r>
              <a:rPr lang="en-GB" sz="2400" dirty="0" err="1">
                <a:solidFill>
                  <a:schemeClr val="bg1">
                    <a:lumMod val="95000"/>
                  </a:schemeClr>
                </a:solidFill>
              </a:rPr>
              <a:t>NepseInsider</a:t>
            </a:r>
            <a:r>
              <a:rPr lang="en-GB" sz="2400" dirty="0">
                <a:solidFill>
                  <a:schemeClr val="bg1">
                    <a:lumMod val="95000"/>
                  </a:schemeClr>
                </a:solidFill>
              </a:rPr>
              <a:t> has been designed to address the challenges faced by beginner investors in the complex world of stock prediction. Traditionally, novice investors had to rely on multiple </a:t>
            </a:r>
            <a:r>
              <a:rPr lang="en-GB" sz="2400" dirty="0" err="1">
                <a:solidFill>
                  <a:schemeClr val="bg1">
                    <a:lumMod val="95000"/>
                  </a:schemeClr>
                </a:solidFill>
              </a:rPr>
              <a:t>Nepse</a:t>
            </a:r>
            <a:r>
              <a:rPr lang="en-GB" sz="2400" dirty="0">
                <a:solidFill>
                  <a:schemeClr val="bg1">
                    <a:lumMod val="95000"/>
                  </a:schemeClr>
                </a:solidFill>
              </a:rPr>
              <a:t> sites and online news sources for stock information, leading to time-consuming and often inaccurate self-analysis. This process not only consumed valuable time but also resulted in doubts and uncertainties about their predictions, increasing the risk of financial loss. To tackle these issues, </a:t>
            </a:r>
            <a:r>
              <a:rPr lang="en-GB" sz="2400" dirty="0" err="1">
                <a:solidFill>
                  <a:schemeClr val="bg1">
                    <a:lumMod val="95000"/>
                  </a:schemeClr>
                </a:solidFill>
              </a:rPr>
              <a:t>NepseInsider</a:t>
            </a:r>
            <a:r>
              <a:rPr lang="en-GB" sz="2400" dirty="0">
                <a:solidFill>
                  <a:schemeClr val="bg1">
                    <a:lumMod val="95000"/>
                  </a:schemeClr>
                </a:solidFill>
              </a:rPr>
              <a:t> was developed using the structured waterfall model. The development process began with thorough analysis, followed by meticulous design, development, and rigorous testing before deployment. The goal was to create a user-friendly platform that simplifies the stock prediction process, ensuring accurate results for investors.</a:t>
            </a:r>
            <a:endParaRPr lang="en-US" sz="2400" dirty="0">
              <a:solidFill>
                <a:schemeClr val="bg1">
                  <a:lumMod val="95000"/>
                </a:schemeClr>
              </a:solidFill>
            </a:endParaRPr>
          </a:p>
        </p:txBody>
      </p:sp>
      <p:sp>
        <p:nvSpPr>
          <p:cNvPr id="7" name="Oval 6"/>
          <p:cNvSpPr/>
          <p:nvPr/>
        </p:nvSpPr>
        <p:spPr>
          <a:xfrm>
            <a:off x="10403256" y="5167376"/>
            <a:ext cx="3923818" cy="35765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309011" y="4137511"/>
            <a:ext cx="1768935" cy="3333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404989" y="6727514"/>
            <a:ext cx="1768935" cy="3333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697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p:cNvSpPr txBox="1"/>
          <p:nvPr/>
        </p:nvSpPr>
        <p:spPr>
          <a:xfrm flipH="1">
            <a:off x="2402837" y="704740"/>
            <a:ext cx="6598922" cy="646331"/>
          </a:xfrm>
          <a:prstGeom prst="rect">
            <a:avLst/>
          </a:prstGeom>
          <a:noFill/>
        </p:spPr>
        <p:txBody>
          <a:bodyPr wrap="square" rtlCol="0">
            <a:spAutoFit/>
          </a:bodyPr>
          <a:lstStyle/>
          <a:p>
            <a:r>
              <a:rPr lang="en-US" sz="3600" b="1" dirty="0">
                <a:solidFill>
                  <a:schemeClr val="accent2"/>
                </a:solidFill>
              </a:rPr>
              <a:t> Problem Of Statement</a:t>
            </a:r>
            <a:endParaRPr lang="en-US" sz="3600" b="1" dirty="0">
              <a:solidFill>
                <a:schemeClr val="accent2"/>
              </a:solidFill>
            </a:endParaRPr>
          </a:p>
        </p:txBody>
      </p:sp>
      <p:sp>
        <p:nvSpPr>
          <p:cNvPr id="6" name="TextBox 5"/>
          <p:cNvSpPr txBox="1"/>
          <p:nvPr/>
        </p:nvSpPr>
        <p:spPr>
          <a:xfrm flipH="1">
            <a:off x="2402837" y="1873140"/>
            <a:ext cx="6598922" cy="3170099"/>
          </a:xfrm>
          <a:prstGeom prst="rect">
            <a:avLst/>
          </a:prstGeom>
          <a:noFill/>
        </p:spPr>
        <p:txBody>
          <a:bodyPr wrap="square" rtlCol="0">
            <a:spAutoFit/>
          </a:bodyPr>
          <a:lstStyle/>
          <a:p>
            <a:pPr marL="571500" indent="-571500">
              <a:buFont typeface="Arial" panose="020B0604020202020204" pitchFamily="34" charset="0"/>
              <a:buChar char="•"/>
            </a:pPr>
            <a:r>
              <a:rPr lang="en-US" sz="4000" b="1" dirty="0" smtClean="0">
                <a:solidFill>
                  <a:schemeClr val="accent2">
                    <a:lumMod val="60000"/>
                    <a:lumOff val="40000"/>
                  </a:schemeClr>
                </a:solidFill>
              </a:rPr>
              <a:t> </a:t>
            </a:r>
            <a:r>
              <a:rPr lang="en-US" sz="4000" dirty="0" smtClean="0">
                <a:solidFill>
                  <a:schemeClr val="accent2">
                    <a:lumMod val="60000"/>
                    <a:lumOff val="40000"/>
                  </a:schemeClr>
                </a:solidFill>
              </a:rPr>
              <a:t>Market volatility</a:t>
            </a:r>
            <a:endParaRPr lang="en-US" sz="4000" b="1" dirty="0" smtClean="0">
              <a:solidFill>
                <a:schemeClr val="accent2">
                  <a:lumMod val="60000"/>
                  <a:lumOff val="40000"/>
                </a:schemeClr>
              </a:solidFill>
            </a:endParaRPr>
          </a:p>
          <a:p>
            <a:pPr marL="571500" indent="-571500">
              <a:buFont typeface="Arial" panose="020B0604020202020204" pitchFamily="34" charset="0"/>
              <a:buChar char="•"/>
            </a:pPr>
            <a:r>
              <a:rPr lang="en-US" sz="4000" dirty="0" smtClean="0">
                <a:solidFill>
                  <a:schemeClr val="accent2">
                    <a:lumMod val="60000"/>
                    <a:lumOff val="40000"/>
                  </a:schemeClr>
                </a:solidFill>
              </a:rPr>
              <a:t>Lack of diversification</a:t>
            </a:r>
            <a:endParaRPr lang="en-US" sz="4000" b="1" dirty="0" smtClean="0">
              <a:solidFill>
                <a:schemeClr val="accent2">
                  <a:lumMod val="60000"/>
                  <a:lumOff val="40000"/>
                </a:schemeClr>
              </a:solidFill>
            </a:endParaRPr>
          </a:p>
          <a:p>
            <a:pPr marL="571500" indent="-571500">
              <a:buFont typeface="Arial" panose="020B0604020202020204" pitchFamily="34" charset="0"/>
              <a:buChar char="•"/>
            </a:pPr>
            <a:r>
              <a:rPr lang="en-US" sz="4000" dirty="0" smtClean="0">
                <a:solidFill>
                  <a:schemeClr val="accent2">
                    <a:lumMod val="60000"/>
                    <a:lumOff val="40000"/>
                  </a:schemeClr>
                </a:solidFill>
              </a:rPr>
              <a:t>Emotions </a:t>
            </a:r>
            <a:r>
              <a:rPr lang="en-US" sz="4000" dirty="0">
                <a:solidFill>
                  <a:schemeClr val="accent2">
                    <a:lumMod val="60000"/>
                    <a:lumOff val="40000"/>
                  </a:schemeClr>
                </a:solidFill>
              </a:rPr>
              <a:t>and </a:t>
            </a:r>
            <a:r>
              <a:rPr lang="en-US" sz="4000" dirty="0" smtClean="0">
                <a:solidFill>
                  <a:schemeClr val="accent2">
                    <a:lumMod val="60000"/>
                    <a:lumOff val="40000"/>
                  </a:schemeClr>
                </a:solidFill>
              </a:rPr>
              <a:t>biases</a:t>
            </a:r>
          </a:p>
          <a:p>
            <a:pPr marL="571500" indent="-571500">
              <a:buFont typeface="Arial" panose="020B0604020202020204" pitchFamily="34" charset="0"/>
              <a:buChar char="•"/>
            </a:pPr>
            <a:r>
              <a:rPr lang="en-US" sz="4000" dirty="0" smtClean="0">
                <a:solidFill>
                  <a:schemeClr val="accent2">
                    <a:lumMod val="60000"/>
                    <a:lumOff val="40000"/>
                  </a:schemeClr>
                </a:solidFill>
              </a:rPr>
              <a:t>Lack </a:t>
            </a:r>
            <a:r>
              <a:rPr lang="en-US" sz="4000" dirty="0">
                <a:solidFill>
                  <a:schemeClr val="accent2">
                    <a:lumMod val="60000"/>
                    <a:lumOff val="40000"/>
                  </a:schemeClr>
                </a:solidFill>
              </a:rPr>
              <a:t>of </a:t>
            </a:r>
            <a:r>
              <a:rPr lang="en-US" sz="4000" dirty="0" smtClean="0">
                <a:solidFill>
                  <a:schemeClr val="accent2">
                    <a:lumMod val="60000"/>
                    <a:lumOff val="40000"/>
                  </a:schemeClr>
                </a:solidFill>
              </a:rPr>
              <a:t>information</a:t>
            </a:r>
          </a:p>
          <a:p>
            <a:endParaRPr lang="en-US" sz="4000" b="1" dirty="0">
              <a:solidFill>
                <a:schemeClr val="accent2">
                  <a:lumMod val="60000"/>
                  <a:lumOff val="40000"/>
                </a:schemeClr>
              </a:solidFill>
            </a:endParaRPr>
          </a:p>
        </p:txBody>
      </p:sp>
    </p:spTree>
    <p:extLst>
      <p:ext uri="{BB962C8B-B14F-4D97-AF65-F5344CB8AC3E}">
        <p14:creationId xmlns:p14="http://schemas.microsoft.com/office/powerpoint/2010/main" val="158669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p:cNvSpPr txBox="1"/>
          <p:nvPr/>
        </p:nvSpPr>
        <p:spPr>
          <a:xfrm flipH="1">
            <a:off x="629920" y="2303770"/>
            <a:ext cx="6598922" cy="646331"/>
          </a:xfrm>
          <a:prstGeom prst="rect">
            <a:avLst/>
          </a:prstGeom>
          <a:noFill/>
        </p:spPr>
        <p:txBody>
          <a:bodyPr wrap="square" rtlCol="0">
            <a:spAutoFit/>
          </a:bodyPr>
          <a:lstStyle/>
          <a:p>
            <a:r>
              <a:rPr lang="en-US" sz="3600" b="1" dirty="0" smtClean="0">
                <a:solidFill>
                  <a:schemeClr val="accent2"/>
                </a:solidFill>
              </a:rPr>
              <a:t>Objective</a:t>
            </a:r>
          </a:p>
        </p:txBody>
      </p:sp>
      <p:sp>
        <p:nvSpPr>
          <p:cNvPr id="3" name="Rectangle 2"/>
          <p:cNvSpPr/>
          <p:nvPr/>
        </p:nvSpPr>
        <p:spPr>
          <a:xfrm>
            <a:off x="629920" y="3037840"/>
            <a:ext cx="10642600" cy="19913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flipH="1">
            <a:off x="881378" y="3125579"/>
            <a:ext cx="8950963" cy="1815882"/>
          </a:xfrm>
          <a:prstGeom prst="rect">
            <a:avLst/>
          </a:prstGeom>
          <a:noFill/>
        </p:spPr>
        <p:txBody>
          <a:bodyPr wrap="square" rtlCol="0">
            <a:spAutoFit/>
          </a:bodyPr>
          <a:lstStyle/>
          <a:p>
            <a:r>
              <a:rPr lang="en-GB" sz="2800" dirty="0">
                <a:solidFill>
                  <a:schemeClr val="bg1"/>
                </a:solidFill>
              </a:rPr>
              <a:t>to providing investment advice, a stock buy, hold, and sell site may also offer educational resources to help investors better understand the stock market and make more informed decisions. </a:t>
            </a:r>
            <a:endParaRPr lang="en-US" sz="2800" b="1" dirty="0">
              <a:solidFill>
                <a:schemeClr val="bg1"/>
              </a:solidFill>
            </a:endParaRPr>
          </a:p>
        </p:txBody>
      </p:sp>
    </p:spTree>
    <p:extLst>
      <p:ext uri="{BB962C8B-B14F-4D97-AF65-F5344CB8AC3E}">
        <p14:creationId xmlns:p14="http://schemas.microsoft.com/office/powerpoint/2010/main" val="53005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p:cNvSpPr txBox="1"/>
          <p:nvPr/>
        </p:nvSpPr>
        <p:spPr>
          <a:xfrm flipH="1">
            <a:off x="5466080" y="5430976"/>
            <a:ext cx="6598922" cy="461665"/>
          </a:xfrm>
          <a:prstGeom prst="rect">
            <a:avLst/>
          </a:prstGeom>
          <a:noFill/>
        </p:spPr>
        <p:txBody>
          <a:bodyPr wrap="square" rtlCol="0">
            <a:spAutoFit/>
          </a:bodyPr>
          <a:lstStyle/>
          <a:p>
            <a:r>
              <a:rPr lang="en-US" sz="2400" b="1" dirty="0">
                <a:solidFill>
                  <a:schemeClr val="accent2">
                    <a:lumMod val="40000"/>
                    <a:lumOff val="60000"/>
                  </a:schemeClr>
                </a:solidFill>
              </a:rPr>
              <a:t>Methodology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757" y="660678"/>
            <a:ext cx="6348444" cy="4109621"/>
          </a:xfrm>
          <a:prstGeom prst="rect">
            <a:avLst/>
          </a:prstGeom>
        </p:spPr>
      </p:pic>
      <p:sp>
        <p:nvSpPr>
          <p:cNvPr id="9" name="TextBox 8"/>
          <p:cNvSpPr txBox="1"/>
          <p:nvPr/>
        </p:nvSpPr>
        <p:spPr>
          <a:xfrm flipH="1">
            <a:off x="4653280" y="4948247"/>
            <a:ext cx="6598922" cy="646331"/>
          </a:xfrm>
          <a:prstGeom prst="rect">
            <a:avLst/>
          </a:prstGeom>
          <a:noFill/>
        </p:spPr>
        <p:txBody>
          <a:bodyPr wrap="square" rtlCol="0">
            <a:spAutoFit/>
          </a:bodyPr>
          <a:lstStyle/>
          <a:p>
            <a:r>
              <a:rPr lang="en-US" sz="3600" b="1" dirty="0" smtClean="0">
                <a:solidFill>
                  <a:schemeClr val="accent2"/>
                </a:solidFill>
              </a:rPr>
              <a:t>Water Fall Model</a:t>
            </a:r>
            <a:endParaRPr lang="en-US" sz="3600" b="1" dirty="0">
              <a:solidFill>
                <a:schemeClr val="accent2"/>
              </a:solidFill>
            </a:endParaRPr>
          </a:p>
        </p:txBody>
      </p:sp>
    </p:spTree>
    <p:extLst>
      <p:ext uri="{BB962C8B-B14F-4D97-AF65-F5344CB8AC3E}">
        <p14:creationId xmlns:p14="http://schemas.microsoft.com/office/powerpoint/2010/main" val="408473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p:cNvSpPr txBox="1"/>
          <p:nvPr/>
        </p:nvSpPr>
        <p:spPr>
          <a:xfrm flipH="1">
            <a:off x="233680" y="1242533"/>
            <a:ext cx="6598922" cy="646331"/>
          </a:xfrm>
          <a:prstGeom prst="rect">
            <a:avLst/>
          </a:prstGeom>
          <a:noFill/>
        </p:spPr>
        <p:txBody>
          <a:bodyPr wrap="square" rtlCol="0">
            <a:spAutoFit/>
          </a:bodyPr>
          <a:lstStyle/>
          <a:p>
            <a:r>
              <a:rPr lang="en-US" sz="3600" b="1" dirty="0" smtClean="0">
                <a:solidFill>
                  <a:schemeClr val="accent2"/>
                </a:solidFill>
              </a:rPr>
              <a:t>Algorithm: LSTM</a:t>
            </a:r>
          </a:p>
        </p:txBody>
      </p:sp>
      <p:sp>
        <p:nvSpPr>
          <p:cNvPr id="3" name="Rectangle 2"/>
          <p:cNvSpPr/>
          <p:nvPr/>
        </p:nvSpPr>
        <p:spPr>
          <a:xfrm>
            <a:off x="528320" y="1779298"/>
            <a:ext cx="10642600" cy="4538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flipH="1">
            <a:off x="688338" y="2055813"/>
            <a:ext cx="8950963" cy="2677656"/>
          </a:xfrm>
          <a:prstGeom prst="rect">
            <a:avLst/>
          </a:prstGeom>
          <a:noFill/>
        </p:spPr>
        <p:txBody>
          <a:bodyPr wrap="square" rtlCol="0">
            <a:spAutoFit/>
          </a:bodyPr>
          <a:lstStyle/>
          <a:p>
            <a:r>
              <a:rPr lang="en-GB" sz="2400" dirty="0">
                <a:solidFill>
                  <a:schemeClr val="bg1">
                    <a:lumMod val="95000"/>
                  </a:schemeClr>
                </a:solidFill>
              </a:rPr>
              <a:t>Long Short-Term Memory (LSTM) is a type of recurrent neural network (RNN) architecture designed to capture long-term dependencies in data. Unlike traditional feedforward neural networks, LSTM networks have feedback connections. It can process not only single data points but also entire sequences of data, making them well-suited for tasks involving sequences and time series prediction</a:t>
            </a:r>
            <a:r>
              <a:rPr lang="en-GB" sz="2400" dirty="0" smtClean="0">
                <a:solidFill>
                  <a:schemeClr val="bg1">
                    <a:lumMod val="95000"/>
                  </a:schemeClr>
                </a:solidFill>
              </a:rPr>
              <a:t>. </a:t>
            </a:r>
            <a:r>
              <a:rPr lang="en-GB" sz="2400" dirty="0">
                <a:solidFill>
                  <a:schemeClr val="bg1">
                    <a:lumMod val="95000"/>
                  </a:schemeClr>
                </a:solidFill>
              </a:rPr>
              <a:t>Here are the key components of an LSTM network:</a:t>
            </a:r>
            <a:endParaRPr lang="en-US" sz="2400" b="1" dirty="0">
              <a:solidFill>
                <a:schemeClr val="bg1">
                  <a:lumMod val="95000"/>
                </a:schemeClr>
              </a:solidFill>
            </a:endParaRPr>
          </a:p>
        </p:txBody>
      </p:sp>
    </p:spTree>
    <p:extLst>
      <p:ext uri="{BB962C8B-B14F-4D97-AF65-F5344CB8AC3E}">
        <p14:creationId xmlns:p14="http://schemas.microsoft.com/office/powerpoint/2010/main" val="3023608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p:cNvSpPr txBox="1"/>
          <p:nvPr/>
        </p:nvSpPr>
        <p:spPr>
          <a:xfrm flipH="1">
            <a:off x="182880" y="243318"/>
            <a:ext cx="6598922" cy="646331"/>
          </a:xfrm>
          <a:prstGeom prst="rect">
            <a:avLst/>
          </a:prstGeom>
          <a:noFill/>
        </p:spPr>
        <p:txBody>
          <a:bodyPr wrap="square" rtlCol="0">
            <a:spAutoFit/>
          </a:bodyPr>
          <a:lstStyle/>
          <a:p>
            <a:r>
              <a:rPr lang="en-US" sz="3600" b="1" dirty="0" smtClean="0">
                <a:solidFill>
                  <a:schemeClr val="accent2"/>
                </a:solidFill>
              </a:rPr>
              <a:t>Algorithm: LSTM</a:t>
            </a:r>
          </a:p>
        </p:txBody>
      </p:sp>
      <p:sp>
        <p:nvSpPr>
          <p:cNvPr id="3" name="Rectangle 2"/>
          <p:cNvSpPr/>
          <p:nvPr/>
        </p:nvSpPr>
        <p:spPr>
          <a:xfrm>
            <a:off x="528320" y="889650"/>
            <a:ext cx="10642600" cy="54276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Figure 3.3: LSTM Algorithm of NEPSEInsider </a:t>
            </a:r>
            <a:endParaRPr lang="en-US"/>
          </a:p>
        </p:txBody>
      </p:sp>
      <p:pic>
        <p:nvPicPr>
          <p:cNvPr id="7" name="Picture 6"/>
          <p:cNvPicPr>
            <a:picLocks noChangeAspect="1"/>
          </p:cNvPicPr>
          <p:nvPr/>
        </p:nvPicPr>
        <p:blipFill>
          <a:blip r:embed="rId3"/>
          <a:stretch>
            <a:fillRect/>
          </a:stretch>
        </p:blipFill>
        <p:spPr>
          <a:xfrm>
            <a:off x="2523626" y="2055813"/>
            <a:ext cx="7144747" cy="3781953"/>
          </a:xfrm>
          <a:prstGeom prst="rect">
            <a:avLst/>
          </a:prstGeom>
        </p:spPr>
      </p:pic>
    </p:spTree>
    <p:extLst>
      <p:ext uri="{BB962C8B-B14F-4D97-AF65-F5344CB8AC3E}">
        <p14:creationId xmlns:p14="http://schemas.microsoft.com/office/powerpoint/2010/main" val="269951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p:cNvSpPr txBox="1"/>
          <p:nvPr/>
        </p:nvSpPr>
        <p:spPr>
          <a:xfrm flipH="1">
            <a:off x="233680" y="1242533"/>
            <a:ext cx="6598922" cy="646331"/>
          </a:xfrm>
          <a:prstGeom prst="rect">
            <a:avLst/>
          </a:prstGeom>
          <a:noFill/>
        </p:spPr>
        <p:txBody>
          <a:bodyPr wrap="square" rtlCol="0">
            <a:spAutoFit/>
          </a:bodyPr>
          <a:lstStyle/>
          <a:p>
            <a:r>
              <a:rPr lang="en-US" sz="3600" b="1" dirty="0" err="1" smtClean="0">
                <a:solidFill>
                  <a:schemeClr val="accent2"/>
                </a:solidFill>
              </a:rPr>
              <a:t>Requiremnt</a:t>
            </a:r>
            <a:r>
              <a:rPr lang="en-US" sz="3600" b="1" dirty="0" smtClean="0">
                <a:solidFill>
                  <a:schemeClr val="accent2"/>
                </a:solidFill>
              </a:rPr>
              <a:t> Analysis</a:t>
            </a:r>
          </a:p>
        </p:txBody>
      </p:sp>
      <p:sp>
        <p:nvSpPr>
          <p:cNvPr id="3" name="Rectangle 2"/>
          <p:cNvSpPr/>
          <p:nvPr/>
        </p:nvSpPr>
        <p:spPr>
          <a:xfrm>
            <a:off x="528320" y="1779298"/>
            <a:ext cx="10642600" cy="4538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2400" dirty="0"/>
          </a:p>
        </p:txBody>
      </p:sp>
      <p:sp>
        <p:nvSpPr>
          <p:cNvPr id="6" name="TextBox 5"/>
          <p:cNvSpPr txBox="1"/>
          <p:nvPr/>
        </p:nvSpPr>
        <p:spPr>
          <a:xfrm flipH="1">
            <a:off x="688338" y="2055813"/>
            <a:ext cx="8950963" cy="1569660"/>
          </a:xfrm>
          <a:prstGeom prst="rect">
            <a:avLst/>
          </a:prstGeom>
          <a:noFill/>
        </p:spPr>
        <p:txBody>
          <a:bodyPr wrap="square" rtlCol="0">
            <a:spAutoFit/>
          </a:bodyPr>
          <a:lstStyle/>
          <a:p>
            <a:r>
              <a:rPr lang="en-GB" sz="2400" dirty="0"/>
              <a:t>Admin</a:t>
            </a:r>
            <a:r>
              <a:rPr lang="en-GB" sz="2400" dirty="0" smtClean="0"/>
              <a:t>:</a:t>
            </a:r>
          </a:p>
          <a:p>
            <a:r>
              <a:rPr lang="en-GB" sz="2400" dirty="0" smtClean="0"/>
              <a:t> </a:t>
            </a:r>
            <a:r>
              <a:rPr lang="en-GB" sz="2400" dirty="0"/>
              <a:t>Admin can sign up for the account. </a:t>
            </a:r>
            <a:endParaRPr lang="en-GB" sz="2400" dirty="0" smtClean="0"/>
          </a:p>
          <a:p>
            <a:r>
              <a:rPr lang="en-GB" sz="2400" dirty="0" smtClean="0"/>
              <a:t>Admin </a:t>
            </a:r>
            <a:r>
              <a:rPr lang="en-GB" sz="2400" dirty="0"/>
              <a:t>will manage NEPSE API</a:t>
            </a:r>
            <a:r>
              <a:rPr lang="en-GB" sz="2400" dirty="0" smtClean="0"/>
              <a:t>.</a:t>
            </a:r>
          </a:p>
          <a:p>
            <a:r>
              <a:rPr lang="en-GB" sz="2400" dirty="0" smtClean="0"/>
              <a:t> </a:t>
            </a:r>
            <a:r>
              <a:rPr lang="en-GB" sz="2400" dirty="0"/>
              <a:t>Admin will manage user data.</a:t>
            </a:r>
            <a:endParaRPr lang="en-US" sz="2400" b="1" dirty="0">
              <a:solidFill>
                <a:schemeClr val="bg1">
                  <a:lumMod val="95000"/>
                </a:schemeClr>
              </a:solidFill>
            </a:endParaRPr>
          </a:p>
        </p:txBody>
      </p:sp>
      <p:sp>
        <p:nvSpPr>
          <p:cNvPr id="8" name="TextBox 7"/>
          <p:cNvSpPr txBox="1"/>
          <p:nvPr/>
        </p:nvSpPr>
        <p:spPr>
          <a:xfrm>
            <a:off x="5220183" y="3820160"/>
            <a:ext cx="5382228" cy="2154436"/>
          </a:xfrm>
          <a:prstGeom prst="rect">
            <a:avLst/>
          </a:prstGeom>
          <a:noFill/>
        </p:spPr>
        <p:txBody>
          <a:bodyPr wrap="square" rtlCol="0">
            <a:spAutoFit/>
          </a:bodyPr>
          <a:lstStyle/>
          <a:p>
            <a:r>
              <a:rPr lang="en-GB" sz="5400" dirty="0" smtClean="0">
                <a:solidFill>
                  <a:schemeClr val="bg1">
                    <a:lumMod val="95000"/>
                  </a:schemeClr>
                </a:solidFill>
              </a:rPr>
              <a:t>user :</a:t>
            </a:r>
          </a:p>
          <a:p>
            <a:r>
              <a:rPr lang="en-GB" sz="2000" dirty="0" smtClean="0">
                <a:solidFill>
                  <a:schemeClr val="bg1">
                    <a:lumMod val="95000"/>
                  </a:schemeClr>
                </a:solidFill>
              </a:rPr>
              <a:t>User </a:t>
            </a:r>
            <a:r>
              <a:rPr lang="en-GB" sz="2000" dirty="0">
                <a:solidFill>
                  <a:schemeClr val="bg1">
                    <a:lumMod val="95000"/>
                  </a:schemeClr>
                </a:solidFill>
              </a:rPr>
              <a:t>can login and signup to the system.</a:t>
            </a:r>
          </a:p>
          <a:p>
            <a:r>
              <a:rPr lang="en-GB" sz="2000" dirty="0">
                <a:solidFill>
                  <a:schemeClr val="bg1">
                    <a:lumMod val="95000"/>
                  </a:schemeClr>
                </a:solidFill>
              </a:rPr>
              <a:t> Only valid user is permitted to access the system.</a:t>
            </a:r>
          </a:p>
          <a:p>
            <a:r>
              <a:rPr lang="en-GB" sz="2000" dirty="0">
                <a:solidFill>
                  <a:schemeClr val="bg1">
                    <a:lumMod val="95000"/>
                  </a:schemeClr>
                </a:solidFill>
              </a:rPr>
              <a:t> User can search required Stock.</a:t>
            </a:r>
          </a:p>
          <a:p>
            <a:r>
              <a:rPr lang="en-GB" sz="2000" dirty="0">
                <a:solidFill>
                  <a:schemeClr val="bg1">
                    <a:lumMod val="95000"/>
                  </a:schemeClr>
                </a:solidFill>
              </a:rPr>
              <a:t> User gets stock Prediction. </a:t>
            </a:r>
            <a:endParaRPr lang="en-US" sz="2000" dirty="0">
              <a:solidFill>
                <a:schemeClr val="bg1">
                  <a:lumMod val="95000"/>
                </a:schemeClr>
              </a:solidFill>
            </a:endParaRPr>
          </a:p>
        </p:txBody>
      </p:sp>
    </p:spTree>
    <p:extLst>
      <p:ext uri="{BB962C8B-B14F-4D97-AF65-F5344CB8AC3E}">
        <p14:creationId xmlns:p14="http://schemas.microsoft.com/office/powerpoint/2010/main" val="52375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p:cNvSpPr txBox="1"/>
          <p:nvPr/>
        </p:nvSpPr>
        <p:spPr>
          <a:xfrm flipH="1">
            <a:off x="233680" y="1242533"/>
            <a:ext cx="6598922" cy="646331"/>
          </a:xfrm>
          <a:prstGeom prst="rect">
            <a:avLst/>
          </a:prstGeom>
          <a:noFill/>
        </p:spPr>
        <p:txBody>
          <a:bodyPr wrap="square" rtlCol="0">
            <a:spAutoFit/>
          </a:bodyPr>
          <a:lstStyle/>
          <a:p>
            <a:r>
              <a:rPr lang="en-US" sz="3600" b="1" dirty="0" err="1" smtClean="0">
                <a:solidFill>
                  <a:schemeClr val="accent2"/>
                </a:solidFill>
              </a:rPr>
              <a:t>Requiremnt</a:t>
            </a:r>
            <a:r>
              <a:rPr lang="en-US" sz="3600" b="1" dirty="0" smtClean="0">
                <a:solidFill>
                  <a:schemeClr val="accent2"/>
                </a:solidFill>
              </a:rPr>
              <a:t> Analysis</a:t>
            </a:r>
          </a:p>
        </p:txBody>
      </p:sp>
      <p:sp>
        <p:nvSpPr>
          <p:cNvPr id="3" name="Rectangle 2"/>
          <p:cNvSpPr/>
          <p:nvPr/>
        </p:nvSpPr>
        <p:spPr>
          <a:xfrm>
            <a:off x="528320" y="1779298"/>
            <a:ext cx="10642600" cy="4538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2400" dirty="0"/>
          </a:p>
        </p:txBody>
      </p:sp>
      <p:sp>
        <p:nvSpPr>
          <p:cNvPr id="6" name="TextBox 5"/>
          <p:cNvSpPr txBox="1"/>
          <p:nvPr/>
        </p:nvSpPr>
        <p:spPr>
          <a:xfrm flipH="1">
            <a:off x="688338" y="2055813"/>
            <a:ext cx="8950963" cy="1569660"/>
          </a:xfrm>
          <a:prstGeom prst="rect">
            <a:avLst/>
          </a:prstGeom>
          <a:noFill/>
        </p:spPr>
        <p:txBody>
          <a:bodyPr wrap="square" rtlCol="0">
            <a:spAutoFit/>
          </a:bodyPr>
          <a:lstStyle/>
          <a:p>
            <a:r>
              <a:rPr lang="en-GB" sz="2400" dirty="0"/>
              <a:t>Admin</a:t>
            </a:r>
            <a:r>
              <a:rPr lang="en-GB" sz="2400" dirty="0" smtClean="0"/>
              <a:t>:</a:t>
            </a:r>
          </a:p>
          <a:p>
            <a:r>
              <a:rPr lang="en-GB" sz="2400" dirty="0" smtClean="0"/>
              <a:t> </a:t>
            </a:r>
            <a:r>
              <a:rPr lang="en-GB" sz="2400" dirty="0"/>
              <a:t>Admin can sign up for the account. </a:t>
            </a:r>
            <a:endParaRPr lang="en-GB" sz="2400" dirty="0" smtClean="0"/>
          </a:p>
          <a:p>
            <a:r>
              <a:rPr lang="en-GB" sz="2400" dirty="0" smtClean="0"/>
              <a:t>Admin </a:t>
            </a:r>
            <a:r>
              <a:rPr lang="en-GB" sz="2400" dirty="0"/>
              <a:t>will manage NEPSE API</a:t>
            </a:r>
            <a:r>
              <a:rPr lang="en-GB" sz="2400" dirty="0" smtClean="0"/>
              <a:t>.</a:t>
            </a:r>
          </a:p>
          <a:p>
            <a:r>
              <a:rPr lang="en-GB" sz="2400" dirty="0" smtClean="0"/>
              <a:t> </a:t>
            </a:r>
            <a:r>
              <a:rPr lang="en-GB" sz="2400" dirty="0"/>
              <a:t>Admin will manage user data.</a:t>
            </a:r>
            <a:endParaRPr lang="en-US" sz="2400" b="1" dirty="0">
              <a:solidFill>
                <a:schemeClr val="bg1">
                  <a:lumMod val="95000"/>
                </a:schemeClr>
              </a:solidFill>
            </a:endParaRPr>
          </a:p>
        </p:txBody>
      </p:sp>
      <p:sp>
        <p:nvSpPr>
          <p:cNvPr id="8" name="TextBox 7"/>
          <p:cNvSpPr txBox="1"/>
          <p:nvPr/>
        </p:nvSpPr>
        <p:spPr>
          <a:xfrm>
            <a:off x="5220183" y="3820160"/>
            <a:ext cx="5382228" cy="2154436"/>
          </a:xfrm>
          <a:prstGeom prst="rect">
            <a:avLst/>
          </a:prstGeom>
          <a:noFill/>
        </p:spPr>
        <p:txBody>
          <a:bodyPr wrap="square" rtlCol="0">
            <a:spAutoFit/>
          </a:bodyPr>
          <a:lstStyle/>
          <a:p>
            <a:r>
              <a:rPr lang="en-GB" sz="5400" dirty="0" smtClean="0">
                <a:solidFill>
                  <a:schemeClr val="bg1">
                    <a:lumMod val="95000"/>
                  </a:schemeClr>
                </a:solidFill>
              </a:rPr>
              <a:t>user :</a:t>
            </a:r>
          </a:p>
          <a:p>
            <a:r>
              <a:rPr lang="en-GB" sz="2000" dirty="0" smtClean="0">
                <a:solidFill>
                  <a:schemeClr val="bg1">
                    <a:lumMod val="95000"/>
                  </a:schemeClr>
                </a:solidFill>
              </a:rPr>
              <a:t>User </a:t>
            </a:r>
            <a:r>
              <a:rPr lang="en-GB" sz="2000" dirty="0">
                <a:solidFill>
                  <a:schemeClr val="bg1">
                    <a:lumMod val="95000"/>
                  </a:schemeClr>
                </a:solidFill>
              </a:rPr>
              <a:t>can login and signup to the system.</a:t>
            </a:r>
          </a:p>
          <a:p>
            <a:r>
              <a:rPr lang="en-GB" sz="2000" dirty="0">
                <a:solidFill>
                  <a:schemeClr val="bg1">
                    <a:lumMod val="95000"/>
                  </a:schemeClr>
                </a:solidFill>
              </a:rPr>
              <a:t> Only valid user is permitted to access the system.</a:t>
            </a:r>
          </a:p>
          <a:p>
            <a:r>
              <a:rPr lang="en-GB" sz="2000" dirty="0">
                <a:solidFill>
                  <a:schemeClr val="bg1">
                    <a:lumMod val="95000"/>
                  </a:schemeClr>
                </a:solidFill>
              </a:rPr>
              <a:t> User can search required Stock.</a:t>
            </a:r>
          </a:p>
          <a:p>
            <a:r>
              <a:rPr lang="en-GB" sz="2000" dirty="0">
                <a:solidFill>
                  <a:schemeClr val="bg1">
                    <a:lumMod val="95000"/>
                  </a:schemeClr>
                </a:solidFill>
              </a:rPr>
              <a:t> User gets stock Prediction. </a:t>
            </a:r>
            <a:endParaRPr lang="en-US" sz="2000" dirty="0">
              <a:solidFill>
                <a:schemeClr val="bg1">
                  <a:lumMod val="95000"/>
                </a:schemeClr>
              </a:solidFill>
            </a:endParaRPr>
          </a:p>
        </p:txBody>
      </p:sp>
    </p:spTree>
    <p:extLst>
      <p:ext uri="{BB962C8B-B14F-4D97-AF65-F5344CB8AC3E}">
        <p14:creationId xmlns:p14="http://schemas.microsoft.com/office/powerpoint/2010/main" val="368827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p:cNvSpPr txBox="1"/>
          <p:nvPr/>
        </p:nvSpPr>
        <p:spPr>
          <a:xfrm flipH="1">
            <a:off x="233680" y="1242533"/>
            <a:ext cx="6598922" cy="646331"/>
          </a:xfrm>
          <a:prstGeom prst="rect">
            <a:avLst/>
          </a:prstGeom>
          <a:noFill/>
        </p:spPr>
        <p:txBody>
          <a:bodyPr wrap="square" rtlCol="0">
            <a:spAutoFit/>
          </a:bodyPr>
          <a:lstStyle/>
          <a:p>
            <a:r>
              <a:rPr lang="en-US" sz="3600" b="1" dirty="0" smtClean="0">
                <a:solidFill>
                  <a:schemeClr val="accent2"/>
                </a:solidFill>
              </a:rPr>
              <a:t>Data Modeling</a:t>
            </a:r>
          </a:p>
        </p:txBody>
      </p:sp>
      <p:sp>
        <p:nvSpPr>
          <p:cNvPr id="3" name="Rectangle 2"/>
          <p:cNvSpPr/>
          <p:nvPr/>
        </p:nvSpPr>
        <p:spPr>
          <a:xfrm>
            <a:off x="550636" y="1829485"/>
            <a:ext cx="10642600" cy="45380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2400" dirty="0"/>
          </a:p>
        </p:txBody>
      </p:sp>
      <p:sp>
        <p:nvSpPr>
          <p:cNvPr id="7" name="Rounded Rectangle 6"/>
          <p:cNvSpPr/>
          <p:nvPr/>
        </p:nvSpPr>
        <p:spPr>
          <a:xfrm>
            <a:off x="1334818" y="3360147"/>
            <a:ext cx="1539433" cy="1674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17741619">
            <a:off x="2260065" y="3080274"/>
            <a:ext cx="946000" cy="825906"/>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724628" y="4363656"/>
            <a:ext cx="868101" cy="369332"/>
          </a:xfrm>
          <a:prstGeom prst="rect">
            <a:avLst/>
          </a:prstGeom>
          <a:noFill/>
        </p:spPr>
        <p:txBody>
          <a:bodyPr wrap="square" rtlCol="0">
            <a:spAutoFit/>
          </a:bodyPr>
          <a:lstStyle/>
          <a:p>
            <a:r>
              <a:rPr lang="en-US" dirty="0" smtClean="0">
                <a:solidFill>
                  <a:schemeClr val="bg1">
                    <a:lumMod val="95000"/>
                  </a:schemeClr>
                </a:solidFill>
              </a:rPr>
              <a:t>CSV</a:t>
            </a:r>
            <a:endParaRPr lang="en-US" dirty="0">
              <a:solidFill>
                <a:schemeClr val="bg1">
                  <a:lumMod val="95000"/>
                </a:schemeClr>
              </a:solidFill>
            </a:endParaRPr>
          </a:p>
        </p:txBody>
      </p:sp>
      <p:sp>
        <p:nvSpPr>
          <p:cNvPr id="11" name="Can 10"/>
          <p:cNvSpPr/>
          <p:nvPr/>
        </p:nvSpPr>
        <p:spPr>
          <a:xfrm>
            <a:off x="7911297" y="2090167"/>
            <a:ext cx="885464" cy="1419124"/>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flipH="1">
            <a:off x="7705847" y="3509291"/>
            <a:ext cx="1743181" cy="369332"/>
          </a:xfrm>
          <a:prstGeom prst="rect">
            <a:avLst/>
          </a:prstGeom>
          <a:noFill/>
        </p:spPr>
        <p:txBody>
          <a:bodyPr wrap="square" rtlCol="0">
            <a:spAutoFit/>
          </a:bodyPr>
          <a:lstStyle/>
          <a:p>
            <a:r>
              <a:rPr lang="en-US" dirty="0" smtClean="0"/>
              <a:t>NEPSE Data</a:t>
            </a:r>
            <a:endParaRPr lang="en-US" dirty="0"/>
          </a:p>
        </p:txBody>
      </p:sp>
      <p:sp>
        <p:nvSpPr>
          <p:cNvPr id="14" name="Left Arrow 13"/>
          <p:cNvSpPr/>
          <p:nvPr/>
        </p:nvSpPr>
        <p:spPr>
          <a:xfrm>
            <a:off x="4316417" y="3219971"/>
            <a:ext cx="2396810" cy="6586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320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TotalTime>
  <Words>415</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NepEIndex  - Manish Bhusal</dc:title>
  <dc:creator>MANISH BHUSAL</dc:creator>
  <cp:lastModifiedBy>MANISH BHUSAL</cp:lastModifiedBy>
  <cp:revision>9</cp:revision>
  <dcterms:created xsi:type="dcterms:W3CDTF">2023-10-01T03:32:08Z</dcterms:created>
  <dcterms:modified xsi:type="dcterms:W3CDTF">2023-10-01T05:06:16Z</dcterms:modified>
</cp:coreProperties>
</file>