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notesSlides/notesSlide16.xml" ContentType="application/vnd.openxmlformats-officedocument.presentationml.notesSl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314" r:id="rId5"/>
    <p:sldId id="315" r:id="rId6"/>
    <p:sldId id="318" r:id="rId7"/>
    <p:sldId id="316" r:id="rId8"/>
    <p:sldId id="321" r:id="rId9"/>
    <p:sldId id="320" r:id="rId10"/>
    <p:sldId id="319" r:id="rId11"/>
    <p:sldId id="324" r:id="rId12"/>
    <p:sldId id="317" r:id="rId13"/>
    <p:sldId id="326" r:id="rId14"/>
    <p:sldId id="322" r:id="rId15"/>
    <p:sldId id="327" r:id="rId16"/>
    <p:sldId id="328" r:id="rId17"/>
    <p:sldId id="329" r:id="rId18"/>
    <p:sldId id="323" r:id="rId19"/>
    <p:sldId id="330" r:id="rId20"/>
    <p:sldId id="325" r:id="rId21"/>
    <p:sldId id="331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93186" autoAdjust="0"/>
  </p:normalViewPr>
  <p:slideViewPr>
    <p:cSldViewPr snapToGrid="0">
      <p:cViewPr varScale="1">
        <p:scale>
          <a:sx n="68" d="100"/>
          <a:sy n="68" d="100"/>
        </p:scale>
        <p:origin x="1020" y="4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hn\Desktop\Code%20Basics\project\SQL%20Project\req.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hn\Desktop\Code%20Basics\project\SQL%20Project\req.10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hn\Desktop\Code%20Basics\project\SQL%20Project\req.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hn\Desktop\Code%20Basics\project\SQL%20Project\req.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hn\Desktop\Code%20Basics\project\SQL%20Project\req.6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hn\Desktop\Code%20Basics\project\SQL%20Project\req.7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hn\Desktop\Code%20Basics\project\SQL%20Project\req.7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hn\Desktop\Code%20Basics\project\SQL%20Project\req.9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hn\Desktop\Code%20Basics\project\SQL%20Project\req.10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hn\Desktop\Code%20Basics\project\SQL%20Project\req.10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john\Desktop\Code%20Basics\project\SQL%20Project\req.8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Black" panose="020B0A04020102020204" pitchFamily="34" charset="0"/>
              </a:rPr>
              <a:t>Unique Products in Fiscal year</a:t>
            </a:r>
          </a:p>
        </c:rich>
      </c:tx>
      <c:layout>
        <c:manualLayout>
          <c:xMode val="edge"/>
          <c:yMode val="edge"/>
          <c:x val="0.13750889679715303"/>
          <c:y val="2.8895768833849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0587827277800133E-2"/>
          <c:y val="0.16876206536309671"/>
          <c:w val="0.92235593329613241"/>
          <c:h val="0.7750305985746318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C38B79D-3DF5-4CF5-991D-E1ADE3AD6C80}" type="VALUE">
                      <a:rPr lang="en-US" sz="14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810056046010638"/>
                      <c:h val="3.778208108084755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EAA-41D6-8542-6A1FDBA5157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5E316A2-BD0D-46F6-A42F-3738E417557D}" type="VALUE">
                      <a:rPr lang="en-US" sz="14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810056046010638"/>
                      <c:h val="5.054195295163968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EAA-41D6-8542-6A1FDBA515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'req.2'!$A$1:$B$1</c:f>
              <c:strCache>
                <c:ptCount val="2"/>
                <c:pt idx="0">
                  <c:v>unique_products_2020</c:v>
                </c:pt>
                <c:pt idx="1">
                  <c:v>unique_products_2021</c:v>
                </c:pt>
              </c:strCache>
            </c:strRef>
          </c:cat>
          <c:val>
            <c:numRef>
              <c:f>'req.2'!$A$2:$B$2</c:f>
              <c:numCache>
                <c:formatCode>General</c:formatCode>
                <c:ptCount val="2"/>
                <c:pt idx="0">
                  <c:v>245</c:v>
                </c:pt>
                <c:pt idx="1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A-41D6-8542-6A1FDBA515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77402448"/>
        <c:axId val="1559089280"/>
      </c:barChart>
      <c:catAx>
        <c:axId val="1677402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089280"/>
        <c:crosses val="autoZero"/>
        <c:auto val="1"/>
        <c:lblAlgn val="ctr"/>
        <c:lblOffset val="100"/>
        <c:noMultiLvlLbl val="0"/>
      </c:catAx>
      <c:valAx>
        <c:axId val="15590892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7740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PC Division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'req.10'!$D$1</c:f>
              <c:strCache>
                <c:ptCount val="1"/>
                <c:pt idx="0">
                  <c:v>total_sold_quantity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478-4186-8F8C-AD48B77B76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478-4186-8F8C-AD48B77B76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478-4186-8F8C-AD48B77B769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8F259B5-C4B5-4C73-927A-523A15488DFF}" type="PERCENTAGE">
                      <a:rPr lang="en-US" sz="120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478-4186-8F8C-AD48B77B769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247496F-1160-48E4-8D4F-D9A22F39C3A9}" type="PERCENTAGE">
                      <a:rPr lang="en-US" sz="120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478-4186-8F8C-AD48B77B769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C0167BE-8893-403A-AE02-55D712383FF2}" type="PERCENTAGE">
                      <a:rPr lang="en-US" sz="120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478-4186-8F8C-AD48B77B76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'req.10'!$C$8:$C$10</c:f>
              <c:strCache>
                <c:ptCount val="3"/>
                <c:pt idx="0">
                  <c:v>AQ Digit [Standard Blue]</c:v>
                </c:pt>
                <c:pt idx="1">
                  <c:v>AQ Velocity [Plus red]</c:v>
                </c:pt>
                <c:pt idx="2">
                  <c:v>AQ Digit [Premium Misty Green]</c:v>
                </c:pt>
              </c:strCache>
            </c:strRef>
          </c:cat>
          <c:val>
            <c:numRef>
              <c:f>'req.10'!$D$8:$D$10</c:f>
              <c:numCache>
                <c:formatCode>General</c:formatCode>
                <c:ptCount val="3"/>
                <c:pt idx="0">
                  <c:v>17434</c:v>
                </c:pt>
                <c:pt idx="1">
                  <c:v>17280</c:v>
                </c:pt>
                <c:pt idx="2">
                  <c:v>17275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478-4186-8F8C-AD48B77B769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'req.3'!$B$1</c:f>
              <c:strCache>
                <c:ptCount val="1"/>
                <c:pt idx="0">
                  <c:v>product_count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845-4331-8886-5322553171E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1845-4331-8886-5322553171E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845-4331-8886-5322553171E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8AB0881-AFAA-48FB-ACA1-2DBA6F06A1A5}" type="VALUE">
                      <a:rPr lang="en-US" sz="10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845-4331-8886-5322553171E1}"/>
                </c:ext>
              </c:extLst>
            </c:dLbl>
            <c:dLbl>
              <c:idx val="1"/>
              <c:tx>
                <c:rich>
                  <a:bodyPr rot="120000" spcFirstLastPara="1" vertOverflow="ellipsis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3DCDE89-5B32-4514-8587-17E582086C81}" type="VALUE">
                      <a:rPr lang="en-US" sz="10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120000" spcFirstLastPara="1" vertOverflow="ellipsis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4822640840780982E-2"/>
                      <c:h val="6.662583843686205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845-4331-8886-5322553171E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2AF45FF-9DAD-4E32-A19F-F54FE9A26F8C}" type="VALUE">
                      <a:rPr lang="en-US" sz="10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845-4331-8886-5322553171E1}"/>
                </c:ext>
              </c:extLst>
            </c:dLbl>
            <c:dLbl>
              <c:idx val="3"/>
              <c:tx>
                <c:rich>
                  <a:bodyPr rot="120000" spcFirstLastPara="1" vertOverflow="ellipsis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lang="en-US" sz="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1DA7280-04D6-465F-BF99-8841764CA13C}" type="VALUE">
                      <a:rPr lang="en-US" sz="1000"/>
                      <a:pPr algn="ctr">
                        <a:defRPr lang="en-US"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120000" spcFirstLastPara="1" vertOverflow="ellipsis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845-4331-8886-5322553171E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49E25F1-DCCE-40D1-ABB0-EA48727A0E84}" type="VALUE">
                      <a:rPr lang="en-US" sz="10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845-4331-8886-5322553171E1}"/>
                </c:ext>
              </c:extLst>
            </c:dLbl>
            <c:dLbl>
              <c:idx val="5"/>
              <c:layout>
                <c:manualLayout>
                  <c:x val="0"/>
                  <c:y val="-4.6296296296296294E-3"/>
                </c:manualLayout>
              </c:layout>
              <c:tx>
                <c:rich>
                  <a:bodyPr/>
                  <a:lstStyle/>
                  <a:p>
                    <a:fld id="{91EC8CF5-6D22-4479-9591-AB56CC15430B}" type="VALUE">
                      <a:rPr lang="en-US" sz="10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845-4331-8886-5322553171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12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'req.3'!$A$2:$A$7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'req.3'!$B$2:$B$7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45-4331-8886-5322553171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1607281248"/>
        <c:axId val="1686658848"/>
        <c:axId val="0"/>
      </c:bar3DChart>
      <c:catAx>
        <c:axId val="1607281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658848"/>
        <c:crosses val="autoZero"/>
        <c:auto val="1"/>
        <c:lblAlgn val="ctr"/>
        <c:lblOffset val="100"/>
        <c:noMultiLvlLbl val="0"/>
      </c:catAx>
      <c:valAx>
        <c:axId val="1686658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0728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'req.4'!$B$1</c:f>
              <c:strCache>
                <c:ptCount val="1"/>
                <c:pt idx="0">
                  <c:v>product_count_2020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556E-4DDA-8D96-F84DEA52F4A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556E-4DDA-8D96-F84DEA52F4A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556E-4DDA-8D96-F84DEA52F4A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6-556E-4DDA-8D96-F84DEA52F4A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556E-4DDA-8D96-F84DEA52F4A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8-556E-4DDA-8D96-F84DEA52F4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'req.4'!$A$2:$A$7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'req.4'!$B$2:$B$7</c:f>
              <c:numCache>
                <c:formatCode>General</c:formatCode>
                <c:ptCount val="6"/>
                <c:pt idx="0">
                  <c:v>69</c:v>
                </c:pt>
                <c:pt idx="1">
                  <c:v>7</c:v>
                </c:pt>
                <c:pt idx="2">
                  <c:v>6</c:v>
                </c:pt>
                <c:pt idx="3">
                  <c:v>92</c:v>
                </c:pt>
                <c:pt idx="4">
                  <c:v>59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6E-4DDA-8D96-F84DEA52F4AA}"/>
            </c:ext>
          </c:extLst>
        </c:ser>
        <c:ser>
          <c:idx val="1"/>
          <c:order val="1"/>
          <c:tx>
            <c:strRef>
              <c:f>'req.4'!$C$1</c:f>
              <c:strCache>
                <c:ptCount val="1"/>
                <c:pt idx="0">
                  <c:v>product_count_2021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E-556E-4DDA-8D96-F84DEA52F4A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556E-4DDA-8D96-F84DEA52F4A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C-556E-4DDA-8D96-F84DEA52F4A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556E-4DDA-8D96-F84DEA52F4A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A-556E-4DDA-8D96-F84DEA52F4A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556E-4DDA-8D96-F84DEA52F4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'req.4'!$A$2:$A$7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'req.4'!$C$2:$C$7</c:f>
              <c:numCache>
                <c:formatCode>General</c:formatCode>
                <c:ptCount val="6"/>
                <c:pt idx="0">
                  <c:v>103</c:v>
                </c:pt>
                <c:pt idx="1">
                  <c:v>22</c:v>
                </c:pt>
                <c:pt idx="2">
                  <c:v>9</c:v>
                </c:pt>
                <c:pt idx="3">
                  <c:v>108</c:v>
                </c:pt>
                <c:pt idx="4">
                  <c:v>75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6E-4DDA-8D96-F84DEA52F4A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31496288"/>
        <c:axId val="841421088"/>
        <c:axId val="0"/>
      </c:bar3DChart>
      <c:catAx>
        <c:axId val="83149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421088"/>
        <c:crosses val="autoZero"/>
        <c:auto val="1"/>
        <c:lblAlgn val="ctr"/>
        <c:lblOffset val="100"/>
        <c:noMultiLvlLbl val="0"/>
      </c:catAx>
      <c:valAx>
        <c:axId val="841421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149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'req.6'!$C$1</c:f>
              <c:strCache>
                <c:ptCount val="1"/>
                <c:pt idx="0">
                  <c:v>average_discount_percentage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'req.6'!$B$2:$B$6</c:f>
              <c:strCache>
                <c:ptCount val="5"/>
                <c:pt idx="0">
                  <c:v>Flipkart</c:v>
                </c:pt>
                <c:pt idx="1">
                  <c:v>Atliq Exclusive</c:v>
                </c:pt>
                <c:pt idx="2">
                  <c:v>Viveks</c:v>
                </c:pt>
                <c:pt idx="3">
                  <c:v>Girias</c:v>
                </c:pt>
                <c:pt idx="4">
                  <c:v>Amazon</c:v>
                </c:pt>
              </c:strCache>
            </c:strRef>
          </c:cat>
          <c:val>
            <c:numRef>
              <c:f>'req.6'!$C$2:$C$6</c:f>
              <c:numCache>
                <c:formatCode>0.00%</c:formatCode>
                <c:ptCount val="5"/>
                <c:pt idx="0">
                  <c:v>0.30830000000000002</c:v>
                </c:pt>
                <c:pt idx="1">
                  <c:v>0.30769999999999997</c:v>
                </c:pt>
                <c:pt idx="2">
                  <c:v>0.30380000000000001</c:v>
                </c:pt>
                <c:pt idx="3">
                  <c:v>0.30349999999999999</c:v>
                </c:pt>
                <c:pt idx="4">
                  <c:v>0.30280000000000001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9B-4243-A7CF-3136B9D897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2041813615"/>
        <c:axId val="2042537359"/>
        <c:axId val="0"/>
      </c:bar3DChart>
      <c:catAx>
        <c:axId val="204181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537359"/>
        <c:crosses val="autoZero"/>
        <c:auto val="1"/>
        <c:lblAlgn val="ctr"/>
        <c:lblOffset val="100"/>
        <c:noMultiLvlLbl val="0"/>
      </c:catAx>
      <c:valAx>
        <c:axId val="2042537359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204181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2179224411903"/>
          <c:y val="0.11348255523030183"/>
          <c:w val="0.8724398762965071"/>
          <c:h val="0.6528664388093256"/>
        </c:manualLayout>
      </c:layout>
      <c:lineChart>
        <c:grouping val="standard"/>
        <c:varyColors val="0"/>
        <c:ser>
          <c:idx val="0"/>
          <c:order val="0"/>
          <c:tx>
            <c:strRef>
              <c:f>'req.7'!$C$1</c:f>
              <c:strCache>
                <c:ptCount val="1"/>
                <c:pt idx="0">
                  <c:v>gross_sales_amount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'req.7'!$A$2:$A$25</c:f>
              <c:strCache>
                <c:ptCount val="24"/>
                <c:pt idx="0">
                  <c:v>April [2018]</c:v>
                </c:pt>
                <c:pt idx="1">
                  <c:v>May [2018]</c:v>
                </c:pt>
                <c:pt idx="2">
                  <c:v>February [2018]</c:v>
                </c:pt>
                <c:pt idx="3">
                  <c:v>July [2018]</c:v>
                </c:pt>
                <c:pt idx="4">
                  <c:v>August [2018]</c:v>
                </c:pt>
                <c:pt idx="5">
                  <c:v>January [2018]</c:v>
                </c:pt>
                <c:pt idx="6">
                  <c:v>September [2017]</c:v>
                </c:pt>
                <c:pt idx="7">
                  <c:v>March [2018]</c:v>
                </c:pt>
                <c:pt idx="8">
                  <c:v>December [2017]</c:v>
                </c:pt>
                <c:pt idx="9">
                  <c:v>June [2018]</c:v>
                </c:pt>
                <c:pt idx="10">
                  <c:v>October [2017]</c:v>
                </c:pt>
                <c:pt idx="11">
                  <c:v>November [2017]</c:v>
                </c:pt>
                <c:pt idx="12">
                  <c:v>April [2019]</c:v>
                </c:pt>
                <c:pt idx="13">
                  <c:v>September [2018]</c:v>
                </c:pt>
                <c:pt idx="14">
                  <c:v>August [2019]</c:v>
                </c:pt>
                <c:pt idx="15">
                  <c:v>July [2019]</c:v>
                </c:pt>
                <c:pt idx="16">
                  <c:v>December [2018]</c:v>
                </c:pt>
                <c:pt idx="17">
                  <c:v>February [2019]</c:v>
                </c:pt>
                <c:pt idx="18">
                  <c:v>January [2019]</c:v>
                </c:pt>
                <c:pt idx="19">
                  <c:v>June [2019]</c:v>
                </c:pt>
                <c:pt idx="20">
                  <c:v>March [2019]</c:v>
                </c:pt>
                <c:pt idx="21">
                  <c:v>May [2019]</c:v>
                </c:pt>
                <c:pt idx="22">
                  <c:v>November [2018]</c:v>
                </c:pt>
                <c:pt idx="23">
                  <c:v>October [2018]</c:v>
                </c:pt>
              </c:strCache>
            </c:strRef>
          </c:cat>
          <c:val>
            <c:numRef>
              <c:f>'req.7'!$C$2:$C$25</c:f>
              <c:numCache>
                <c:formatCode>General</c:formatCode>
                <c:ptCount val="24"/>
                <c:pt idx="0">
                  <c:v>1392024.51</c:v>
                </c:pt>
                <c:pt idx="1">
                  <c:v>2310946.52</c:v>
                </c:pt>
                <c:pt idx="2">
                  <c:v>1985466.36</c:v>
                </c:pt>
                <c:pt idx="3">
                  <c:v>2224693.7599999998</c:v>
                </c:pt>
                <c:pt idx="4">
                  <c:v>1498728.56</c:v>
                </c:pt>
                <c:pt idx="5">
                  <c:v>2285937.67</c:v>
                </c:pt>
                <c:pt idx="6">
                  <c:v>2347703.88</c:v>
                </c:pt>
                <c:pt idx="7">
                  <c:v>2219880.14</c:v>
                </c:pt>
                <c:pt idx="8">
                  <c:v>2390015.56</c:v>
                </c:pt>
                <c:pt idx="9">
                  <c:v>1976109.61</c:v>
                </c:pt>
                <c:pt idx="10">
                  <c:v>2462780.5499999998</c:v>
                </c:pt>
                <c:pt idx="11">
                  <c:v>3766114.43</c:v>
                </c:pt>
                <c:pt idx="12">
                  <c:v>4677628.0999999996</c:v>
                </c:pt>
                <c:pt idx="13">
                  <c:v>7860039.25</c:v>
                </c:pt>
                <c:pt idx="14">
                  <c:v>4630439.42</c:v>
                </c:pt>
                <c:pt idx="15">
                  <c:v>7296958.9800000004</c:v>
                </c:pt>
                <c:pt idx="16">
                  <c:v>8364101.0199999996</c:v>
                </c:pt>
                <c:pt idx="17">
                  <c:v>6218859.5700000003</c:v>
                </c:pt>
                <c:pt idx="18">
                  <c:v>7607522.3600000003</c:v>
                </c:pt>
                <c:pt idx="19">
                  <c:v>6580393.9800000004</c:v>
                </c:pt>
                <c:pt idx="20">
                  <c:v>7307169.1500000004</c:v>
                </c:pt>
                <c:pt idx="21">
                  <c:v>7796837.2999999998</c:v>
                </c:pt>
                <c:pt idx="22">
                  <c:v>12362495.369999999</c:v>
                </c:pt>
                <c:pt idx="23">
                  <c:v>8496754.2300000004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6B-4D03-8AA1-4BAABDC2C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490384"/>
        <c:axId val="322926016"/>
      </c:lineChart>
      <c:catAx>
        <c:axId val="37849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6016"/>
        <c:crosses val="autoZero"/>
        <c:auto val="1"/>
        <c:lblAlgn val="ctr"/>
        <c:lblOffset val="100"/>
        <c:noMultiLvlLbl val="0"/>
      </c:catAx>
      <c:valAx>
        <c:axId val="322926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49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'req.7'!$C$1</c:f>
              <c:strCache>
                <c:ptCount val="1"/>
                <c:pt idx="0">
                  <c:v>gross_sales_amount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'req.7'!$A$26:$A$53</c:f>
              <c:strCache>
                <c:ptCount val="28"/>
                <c:pt idx="0">
                  <c:v>April [2020]</c:v>
                </c:pt>
                <c:pt idx="1">
                  <c:v>February [2020]</c:v>
                </c:pt>
                <c:pt idx="2">
                  <c:v>May [2020]</c:v>
                </c:pt>
                <c:pt idx="3">
                  <c:v>July [2020]</c:v>
                </c:pt>
                <c:pt idx="4">
                  <c:v>January [2020]</c:v>
                </c:pt>
                <c:pt idx="5">
                  <c:v>November [2019]</c:v>
                </c:pt>
                <c:pt idx="6">
                  <c:v>December [2019]</c:v>
                </c:pt>
                <c:pt idx="7">
                  <c:v>March [2020]</c:v>
                </c:pt>
                <c:pt idx="8">
                  <c:v>October [2019]</c:v>
                </c:pt>
                <c:pt idx="9">
                  <c:v>August [2020]</c:v>
                </c:pt>
                <c:pt idx="10">
                  <c:v>June [2020]</c:v>
                </c:pt>
                <c:pt idx="11">
                  <c:v>September [2019]</c:v>
                </c:pt>
                <c:pt idx="12">
                  <c:v>June [2021]</c:v>
                </c:pt>
                <c:pt idx="13">
                  <c:v>April [2021]</c:v>
                </c:pt>
                <c:pt idx="14">
                  <c:v>August [2021]</c:v>
                </c:pt>
                <c:pt idx="15">
                  <c:v>November [2020]</c:v>
                </c:pt>
                <c:pt idx="16">
                  <c:v>December [2020]</c:v>
                </c:pt>
                <c:pt idx="17">
                  <c:v>March [2021]</c:v>
                </c:pt>
                <c:pt idx="18">
                  <c:v>February [2021]</c:v>
                </c:pt>
                <c:pt idx="19">
                  <c:v>October [2020]</c:v>
                </c:pt>
                <c:pt idx="20">
                  <c:v>July [2021]</c:v>
                </c:pt>
                <c:pt idx="21">
                  <c:v>January [2021]</c:v>
                </c:pt>
                <c:pt idx="22">
                  <c:v>May [2021]</c:v>
                </c:pt>
                <c:pt idx="23">
                  <c:v>September [2020]</c:v>
                </c:pt>
                <c:pt idx="24">
                  <c:v>November [2021]</c:v>
                </c:pt>
                <c:pt idx="25">
                  <c:v>October [2021]</c:v>
                </c:pt>
                <c:pt idx="26">
                  <c:v>December [2021]</c:v>
                </c:pt>
                <c:pt idx="27">
                  <c:v>September [2021]</c:v>
                </c:pt>
              </c:strCache>
            </c:strRef>
          </c:cat>
          <c:val>
            <c:numRef>
              <c:f>'req.7'!$C$26:$C$53</c:f>
              <c:numCache>
                <c:formatCode>General</c:formatCode>
                <c:ptCount val="28"/>
                <c:pt idx="0">
                  <c:v>1492369.18</c:v>
                </c:pt>
                <c:pt idx="1">
                  <c:v>15171931.84</c:v>
                </c:pt>
                <c:pt idx="2">
                  <c:v>2971173.85</c:v>
                </c:pt>
                <c:pt idx="3">
                  <c:v>9685828.6300000008</c:v>
                </c:pt>
                <c:pt idx="4">
                  <c:v>18009123.489999998</c:v>
                </c:pt>
                <c:pt idx="5">
                  <c:v>28512004.149999999</c:v>
                </c:pt>
                <c:pt idx="6">
                  <c:v>18322529.100000001</c:v>
                </c:pt>
                <c:pt idx="7">
                  <c:v>1422525.16</c:v>
                </c:pt>
                <c:pt idx="8">
                  <c:v>19475069.34</c:v>
                </c:pt>
                <c:pt idx="9">
                  <c:v>10599401.49</c:v>
                </c:pt>
                <c:pt idx="10">
                  <c:v>6451963.4100000001</c:v>
                </c:pt>
                <c:pt idx="11">
                  <c:v>17040562.239999998</c:v>
                </c:pt>
                <c:pt idx="12">
                  <c:v>29887193.879999999</c:v>
                </c:pt>
                <c:pt idx="13">
                  <c:v>22147394.989999998</c:v>
                </c:pt>
                <c:pt idx="14">
                  <c:v>21839400.719999999</c:v>
                </c:pt>
                <c:pt idx="15">
                  <c:v>62302295.57</c:v>
                </c:pt>
                <c:pt idx="16">
                  <c:v>39306619.909999996</c:v>
                </c:pt>
                <c:pt idx="17">
                  <c:v>36972600.020000003</c:v>
                </c:pt>
                <c:pt idx="18">
                  <c:v>30852326.32</c:v>
                </c:pt>
                <c:pt idx="19">
                  <c:v>40444450.560000002</c:v>
                </c:pt>
                <c:pt idx="20">
                  <c:v>36677913.909999996</c:v>
                </c:pt>
                <c:pt idx="21">
                  <c:v>37704996.299999997</c:v>
                </c:pt>
                <c:pt idx="22">
                  <c:v>37037201.240000002</c:v>
                </c:pt>
                <c:pt idx="23">
                  <c:v>37752848.189999998</c:v>
                </c:pt>
                <c:pt idx="24">
                  <c:v>259105977.18000001</c:v>
                </c:pt>
                <c:pt idx="25">
                  <c:v>159240254.33000001</c:v>
                </c:pt>
                <c:pt idx="26">
                  <c:v>161727839.58000001</c:v>
                </c:pt>
                <c:pt idx="27">
                  <c:v>153599487.94999999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6F-40AB-89ED-69A3A9BE5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6943088"/>
        <c:axId val="329536672"/>
      </c:lineChart>
      <c:catAx>
        <c:axId val="36694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536672"/>
        <c:crosses val="autoZero"/>
        <c:auto val="1"/>
        <c:lblAlgn val="ctr"/>
        <c:lblOffset val="100"/>
        <c:noMultiLvlLbl val="0"/>
      </c:catAx>
      <c:valAx>
        <c:axId val="329536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94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0555493058245172E-2"/>
          <c:y val="7.3922163418097334E-2"/>
          <c:w val="0.93888888888888888"/>
          <c:h val="0.79306977252843391"/>
        </c:manualLayout>
      </c:layout>
      <c:pie3DChart>
        <c:varyColors val="1"/>
        <c:ser>
          <c:idx val="0"/>
          <c:order val="0"/>
          <c:tx>
            <c:strRef>
              <c:f>'req.9'!$B$1</c:f>
              <c:strCache>
                <c:ptCount val="1"/>
                <c:pt idx="0">
                  <c:v>gross_sales_in_mln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413-4A77-ADA2-42EA2DBFF2F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413-4A77-ADA2-42EA2DBFF2F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3413-4A77-ADA2-42EA2DBFF2F5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79AB3F-5FC7-494C-9D21-273A43195ABF}" type="PERCENTAGE">
                      <a:rPr lang="en-US" sz="160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278380519695479E-2"/>
                      <c:h val="0.126616754872854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413-4A77-ADA2-42EA2DBFF2F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EEFB292-61BA-4858-914E-20649A77DC94}" type="PERCENTAGE">
                      <a:rPr lang="en-US" sz="160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9829610011426276E-2"/>
                      <c:h val="0.1084018186251308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413-4A77-ADA2-42EA2DBFF2F5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3CF4612-23E4-4BB8-9FF5-35C151354B1E}" type="PERCENTAGE">
                      <a:rPr lang="en-US" sz="160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513698696181111"/>
                      <c:h val="0.1084018186251308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413-4A77-ADA2-42EA2DBFF2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'req.9'!$A$2:$A$4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'req.9'!$B$2:$B$4</c:f>
              <c:numCache>
                <c:formatCode>General</c:formatCode>
                <c:ptCount val="3"/>
                <c:pt idx="0">
                  <c:v>3708.46</c:v>
                </c:pt>
                <c:pt idx="1">
                  <c:v>784.14</c:v>
                </c:pt>
                <c:pt idx="2">
                  <c:v>572.86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13-4A77-ADA2-42EA2DBFF2F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N&amp;S Division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0555555555555555E-2"/>
          <c:y val="0.16708333333333336"/>
          <c:w val="0.93888888888888888"/>
          <c:h val="0.6714577865266842"/>
        </c:manualLayout>
      </c:layout>
      <c:pie3DChart>
        <c:varyColors val="1"/>
        <c:ser>
          <c:idx val="0"/>
          <c:order val="0"/>
          <c:tx>
            <c:strRef>
              <c:f>'req.10'!$D$1</c:f>
              <c:strCache>
                <c:ptCount val="1"/>
                <c:pt idx="0">
                  <c:v>total_sold_quantity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483-4B81-AFD7-88937A7EC16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483-4B81-AFD7-88937A7EC16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483-4B81-AFD7-88937A7EC16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71895C9-4EB5-4EA7-8B5D-D2FC2324193B}" type="PERCENTAGE">
                      <a:rPr lang="en-US" sz="120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483-4B81-AFD7-88937A7EC16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BD54019-2C66-422E-8AE4-0F3A2C10C877}" type="PERCENTAGE">
                      <a:rPr lang="en-US" sz="120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483-4B81-AFD7-88937A7EC16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06F759C-FBD5-4183-AACB-4A9786C87869}" type="PERCENTAGE">
                      <a:rPr lang="en-US" sz="120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483-4B81-AFD7-88937A7EC1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'req.10'!$C$2:$C$4</c:f>
              <c:strCache>
                <c:ptCount val="3"/>
                <c:pt idx="0">
                  <c:v>AQ Pen Drive 2 IN 1</c:v>
                </c:pt>
                <c:pt idx="1">
                  <c:v>AQ Pen Drive DRC [Plus]</c:v>
                </c:pt>
                <c:pt idx="2">
                  <c:v>AQ Pen Drive DRC [Premium]</c:v>
                </c:pt>
              </c:strCache>
            </c:strRef>
          </c:cat>
          <c:val>
            <c:numRef>
              <c:f>'req.10'!$D$2:$D$4</c:f>
              <c:numCache>
                <c:formatCode>General</c:formatCode>
                <c:ptCount val="3"/>
                <c:pt idx="0">
                  <c:v>701373</c:v>
                </c:pt>
                <c:pt idx="1">
                  <c:v>688003</c:v>
                </c:pt>
                <c:pt idx="2">
                  <c:v>676245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483-4B81-AFD7-88937A7EC16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100" baseline="0">
                <a:solidFill>
                  <a:schemeClr val="dk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bg1"/>
                </a:solidFill>
              </a:rPr>
              <a:t>P&amp;A Division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100" baseline="0">
              <a:solidFill>
                <a:schemeClr val="dk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8942131572621847E-3"/>
          <c:y val="0.1815048118985127"/>
          <c:w val="0.93888888888888888"/>
          <c:h val="0.59213473315835519"/>
        </c:manualLayout>
      </c:layout>
      <c:pie3DChart>
        <c:varyColors val="1"/>
        <c:ser>
          <c:idx val="0"/>
          <c:order val="0"/>
          <c:tx>
            <c:strRef>
              <c:f>'req.10'!$D$1</c:f>
              <c:strCache>
                <c:ptCount val="1"/>
                <c:pt idx="0">
                  <c:v>total_sold_quantity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7DA-40E4-9964-44C975F431A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7DA-40E4-9964-44C975F431A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7DA-40E4-9964-44C975F431A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9C8E9A0-DF54-4FDD-AD91-9F188C0B0C45}" type="PERCENTAGE">
                      <a:rPr lang="en-US" sz="120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7DA-40E4-9964-44C975F431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C772CEA-6A31-4767-A424-CB5651590FEF}" type="PERCENTAGE">
                      <a:rPr lang="en-US" sz="120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7DA-40E4-9964-44C975F431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18493C8-32DA-468F-B739-F54ECD81E4D5}" type="PERCENTAGE">
                      <a:rPr lang="en-US" sz="120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7DA-40E4-9964-44C975F431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'req.10'!$C$5:$C$7</c:f>
              <c:strCache>
                <c:ptCount val="3"/>
                <c:pt idx="0">
                  <c:v>AQ Gamers Ms [Standard 2]</c:v>
                </c:pt>
                <c:pt idx="1">
                  <c:v>AQ Maxima Ms [Standard 1]</c:v>
                </c:pt>
                <c:pt idx="2">
                  <c:v>AQ Maxima Ms [Plus 2]</c:v>
                </c:pt>
              </c:strCache>
            </c:strRef>
          </c:cat>
          <c:val>
            <c:numRef>
              <c:f>'req.10'!$D$5:$D$7</c:f>
              <c:numCache>
                <c:formatCode>General</c:formatCode>
                <c:ptCount val="3"/>
                <c:pt idx="0">
                  <c:v>428498</c:v>
                </c:pt>
                <c:pt idx="1">
                  <c:v>419865</c:v>
                </c:pt>
                <c:pt idx="2">
                  <c:v>419471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DA-40E4-9964-44C975F431A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'req.8'!$A$2:$A$5</cx:f>
        <cx:lvl ptCount="4">
          <cx:pt idx="0">Q1</cx:pt>
          <cx:pt idx="1">Q2</cx:pt>
          <cx:pt idx="2">Q4</cx:pt>
          <cx:pt idx="3">Q3</cx:pt>
        </cx:lvl>
      </cx:strDim>
      <cx:numDim type="val">
        <cx:f>'req.8'!$B$2:$B$5</cx:f>
        <cx:lvl ptCount="4" formatCode="General">
          <cx:pt idx="0">7.0099999999999998</cx:pt>
          <cx:pt idx="1">6.6500000000000004</cx:pt>
          <cx:pt idx="2">5.04</cx:pt>
          <cx:pt idx="3">2.0800000000000001</cx:pt>
        </cx:lvl>
      </cx:numDim>
    </cx:data>
  </cx:chartData>
  <cx:chart>
    <cx:plotArea>
      <cx:plotAreaRegion>
        <cx:series layoutId="funnel" uniqueId="{2AB76943-5A43-415A-9FA2-192CE04B240F}">
          <cx:tx>
            <cx:txData>
              <cx:f>'req.8'!$B$1</cx:f>
              <cx:v>total_sold_quantity_in_mln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5"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27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05-Apr-24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05-Apr-24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29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39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3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41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basics.io/portfolio/Bhushan-Gaidhane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2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hushan1011/" TargetMode="External"/><Relationship Id="rId5" Type="http://schemas.openxmlformats.org/officeDocument/2006/relationships/image" Target="../media/image28.tmp"/><Relationship Id="rId4" Type="http://schemas.openxmlformats.org/officeDocument/2006/relationships/hyperlink" Target="https://www.linkedin.com/in/bhushan-gaidhaneskills/" TargetMode="External"/><Relationship Id="rId9" Type="http://schemas.openxmlformats.org/officeDocument/2006/relationships/image" Target="../media/image30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microsoft.com/office/2014/relationships/chartEx" Target="../charts/chartEx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tmp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tmp"/><Relationship Id="rId5" Type="http://schemas.openxmlformats.org/officeDocument/2006/relationships/image" Target="../media/image38.tmp"/><Relationship Id="rId4" Type="http://schemas.openxmlformats.org/officeDocument/2006/relationships/image" Target="../media/image3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F21033-A73E-4746-AC59-2A8D053D7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919" y="98475"/>
            <a:ext cx="1332756" cy="1069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C72FC1-EA45-44B7-A74B-CEA87A1822EF}"/>
              </a:ext>
            </a:extLst>
          </p:cNvPr>
          <p:cNvSpPr txBox="1"/>
          <p:nvPr/>
        </p:nvSpPr>
        <p:spPr>
          <a:xfrm>
            <a:off x="5992837" y="2016181"/>
            <a:ext cx="72458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Ad-hoc Insights</a:t>
            </a:r>
          </a:p>
          <a:p>
            <a:r>
              <a:rPr lang="en-US" sz="6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Consumer Goods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3B3717-C789-4715-9E83-DA4656F192D2}"/>
              </a:ext>
            </a:extLst>
          </p:cNvPr>
          <p:cNvCxnSpPr>
            <a:cxnSpLocks/>
          </p:cNvCxnSpPr>
          <p:nvPr/>
        </p:nvCxnSpPr>
        <p:spPr>
          <a:xfrm flipH="1">
            <a:off x="6096001" y="3647397"/>
            <a:ext cx="5763064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E6085C-FF73-4BFB-BC35-0B8EC90A8839}"/>
              </a:ext>
            </a:extLst>
          </p:cNvPr>
          <p:cNvSpPr txBox="1"/>
          <p:nvPr/>
        </p:nvSpPr>
        <p:spPr>
          <a:xfrm>
            <a:off x="6372665" y="4126627"/>
            <a:ext cx="4670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Presented By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Bhushan Gaidhane</a:t>
            </a:r>
          </a:p>
        </p:txBody>
      </p:sp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08ACD7D8-1E5F-4100-A1C2-2A1558932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531" y="5278612"/>
            <a:ext cx="1054798" cy="854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hlinkClick r:id="rId6"/>
            <a:extLst>
              <a:ext uri="{FF2B5EF4-FFF2-40B4-BE49-F238E27FC236}">
                <a16:creationId xmlns:a16="http://schemas.microsoft.com/office/drawing/2014/main" id="{76ACE185-1C69-4362-A2E6-6A99849C4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0532" y="5278612"/>
            <a:ext cx="1054798" cy="8549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>
            <a:hlinkClick r:id="rId8"/>
            <a:extLst>
              <a:ext uri="{FF2B5EF4-FFF2-40B4-BE49-F238E27FC236}">
                <a16:creationId xmlns:a16="http://schemas.microsoft.com/office/drawing/2014/main" id="{813B4CF9-E884-4044-A5F7-4D71232E41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9084" y="5278612"/>
            <a:ext cx="1674055" cy="854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F17F28-9978-4CBC-945D-47551057809C}"/>
              </a:ext>
            </a:extLst>
          </p:cNvPr>
          <p:cNvSpPr txBox="1"/>
          <p:nvPr/>
        </p:nvSpPr>
        <p:spPr>
          <a:xfrm>
            <a:off x="587327" y="377066"/>
            <a:ext cx="167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Request 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74C7D-0C45-43B2-A3FF-D283D6584976}"/>
              </a:ext>
            </a:extLst>
          </p:cNvPr>
          <p:cNvSpPr txBox="1"/>
          <p:nvPr/>
        </p:nvSpPr>
        <p:spPr>
          <a:xfrm>
            <a:off x="2120704" y="360245"/>
            <a:ext cx="9105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Provide a report with all the unique product counts for each segment and sort them in descending order of product counts. The final output contains 2 fields,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Segment,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product_count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A0327-C927-457B-9640-C94AC037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78" y="1451032"/>
            <a:ext cx="2278967" cy="239772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3F21048-2872-4643-B0C6-19C527238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577748"/>
              </p:ext>
            </p:extLst>
          </p:nvPr>
        </p:nvGraphicFramePr>
        <p:xfrm>
          <a:off x="6128825" y="1719773"/>
          <a:ext cx="52706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D7122C61-ED83-4471-B815-883F22222B67}"/>
              </a:ext>
            </a:extLst>
          </p:cNvPr>
          <p:cNvSpPr/>
          <p:nvPr/>
        </p:nvSpPr>
        <p:spPr>
          <a:xfrm>
            <a:off x="5828714" y="2139904"/>
            <a:ext cx="300111" cy="923330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499CA-F662-4E7F-B72C-CC1EF1F1794D}"/>
              </a:ext>
            </a:extLst>
          </p:cNvPr>
          <p:cNvSpPr txBox="1"/>
          <p:nvPr/>
        </p:nvSpPr>
        <p:spPr>
          <a:xfrm>
            <a:off x="4657580" y="2437091"/>
            <a:ext cx="125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Alarming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344B6-07FE-4A58-967A-107DDFD1F0D2}"/>
              </a:ext>
            </a:extLst>
          </p:cNvPr>
          <p:cNvSpPr txBox="1"/>
          <p:nvPr/>
        </p:nvSpPr>
        <p:spPr>
          <a:xfrm>
            <a:off x="699872" y="4377304"/>
            <a:ext cx="207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Insight’s</a:t>
            </a:r>
            <a:r>
              <a:rPr lang="en-US" sz="2800" b="1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990D7-DCF4-47AD-B54A-FA6D4D771B74}"/>
              </a:ext>
            </a:extLst>
          </p:cNvPr>
          <p:cNvSpPr txBox="1"/>
          <p:nvPr/>
        </p:nvSpPr>
        <p:spPr>
          <a:xfrm>
            <a:off x="2773853" y="4378551"/>
            <a:ext cx="859284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Segments: notebooks, accessories, and peripherals are showing significant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manufacturing growth 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as compared to desktops, storage, and networking.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Notebooks, accessories, and peripherals constitute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83%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of the total manufactured product.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EFA6A3-8BB3-42A5-8F6F-37EE6F4E4D02}"/>
              </a:ext>
            </a:extLst>
          </p:cNvPr>
          <p:cNvSpPr txBox="1"/>
          <p:nvPr/>
        </p:nvSpPr>
        <p:spPr>
          <a:xfrm>
            <a:off x="5918396" y="1388148"/>
            <a:ext cx="493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Unique </a:t>
            </a:r>
            <a:r>
              <a:rPr lang="en-US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Products Counts </a:t>
            </a:r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for each </a:t>
            </a:r>
            <a:r>
              <a:rPr lang="en-US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Segment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DA414F-C372-4DD1-87F1-F215549E0963}"/>
              </a:ext>
            </a:extLst>
          </p:cNvPr>
          <p:cNvSpPr txBox="1"/>
          <p:nvPr/>
        </p:nvSpPr>
        <p:spPr>
          <a:xfrm>
            <a:off x="308143" y="5625658"/>
            <a:ext cx="23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Suggestions</a:t>
            </a:r>
            <a:r>
              <a:rPr lang="en-US" sz="2800" b="1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E64023-D51A-4C53-AC0C-6464594D9477}"/>
              </a:ext>
            </a:extLst>
          </p:cNvPr>
          <p:cNvSpPr txBox="1"/>
          <p:nvPr/>
        </p:nvSpPr>
        <p:spPr>
          <a:xfrm>
            <a:off x="2759958" y="5755408"/>
            <a:ext cx="8592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-&gt; Package Deal      -&gt; Customer Services   -&gt; Free Vouchers    -&gt;Student Discount           -&gt; Cash Back           -&gt; Gift cards                 -&gt; Memberships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6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FFF19-2A71-4500-928D-1826540DAA9D}"/>
              </a:ext>
            </a:extLst>
          </p:cNvPr>
          <p:cNvSpPr txBox="1"/>
          <p:nvPr/>
        </p:nvSpPr>
        <p:spPr>
          <a:xfrm>
            <a:off x="390378" y="756902"/>
            <a:ext cx="264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Request 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33EE6-1A69-4A70-ABBA-76DA36964AEA}"/>
              </a:ext>
            </a:extLst>
          </p:cNvPr>
          <p:cNvSpPr txBox="1"/>
          <p:nvPr/>
        </p:nvSpPr>
        <p:spPr>
          <a:xfrm>
            <a:off x="1923755" y="740081"/>
            <a:ext cx="9105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Follow-up: Which segment had the most increase in unique products in 2021 vs 2020? The final output contains these fields, 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Segment, product_count_2020, product_count_2021, difference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FC52CE-B85C-4867-A8EF-716AA511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50" y="2430193"/>
            <a:ext cx="5739619" cy="1997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72E810B-3DBB-4E69-8712-CED37F4768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344207"/>
              </p:ext>
            </p:extLst>
          </p:nvPr>
        </p:nvGraphicFramePr>
        <p:xfrm>
          <a:off x="6597749" y="2169943"/>
          <a:ext cx="5047956" cy="2852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6A3C5FAB-4C29-46EF-A67A-B6B8990A17CD}"/>
              </a:ext>
            </a:extLst>
          </p:cNvPr>
          <p:cNvGrpSpPr/>
          <p:nvPr/>
        </p:nvGrpSpPr>
        <p:grpSpPr>
          <a:xfrm>
            <a:off x="8213187" y="5036237"/>
            <a:ext cx="1817079" cy="307778"/>
            <a:chOff x="7793501" y="4909624"/>
            <a:chExt cx="1817079" cy="3077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80635F9-9B63-4361-8D33-B0BB40D697CF}"/>
                </a:ext>
              </a:extLst>
            </p:cNvPr>
            <p:cNvGrpSpPr/>
            <p:nvPr/>
          </p:nvGrpSpPr>
          <p:grpSpPr>
            <a:xfrm>
              <a:off x="7793501" y="4909625"/>
              <a:ext cx="977707" cy="307777"/>
              <a:chOff x="6977575" y="4833108"/>
              <a:chExt cx="977707" cy="307777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4A19FE1-F1BC-40AD-A078-B9625E28233D}"/>
                  </a:ext>
                </a:extLst>
              </p:cNvPr>
              <p:cNvSpPr/>
              <p:nvPr/>
            </p:nvSpPr>
            <p:spPr>
              <a:xfrm>
                <a:off x="6977575" y="4909625"/>
                <a:ext cx="196947" cy="154745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B713CC-87B7-48D9-BE8F-285321F14179}"/>
                  </a:ext>
                </a:extLst>
              </p:cNvPr>
              <p:cNvSpPr txBox="1"/>
              <p:nvPr/>
            </p:nvSpPr>
            <p:spPr>
              <a:xfrm>
                <a:off x="7181559" y="4833108"/>
                <a:ext cx="773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2020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FF12A8-AC70-46AC-AB6F-DA4247D63A06}"/>
                </a:ext>
              </a:extLst>
            </p:cNvPr>
            <p:cNvGrpSpPr/>
            <p:nvPr/>
          </p:nvGrpSpPr>
          <p:grpSpPr>
            <a:xfrm>
              <a:off x="8632873" y="4909624"/>
              <a:ext cx="977707" cy="307777"/>
              <a:chOff x="6977575" y="4833108"/>
              <a:chExt cx="977707" cy="307777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8CD3F8D-7749-4DD6-BDEB-9DEF0368B308}"/>
                  </a:ext>
                </a:extLst>
              </p:cNvPr>
              <p:cNvSpPr/>
              <p:nvPr/>
            </p:nvSpPr>
            <p:spPr>
              <a:xfrm>
                <a:off x="6977575" y="4909625"/>
                <a:ext cx="196947" cy="154745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CA8AEC-174B-4B5C-A1C3-68F4B2997F2E}"/>
                  </a:ext>
                </a:extLst>
              </p:cNvPr>
              <p:cNvSpPr txBox="1"/>
              <p:nvPr/>
            </p:nvSpPr>
            <p:spPr>
              <a:xfrm>
                <a:off x="7181559" y="4833108"/>
                <a:ext cx="773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2021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F5480B2-2312-46C5-845A-94CD338674FB}"/>
              </a:ext>
            </a:extLst>
          </p:cNvPr>
          <p:cNvSpPr txBox="1"/>
          <p:nvPr/>
        </p:nvSpPr>
        <p:spPr>
          <a:xfrm>
            <a:off x="7005709" y="1823408"/>
            <a:ext cx="4487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Unique Product Difference Per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erlin Sans FB" panose="020E0602020502020306" pitchFamily="34" charset="0"/>
              </a:rPr>
              <a:t>Segment</a:t>
            </a:r>
            <a:r>
              <a:rPr lang="en-US" sz="2000" dirty="0">
                <a:latin typeface="Berlin Sans FB" panose="020E0602020502020306" pitchFamily="34" charset="0"/>
              </a:rPr>
              <a:t> From 2020 to 2021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5B1BC3-F38C-49E9-BB9B-3A28756763DE}"/>
              </a:ext>
            </a:extLst>
          </p:cNvPr>
          <p:cNvSpPr txBox="1"/>
          <p:nvPr/>
        </p:nvSpPr>
        <p:spPr>
          <a:xfrm>
            <a:off x="165294" y="4975542"/>
            <a:ext cx="207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Insight’s</a:t>
            </a:r>
            <a:r>
              <a:rPr lang="en-US" sz="2800" b="1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055C83-D939-4149-8A78-4A8A1AA664CF}"/>
              </a:ext>
            </a:extLst>
          </p:cNvPr>
          <p:cNvSpPr txBox="1"/>
          <p:nvPr/>
        </p:nvSpPr>
        <p:spPr>
          <a:xfrm>
            <a:off x="1923755" y="4984370"/>
            <a:ext cx="628943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Accessories</a:t>
            </a:r>
            <a:r>
              <a:rPr lang="en-US" dirty="0">
                <a:latin typeface="Book Antiqua" panose="02040602050305030304" pitchFamily="18" charset="0"/>
              </a:rPr>
              <a:t> had the </a:t>
            </a:r>
            <a:r>
              <a:rPr lang="en-US" sz="2000" b="1" dirty="0">
                <a:latin typeface="Book Antiqua" panose="02040602050305030304" pitchFamily="18" charset="0"/>
              </a:rPr>
              <a:t>largest</a:t>
            </a:r>
            <a:r>
              <a:rPr lang="en-US" dirty="0">
                <a:latin typeface="Book Antiqua" panose="02040602050305030304" pitchFamily="18" charset="0"/>
              </a:rPr>
              <a:t> increase in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Storage</a:t>
            </a:r>
            <a:r>
              <a:rPr lang="en-US" dirty="0">
                <a:latin typeface="Book Antiqua" panose="02040602050305030304" pitchFamily="18" charset="0"/>
              </a:rPr>
              <a:t> and </a:t>
            </a:r>
            <a:r>
              <a:rPr lang="en-US" sz="2000" b="1" dirty="0">
                <a:latin typeface="Book Antiqua" panose="02040602050305030304" pitchFamily="18" charset="0"/>
              </a:rPr>
              <a:t>Networking</a:t>
            </a:r>
            <a:r>
              <a:rPr lang="en-US" dirty="0">
                <a:latin typeface="Book Antiqua" panose="02040602050305030304" pitchFamily="18" charset="0"/>
              </a:rPr>
              <a:t> are experiencing </a:t>
            </a:r>
            <a:r>
              <a:rPr lang="en-US" sz="2000" b="1" dirty="0">
                <a:latin typeface="Book Antiqua" panose="02040602050305030304" pitchFamily="18" charset="0"/>
              </a:rPr>
              <a:t>slower</a:t>
            </a:r>
            <a:r>
              <a:rPr lang="en-US" dirty="0">
                <a:latin typeface="Book Antiqua" panose="02040602050305030304" pitchFamily="18" charset="0"/>
              </a:rPr>
              <a:t> production growth than other segments.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3A1AF-2C38-4E1E-ABF3-2C04A5F49E94}"/>
              </a:ext>
            </a:extLst>
          </p:cNvPr>
          <p:cNvSpPr txBox="1"/>
          <p:nvPr/>
        </p:nvSpPr>
        <p:spPr>
          <a:xfrm>
            <a:off x="390378" y="756902"/>
            <a:ext cx="264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Request 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28B4C-D0E9-4289-8990-0C96CFCC16C0}"/>
              </a:ext>
            </a:extLst>
          </p:cNvPr>
          <p:cNvSpPr txBox="1"/>
          <p:nvPr/>
        </p:nvSpPr>
        <p:spPr>
          <a:xfrm>
            <a:off x="1923755" y="740081"/>
            <a:ext cx="9105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Get the products that have the highest and lowest manufacturing costs. The final output should contain these fields, </a:t>
            </a:r>
          </a:p>
          <a:p>
            <a:pPr algn="ctr"/>
            <a:r>
              <a:rPr lang="en-US" dirty="0" err="1">
                <a:latin typeface="Book Antiqua" panose="02040602050305030304" pitchFamily="18" charset="0"/>
              </a:rPr>
              <a:t>product_code</a:t>
            </a:r>
            <a:r>
              <a:rPr lang="en-US" dirty="0">
                <a:latin typeface="Book Antiqua" panose="02040602050305030304" pitchFamily="18" charset="0"/>
              </a:rPr>
              <a:t>, product, </a:t>
            </a:r>
            <a:r>
              <a:rPr lang="en-US" dirty="0" err="1">
                <a:latin typeface="Book Antiqua" panose="02040602050305030304" pitchFamily="18" charset="0"/>
              </a:rPr>
              <a:t>manufacturing_cost</a:t>
            </a:r>
            <a:r>
              <a:rPr lang="en-US" dirty="0">
                <a:latin typeface="Book Antiqua" panose="02040602050305030304" pitchFamily="18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AA592C-8F80-47EE-B132-82824D51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87" y="2063234"/>
            <a:ext cx="5827542" cy="1261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3D418E-387D-4C8F-AC14-8007D6763038}"/>
              </a:ext>
            </a:extLst>
          </p:cNvPr>
          <p:cNvSpPr txBox="1"/>
          <p:nvPr/>
        </p:nvSpPr>
        <p:spPr>
          <a:xfrm>
            <a:off x="2237291" y="4640051"/>
            <a:ext cx="714585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Mouse: </a:t>
            </a:r>
            <a:r>
              <a:rPr lang="en-US" sz="2000" b="1" dirty="0">
                <a:latin typeface="Book Antiqua" panose="02040602050305030304" pitchFamily="18" charset="0"/>
              </a:rPr>
              <a:t>AQ Master wired x1 </a:t>
            </a:r>
            <a:r>
              <a:rPr lang="en-US" sz="2000" b="1" dirty="0" err="1">
                <a:latin typeface="Book Antiqua" panose="02040602050305030304" pitchFamily="18" charset="0"/>
              </a:rPr>
              <a:t>Ms</a:t>
            </a:r>
            <a:r>
              <a:rPr lang="en-US" sz="2000" b="1" dirty="0">
                <a:latin typeface="Book Antiqua" panose="02040602050305030304" pitchFamily="18" charset="0"/>
              </a:rPr>
              <a:t> (Variant:Standard1) </a:t>
            </a:r>
            <a:r>
              <a:rPr lang="en-US" dirty="0">
                <a:latin typeface="Book Antiqua" panose="02040602050305030304" pitchFamily="18" charset="0"/>
              </a:rPr>
              <a:t>has the lowest manufacturing cost.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Personal Desktop: </a:t>
            </a:r>
            <a:r>
              <a:rPr lang="en-US" sz="2000" b="1" dirty="0">
                <a:latin typeface="Book Antiqua" panose="02040602050305030304" pitchFamily="18" charset="0"/>
              </a:rPr>
              <a:t>AQ Home Allin1 Gen2 (Variant:Plus3) </a:t>
            </a:r>
            <a:r>
              <a:rPr lang="en-US" dirty="0">
                <a:latin typeface="Book Antiqua" panose="02040602050305030304" pitchFamily="18" charset="0"/>
              </a:rPr>
              <a:t>has the highest manufacturing cost.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779DA-6872-4D4D-B281-A9D8520F195E}"/>
              </a:ext>
            </a:extLst>
          </p:cNvPr>
          <p:cNvSpPr txBox="1"/>
          <p:nvPr/>
        </p:nvSpPr>
        <p:spPr>
          <a:xfrm>
            <a:off x="318058" y="4640051"/>
            <a:ext cx="207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Insight’s</a:t>
            </a:r>
            <a:r>
              <a:rPr lang="en-US" sz="2800" b="1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7116972-5BC1-4750-957D-E03D063EC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147" y="2024399"/>
            <a:ext cx="1500188" cy="14046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Personal Desktop Computer HQ PNG Image ...">
            <a:extLst>
              <a:ext uri="{FF2B5EF4-FFF2-40B4-BE49-F238E27FC236}">
                <a16:creationId xmlns:a16="http://schemas.microsoft.com/office/drawing/2014/main" id="{5A80C339-5A90-42CB-8939-C0D21712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808" y="2024399"/>
            <a:ext cx="1500188" cy="138752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DA7F3B-35DC-4EF2-99B3-F6A66433549E}"/>
              </a:ext>
            </a:extLst>
          </p:cNvPr>
          <p:cNvSpPr txBox="1"/>
          <p:nvPr/>
        </p:nvSpPr>
        <p:spPr>
          <a:xfrm>
            <a:off x="6499923" y="3325118"/>
            <a:ext cx="2749958" cy="11695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ok Antiqua" panose="02040602050305030304" pitchFamily="18" charset="0"/>
              </a:rPr>
              <a:t>$263.4</a:t>
            </a:r>
          </a:p>
          <a:p>
            <a:pPr algn="ctr"/>
            <a:r>
              <a:rPr lang="en-US" sz="1400" dirty="0">
                <a:latin typeface="Book Antiqua" panose="02040602050305030304" pitchFamily="18" charset="0"/>
              </a:rPr>
              <a:t>A6121110208</a:t>
            </a:r>
          </a:p>
          <a:p>
            <a:pPr algn="ctr"/>
            <a:r>
              <a:rPr lang="en-US" sz="1400" dirty="0">
                <a:latin typeface="Book Antiqua" panose="02040602050305030304" pitchFamily="18" charset="0"/>
              </a:rPr>
              <a:t>AQ HOME </a:t>
            </a:r>
            <a:r>
              <a:rPr lang="en-US" sz="1400" dirty="0" err="1">
                <a:latin typeface="Book Antiqua" panose="02040602050305030304" pitchFamily="18" charset="0"/>
              </a:rPr>
              <a:t>Allin</a:t>
            </a:r>
            <a:r>
              <a:rPr lang="en-US" sz="1400" dirty="0">
                <a:latin typeface="Book Antiqua" panose="02040602050305030304" pitchFamily="18" charset="0"/>
              </a:rPr>
              <a:t> 1 Gen 2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Personal desktop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CF5B30-C771-4E6F-BF7E-3CB8B43F4755}"/>
              </a:ext>
            </a:extLst>
          </p:cNvPr>
          <p:cNvSpPr txBox="1"/>
          <p:nvPr/>
        </p:nvSpPr>
        <p:spPr>
          <a:xfrm>
            <a:off x="8758262" y="3324615"/>
            <a:ext cx="2749958" cy="11695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ok Antiqua" panose="02040602050305030304" pitchFamily="18" charset="0"/>
              </a:rPr>
              <a:t>$0.86</a:t>
            </a:r>
          </a:p>
          <a:p>
            <a:pPr algn="ctr"/>
            <a:r>
              <a:rPr lang="en-US" sz="1400" dirty="0">
                <a:latin typeface="Book Antiqua" panose="02040602050305030304" pitchFamily="18" charset="0"/>
              </a:rPr>
              <a:t>A2118150101</a:t>
            </a:r>
          </a:p>
          <a:p>
            <a:pPr algn="ctr"/>
            <a:r>
              <a:rPr lang="en-US" sz="1400" dirty="0">
                <a:latin typeface="Book Antiqua" panose="02040602050305030304" pitchFamily="18" charset="0"/>
              </a:rPr>
              <a:t>AQ Master wired x1 </a:t>
            </a:r>
            <a:r>
              <a:rPr lang="en-US" sz="1400" dirty="0" err="1">
                <a:latin typeface="Book Antiqua" panose="02040602050305030304" pitchFamily="18" charset="0"/>
              </a:rPr>
              <a:t>Ms</a:t>
            </a:r>
            <a:endParaRPr lang="en-US" sz="1400" dirty="0">
              <a:latin typeface="Book Antiqua" panose="02040602050305030304" pitchFamily="18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Mouse</a:t>
            </a:r>
          </a:p>
        </p:txBody>
      </p:sp>
    </p:spTree>
    <p:extLst>
      <p:ext uri="{BB962C8B-B14F-4D97-AF65-F5344CB8AC3E}">
        <p14:creationId xmlns:p14="http://schemas.microsoft.com/office/powerpoint/2010/main" val="412803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7E731D-99F0-4941-AD64-D9A27A766545}"/>
              </a:ext>
            </a:extLst>
          </p:cNvPr>
          <p:cNvSpPr txBox="1"/>
          <p:nvPr/>
        </p:nvSpPr>
        <p:spPr>
          <a:xfrm>
            <a:off x="587327" y="391136"/>
            <a:ext cx="167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Request 6.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2873F-29B8-4996-9DE9-66410C3CAB0D}"/>
              </a:ext>
            </a:extLst>
          </p:cNvPr>
          <p:cNvSpPr txBox="1"/>
          <p:nvPr/>
        </p:nvSpPr>
        <p:spPr>
          <a:xfrm>
            <a:off x="2120704" y="374315"/>
            <a:ext cx="9105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Generate a report which contains the top 5 customers who received an average high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pre_invoice_discount_pct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for the fiscal year 2021 and in the Indian market. The final output contains these fields,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customer_code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,  customer,  average,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discount_percentage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D40C9-5175-4880-95DF-C8A5BE1D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33" y="2039518"/>
            <a:ext cx="4662713" cy="1800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5245CB-FB03-4E90-8C81-CA3194815394}"/>
              </a:ext>
            </a:extLst>
          </p:cNvPr>
          <p:cNvSpPr txBox="1"/>
          <p:nvPr/>
        </p:nvSpPr>
        <p:spPr>
          <a:xfrm>
            <a:off x="486874" y="4963611"/>
            <a:ext cx="207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Insight’s</a:t>
            </a:r>
            <a:r>
              <a:rPr lang="en-US" sz="2800" b="1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CDE677-7D55-4383-891B-B7FBC35C4E63}"/>
              </a:ext>
            </a:extLst>
          </p:cNvPr>
          <p:cNvSpPr txBox="1"/>
          <p:nvPr/>
        </p:nvSpPr>
        <p:spPr>
          <a:xfrm>
            <a:off x="2409090" y="4963611"/>
            <a:ext cx="70162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The largest average pre-invoice discount was given to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Flipkart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The least average pre-invoice discount was given to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Amazon.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5CBCC82E-6696-467C-AA72-F83C086F0F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653283"/>
              </p:ext>
            </p:extLst>
          </p:nvPr>
        </p:nvGraphicFramePr>
        <p:xfrm>
          <a:off x="6096000" y="2437276"/>
          <a:ext cx="5566117" cy="2504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15E756-6022-4007-9809-A048F5AC3055}"/>
              </a:ext>
            </a:extLst>
          </p:cNvPr>
          <p:cNvSpPr txBox="1"/>
          <p:nvPr/>
        </p:nvSpPr>
        <p:spPr>
          <a:xfrm>
            <a:off x="6096000" y="1729390"/>
            <a:ext cx="5566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Top 5 Indian </a:t>
            </a:r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customers with highest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average discount percentage for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FY 2021</a:t>
            </a:r>
          </a:p>
        </p:txBody>
      </p:sp>
    </p:spTree>
    <p:extLst>
      <p:ext uri="{BB962C8B-B14F-4D97-AF65-F5344CB8AC3E}">
        <p14:creationId xmlns:p14="http://schemas.microsoft.com/office/powerpoint/2010/main" val="377130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F7990C-BBBB-49ED-BC6F-DE5E40EFB978}"/>
              </a:ext>
            </a:extLst>
          </p:cNvPr>
          <p:cNvSpPr txBox="1"/>
          <p:nvPr/>
        </p:nvSpPr>
        <p:spPr>
          <a:xfrm>
            <a:off x="914400" y="574022"/>
            <a:ext cx="264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Request 7.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2996A-D87D-4944-B1A7-E57EB1B010E5}"/>
              </a:ext>
            </a:extLst>
          </p:cNvPr>
          <p:cNvSpPr txBox="1"/>
          <p:nvPr/>
        </p:nvSpPr>
        <p:spPr>
          <a:xfrm>
            <a:off x="2447777" y="557201"/>
            <a:ext cx="9105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Get the complete report of the Gross sales amount for the customer “</a:t>
            </a:r>
            <a:r>
              <a:rPr lang="en-US" dirty="0" err="1">
                <a:latin typeface="Book Antiqua" panose="02040602050305030304" pitchFamily="18" charset="0"/>
              </a:rPr>
              <a:t>Atliq</a:t>
            </a:r>
            <a:r>
              <a:rPr lang="en-US" dirty="0">
                <a:latin typeface="Book Antiqua" panose="02040602050305030304" pitchFamily="18" charset="0"/>
              </a:rPr>
              <a:t> Exclusive” for each month. This analysis helps to get an idea of low and high-performing months and take strategic decisions. The final report contains these columns: 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Month, Year, Gross sales Amount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51262AB-21F4-4438-BB6E-87B16F2CB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731610"/>
              </p:ext>
            </p:extLst>
          </p:nvPr>
        </p:nvGraphicFramePr>
        <p:xfrm>
          <a:off x="5447713" y="1907641"/>
          <a:ext cx="6316394" cy="3771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5CFF5DE-5154-4829-A091-2335EC63D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817" y="1490710"/>
            <a:ext cx="3770142" cy="461420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8038F-25E7-4024-ADF2-CB48684B758B}"/>
              </a:ext>
            </a:extLst>
          </p:cNvPr>
          <p:cNvSpPr txBox="1"/>
          <p:nvPr/>
        </p:nvSpPr>
        <p:spPr>
          <a:xfrm>
            <a:off x="-105801" y="1907641"/>
            <a:ext cx="148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2400" b="1" dirty="0">
                <a:solidFill>
                  <a:schemeClr val="tx2"/>
                </a:solidFill>
                <a:latin typeface="Book Antiqua" panose="02040602050305030304" pitchFamily="18" charset="0"/>
              </a:rPr>
              <a:t>FY 2018</a:t>
            </a:r>
          </a:p>
          <a:p>
            <a:r>
              <a:rPr lang="en-US" sz="2400" b="1" dirty="0">
                <a:solidFill>
                  <a:schemeClr val="tx2"/>
                </a:solidFill>
                <a:latin typeface="Book Antiqua" panose="02040602050305030304" pitchFamily="18" charset="0"/>
              </a:rPr>
              <a:t>  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26.8 M 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F834D-0FEF-465F-8FBE-D27F2F5B913D}"/>
              </a:ext>
            </a:extLst>
          </p:cNvPr>
          <p:cNvSpPr txBox="1"/>
          <p:nvPr/>
        </p:nvSpPr>
        <p:spPr>
          <a:xfrm>
            <a:off x="-105801" y="4119363"/>
            <a:ext cx="148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2400" b="1" dirty="0">
                <a:solidFill>
                  <a:schemeClr val="tx2"/>
                </a:solidFill>
                <a:latin typeface="Book Antiqua" panose="02040602050305030304" pitchFamily="18" charset="0"/>
              </a:rPr>
              <a:t>FY 2019</a:t>
            </a:r>
          </a:p>
          <a:p>
            <a:r>
              <a:rPr lang="en-US" sz="2400" b="1" dirty="0">
                <a:solidFill>
                  <a:schemeClr val="tx2"/>
                </a:solidFill>
                <a:latin typeface="Book Antiqua" panose="02040602050305030304" pitchFamily="18" charset="0"/>
              </a:rPr>
              <a:t>  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89.1 M 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D9CD6B-293D-4DD9-8F42-9EBF3CA4822E}"/>
              </a:ext>
            </a:extLst>
          </p:cNvPr>
          <p:cNvGrpSpPr/>
          <p:nvPr/>
        </p:nvGrpSpPr>
        <p:grpSpPr>
          <a:xfrm>
            <a:off x="182880" y="3213423"/>
            <a:ext cx="4915779" cy="203391"/>
            <a:chOff x="182880" y="3213423"/>
            <a:chExt cx="4915779" cy="20339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77AE17-573F-4A8F-9B6A-1C9B03B0F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083" y="3310139"/>
              <a:ext cx="48058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0A6ACC-70D6-4BD6-985A-58A85639C310}"/>
                </a:ext>
              </a:extLst>
            </p:cNvPr>
            <p:cNvSpPr/>
            <p:nvPr/>
          </p:nvSpPr>
          <p:spPr>
            <a:xfrm>
              <a:off x="182880" y="3213423"/>
              <a:ext cx="126609" cy="19343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C8D4A4-3D35-45B5-A3D6-9B17A4B6346F}"/>
                </a:ext>
              </a:extLst>
            </p:cNvPr>
            <p:cNvSpPr/>
            <p:nvPr/>
          </p:nvSpPr>
          <p:spPr>
            <a:xfrm>
              <a:off x="4972050" y="3223383"/>
              <a:ext cx="126609" cy="19343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2B09A39-1BA7-488A-BF0E-0D2F022623FA}"/>
              </a:ext>
            </a:extLst>
          </p:cNvPr>
          <p:cNvSpPr txBox="1"/>
          <p:nvPr/>
        </p:nvSpPr>
        <p:spPr>
          <a:xfrm>
            <a:off x="7161041" y="5736636"/>
            <a:ext cx="566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5000"/>
                  </a:schemeClr>
                </a:solidFill>
                <a:latin typeface="Book Antiqua" panose="02040602050305030304" pitchFamily="18" charset="0"/>
              </a:rPr>
              <a:t>FY 2018 &amp; 2019</a:t>
            </a:r>
          </a:p>
        </p:txBody>
      </p:sp>
    </p:spTree>
    <p:extLst>
      <p:ext uri="{BB962C8B-B14F-4D97-AF65-F5344CB8AC3E}">
        <p14:creationId xmlns:p14="http://schemas.microsoft.com/office/powerpoint/2010/main" val="87673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04458F1-2997-47C6-820E-07523ADB8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094190"/>
              </p:ext>
            </p:extLst>
          </p:nvPr>
        </p:nvGraphicFramePr>
        <p:xfrm>
          <a:off x="5209148" y="261635"/>
          <a:ext cx="6199749" cy="3367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83C7113-785B-47FB-939E-1B6858D9F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65" y="261635"/>
            <a:ext cx="3845168" cy="445104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1349010-5419-4326-9ADC-582397931A06}"/>
              </a:ext>
            </a:extLst>
          </p:cNvPr>
          <p:cNvGrpSpPr/>
          <p:nvPr/>
        </p:nvGrpSpPr>
        <p:grpSpPr>
          <a:xfrm>
            <a:off x="293369" y="2763256"/>
            <a:ext cx="4915779" cy="203391"/>
            <a:chOff x="182880" y="3213423"/>
            <a:chExt cx="4915779" cy="20339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742481-9F82-4EC3-AB1B-F82A5746F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083" y="3310139"/>
              <a:ext cx="48058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EE21940-CFC2-445E-ACE2-FFEB9D9D436D}"/>
                </a:ext>
              </a:extLst>
            </p:cNvPr>
            <p:cNvSpPr/>
            <p:nvPr/>
          </p:nvSpPr>
          <p:spPr>
            <a:xfrm>
              <a:off x="182880" y="3213423"/>
              <a:ext cx="126609" cy="19343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8D8166-538E-4CE8-B900-40CD8E30D075}"/>
                </a:ext>
              </a:extLst>
            </p:cNvPr>
            <p:cNvSpPr/>
            <p:nvPr/>
          </p:nvSpPr>
          <p:spPr>
            <a:xfrm>
              <a:off x="4972050" y="3223383"/>
              <a:ext cx="126609" cy="19343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04BC7A2-0273-45A9-AE10-0B515B6D7ABE}"/>
              </a:ext>
            </a:extLst>
          </p:cNvPr>
          <p:cNvSpPr txBox="1"/>
          <p:nvPr/>
        </p:nvSpPr>
        <p:spPr>
          <a:xfrm>
            <a:off x="-218342" y="1145305"/>
            <a:ext cx="148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2400" b="1" dirty="0">
                <a:solidFill>
                  <a:schemeClr val="tx2"/>
                </a:solidFill>
                <a:latin typeface="Book Antiqua" panose="02040602050305030304" pitchFamily="18" charset="0"/>
              </a:rPr>
              <a:t>FY 2020</a:t>
            </a:r>
          </a:p>
          <a:p>
            <a:r>
              <a:rPr lang="en-US" sz="2400" b="1" dirty="0">
                <a:solidFill>
                  <a:schemeClr val="tx2"/>
                </a:solidFill>
                <a:latin typeface="Book Antiqua" panose="02040602050305030304" pitchFamily="18" charset="0"/>
              </a:rPr>
              <a:t>  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79.5 M 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53E7E1-BB0E-41DC-97D5-6A6648319426}"/>
              </a:ext>
            </a:extLst>
          </p:cNvPr>
          <p:cNvSpPr txBox="1"/>
          <p:nvPr/>
        </p:nvSpPr>
        <p:spPr>
          <a:xfrm>
            <a:off x="-218343" y="3328142"/>
            <a:ext cx="148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2400" b="1" dirty="0">
                <a:solidFill>
                  <a:schemeClr val="tx2"/>
                </a:solidFill>
                <a:latin typeface="Book Antiqua" panose="02040602050305030304" pitchFamily="18" charset="0"/>
              </a:rPr>
              <a:t>FY 2021</a:t>
            </a:r>
          </a:p>
          <a:p>
            <a:r>
              <a:rPr lang="en-US" sz="2400" b="1" dirty="0">
                <a:solidFill>
                  <a:schemeClr val="tx2"/>
                </a:solidFill>
                <a:latin typeface="Book Antiqua" panose="02040602050305030304" pitchFamily="18" charset="0"/>
              </a:rPr>
              <a:t>  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224.4 M 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4BC579-DF0C-4163-99C3-D7742A260598}"/>
              </a:ext>
            </a:extLst>
          </p:cNvPr>
          <p:cNvSpPr txBox="1"/>
          <p:nvPr/>
        </p:nvSpPr>
        <p:spPr>
          <a:xfrm>
            <a:off x="6978161" y="3635919"/>
            <a:ext cx="566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5000"/>
                  </a:schemeClr>
                </a:solidFill>
                <a:latin typeface="Book Antiqua" panose="02040602050305030304" pitchFamily="18" charset="0"/>
              </a:rPr>
              <a:t>FY 2020 &amp; 2021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77F31E-DA61-459A-B9A1-C806AFFCDB2A}"/>
              </a:ext>
            </a:extLst>
          </p:cNvPr>
          <p:cNvSpPr txBox="1"/>
          <p:nvPr/>
        </p:nvSpPr>
        <p:spPr>
          <a:xfrm>
            <a:off x="356673" y="4799433"/>
            <a:ext cx="207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Insight’s</a:t>
            </a:r>
            <a:r>
              <a:rPr lang="en-US" sz="2800" b="1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86E769-F2D7-4CB0-97F8-953968D95656}"/>
              </a:ext>
            </a:extLst>
          </p:cNvPr>
          <p:cNvSpPr txBox="1"/>
          <p:nvPr/>
        </p:nvSpPr>
        <p:spPr>
          <a:xfrm>
            <a:off x="2120703" y="4858145"/>
            <a:ext cx="85426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The </a:t>
            </a:r>
            <a:r>
              <a:rPr lang="en-US" sz="2000" b="1" dirty="0">
                <a:latin typeface="Book Antiqua" panose="02040602050305030304" pitchFamily="18" charset="0"/>
              </a:rPr>
              <a:t>lowest</a:t>
            </a:r>
            <a:r>
              <a:rPr lang="en-US" dirty="0">
                <a:latin typeface="Book Antiqua" panose="02040602050305030304" pitchFamily="18" charset="0"/>
              </a:rPr>
              <a:t> Gross sales total for both fiscal years is in </a:t>
            </a:r>
            <a:r>
              <a:rPr lang="en-US" sz="2000" b="1" dirty="0">
                <a:latin typeface="Book Antiqua" panose="02040602050305030304" pitchFamily="18" charset="0"/>
              </a:rPr>
              <a:t>March(2020)</a:t>
            </a:r>
            <a:r>
              <a:rPr lang="en-US" dirty="0">
                <a:latin typeface="Book Antiqua" panose="0204060205030503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The </a:t>
            </a:r>
            <a:r>
              <a:rPr lang="en-US" sz="2000" b="1" dirty="0">
                <a:latin typeface="Book Antiqua" panose="02040602050305030304" pitchFamily="18" charset="0"/>
              </a:rPr>
              <a:t>highest</a:t>
            </a:r>
            <a:r>
              <a:rPr lang="en-US" dirty="0">
                <a:latin typeface="Book Antiqua" panose="02040602050305030304" pitchFamily="18" charset="0"/>
              </a:rPr>
              <a:t> Gross sales total for both fiscal years is in </a:t>
            </a:r>
            <a:r>
              <a:rPr lang="en-US" sz="2000" b="1" dirty="0">
                <a:latin typeface="Book Antiqua" panose="02040602050305030304" pitchFamily="18" charset="0"/>
              </a:rPr>
              <a:t>November (2020).</a:t>
            </a:r>
            <a:endParaRPr lang="en-US" b="1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73.8%</a:t>
            </a:r>
            <a:r>
              <a:rPr lang="en-US" dirty="0">
                <a:latin typeface="Book Antiqua" panose="02040602050305030304" pitchFamily="18" charset="0"/>
              </a:rPr>
              <a:t> of the total Gross sales figure is in FY2021.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050565-0BC8-4BEF-9A3C-3F64CD5FE37C}"/>
              </a:ext>
            </a:extLst>
          </p:cNvPr>
          <p:cNvSpPr txBox="1"/>
          <p:nvPr/>
        </p:nvSpPr>
        <p:spPr>
          <a:xfrm>
            <a:off x="701331" y="6050637"/>
            <a:ext cx="6435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Reasons   </a:t>
            </a:r>
            <a:r>
              <a:rPr lang="en-US" dirty="0">
                <a:latin typeface="Book Antiqua" panose="02040602050305030304" pitchFamily="18" charset="0"/>
              </a:rPr>
              <a:t>: COVID-19,  Global Chip shortage</a:t>
            </a:r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04CE2ECD-A49D-40A8-9D0F-DC222FBF4138}"/>
              </a:ext>
            </a:extLst>
          </p:cNvPr>
          <p:cNvSpPr txBox="1"/>
          <p:nvPr/>
        </p:nvSpPr>
        <p:spPr>
          <a:xfrm>
            <a:off x="587327" y="545882"/>
            <a:ext cx="167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Request 8.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DB2E73-35AA-4A35-B569-312D6E77A3E7}"/>
              </a:ext>
            </a:extLst>
          </p:cNvPr>
          <p:cNvSpPr txBox="1"/>
          <p:nvPr/>
        </p:nvSpPr>
        <p:spPr>
          <a:xfrm>
            <a:off x="1927274" y="529061"/>
            <a:ext cx="92987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In which quarter of 2020, got the maximum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total_sold_quantity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? The final output contains these fields sorted by the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total_sold_quantity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,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Quarter ,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total_sold_quantity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789D5CE-26BD-4B33-B473-9665B145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91" y="1770795"/>
            <a:ext cx="3914878" cy="18868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49A3EFB5-BABD-4585-BAA8-768854D467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8447681"/>
                  </p:ext>
                </p:extLst>
              </p:nvPr>
            </p:nvGraphicFramePr>
            <p:xfrm>
              <a:off x="6096000" y="1949134"/>
              <a:ext cx="5165188" cy="311951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49A3EFB5-BABD-4585-BAA8-768854D467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1949134"/>
                <a:ext cx="5165188" cy="311951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AB27DC0-D4E7-4877-B0D3-03B78AA08E8C}"/>
              </a:ext>
            </a:extLst>
          </p:cNvPr>
          <p:cNvSpPr txBox="1"/>
          <p:nvPr/>
        </p:nvSpPr>
        <p:spPr>
          <a:xfrm>
            <a:off x="6348589" y="1579802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 SemiBold" panose="020B0502040204020203" pitchFamily="34" charset="0"/>
              </a:rPr>
              <a:t>Sold Quantity in FY 2020 as per quarters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67CFB-6A51-43B4-A051-85BB088D52BF}"/>
              </a:ext>
            </a:extLst>
          </p:cNvPr>
          <p:cNvSpPr txBox="1"/>
          <p:nvPr/>
        </p:nvSpPr>
        <p:spPr>
          <a:xfrm>
            <a:off x="2810481" y="5268501"/>
            <a:ext cx="864501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  <a:latin typeface="Book Antiqua" panose="02040602050305030304" pitchFamily="18" charset="0"/>
              </a:rPr>
              <a:t>Quarter 1</a:t>
            </a:r>
            <a:r>
              <a:rPr lang="en-US" dirty="0">
                <a:solidFill>
                  <a:schemeClr val="bg2"/>
                </a:solidFill>
                <a:latin typeface="Book Antiqua" panose="02040602050305030304" pitchFamily="18" charset="0"/>
              </a:rPr>
              <a:t> of FY2020 saw the most units sold overall, while </a:t>
            </a:r>
            <a:r>
              <a:rPr lang="en-US" sz="2000" b="1" dirty="0">
                <a:solidFill>
                  <a:schemeClr val="bg2"/>
                </a:solidFill>
                <a:latin typeface="Book Antiqua" panose="02040602050305030304" pitchFamily="18" charset="0"/>
              </a:rPr>
              <a:t>Quarter 3 </a:t>
            </a:r>
            <a:r>
              <a:rPr lang="en-US" dirty="0">
                <a:solidFill>
                  <a:schemeClr val="bg2"/>
                </a:solidFill>
                <a:latin typeface="Book Antiqua" panose="02040602050305030304" pitchFamily="18" charset="0"/>
              </a:rPr>
              <a:t>had the fewest.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Book Antiqua" panose="02040602050305030304" pitchFamily="18" charset="0"/>
              </a:rPr>
              <a:t>The highest and lowest overall sold quantity is in </a:t>
            </a:r>
            <a:r>
              <a:rPr lang="en-US" sz="2000" b="1" dirty="0">
                <a:solidFill>
                  <a:schemeClr val="bg2"/>
                </a:solidFill>
                <a:latin typeface="Book Antiqua" panose="02040602050305030304" pitchFamily="18" charset="0"/>
              </a:rPr>
              <a:t>December</a:t>
            </a:r>
            <a:r>
              <a:rPr lang="en-US" dirty="0">
                <a:solidFill>
                  <a:schemeClr val="bg2"/>
                </a:solidFill>
                <a:latin typeface="Book Antiqua" panose="02040602050305030304" pitchFamily="18" charset="0"/>
              </a:rPr>
              <a:t> and </a:t>
            </a:r>
            <a:r>
              <a:rPr lang="en-US" sz="2000" b="1" dirty="0">
                <a:solidFill>
                  <a:schemeClr val="bg2"/>
                </a:solidFill>
                <a:latin typeface="Book Antiqua" panose="02040602050305030304" pitchFamily="18" charset="0"/>
              </a:rPr>
              <a:t>March</a:t>
            </a:r>
            <a:r>
              <a:rPr lang="en-US" dirty="0">
                <a:solidFill>
                  <a:schemeClr val="bg2"/>
                </a:solidFill>
                <a:latin typeface="Book Antiqua" panose="020406020503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Book Antiqua" panose="02040602050305030304" pitchFamily="18" charset="0"/>
              </a:rPr>
              <a:t>Quarter1 accounts for approximately </a:t>
            </a:r>
            <a:r>
              <a:rPr lang="en-US" sz="2000" b="1" dirty="0">
                <a:solidFill>
                  <a:schemeClr val="bg2"/>
                </a:solidFill>
                <a:latin typeface="Book Antiqua" panose="02040602050305030304" pitchFamily="18" charset="0"/>
              </a:rPr>
              <a:t>34%</a:t>
            </a:r>
            <a:r>
              <a:rPr lang="en-US" dirty="0">
                <a:solidFill>
                  <a:schemeClr val="bg2"/>
                </a:solidFill>
                <a:latin typeface="Book Antiqua" panose="02040602050305030304" pitchFamily="18" charset="0"/>
              </a:rPr>
              <a:t> of the total sold quantity for </a:t>
            </a:r>
            <a:r>
              <a:rPr lang="en-US" sz="2000" b="1" dirty="0">
                <a:solidFill>
                  <a:schemeClr val="bg2"/>
                </a:solidFill>
                <a:latin typeface="Book Antiqua" panose="02040602050305030304" pitchFamily="18" charset="0"/>
              </a:rPr>
              <a:t>FY2020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28BA8-174A-4E18-93FD-DF5B3AE60A54}"/>
              </a:ext>
            </a:extLst>
          </p:cNvPr>
          <p:cNvSpPr txBox="1"/>
          <p:nvPr/>
        </p:nvSpPr>
        <p:spPr>
          <a:xfrm>
            <a:off x="736501" y="5317310"/>
            <a:ext cx="207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Insight’s</a:t>
            </a:r>
            <a:r>
              <a:rPr lang="en-US" sz="2800" b="1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613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C2CCF6-F36D-414D-BD24-D50B89E93D25}"/>
              </a:ext>
            </a:extLst>
          </p:cNvPr>
          <p:cNvSpPr txBox="1"/>
          <p:nvPr/>
        </p:nvSpPr>
        <p:spPr>
          <a:xfrm>
            <a:off x="914400" y="574022"/>
            <a:ext cx="264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Request 9.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00D0B-AE9A-4D3E-999A-CEC4FCE8AEB2}"/>
              </a:ext>
            </a:extLst>
          </p:cNvPr>
          <p:cNvSpPr txBox="1"/>
          <p:nvPr/>
        </p:nvSpPr>
        <p:spPr>
          <a:xfrm>
            <a:off x="2067949" y="574022"/>
            <a:ext cx="9105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Which channel helped to bring more gross sales in the fiscal year 2021 and the percentage of contribution? The final output contains these fields, 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Channel, </a:t>
            </a:r>
            <a:r>
              <a:rPr lang="en-US" dirty="0" err="1">
                <a:latin typeface="Book Antiqua" panose="02040602050305030304" pitchFamily="18" charset="0"/>
              </a:rPr>
              <a:t>gross_sales_mln</a:t>
            </a:r>
            <a:r>
              <a:rPr lang="en-US" dirty="0">
                <a:latin typeface="Book Antiqua" panose="02040602050305030304" pitchFamily="18" charset="0"/>
              </a:rPr>
              <a:t>, percentage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09325F-5312-4FE1-9B88-F36B9FBCB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08" y="2136551"/>
            <a:ext cx="4426214" cy="1647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272D1-B597-4FC5-B9FA-A07F9675F5D1}"/>
              </a:ext>
            </a:extLst>
          </p:cNvPr>
          <p:cNvSpPr txBox="1"/>
          <p:nvPr/>
        </p:nvSpPr>
        <p:spPr>
          <a:xfrm>
            <a:off x="2660847" y="4876197"/>
            <a:ext cx="69806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Channel: </a:t>
            </a:r>
            <a:r>
              <a:rPr lang="en-US" sz="2000" b="1" dirty="0">
                <a:latin typeface="Book Antiqua" panose="02040602050305030304" pitchFamily="18" charset="0"/>
              </a:rPr>
              <a:t>"Retailer " </a:t>
            </a:r>
            <a:r>
              <a:rPr lang="en-US" dirty="0">
                <a:latin typeface="Book Antiqua" panose="02040602050305030304" pitchFamily="18" charset="0"/>
              </a:rPr>
              <a:t>helped bring maximum sales to the company with </a:t>
            </a:r>
            <a:r>
              <a:rPr lang="en-US" sz="2000" b="1" dirty="0">
                <a:latin typeface="Book Antiqua" panose="02040602050305030304" pitchFamily="18" charset="0"/>
              </a:rPr>
              <a:t>73.22%</a:t>
            </a:r>
            <a:r>
              <a:rPr lang="en-US" dirty="0">
                <a:latin typeface="Book Antiqua" panose="02040602050305030304" pitchFamily="18" charset="0"/>
              </a:rPr>
              <a:t> as the contribution percentage.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Channel: </a:t>
            </a:r>
            <a:r>
              <a:rPr lang="en-US" sz="2000" b="1" dirty="0">
                <a:latin typeface="Book Antiqua" panose="02040602050305030304" pitchFamily="18" charset="0"/>
              </a:rPr>
              <a:t>"Distributor " </a:t>
            </a:r>
            <a:r>
              <a:rPr lang="en-US" dirty="0">
                <a:latin typeface="Book Antiqua" panose="02040602050305030304" pitchFamily="18" charset="0"/>
              </a:rPr>
              <a:t>makes the least contribution at a percentage of </a:t>
            </a:r>
            <a:r>
              <a:rPr lang="en-US" sz="2000" b="1" dirty="0">
                <a:latin typeface="Book Antiqua" panose="02040602050305030304" pitchFamily="18" charset="0"/>
              </a:rPr>
              <a:t>11.31%</a:t>
            </a:r>
            <a:r>
              <a:rPr lang="en-US" dirty="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495E8-D84B-436A-AC3E-3515778B02AA}"/>
              </a:ext>
            </a:extLst>
          </p:cNvPr>
          <p:cNvSpPr txBox="1"/>
          <p:nvPr/>
        </p:nvSpPr>
        <p:spPr>
          <a:xfrm>
            <a:off x="609892" y="4918401"/>
            <a:ext cx="207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Insight’s</a:t>
            </a:r>
            <a:r>
              <a:rPr lang="en-US" sz="2800" b="1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E628CCB-140E-4D18-907B-0783EF7288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853373"/>
              </p:ext>
            </p:extLst>
          </p:nvPr>
        </p:nvGraphicFramePr>
        <p:xfrm>
          <a:off x="6096000" y="2031005"/>
          <a:ext cx="4977992" cy="278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017A78-04A3-4E9D-97C5-62FC75155B6B}"/>
              </a:ext>
            </a:extLst>
          </p:cNvPr>
          <p:cNvSpPr txBox="1"/>
          <p:nvPr/>
        </p:nvSpPr>
        <p:spPr>
          <a:xfrm>
            <a:off x="6096000" y="1389599"/>
            <a:ext cx="4877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Gross Sales and Contribution Percentages by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 SemiBold" panose="020B0502040204020203" pitchFamily="34" charset="0"/>
              </a:rPr>
              <a:t>Channels</a:t>
            </a:r>
            <a:r>
              <a:rPr lang="en-US" dirty="0">
                <a:latin typeface="Bahnschrift SemiBold" panose="020B0502040204020203" pitchFamily="34" charset="0"/>
              </a:rPr>
              <a:t> for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 SemiBold" panose="020B0502040204020203" pitchFamily="34" charset="0"/>
              </a:rPr>
              <a:t>FY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FFF19-2A71-4500-928D-1826540DAA9D}"/>
              </a:ext>
            </a:extLst>
          </p:cNvPr>
          <p:cNvSpPr txBox="1"/>
          <p:nvPr/>
        </p:nvSpPr>
        <p:spPr>
          <a:xfrm>
            <a:off x="390378" y="222318"/>
            <a:ext cx="264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Request 10.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33EE6-1A69-4A70-ABBA-76DA36964AEA}"/>
              </a:ext>
            </a:extLst>
          </p:cNvPr>
          <p:cNvSpPr txBox="1"/>
          <p:nvPr/>
        </p:nvSpPr>
        <p:spPr>
          <a:xfrm>
            <a:off x="1923755" y="247714"/>
            <a:ext cx="9105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Get the Top 3 products in each division that have a high </a:t>
            </a:r>
            <a:r>
              <a:rPr lang="en-US" dirty="0" err="1">
                <a:latin typeface="Book Antiqua" panose="02040602050305030304" pitchFamily="18" charset="0"/>
              </a:rPr>
              <a:t>total_sold_quantity</a:t>
            </a:r>
            <a:r>
              <a:rPr lang="en-US" dirty="0">
                <a:latin typeface="Book Antiqua" panose="02040602050305030304" pitchFamily="18" charset="0"/>
              </a:rPr>
              <a:t> in the </a:t>
            </a:r>
            <a:r>
              <a:rPr lang="en-US" dirty="0" err="1">
                <a:latin typeface="Book Antiqua" panose="02040602050305030304" pitchFamily="18" charset="0"/>
              </a:rPr>
              <a:t>fiscal_year</a:t>
            </a:r>
            <a:r>
              <a:rPr lang="en-US" dirty="0">
                <a:latin typeface="Book Antiqua" panose="02040602050305030304" pitchFamily="18" charset="0"/>
              </a:rPr>
              <a:t> 2021? The final output contains these fields, 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Division, </a:t>
            </a:r>
            <a:r>
              <a:rPr lang="en-US" dirty="0" err="1">
                <a:latin typeface="Book Antiqua" panose="02040602050305030304" pitchFamily="18" charset="0"/>
              </a:rPr>
              <a:t>product_code</a:t>
            </a:r>
            <a:r>
              <a:rPr lang="en-US" dirty="0">
                <a:latin typeface="Book Antiqua" panose="02040602050305030304" pitchFamily="18" charset="0"/>
              </a:rPr>
              <a:t>, product, </a:t>
            </a:r>
            <a:r>
              <a:rPr lang="en-US" dirty="0" err="1">
                <a:latin typeface="Book Antiqua" panose="02040602050305030304" pitchFamily="18" charset="0"/>
              </a:rPr>
              <a:t>total_sold_quantity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rank_order</a:t>
            </a:r>
            <a:r>
              <a:rPr lang="en-US" dirty="0">
                <a:latin typeface="Book Antiqua" panose="02040602050305030304" pitchFamily="18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16F70-3F73-4052-95E3-D68469D36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5" y="1331189"/>
            <a:ext cx="5317589" cy="227107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64F39DD-14EB-4704-BB53-F21827FADE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55536"/>
              </p:ext>
            </p:extLst>
          </p:nvPr>
        </p:nvGraphicFramePr>
        <p:xfrm>
          <a:off x="5896708" y="1310087"/>
          <a:ext cx="28580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96F482-6951-41B4-A4B7-874E1E64DF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225387"/>
              </p:ext>
            </p:extLst>
          </p:nvPr>
        </p:nvGraphicFramePr>
        <p:xfrm>
          <a:off x="8957604" y="1310087"/>
          <a:ext cx="28580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CE85554-839D-4C11-8F11-7A4FBA988A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145943"/>
              </p:ext>
            </p:extLst>
          </p:nvPr>
        </p:nvGraphicFramePr>
        <p:xfrm>
          <a:off x="7698543" y="4165856"/>
          <a:ext cx="2688104" cy="2692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B84BCA-22AB-48C4-A98B-13864C62D920}"/>
              </a:ext>
            </a:extLst>
          </p:cNvPr>
          <p:cNvSpPr txBox="1"/>
          <p:nvPr/>
        </p:nvSpPr>
        <p:spPr>
          <a:xfrm>
            <a:off x="40222" y="4511080"/>
            <a:ext cx="207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Insight’s</a:t>
            </a:r>
            <a:r>
              <a:rPr lang="en-US" sz="2800" b="1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C1750-E943-4651-BAC8-4FA0B37BCBB4}"/>
              </a:ext>
            </a:extLst>
          </p:cNvPr>
          <p:cNvSpPr txBox="1"/>
          <p:nvPr/>
        </p:nvSpPr>
        <p:spPr>
          <a:xfrm>
            <a:off x="1806949" y="4511080"/>
            <a:ext cx="531758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Every division has a product with </a:t>
            </a:r>
            <a:r>
              <a:rPr lang="en-US" sz="2000" b="1" dirty="0">
                <a:latin typeface="Book Antiqua" panose="02040602050305030304" pitchFamily="18" charset="0"/>
              </a:rPr>
              <a:t>different variants</a:t>
            </a:r>
            <a:r>
              <a:rPr lang="en-US" dirty="0">
                <a:latin typeface="Book Antiqua" panose="02040602050305030304" pitchFamily="18" charset="0"/>
              </a:rPr>
              <a:t> that appears </a:t>
            </a:r>
            <a:r>
              <a:rPr lang="en-US" sz="2000" b="1" dirty="0">
                <a:latin typeface="Book Antiqua" panose="02040602050305030304" pitchFamily="18" charset="0"/>
              </a:rPr>
              <a:t>twice</a:t>
            </a:r>
            <a:r>
              <a:rPr lang="en-US" dirty="0">
                <a:latin typeface="Book Antiqua" panose="02040602050305030304" pitchFamily="18" charset="0"/>
              </a:rPr>
              <a:t> in the top three products by division list.</a:t>
            </a:r>
          </a:p>
        </p:txBody>
      </p:sp>
    </p:spTree>
    <p:extLst>
      <p:ext uri="{BB962C8B-B14F-4D97-AF65-F5344CB8AC3E}">
        <p14:creationId xmlns:p14="http://schemas.microsoft.com/office/powerpoint/2010/main" val="3904647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549" y="1575581"/>
            <a:ext cx="5423068" cy="1565363"/>
          </a:xfrm>
        </p:spPr>
        <p:txBody>
          <a:bodyPr>
            <a:normAutofit/>
          </a:bodyPr>
          <a:lstStyle/>
          <a:p>
            <a:r>
              <a:rPr lang="en-US" sz="8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9000"/>
            <a:ext cx="5057103" cy="2519363"/>
          </a:xfrm>
        </p:spPr>
        <p:txBody>
          <a:bodyPr/>
          <a:lstStyle/>
          <a:p>
            <a:r>
              <a:rPr lang="en-US" dirty="0"/>
              <a:t>Bhushan Gaidhane</a:t>
            </a:r>
          </a:p>
          <a:p>
            <a:r>
              <a:rPr lang="en-US" dirty="0"/>
              <a:t>bgaidhane815@gmail.com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509" y="1421546"/>
            <a:ext cx="5181600" cy="645156"/>
          </a:xfrm>
        </p:spPr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Objective’s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FE6E45-A10E-44FA-B092-A7B84DBB639F}"/>
              </a:ext>
            </a:extLst>
          </p:cNvPr>
          <p:cNvGrpSpPr/>
          <p:nvPr/>
        </p:nvGrpSpPr>
        <p:grpSpPr>
          <a:xfrm>
            <a:off x="914400" y="1481589"/>
            <a:ext cx="893300" cy="3361459"/>
            <a:chOff x="914400" y="1481589"/>
            <a:chExt cx="893300" cy="3361459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22C595E-88B7-4421-89FF-4D682F699DBF}"/>
                </a:ext>
              </a:extLst>
            </p:cNvPr>
            <p:cNvSpPr/>
            <p:nvPr/>
          </p:nvSpPr>
          <p:spPr>
            <a:xfrm>
              <a:off x="949570" y="1481589"/>
              <a:ext cx="858130" cy="296214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280A0BDC-239E-4CC0-B059-6A364C6CCF60}"/>
                </a:ext>
              </a:extLst>
            </p:cNvPr>
            <p:cNvSpPr/>
            <p:nvPr/>
          </p:nvSpPr>
          <p:spPr>
            <a:xfrm>
              <a:off x="914400" y="3339360"/>
              <a:ext cx="858130" cy="296214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3957D6E-9978-40F1-ACF3-BDC9F3AA2F5E}"/>
                </a:ext>
              </a:extLst>
            </p:cNvPr>
            <p:cNvSpPr/>
            <p:nvPr/>
          </p:nvSpPr>
          <p:spPr>
            <a:xfrm>
              <a:off x="914400" y="3925408"/>
              <a:ext cx="858130" cy="296214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BE8F1C9-3075-4966-A039-51181BDDCFAF}"/>
                </a:ext>
              </a:extLst>
            </p:cNvPr>
            <p:cNvSpPr/>
            <p:nvPr/>
          </p:nvSpPr>
          <p:spPr>
            <a:xfrm>
              <a:off x="914400" y="2066702"/>
              <a:ext cx="858130" cy="296214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DE982C64-AD99-42CE-8A47-B9E7C23860B8}"/>
                </a:ext>
              </a:extLst>
            </p:cNvPr>
            <p:cNvSpPr/>
            <p:nvPr/>
          </p:nvSpPr>
          <p:spPr>
            <a:xfrm>
              <a:off x="914400" y="2710850"/>
              <a:ext cx="858130" cy="296214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4692B33-3237-4763-B22C-6821637F0742}"/>
                </a:ext>
              </a:extLst>
            </p:cNvPr>
            <p:cNvSpPr/>
            <p:nvPr/>
          </p:nvSpPr>
          <p:spPr>
            <a:xfrm>
              <a:off x="914400" y="4546834"/>
              <a:ext cx="858130" cy="296214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BE521807-7B75-4969-843D-9BC102869277}"/>
              </a:ext>
            </a:extLst>
          </p:cNvPr>
          <p:cNvSpPr txBox="1">
            <a:spLocks/>
          </p:cNvSpPr>
          <p:nvPr/>
        </p:nvSpPr>
        <p:spPr>
          <a:xfrm>
            <a:off x="1976508" y="2012663"/>
            <a:ext cx="5181600" cy="645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roadway" panose="04040905080B02020502" pitchFamily="82" charset="0"/>
              </a:rPr>
              <a:t>Company overview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032EFC66-F187-4D57-84DB-A9BBDB3AF9D3}"/>
              </a:ext>
            </a:extLst>
          </p:cNvPr>
          <p:cNvSpPr txBox="1">
            <a:spLocks/>
          </p:cNvSpPr>
          <p:nvPr/>
        </p:nvSpPr>
        <p:spPr>
          <a:xfrm>
            <a:off x="1976508" y="2664648"/>
            <a:ext cx="5181600" cy="645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roadway" panose="04040905080B02020502" pitchFamily="82" charset="0"/>
              </a:rPr>
              <a:t>Company market’s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171C4D6-6A57-4EF5-97C9-0CA149957209}"/>
              </a:ext>
            </a:extLst>
          </p:cNvPr>
          <p:cNvSpPr txBox="1">
            <a:spLocks/>
          </p:cNvSpPr>
          <p:nvPr/>
        </p:nvSpPr>
        <p:spPr>
          <a:xfrm>
            <a:off x="1976508" y="3309804"/>
            <a:ext cx="5181600" cy="645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roadway" panose="04040905080B02020502" pitchFamily="82" charset="0"/>
              </a:rPr>
              <a:t>Data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5F8AEB75-9E51-4BFC-BBCA-1C1AA40F5809}"/>
              </a:ext>
            </a:extLst>
          </p:cNvPr>
          <p:cNvSpPr txBox="1">
            <a:spLocks/>
          </p:cNvSpPr>
          <p:nvPr/>
        </p:nvSpPr>
        <p:spPr>
          <a:xfrm>
            <a:off x="1976508" y="3900921"/>
            <a:ext cx="5181600" cy="645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roadway" panose="04040905080B02020502" pitchFamily="82" charset="0"/>
              </a:rPr>
              <a:t>Request’s &amp; Tools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6ED7D35E-86A4-4137-81C1-DE5984ED6663}"/>
              </a:ext>
            </a:extLst>
          </p:cNvPr>
          <p:cNvSpPr txBox="1">
            <a:spLocks/>
          </p:cNvSpPr>
          <p:nvPr/>
        </p:nvSpPr>
        <p:spPr>
          <a:xfrm>
            <a:off x="1976508" y="4492038"/>
            <a:ext cx="5181600" cy="645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roadway" panose="04040905080B02020502" pitchFamily="82" charset="0"/>
              </a:rPr>
              <a:t>Insight’s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E6DCF9-50BF-4E6F-8298-61A98ABAB6A9}"/>
              </a:ext>
            </a:extLst>
          </p:cNvPr>
          <p:cNvSpPr txBox="1">
            <a:spLocks/>
          </p:cNvSpPr>
          <p:nvPr/>
        </p:nvSpPr>
        <p:spPr>
          <a:xfrm>
            <a:off x="2518117" y="345565"/>
            <a:ext cx="8032653" cy="753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lgerian" panose="04020705040A02060702" pitchFamily="8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8294" y="1660809"/>
            <a:ext cx="9909699" cy="458544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cap="none" dirty="0" err="1">
                <a:latin typeface="Book Antiqua" panose="02040602050305030304" pitchFamily="18" charset="0"/>
                <a:ea typeface="Microsoft JhengHei UI" panose="020B0604030504040204" pitchFamily="34" charset="-120"/>
              </a:rPr>
              <a:t>AtliQ</a:t>
            </a:r>
            <a:r>
              <a:rPr lang="en-US" sz="2000" cap="none" dirty="0">
                <a:latin typeface="Book Antiqua" panose="02040602050305030304" pitchFamily="18" charset="0"/>
                <a:ea typeface="Microsoft JhengHei UI" panose="020B0604030504040204" pitchFamily="34" charset="-120"/>
              </a:rPr>
              <a:t> Hardware  (imaginary company) is one of the major </a:t>
            </a:r>
            <a:r>
              <a:rPr lang="en-US" sz="2000" b="1" cap="none" dirty="0">
                <a:latin typeface="Book Antiqua" panose="02040602050305030304" pitchFamily="18" charset="0"/>
                <a:ea typeface="Microsoft JhengHei UI" panose="020B0604030504040204" pitchFamily="34" charset="-120"/>
              </a:rPr>
              <a:t>computer hardware   manufacturers</a:t>
            </a:r>
            <a:r>
              <a:rPr lang="en-US" sz="2000" cap="none" dirty="0">
                <a:latin typeface="Book Antiqua" panose="02040602050305030304" pitchFamily="18" charset="0"/>
                <a:ea typeface="Microsoft JhengHei UI" panose="020B0604030504040204" pitchFamily="34" charset="-120"/>
              </a:rPr>
              <a:t> in India, with a strong presence in the </a:t>
            </a:r>
            <a:r>
              <a:rPr lang="en-US" sz="2000" b="1" cap="none" dirty="0">
                <a:latin typeface="Book Antiqua" panose="02040602050305030304" pitchFamily="18" charset="0"/>
                <a:ea typeface="Microsoft JhengHei UI" panose="020B0604030504040204" pitchFamily="34" charset="-120"/>
              </a:rPr>
              <a:t>nations</a:t>
            </a:r>
            <a:r>
              <a:rPr lang="en-US" sz="2000" cap="none" dirty="0">
                <a:latin typeface="Book Antiqua" panose="02040602050305030304" pitchFamily="18" charset="0"/>
                <a:ea typeface="Microsoft JhengHei UI" panose="020B0604030504040204" pitchFamily="34" charset="-12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cap="none" dirty="0">
                <a:latin typeface="Book Antiqua" panose="02040602050305030304" pitchFamily="18" charset="0"/>
                <a:ea typeface="Microsoft JhengHei UI" panose="020B0604030504040204" pitchFamily="34" charset="-120"/>
              </a:rPr>
              <a:t>The management noticed that they do not get enough insights to make quick and smart data-informed decisions.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cap="none" dirty="0">
                <a:latin typeface="Book Antiqua" panose="02040602050305030304" pitchFamily="18" charset="0"/>
                <a:ea typeface="Microsoft JhengHei UI" panose="020B0604030504040204" pitchFamily="34" charset="-120"/>
                <a:cs typeface="+mn-lt"/>
              </a:rPr>
              <a:t>The Management team Plan's to expand the data analytics team by adding </a:t>
            </a:r>
            <a:r>
              <a:rPr lang="en-US" sz="2000" b="1" cap="none" dirty="0">
                <a:latin typeface="Book Antiqua" panose="02040602050305030304" pitchFamily="18" charset="0"/>
                <a:ea typeface="Microsoft JhengHei UI" panose="020B0604030504040204" pitchFamily="34" charset="-120"/>
                <a:cs typeface="+mn-lt"/>
              </a:rPr>
              <a:t>junior data analysts</a:t>
            </a:r>
            <a:r>
              <a:rPr lang="en-US" sz="2000" cap="none" dirty="0">
                <a:latin typeface="Book Antiqua" panose="02040602050305030304" pitchFamily="18" charset="0"/>
                <a:ea typeface="Microsoft JhengHei UI" panose="020B0604030504040204" pitchFamily="34" charset="-120"/>
                <a:cs typeface="+mn-lt"/>
              </a:rPr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cap="none" dirty="0">
                <a:latin typeface="Book Antiqua" panose="02040602050305030304" pitchFamily="18" charset="0"/>
                <a:ea typeface="Microsoft JhengHei UI" panose="020B0604030504040204" pitchFamily="34" charset="-120"/>
                <a:cs typeface="+mn-lt"/>
              </a:rPr>
              <a:t>To assess both </a:t>
            </a:r>
            <a:r>
              <a:rPr lang="en-US" sz="2000" b="1" cap="none" dirty="0">
                <a:latin typeface="Book Antiqua" panose="02040602050305030304" pitchFamily="18" charset="0"/>
                <a:ea typeface="Microsoft JhengHei UI" panose="020B0604030504040204" pitchFamily="34" charset="-120"/>
                <a:cs typeface="+mn-lt"/>
              </a:rPr>
              <a:t>technical and soft skills</a:t>
            </a:r>
            <a:r>
              <a:rPr lang="en-US" sz="2000" cap="none" dirty="0">
                <a:latin typeface="Book Antiqua" panose="02040602050305030304" pitchFamily="18" charset="0"/>
                <a:ea typeface="Microsoft JhengHei UI" panose="020B0604030504040204" pitchFamily="34" charset="-120"/>
                <a:cs typeface="+mn-lt"/>
              </a:rPr>
              <a:t>, Data Analytics Director, </a:t>
            </a:r>
            <a:r>
              <a:rPr lang="en-US" sz="2000" b="1" cap="none" dirty="0">
                <a:latin typeface="Book Antiqua" panose="02040602050305030304" pitchFamily="18" charset="0"/>
                <a:ea typeface="Microsoft JhengHei UI" panose="020B0604030504040204" pitchFamily="34" charset="-120"/>
                <a:cs typeface="+mn-lt"/>
              </a:rPr>
              <a:t>Tony Sharma</a:t>
            </a:r>
            <a:r>
              <a:rPr lang="en-US" sz="2000" cap="none" dirty="0">
                <a:latin typeface="Book Antiqua" panose="02040602050305030304" pitchFamily="18" charset="0"/>
                <a:ea typeface="Microsoft JhengHei UI" panose="020B0604030504040204" pitchFamily="34" charset="-120"/>
                <a:cs typeface="+mn-lt"/>
              </a:rPr>
              <a:t>, planned to conduct an SQL challenge for potential hires (Junior Data Analysts).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cap="none" dirty="0">
                <a:latin typeface="Book Antiqua" panose="02040602050305030304" pitchFamily="18" charset="0"/>
                <a:ea typeface="Microsoft JhengHei UI" panose="020B0604030504040204" pitchFamily="34" charset="-120"/>
              </a:rPr>
              <a:t>The company aims to gain insights from the expanded team to address </a:t>
            </a:r>
            <a:r>
              <a:rPr lang="en-US" sz="2000" b="1" cap="none" dirty="0">
                <a:latin typeface="Book Antiqua" panose="02040602050305030304" pitchFamily="18" charset="0"/>
                <a:ea typeface="Microsoft JhengHei UI" panose="020B0604030504040204" pitchFamily="34" charset="-120"/>
              </a:rPr>
              <a:t>10 ad-hoc requests</a:t>
            </a:r>
            <a:r>
              <a:rPr lang="en-US" sz="2000" cap="none" dirty="0">
                <a:latin typeface="Book Antiqua" panose="02040602050305030304" pitchFamily="18" charset="0"/>
                <a:ea typeface="Microsoft JhengHei UI" panose="020B0604030504040204" pitchFamily="34" charset="-12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B87769-C463-40AE-B326-93DBA5FD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65" y="315532"/>
            <a:ext cx="8539088" cy="75340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Objective’s</a:t>
            </a:r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105" y="104784"/>
            <a:ext cx="8032653" cy="7534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Company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14D67-F393-4D78-825E-C7076DBAFD7C}"/>
              </a:ext>
            </a:extLst>
          </p:cNvPr>
          <p:cNvSpPr txBox="1"/>
          <p:nvPr/>
        </p:nvSpPr>
        <p:spPr>
          <a:xfrm>
            <a:off x="1488373" y="986951"/>
            <a:ext cx="9847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Atliq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 Hardware 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is a computer hardware and accessory manufacturer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A0B117-C40A-4823-B331-50BE072B454B}"/>
              </a:ext>
            </a:extLst>
          </p:cNvPr>
          <p:cNvGrpSpPr/>
          <p:nvPr/>
        </p:nvGrpSpPr>
        <p:grpSpPr>
          <a:xfrm>
            <a:off x="588560" y="1635804"/>
            <a:ext cx="9847385" cy="942535"/>
            <a:chOff x="1451330" y="2037757"/>
            <a:chExt cx="9847385" cy="9425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E16851-F191-4773-BA8C-C5D1D1DEE231}"/>
                </a:ext>
              </a:extLst>
            </p:cNvPr>
            <p:cNvSpPr/>
            <p:nvPr/>
          </p:nvSpPr>
          <p:spPr>
            <a:xfrm>
              <a:off x="1451330" y="2037757"/>
              <a:ext cx="9847385" cy="94253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4CA5B6-437E-4DD6-80DD-902310C31646}"/>
                </a:ext>
              </a:extLst>
            </p:cNvPr>
            <p:cNvSpPr/>
            <p:nvPr/>
          </p:nvSpPr>
          <p:spPr>
            <a:xfrm>
              <a:off x="1945157" y="2235734"/>
              <a:ext cx="2419644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6BE5EC-21AC-410D-88B9-C68313B545CE}"/>
                </a:ext>
              </a:extLst>
            </p:cNvPr>
            <p:cNvSpPr/>
            <p:nvPr/>
          </p:nvSpPr>
          <p:spPr>
            <a:xfrm>
              <a:off x="8373502" y="2251680"/>
              <a:ext cx="2419644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02ABF7-2532-48AF-B20F-364F2774C732}"/>
                </a:ext>
              </a:extLst>
            </p:cNvPr>
            <p:cNvSpPr/>
            <p:nvPr/>
          </p:nvSpPr>
          <p:spPr>
            <a:xfrm>
              <a:off x="5295031" y="2235734"/>
              <a:ext cx="2419644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679790-E3D0-4035-8286-77138B5A0E18}"/>
                </a:ext>
              </a:extLst>
            </p:cNvPr>
            <p:cNvSpPr txBox="1"/>
            <p:nvPr/>
          </p:nvSpPr>
          <p:spPr>
            <a:xfrm>
              <a:off x="2752873" y="2259104"/>
              <a:ext cx="1294228" cy="64633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ook Antiqua" panose="02040602050305030304" pitchFamily="18" charset="0"/>
                </a:rPr>
                <a:t>PC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FDB487-751B-4755-B952-B80FA55C92CF}"/>
                </a:ext>
              </a:extLst>
            </p:cNvPr>
            <p:cNvSpPr txBox="1"/>
            <p:nvPr/>
          </p:nvSpPr>
          <p:spPr>
            <a:xfrm>
              <a:off x="9007713" y="2240068"/>
              <a:ext cx="1294228" cy="64633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ook Antiqua" panose="02040602050305030304" pitchFamily="18" charset="0"/>
                </a:rPr>
                <a:t>N&amp;S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7B9373-C72B-4754-BD63-6D6FABAD2337}"/>
                </a:ext>
              </a:extLst>
            </p:cNvPr>
            <p:cNvSpPr txBox="1"/>
            <p:nvPr/>
          </p:nvSpPr>
          <p:spPr>
            <a:xfrm>
              <a:off x="5947999" y="2240068"/>
              <a:ext cx="1294228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ook Antiqua" panose="02040602050305030304" pitchFamily="18" charset="0"/>
                </a:rPr>
                <a:t>P&amp;A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04E892-BF62-43CE-A28A-EB726BEE8AD3}"/>
              </a:ext>
            </a:extLst>
          </p:cNvPr>
          <p:cNvGrpSpPr/>
          <p:nvPr/>
        </p:nvGrpSpPr>
        <p:grpSpPr>
          <a:xfrm>
            <a:off x="274126" y="2701303"/>
            <a:ext cx="10508566" cy="942535"/>
            <a:chOff x="1120740" y="3207434"/>
            <a:chExt cx="10508566" cy="94253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EECA57-6AE4-40AD-8C9A-6F981497280F}"/>
                </a:ext>
              </a:extLst>
            </p:cNvPr>
            <p:cNvSpPr/>
            <p:nvPr/>
          </p:nvSpPr>
          <p:spPr>
            <a:xfrm>
              <a:off x="1120740" y="3207434"/>
              <a:ext cx="10508566" cy="9425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142D8CD-6540-406D-942E-E814EA85AAFF}"/>
                </a:ext>
              </a:extLst>
            </p:cNvPr>
            <p:cNvSpPr/>
            <p:nvPr/>
          </p:nvSpPr>
          <p:spPr>
            <a:xfrm>
              <a:off x="1533390" y="3494882"/>
              <a:ext cx="1336431" cy="50995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9ED91D-DAC6-400C-A1CE-38B3D335B9E7}"/>
                </a:ext>
              </a:extLst>
            </p:cNvPr>
            <p:cNvSpPr/>
            <p:nvPr/>
          </p:nvSpPr>
          <p:spPr>
            <a:xfrm>
              <a:off x="3308257" y="3494882"/>
              <a:ext cx="1336431" cy="50995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90B948F-8727-4E6C-AC7A-A2D18D3216D7}"/>
                </a:ext>
              </a:extLst>
            </p:cNvPr>
            <p:cNvSpPr/>
            <p:nvPr/>
          </p:nvSpPr>
          <p:spPr>
            <a:xfrm>
              <a:off x="5038592" y="3506755"/>
              <a:ext cx="1336431" cy="50995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BAF4F20-D65B-4AC6-9DE5-5A8AD40C7076}"/>
                </a:ext>
              </a:extLst>
            </p:cNvPr>
            <p:cNvSpPr/>
            <p:nvPr/>
          </p:nvSpPr>
          <p:spPr>
            <a:xfrm>
              <a:off x="6771251" y="3506636"/>
              <a:ext cx="1336431" cy="50995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EC58FBC-CFBE-4118-8076-C05F1C665964}"/>
                </a:ext>
              </a:extLst>
            </p:cNvPr>
            <p:cNvSpPr/>
            <p:nvPr/>
          </p:nvSpPr>
          <p:spPr>
            <a:xfrm>
              <a:off x="8434758" y="3501007"/>
              <a:ext cx="1336431" cy="50995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9693ED3-E5BA-426C-9A77-6D75A3158C7E}"/>
                </a:ext>
              </a:extLst>
            </p:cNvPr>
            <p:cNvSpPr/>
            <p:nvPr/>
          </p:nvSpPr>
          <p:spPr>
            <a:xfrm>
              <a:off x="10214310" y="3506636"/>
              <a:ext cx="1336431" cy="50995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4F9DDB-BDBE-4E30-801D-C57D92266B0A}"/>
                </a:ext>
              </a:extLst>
            </p:cNvPr>
            <p:cNvSpPr txBox="1"/>
            <p:nvPr/>
          </p:nvSpPr>
          <p:spPr>
            <a:xfrm>
              <a:off x="1638018" y="3565193"/>
              <a:ext cx="1155310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Desktop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FC00F8-98F3-45AD-AB9F-86BEA012EB99}"/>
                </a:ext>
              </a:extLst>
            </p:cNvPr>
            <p:cNvSpPr txBox="1"/>
            <p:nvPr/>
          </p:nvSpPr>
          <p:spPr>
            <a:xfrm>
              <a:off x="3350461" y="3558984"/>
              <a:ext cx="1244709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Notebook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C63786-7E7E-4934-9CBE-46A113C2D28B}"/>
                </a:ext>
              </a:extLst>
            </p:cNvPr>
            <p:cNvSpPr txBox="1"/>
            <p:nvPr/>
          </p:nvSpPr>
          <p:spPr>
            <a:xfrm>
              <a:off x="5059699" y="3558984"/>
              <a:ext cx="1405884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Peripherals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9A80D-0754-4584-BC6B-F9FE648D49CC}"/>
                </a:ext>
              </a:extLst>
            </p:cNvPr>
            <p:cNvSpPr txBox="1"/>
            <p:nvPr/>
          </p:nvSpPr>
          <p:spPr>
            <a:xfrm>
              <a:off x="6776205" y="3571318"/>
              <a:ext cx="1360792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Accessories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8AF11C-CA9D-48CC-9511-9BD8894FE176}"/>
                </a:ext>
              </a:extLst>
            </p:cNvPr>
            <p:cNvSpPr txBox="1"/>
            <p:nvPr/>
          </p:nvSpPr>
          <p:spPr>
            <a:xfrm>
              <a:off x="10304870" y="3559061"/>
              <a:ext cx="1155310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Storage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4860B-A9F9-4BDE-BAC0-255467EC9845}"/>
                </a:ext>
              </a:extLst>
            </p:cNvPr>
            <p:cNvSpPr txBox="1"/>
            <p:nvPr/>
          </p:nvSpPr>
          <p:spPr>
            <a:xfrm>
              <a:off x="8356192" y="3558984"/>
              <a:ext cx="1533395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Networking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70ACDA-5408-4853-AA17-226913A8EFFB}"/>
              </a:ext>
            </a:extLst>
          </p:cNvPr>
          <p:cNvGrpSpPr/>
          <p:nvPr/>
        </p:nvGrpSpPr>
        <p:grpSpPr>
          <a:xfrm>
            <a:off x="147469" y="3857346"/>
            <a:ext cx="11169748" cy="2796117"/>
            <a:chOff x="506436" y="3885442"/>
            <a:chExt cx="11169748" cy="27961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1F53C5-B8A5-452C-8D8D-0C7AD01B600F}"/>
                </a:ext>
              </a:extLst>
            </p:cNvPr>
            <p:cNvSpPr/>
            <p:nvPr/>
          </p:nvSpPr>
          <p:spPr>
            <a:xfrm>
              <a:off x="506436" y="3885442"/>
              <a:ext cx="11169748" cy="279611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002">
              <a:schemeClr val="dk1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8B26609-5297-44B2-9FC5-8147F08E0FAA}"/>
                </a:ext>
              </a:extLst>
            </p:cNvPr>
            <p:cNvGrpSpPr/>
            <p:nvPr/>
          </p:nvGrpSpPr>
          <p:grpSpPr>
            <a:xfrm>
              <a:off x="747788" y="4184108"/>
              <a:ext cx="1569439" cy="523220"/>
              <a:chOff x="1416885" y="4184108"/>
              <a:chExt cx="1569439" cy="523220"/>
            </a:xfrm>
          </p:grpSpPr>
          <p:sp>
            <p:nvSpPr>
              <p:cNvPr id="28" name="Rectangle: Diagonal Corners Rounded 27">
                <a:extLst>
                  <a:ext uri="{FF2B5EF4-FFF2-40B4-BE49-F238E27FC236}">
                    <a16:creationId xmlns:a16="http://schemas.microsoft.com/office/drawing/2014/main" id="{2D40595E-8F91-48C6-8A3F-BA3163476D51}"/>
                  </a:ext>
                </a:extLst>
              </p:cNvPr>
              <p:cNvSpPr/>
              <p:nvPr/>
            </p:nvSpPr>
            <p:spPr>
              <a:xfrm>
                <a:off x="1416885" y="4184108"/>
                <a:ext cx="1569439" cy="514501"/>
              </a:xfrm>
              <a:prstGeom prst="round2Diag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AA6BF2-279E-46C5-8407-D12EDE6E8F87}"/>
                  </a:ext>
                </a:extLst>
              </p:cNvPr>
              <p:cNvSpPr txBox="1"/>
              <p:nvPr/>
            </p:nvSpPr>
            <p:spPr>
              <a:xfrm>
                <a:off x="1756712" y="4184108"/>
                <a:ext cx="1155310" cy="523220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Business Laptop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190B5A-3D45-4212-8366-B063A929000F}"/>
                </a:ext>
              </a:extLst>
            </p:cNvPr>
            <p:cNvGrpSpPr/>
            <p:nvPr/>
          </p:nvGrpSpPr>
          <p:grpSpPr>
            <a:xfrm>
              <a:off x="755566" y="5134833"/>
              <a:ext cx="1569439" cy="523220"/>
              <a:chOff x="1416885" y="4184108"/>
              <a:chExt cx="1569439" cy="523220"/>
            </a:xfrm>
          </p:grpSpPr>
          <p:sp>
            <p:nvSpPr>
              <p:cNvPr id="34" name="Rectangle: Diagonal Corners Rounded 33">
                <a:extLst>
                  <a:ext uri="{FF2B5EF4-FFF2-40B4-BE49-F238E27FC236}">
                    <a16:creationId xmlns:a16="http://schemas.microsoft.com/office/drawing/2014/main" id="{28DDB547-D579-4EAC-BFA1-1ABD497DF157}"/>
                  </a:ext>
                </a:extLst>
              </p:cNvPr>
              <p:cNvSpPr/>
              <p:nvPr/>
            </p:nvSpPr>
            <p:spPr>
              <a:xfrm>
                <a:off x="1416885" y="4184108"/>
                <a:ext cx="1569439" cy="514501"/>
              </a:xfrm>
              <a:prstGeom prst="round2Diag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3734DF-7F24-49BF-9A34-2F6C767B29E1}"/>
                  </a:ext>
                </a:extLst>
              </p:cNvPr>
              <p:cNvSpPr txBox="1"/>
              <p:nvPr/>
            </p:nvSpPr>
            <p:spPr>
              <a:xfrm>
                <a:off x="1756712" y="4184108"/>
                <a:ext cx="1155310" cy="523220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Personal Laptop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A79874D-E568-4C59-BC7B-10A948B2D85C}"/>
                </a:ext>
              </a:extLst>
            </p:cNvPr>
            <p:cNvGrpSpPr/>
            <p:nvPr/>
          </p:nvGrpSpPr>
          <p:grpSpPr>
            <a:xfrm>
              <a:off x="2644976" y="4184108"/>
              <a:ext cx="1569439" cy="523220"/>
              <a:chOff x="1416885" y="4184108"/>
              <a:chExt cx="1569439" cy="523220"/>
            </a:xfrm>
          </p:grpSpPr>
          <p:sp>
            <p:nvSpPr>
              <p:cNvPr id="37" name="Rectangle: Diagonal Corners Rounded 36">
                <a:extLst>
                  <a:ext uri="{FF2B5EF4-FFF2-40B4-BE49-F238E27FC236}">
                    <a16:creationId xmlns:a16="http://schemas.microsoft.com/office/drawing/2014/main" id="{917F588B-E644-4208-9D69-2EF4CC7990D7}"/>
                  </a:ext>
                </a:extLst>
              </p:cNvPr>
              <p:cNvSpPr/>
              <p:nvPr/>
            </p:nvSpPr>
            <p:spPr>
              <a:xfrm>
                <a:off x="1416885" y="4184108"/>
                <a:ext cx="1569439" cy="514501"/>
              </a:xfrm>
              <a:prstGeom prst="round2Diag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C4EBB3-82CE-45B0-81B8-A1DA7C98D5D6}"/>
                  </a:ext>
                </a:extLst>
              </p:cNvPr>
              <p:cNvSpPr txBox="1"/>
              <p:nvPr/>
            </p:nvSpPr>
            <p:spPr>
              <a:xfrm>
                <a:off x="1756712" y="4184108"/>
                <a:ext cx="1155310" cy="523220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Gaming Laptop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78A1045-A9BA-4707-94FE-771778AAB7BF}"/>
                </a:ext>
              </a:extLst>
            </p:cNvPr>
            <p:cNvGrpSpPr/>
            <p:nvPr/>
          </p:nvGrpSpPr>
          <p:grpSpPr>
            <a:xfrm>
              <a:off x="2684726" y="5026251"/>
              <a:ext cx="1569439" cy="523220"/>
              <a:chOff x="1416885" y="4184108"/>
              <a:chExt cx="1569439" cy="523220"/>
            </a:xfrm>
          </p:grpSpPr>
          <p:sp>
            <p:nvSpPr>
              <p:cNvPr id="40" name="Rectangle: Diagonal Corners Rounded 39">
                <a:extLst>
                  <a:ext uri="{FF2B5EF4-FFF2-40B4-BE49-F238E27FC236}">
                    <a16:creationId xmlns:a16="http://schemas.microsoft.com/office/drawing/2014/main" id="{3EFF61F3-A675-45C4-B3C7-49FB34D3AC5F}"/>
                  </a:ext>
                </a:extLst>
              </p:cNvPr>
              <p:cNvSpPr/>
              <p:nvPr/>
            </p:nvSpPr>
            <p:spPr>
              <a:xfrm>
                <a:off x="1416885" y="4184108"/>
                <a:ext cx="1569439" cy="514501"/>
              </a:xfrm>
              <a:prstGeom prst="round2Diag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EFAA47-EBD4-4A7B-8E45-2811165D8DA9}"/>
                  </a:ext>
                </a:extLst>
              </p:cNvPr>
              <p:cNvSpPr txBox="1"/>
              <p:nvPr/>
            </p:nvSpPr>
            <p:spPr>
              <a:xfrm>
                <a:off x="1756712" y="4184108"/>
                <a:ext cx="1155310" cy="523220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Business Laptop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896238A-2B76-45A4-9646-C02A6B917334}"/>
                </a:ext>
              </a:extLst>
            </p:cNvPr>
            <p:cNvGrpSpPr/>
            <p:nvPr/>
          </p:nvGrpSpPr>
          <p:grpSpPr>
            <a:xfrm>
              <a:off x="2683682" y="5793741"/>
              <a:ext cx="1569439" cy="523220"/>
              <a:chOff x="1416885" y="4184108"/>
              <a:chExt cx="1569439" cy="523220"/>
            </a:xfrm>
          </p:grpSpPr>
          <p:sp>
            <p:nvSpPr>
              <p:cNvPr id="43" name="Rectangle: Diagonal Corners Rounded 42">
                <a:extLst>
                  <a:ext uri="{FF2B5EF4-FFF2-40B4-BE49-F238E27FC236}">
                    <a16:creationId xmlns:a16="http://schemas.microsoft.com/office/drawing/2014/main" id="{7D2F4C3F-1D79-485E-9D1F-639151B7FAA8}"/>
                  </a:ext>
                </a:extLst>
              </p:cNvPr>
              <p:cNvSpPr/>
              <p:nvPr/>
            </p:nvSpPr>
            <p:spPr>
              <a:xfrm>
                <a:off x="1416885" y="4184108"/>
                <a:ext cx="1569439" cy="514501"/>
              </a:xfrm>
              <a:prstGeom prst="round2Diag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B2FEBD7-4238-4BC8-AA40-A98FB554034A}"/>
                  </a:ext>
                </a:extLst>
              </p:cNvPr>
              <p:cNvSpPr txBox="1"/>
              <p:nvPr/>
            </p:nvSpPr>
            <p:spPr>
              <a:xfrm>
                <a:off x="1756712" y="4184108"/>
                <a:ext cx="1155310" cy="523220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Personal Laptop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3F8B8FA-D36E-4F6C-87E8-C7B3EB2DE31D}"/>
                </a:ext>
              </a:extLst>
            </p:cNvPr>
            <p:cNvGrpSpPr/>
            <p:nvPr/>
          </p:nvGrpSpPr>
          <p:grpSpPr>
            <a:xfrm>
              <a:off x="4599849" y="6059710"/>
              <a:ext cx="1569439" cy="514501"/>
              <a:chOff x="1416885" y="4184108"/>
              <a:chExt cx="1569439" cy="514501"/>
            </a:xfrm>
          </p:grpSpPr>
          <p:sp>
            <p:nvSpPr>
              <p:cNvPr id="46" name="Rectangle: Diagonal Corners Rounded 45">
                <a:extLst>
                  <a:ext uri="{FF2B5EF4-FFF2-40B4-BE49-F238E27FC236}">
                    <a16:creationId xmlns:a16="http://schemas.microsoft.com/office/drawing/2014/main" id="{0008F24C-F530-4B6F-A1CE-8F44ABC98DB2}"/>
                  </a:ext>
                </a:extLst>
              </p:cNvPr>
              <p:cNvSpPr/>
              <p:nvPr/>
            </p:nvSpPr>
            <p:spPr>
              <a:xfrm>
                <a:off x="1416885" y="4184108"/>
                <a:ext cx="1569439" cy="514501"/>
              </a:xfrm>
              <a:prstGeom prst="round2Diag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5F697E-21AD-42D1-B4D7-7CDC2F750322}"/>
                  </a:ext>
                </a:extLst>
              </p:cNvPr>
              <p:cNvSpPr txBox="1"/>
              <p:nvPr/>
            </p:nvSpPr>
            <p:spPr>
              <a:xfrm>
                <a:off x="1658004" y="4294975"/>
                <a:ext cx="1155310" cy="307777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Processors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FFACCB0-E794-42FC-82E8-CB4D3ADCD086}"/>
                </a:ext>
              </a:extLst>
            </p:cNvPr>
            <p:cNvGrpSpPr/>
            <p:nvPr/>
          </p:nvGrpSpPr>
          <p:grpSpPr>
            <a:xfrm>
              <a:off x="4602834" y="5413527"/>
              <a:ext cx="1569439" cy="530015"/>
              <a:chOff x="1416885" y="4184108"/>
              <a:chExt cx="1569439" cy="514501"/>
            </a:xfrm>
          </p:grpSpPr>
          <p:sp>
            <p:nvSpPr>
              <p:cNvPr id="49" name="Rectangle: Diagonal Corners Rounded 48">
                <a:extLst>
                  <a:ext uri="{FF2B5EF4-FFF2-40B4-BE49-F238E27FC236}">
                    <a16:creationId xmlns:a16="http://schemas.microsoft.com/office/drawing/2014/main" id="{79285091-19CB-43F7-A955-4D2AEF73E60A}"/>
                  </a:ext>
                </a:extLst>
              </p:cNvPr>
              <p:cNvSpPr/>
              <p:nvPr/>
            </p:nvSpPr>
            <p:spPr>
              <a:xfrm>
                <a:off x="1416885" y="4184108"/>
                <a:ext cx="1569439" cy="514501"/>
              </a:xfrm>
              <a:prstGeom prst="round2Diag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6E3CAB-598E-4E9C-B41F-718944E28306}"/>
                  </a:ext>
                </a:extLst>
              </p:cNvPr>
              <p:cNvSpPr txBox="1"/>
              <p:nvPr/>
            </p:nvSpPr>
            <p:spPr>
              <a:xfrm>
                <a:off x="1557699" y="4280185"/>
                <a:ext cx="1384057" cy="298768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MotherBoard</a:t>
                </a:r>
                <a:endParaRPr lang="en-US" sz="1400" dirty="0">
                  <a:latin typeface="Book Antiqua" panose="02040602050305030304" pitchFamily="18" charset="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63D183-BC9F-42A8-A43B-027211E3279E}"/>
                </a:ext>
              </a:extLst>
            </p:cNvPr>
            <p:cNvGrpSpPr/>
            <p:nvPr/>
          </p:nvGrpSpPr>
          <p:grpSpPr>
            <a:xfrm>
              <a:off x="4594771" y="4821573"/>
              <a:ext cx="1569439" cy="523220"/>
              <a:chOff x="1416885" y="4184108"/>
              <a:chExt cx="1569439" cy="582091"/>
            </a:xfrm>
          </p:grpSpPr>
          <p:sp>
            <p:nvSpPr>
              <p:cNvPr id="52" name="Rectangle: Diagonal Corners Rounded 51">
                <a:extLst>
                  <a:ext uri="{FF2B5EF4-FFF2-40B4-BE49-F238E27FC236}">
                    <a16:creationId xmlns:a16="http://schemas.microsoft.com/office/drawing/2014/main" id="{80AB7DEE-49CF-450A-8C82-4C6C81E1B5B3}"/>
                  </a:ext>
                </a:extLst>
              </p:cNvPr>
              <p:cNvSpPr/>
              <p:nvPr/>
            </p:nvSpPr>
            <p:spPr>
              <a:xfrm>
                <a:off x="1416885" y="4184108"/>
                <a:ext cx="1569439" cy="514501"/>
              </a:xfrm>
              <a:prstGeom prst="round2Diag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696AA1-05D8-44F5-B8E0-B35831FBDE2B}"/>
                  </a:ext>
                </a:extLst>
              </p:cNvPr>
              <p:cNvSpPr txBox="1"/>
              <p:nvPr/>
            </p:nvSpPr>
            <p:spPr>
              <a:xfrm>
                <a:off x="1756712" y="4184108"/>
                <a:ext cx="1155310" cy="582091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Internal HDD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8EDEA9B-9816-47CE-80FE-67ECAD5BB7C1}"/>
                </a:ext>
              </a:extLst>
            </p:cNvPr>
            <p:cNvGrpSpPr/>
            <p:nvPr/>
          </p:nvGrpSpPr>
          <p:grpSpPr>
            <a:xfrm>
              <a:off x="4594772" y="4175389"/>
              <a:ext cx="1569439" cy="523220"/>
              <a:chOff x="1416885" y="4184108"/>
              <a:chExt cx="1569439" cy="523220"/>
            </a:xfrm>
          </p:grpSpPr>
          <p:sp>
            <p:nvSpPr>
              <p:cNvPr id="55" name="Rectangle: Diagonal Corners Rounded 54">
                <a:extLst>
                  <a:ext uri="{FF2B5EF4-FFF2-40B4-BE49-F238E27FC236}">
                    <a16:creationId xmlns:a16="http://schemas.microsoft.com/office/drawing/2014/main" id="{DFFE4E8F-EF43-4180-8B81-F04CA0837D69}"/>
                  </a:ext>
                </a:extLst>
              </p:cNvPr>
              <p:cNvSpPr/>
              <p:nvPr/>
            </p:nvSpPr>
            <p:spPr>
              <a:xfrm>
                <a:off x="1416885" y="4184108"/>
                <a:ext cx="1569439" cy="514501"/>
              </a:xfrm>
              <a:prstGeom prst="round2Diag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6C8CF37-4038-4DCE-BE8D-F65F4EBAD859}"/>
                  </a:ext>
                </a:extLst>
              </p:cNvPr>
              <p:cNvSpPr txBox="1"/>
              <p:nvPr/>
            </p:nvSpPr>
            <p:spPr>
              <a:xfrm>
                <a:off x="1756712" y="4184108"/>
                <a:ext cx="1155310" cy="523220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Graphic</a:t>
                </a:r>
              </a:p>
              <a:p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Card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3976557-72C3-41F0-B896-07C44BCA33DB}"/>
                </a:ext>
              </a:extLst>
            </p:cNvPr>
            <p:cNvGrpSpPr/>
            <p:nvPr/>
          </p:nvGrpSpPr>
          <p:grpSpPr>
            <a:xfrm>
              <a:off x="6372240" y="5753308"/>
              <a:ext cx="1569439" cy="530015"/>
              <a:chOff x="1416885" y="4184108"/>
              <a:chExt cx="1569439" cy="514501"/>
            </a:xfrm>
          </p:grpSpPr>
          <p:sp>
            <p:nvSpPr>
              <p:cNvPr id="58" name="Rectangle: Diagonal Corners Rounded 57">
                <a:extLst>
                  <a:ext uri="{FF2B5EF4-FFF2-40B4-BE49-F238E27FC236}">
                    <a16:creationId xmlns:a16="http://schemas.microsoft.com/office/drawing/2014/main" id="{2624F035-2A8A-437E-A8DF-1736C72C1EB4}"/>
                  </a:ext>
                </a:extLst>
              </p:cNvPr>
              <p:cNvSpPr/>
              <p:nvPr/>
            </p:nvSpPr>
            <p:spPr>
              <a:xfrm>
                <a:off x="1416885" y="4184108"/>
                <a:ext cx="1569439" cy="514501"/>
              </a:xfrm>
              <a:prstGeom prst="round2Diag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388799-755B-42B6-B4E4-34D530939098}"/>
                  </a:ext>
                </a:extLst>
              </p:cNvPr>
              <p:cNvSpPr txBox="1"/>
              <p:nvPr/>
            </p:nvSpPr>
            <p:spPr>
              <a:xfrm>
                <a:off x="1506026" y="4307035"/>
                <a:ext cx="1384057" cy="298768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Mouse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CF68C53-7600-4ABD-8851-9156C8402E66}"/>
                </a:ext>
              </a:extLst>
            </p:cNvPr>
            <p:cNvGrpSpPr/>
            <p:nvPr/>
          </p:nvGrpSpPr>
          <p:grpSpPr>
            <a:xfrm>
              <a:off x="6375723" y="4946092"/>
              <a:ext cx="1569439" cy="530015"/>
              <a:chOff x="1416885" y="4184108"/>
              <a:chExt cx="1569439" cy="514501"/>
            </a:xfrm>
          </p:grpSpPr>
          <p:sp>
            <p:nvSpPr>
              <p:cNvPr id="61" name="Rectangle: Diagonal Corners Rounded 60">
                <a:extLst>
                  <a:ext uri="{FF2B5EF4-FFF2-40B4-BE49-F238E27FC236}">
                    <a16:creationId xmlns:a16="http://schemas.microsoft.com/office/drawing/2014/main" id="{A3EEC63D-2791-4815-902F-338DE5856AF4}"/>
                  </a:ext>
                </a:extLst>
              </p:cNvPr>
              <p:cNvSpPr/>
              <p:nvPr/>
            </p:nvSpPr>
            <p:spPr>
              <a:xfrm>
                <a:off x="1416885" y="4184108"/>
                <a:ext cx="1569439" cy="514501"/>
              </a:xfrm>
              <a:prstGeom prst="round2Diag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CE7A051-5F09-403A-B957-8177E8A7DC69}"/>
                  </a:ext>
                </a:extLst>
              </p:cNvPr>
              <p:cNvSpPr txBox="1"/>
              <p:nvPr/>
            </p:nvSpPr>
            <p:spPr>
              <a:xfrm>
                <a:off x="1557699" y="4280185"/>
                <a:ext cx="1384057" cy="298768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Keyboard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94965D5-3E92-422E-853B-FB0FE34DD9A1}"/>
                </a:ext>
              </a:extLst>
            </p:cNvPr>
            <p:cNvGrpSpPr/>
            <p:nvPr/>
          </p:nvGrpSpPr>
          <p:grpSpPr>
            <a:xfrm>
              <a:off x="6375723" y="4173013"/>
              <a:ext cx="1569439" cy="530015"/>
              <a:chOff x="1416885" y="4184108"/>
              <a:chExt cx="1569439" cy="514501"/>
            </a:xfrm>
          </p:grpSpPr>
          <p:sp>
            <p:nvSpPr>
              <p:cNvPr id="64" name="Rectangle: Diagonal Corners Rounded 63">
                <a:extLst>
                  <a:ext uri="{FF2B5EF4-FFF2-40B4-BE49-F238E27FC236}">
                    <a16:creationId xmlns:a16="http://schemas.microsoft.com/office/drawing/2014/main" id="{89A9EF05-A916-4772-97B3-D9D2C21C163B}"/>
                  </a:ext>
                </a:extLst>
              </p:cNvPr>
              <p:cNvSpPr/>
              <p:nvPr/>
            </p:nvSpPr>
            <p:spPr>
              <a:xfrm>
                <a:off x="1416885" y="4184108"/>
                <a:ext cx="1569439" cy="514501"/>
              </a:xfrm>
              <a:prstGeom prst="round2Diag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D10842-FD5D-458E-A2FB-420D4621DD04}"/>
                  </a:ext>
                </a:extLst>
              </p:cNvPr>
              <p:cNvSpPr txBox="1"/>
              <p:nvPr/>
            </p:nvSpPr>
            <p:spPr>
              <a:xfrm>
                <a:off x="1557699" y="4280185"/>
                <a:ext cx="1384057" cy="298768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Batteries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0BCC33-FBC7-48AC-933A-E2A44C6BC0E8}"/>
                </a:ext>
              </a:extLst>
            </p:cNvPr>
            <p:cNvGrpSpPr/>
            <p:nvPr/>
          </p:nvGrpSpPr>
          <p:grpSpPr>
            <a:xfrm>
              <a:off x="8128538" y="4445718"/>
              <a:ext cx="1569439" cy="523220"/>
              <a:chOff x="1416885" y="4184108"/>
              <a:chExt cx="1569439" cy="523220"/>
            </a:xfrm>
          </p:grpSpPr>
          <p:sp>
            <p:nvSpPr>
              <p:cNvPr id="67" name="Rectangle: Diagonal Corners Rounded 66">
                <a:extLst>
                  <a:ext uri="{FF2B5EF4-FFF2-40B4-BE49-F238E27FC236}">
                    <a16:creationId xmlns:a16="http://schemas.microsoft.com/office/drawing/2014/main" id="{3336A645-E21B-4DCA-B12C-AA3FED1066B6}"/>
                  </a:ext>
                </a:extLst>
              </p:cNvPr>
              <p:cNvSpPr/>
              <p:nvPr/>
            </p:nvSpPr>
            <p:spPr>
              <a:xfrm>
                <a:off x="1416885" y="4184108"/>
                <a:ext cx="1569439" cy="514501"/>
              </a:xfrm>
              <a:prstGeom prst="round2Diag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3234E0F-99A2-4763-885A-7FB2FE66F3CC}"/>
                  </a:ext>
                </a:extLst>
              </p:cNvPr>
              <p:cNvSpPr txBox="1"/>
              <p:nvPr/>
            </p:nvSpPr>
            <p:spPr>
              <a:xfrm>
                <a:off x="1756712" y="4184108"/>
                <a:ext cx="1155310" cy="523220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WiFi</a:t>
                </a:r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 Extender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9B85F13-7BF7-481A-8EE7-3A047554B4D6}"/>
                </a:ext>
              </a:extLst>
            </p:cNvPr>
            <p:cNvGrpSpPr/>
            <p:nvPr/>
          </p:nvGrpSpPr>
          <p:grpSpPr>
            <a:xfrm>
              <a:off x="9851142" y="4306067"/>
              <a:ext cx="1569439" cy="523220"/>
              <a:chOff x="1416885" y="4184108"/>
              <a:chExt cx="1569439" cy="523220"/>
            </a:xfrm>
          </p:grpSpPr>
          <p:sp>
            <p:nvSpPr>
              <p:cNvPr id="70" name="Rectangle: Diagonal Corners Rounded 69">
                <a:extLst>
                  <a:ext uri="{FF2B5EF4-FFF2-40B4-BE49-F238E27FC236}">
                    <a16:creationId xmlns:a16="http://schemas.microsoft.com/office/drawing/2014/main" id="{DA5E007B-6ABE-468A-9AB4-6FC6F4E563DC}"/>
                  </a:ext>
                </a:extLst>
              </p:cNvPr>
              <p:cNvSpPr/>
              <p:nvPr/>
            </p:nvSpPr>
            <p:spPr>
              <a:xfrm>
                <a:off x="1416885" y="4184108"/>
                <a:ext cx="1569439" cy="514501"/>
              </a:xfrm>
              <a:prstGeom prst="round2Diag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4410167-A7D0-4B3C-BD2A-5FA7E35BCF1B}"/>
                  </a:ext>
                </a:extLst>
              </p:cNvPr>
              <p:cNvSpPr txBox="1"/>
              <p:nvPr/>
            </p:nvSpPr>
            <p:spPr>
              <a:xfrm>
                <a:off x="1756712" y="4184108"/>
                <a:ext cx="1155310" cy="523220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External</a:t>
                </a:r>
              </a:p>
              <a:p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SSD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87AB45A-A150-4510-B155-62A70FE59D74}"/>
                </a:ext>
              </a:extLst>
            </p:cNvPr>
            <p:cNvGrpSpPr/>
            <p:nvPr/>
          </p:nvGrpSpPr>
          <p:grpSpPr>
            <a:xfrm>
              <a:off x="9865210" y="5232203"/>
              <a:ext cx="1569439" cy="523220"/>
              <a:chOff x="1416885" y="4184108"/>
              <a:chExt cx="1569439" cy="523220"/>
            </a:xfrm>
          </p:grpSpPr>
          <p:sp>
            <p:nvSpPr>
              <p:cNvPr id="73" name="Rectangle: Diagonal Corners Rounded 72">
                <a:extLst>
                  <a:ext uri="{FF2B5EF4-FFF2-40B4-BE49-F238E27FC236}">
                    <a16:creationId xmlns:a16="http://schemas.microsoft.com/office/drawing/2014/main" id="{A7F84717-E639-41AC-84BA-8A883518DA8F}"/>
                  </a:ext>
                </a:extLst>
              </p:cNvPr>
              <p:cNvSpPr/>
              <p:nvPr/>
            </p:nvSpPr>
            <p:spPr>
              <a:xfrm>
                <a:off x="1416885" y="4184108"/>
                <a:ext cx="1569439" cy="514501"/>
              </a:xfrm>
              <a:prstGeom prst="round2Diag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27789C8-18DB-4D5E-9DEA-B8E26BCB8041}"/>
                  </a:ext>
                </a:extLst>
              </p:cNvPr>
              <p:cNvSpPr txBox="1"/>
              <p:nvPr/>
            </p:nvSpPr>
            <p:spPr>
              <a:xfrm>
                <a:off x="1756712" y="4184108"/>
                <a:ext cx="1155310" cy="523220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ook Antiqua" panose="02040602050305030304" pitchFamily="18" charset="0"/>
                    <a:ea typeface="Microsoft JhengHei UI" panose="020B0604030504040204" pitchFamily="34" charset="-120"/>
                  </a:rPr>
                  <a:t>USB Flash Drive</a:t>
                </a:r>
              </a:p>
            </p:txBody>
          </p:sp>
        </p:grp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E95A66B-75B7-46FF-9019-6F9405FEE25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537217" y="1403852"/>
            <a:ext cx="2948603" cy="453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D78D33-B50B-4111-AFE5-7D39E7954474}"/>
              </a:ext>
            </a:extLst>
          </p:cNvPr>
          <p:cNvCxnSpPr>
            <a:cxnSpLocks/>
          </p:cNvCxnSpPr>
          <p:nvPr/>
        </p:nvCxnSpPr>
        <p:spPr>
          <a:xfrm>
            <a:off x="5510843" y="1399927"/>
            <a:ext cx="35132" cy="4899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0BAA41C-30E2-477C-9429-98FFF47CEE4C}"/>
              </a:ext>
            </a:extLst>
          </p:cNvPr>
          <p:cNvCxnSpPr>
            <a:cxnSpLocks/>
          </p:cNvCxnSpPr>
          <p:nvPr/>
        </p:nvCxnSpPr>
        <p:spPr>
          <a:xfrm>
            <a:off x="5541854" y="1416341"/>
            <a:ext cx="2981142" cy="453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2CAE9CF-2666-4F86-8BAC-1DC725EF65C9}"/>
              </a:ext>
            </a:extLst>
          </p:cNvPr>
          <p:cNvCxnSpPr>
            <a:cxnSpLocks/>
          </p:cNvCxnSpPr>
          <p:nvPr/>
        </p:nvCxnSpPr>
        <p:spPr>
          <a:xfrm flipH="1">
            <a:off x="1286869" y="2478184"/>
            <a:ext cx="896074" cy="4740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13A93D-4AF5-4C26-B4DC-F29E76AEE57D}"/>
              </a:ext>
            </a:extLst>
          </p:cNvPr>
          <p:cNvCxnSpPr>
            <a:cxnSpLocks/>
          </p:cNvCxnSpPr>
          <p:nvPr/>
        </p:nvCxnSpPr>
        <p:spPr>
          <a:xfrm>
            <a:off x="2182943" y="2478523"/>
            <a:ext cx="784720" cy="5318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B449FA2-5883-4F8A-B499-7F836FFB65C8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860194" y="2490361"/>
            <a:ext cx="898348" cy="5102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5D87D46-CCED-43B8-B827-A80ED11ED8E1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860194" y="2490700"/>
            <a:ext cx="898348" cy="5099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311720C-4F89-4C3B-9AD4-B99BA7628BAF}"/>
              </a:ext>
            </a:extLst>
          </p:cNvPr>
          <p:cNvCxnSpPr>
            <a:cxnSpLocks/>
          </p:cNvCxnSpPr>
          <p:nvPr/>
        </p:nvCxnSpPr>
        <p:spPr>
          <a:xfrm>
            <a:off x="5754507" y="2492009"/>
            <a:ext cx="784720" cy="5318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7C12D4E-93E9-4786-80C7-662EAED52E90}"/>
              </a:ext>
            </a:extLst>
          </p:cNvPr>
          <p:cNvCxnSpPr>
            <a:cxnSpLocks/>
          </p:cNvCxnSpPr>
          <p:nvPr/>
        </p:nvCxnSpPr>
        <p:spPr>
          <a:xfrm>
            <a:off x="8798538" y="2473957"/>
            <a:ext cx="784720" cy="5318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A38BC97-FB44-4F67-8B03-9363ED00623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76276" y="2488227"/>
            <a:ext cx="514620" cy="5646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5A5D36-9B24-49FB-B3C2-696506F690BA}"/>
              </a:ext>
            </a:extLst>
          </p:cNvPr>
          <p:cNvCxnSpPr>
            <a:stCxn id="22" idx="2"/>
          </p:cNvCxnSpPr>
          <p:nvPr/>
        </p:nvCxnSpPr>
        <p:spPr>
          <a:xfrm>
            <a:off x="1369059" y="3428394"/>
            <a:ext cx="0" cy="717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1C71F33-B187-4597-8101-5A3EFC3401E1}"/>
              </a:ext>
            </a:extLst>
          </p:cNvPr>
          <p:cNvCxnSpPr>
            <a:cxnSpLocks/>
          </p:cNvCxnSpPr>
          <p:nvPr/>
        </p:nvCxnSpPr>
        <p:spPr>
          <a:xfrm>
            <a:off x="1369059" y="4679720"/>
            <a:ext cx="0" cy="427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6C5F02-7937-4C0C-9043-0A388904A3B3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3202693" y="4679232"/>
            <a:ext cx="798" cy="308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4664AC6-2517-4EF7-9DA6-4CD8B33D158C}"/>
              </a:ext>
            </a:extLst>
          </p:cNvPr>
          <p:cNvCxnSpPr>
            <a:cxnSpLocks/>
          </p:cNvCxnSpPr>
          <p:nvPr/>
        </p:nvCxnSpPr>
        <p:spPr>
          <a:xfrm flipH="1">
            <a:off x="3189339" y="5521375"/>
            <a:ext cx="1" cy="244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2F729D-7C31-40E2-B301-890BEA1E5CEC}"/>
              </a:ext>
            </a:extLst>
          </p:cNvPr>
          <p:cNvCxnSpPr>
            <a:cxnSpLocks/>
          </p:cNvCxnSpPr>
          <p:nvPr/>
        </p:nvCxnSpPr>
        <p:spPr>
          <a:xfrm>
            <a:off x="4890040" y="3510459"/>
            <a:ext cx="0" cy="634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F4F1BF7-2930-4AE1-BA0C-38ADA5296DED}"/>
              </a:ext>
            </a:extLst>
          </p:cNvPr>
          <p:cNvCxnSpPr>
            <a:cxnSpLocks/>
          </p:cNvCxnSpPr>
          <p:nvPr/>
        </p:nvCxnSpPr>
        <p:spPr>
          <a:xfrm>
            <a:off x="4889413" y="4673602"/>
            <a:ext cx="18448" cy="195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63D88DA-4B16-496E-8E34-0655E3889134}"/>
              </a:ext>
            </a:extLst>
          </p:cNvPr>
          <p:cNvCxnSpPr>
            <a:cxnSpLocks/>
          </p:cNvCxnSpPr>
          <p:nvPr/>
        </p:nvCxnSpPr>
        <p:spPr>
          <a:xfrm flipH="1">
            <a:off x="4914434" y="5263342"/>
            <a:ext cx="1" cy="147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B30F5D4-59E8-4F70-B184-B2AECFA4E4BE}"/>
              </a:ext>
            </a:extLst>
          </p:cNvPr>
          <p:cNvCxnSpPr>
            <a:cxnSpLocks/>
          </p:cNvCxnSpPr>
          <p:nvPr/>
        </p:nvCxnSpPr>
        <p:spPr>
          <a:xfrm flipH="1">
            <a:off x="4916027" y="5865505"/>
            <a:ext cx="1" cy="212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75846FA-31A9-4079-8181-B669CF18EB97}"/>
              </a:ext>
            </a:extLst>
          </p:cNvPr>
          <p:cNvCxnSpPr>
            <a:cxnSpLocks/>
          </p:cNvCxnSpPr>
          <p:nvPr/>
        </p:nvCxnSpPr>
        <p:spPr>
          <a:xfrm>
            <a:off x="6599058" y="3521066"/>
            <a:ext cx="0" cy="634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7B863EC-740B-42B7-87CC-E5BED89FA56E}"/>
              </a:ext>
            </a:extLst>
          </p:cNvPr>
          <p:cNvCxnSpPr>
            <a:cxnSpLocks/>
          </p:cNvCxnSpPr>
          <p:nvPr/>
        </p:nvCxnSpPr>
        <p:spPr>
          <a:xfrm flipH="1">
            <a:off x="6592851" y="4673819"/>
            <a:ext cx="1" cy="244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DB95DD2-5C16-4C17-A2E1-EE774613CD27}"/>
              </a:ext>
            </a:extLst>
          </p:cNvPr>
          <p:cNvCxnSpPr>
            <a:cxnSpLocks/>
          </p:cNvCxnSpPr>
          <p:nvPr/>
        </p:nvCxnSpPr>
        <p:spPr>
          <a:xfrm flipH="1">
            <a:off x="6592851" y="5448011"/>
            <a:ext cx="1" cy="2772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4068F07-778B-4EC3-BB7A-BCD85120CFF7}"/>
              </a:ext>
            </a:extLst>
          </p:cNvPr>
          <p:cNvCxnSpPr>
            <a:cxnSpLocks/>
          </p:cNvCxnSpPr>
          <p:nvPr/>
        </p:nvCxnSpPr>
        <p:spPr>
          <a:xfrm flipH="1">
            <a:off x="8285608" y="3493384"/>
            <a:ext cx="3701" cy="919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56859DE-E1C5-4E31-8BE3-2814779A026D}"/>
              </a:ext>
            </a:extLst>
          </p:cNvPr>
          <p:cNvCxnSpPr>
            <a:cxnSpLocks/>
          </p:cNvCxnSpPr>
          <p:nvPr/>
        </p:nvCxnSpPr>
        <p:spPr>
          <a:xfrm>
            <a:off x="10035911" y="3577790"/>
            <a:ext cx="0" cy="7001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BEC12D8-86BA-4A2E-8CFE-8BE8E28EDE4C}"/>
              </a:ext>
            </a:extLst>
          </p:cNvPr>
          <p:cNvCxnSpPr>
            <a:cxnSpLocks/>
          </p:cNvCxnSpPr>
          <p:nvPr/>
        </p:nvCxnSpPr>
        <p:spPr>
          <a:xfrm flipH="1">
            <a:off x="10035911" y="4829536"/>
            <a:ext cx="1" cy="374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80340A0-2E19-4762-98CB-0E4D02B1FE86}"/>
              </a:ext>
            </a:extLst>
          </p:cNvPr>
          <p:cNvCxnSpPr>
            <a:cxnSpLocks/>
          </p:cNvCxnSpPr>
          <p:nvPr/>
        </p:nvCxnSpPr>
        <p:spPr>
          <a:xfrm>
            <a:off x="3208899" y="3539873"/>
            <a:ext cx="0" cy="634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3E46985-984A-4E0E-9051-B6C80AB78D04}"/>
              </a:ext>
            </a:extLst>
          </p:cNvPr>
          <p:cNvSpPr txBox="1"/>
          <p:nvPr/>
        </p:nvSpPr>
        <p:spPr>
          <a:xfrm>
            <a:off x="10660980" y="1833781"/>
            <a:ext cx="139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FFFF"/>
                </a:solidFill>
                <a:latin typeface="Broadway" panose="04040905080B02020502" pitchFamily="82" charset="0"/>
              </a:rPr>
              <a:t>Division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CF01BB-47A3-422F-A8C7-2681B853CD99}"/>
              </a:ext>
            </a:extLst>
          </p:cNvPr>
          <p:cNvSpPr txBox="1"/>
          <p:nvPr/>
        </p:nvSpPr>
        <p:spPr>
          <a:xfrm>
            <a:off x="10773584" y="2943006"/>
            <a:ext cx="139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FFFF"/>
                </a:solidFill>
                <a:latin typeface="Broadway" panose="04040905080B02020502" pitchFamily="82" charset="0"/>
              </a:rPr>
              <a:t>Segment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6C1B174-C7E7-4AF2-9803-C25265D6496E}"/>
              </a:ext>
            </a:extLst>
          </p:cNvPr>
          <p:cNvSpPr txBox="1"/>
          <p:nvPr/>
        </p:nvSpPr>
        <p:spPr>
          <a:xfrm>
            <a:off x="10853020" y="4812716"/>
            <a:ext cx="1485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FFFF"/>
                </a:solidFill>
                <a:latin typeface="Broadway" panose="04040905080B02020502" pitchFamily="82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832" y="6435758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126E5E-A619-4EE2-BF68-29ACACEC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762" y="-27752"/>
            <a:ext cx="8539088" cy="75340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Company Market’s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FB94DF-F70F-4F84-A2C4-D143AB5F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2" y="376701"/>
            <a:ext cx="1267633" cy="54651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EAE176-1219-47B0-B951-76C76D03B374}"/>
              </a:ext>
            </a:extLst>
          </p:cNvPr>
          <p:cNvSpPr txBox="1"/>
          <p:nvPr/>
        </p:nvSpPr>
        <p:spPr>
          <a:xfrm>
            <a:off x="4731434" y="540985"/>
            <a:ext cx="23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Per Region Wise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F1CD0B-21D1-4B3F-A44C-E6CEF1C7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592" y="938069"/>
            <a:ext cx="2618129" cy="530818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D40EF3-753D-4BD0-9539-C141BA48F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848" y="938070"/>
            <a:ext cx="3239501" cy="530818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0A443D-DE44-47EB-8EA9-3B2660BAC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0788" y="376701"/>
            <a:ext cx="3853380" cy="543325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A14161-E368-4D36-AF6E-20AADF8C5237}"/>
              </a:ext>
            </a:extLst>
          </p:cNvPr>
          <p:cNvSpPr txBox="1"/>
          <p:nvPr/>
        </p:nvSpPr>
        <p:spPr>
          <a:xfrm>
            <a:off x="829069" y="5757661"/>
            <a:ext cx="548640" cy="37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80611-C730-4934-A7BF-A2EDE3124457}"/>
              </a:ext>
            </a:extLst>
          </p:cNvPr>
          <p:cNvSpPr txBox="1"/>
          <p:nvPr/>
        </p:nvSpPr>
        <p:spPr>
          <a:xfrm>
            <a:off x="3024528" y="6246254"/>
            <a:ext cx="548640" cy="37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1130E-55B6-422A-AA6A-422ED16E1763}"/>
              </a:ext>
            </a:extLst>
          </p:cNvPr>
          <p:cNvSpPr txBox="1"/>
          <p:nvPr/>
        </p:nvSpPr>
        <p:spPr>
          <a:xfrm>
            <a:off x="6096000" y="6284988"/>
            <a:ext cx="548640" cy="37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BBEDD-FF4E-4B57-9D5B-EA246D883E3F}"/>
              </a:ext>
            </a:extLst>
          </p:cNvPr>
          <p:cNvSpPr txBox="1"/>
          <p:nvPr/>
        </p:nvSpPr>
        <p:spPr>
          <a:xfrm>
            <a:off x="9759530" y="5804523"/>
            <a:ext cx="548640" cy="37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2306ED-6FF7-4723-BA03-BFD9CC04D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2" y="949173"/>
            <a:ext cx="8102991" cy="54451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437498E-450D-4AFD-8EF2-F06F55AD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12" y="195770"/>
            <a:ext cx="8539088" cy="75340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18B3C-0798-4F70-8A57-210E9F44FBE7}"/>
              </a:ext>
            </a:extLst>
          </p:cNvPr>
          <p:cNvSpPr txBox="1"/>
          <p:nvPr/>
        </p:nvSpPr>
        <p:spPr>
          <a:xfrm>
            <a:off x="8131126" y="2600181"/>
            <a:ext cx="38920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Book Antiqua" panose="02040602050305030304" pitchFamily="18" charset="0"/>
              </a:rPr>
              <a:t>Dim_Customer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Book Antiqua" panose="02040602050305030304" pitchFamily="18" charset="0"/>
              </a:rPr>
              <a:t>Dim_product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Book Antiqua" panose="02040602050305030304" pitchFamily="18" charset="0"/>
              </a:rPr>
              <a:t>Fact_sales_monthly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Book Antiqua" panose="02040602050305030304" pitchFamily="18" charset="0"/>
              </a:rPr>
              <a:t>Fact_manufacturing_cost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Book Antiqua" panose="02040602050305030304" pitchFamily="18" charset="0"/>
              </a:rPr>
              <a:t>Fact_pre_invoice_deduction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Book Antiqua" panose="02040602050305030304" pitchFamily="18" charset="0"/>
              </a:rPr>
              <a:t>Fact_gross_price</a:t>
            </a:r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F212BB6-98F9-4D82-A81E-B0E1A688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335" y="220791"/>
            <a:ext cx="8539088" cy="75340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Request’s  &amp;  Tools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2D0A4B-01E1-4F6D-881A-0B84B54E2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381" y="1719856"/>
            <a:ext cx="2391508" cy="12098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CC64B5-5949-4D37-B3AB-A58DDA899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620" y="1930872"/>
            <a:ext cx="3279090" cy="42532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70B0C-96EB-453C-B007-A3F5CE56B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90" y="921521"/>
            <a:ext cx="3279090" cy="47555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50CBB7-CAD7-49AC-8CA8-EC5398076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0147" y="3309863"/>
            <a:ext cx="2391508" cy="12098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5E54028-F534-4F16-B06D-4D4B7919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809" y="126609"/>
            <a:ext cx="8539088" cy="75340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Insight’s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21053C-6EE2-4E67-9D86-60FDA187FC75}"/>
              </a:ext>
            </a:extLst>
          </p:cNvPr>
          <p:cNvSpPr txBox="1"/>
          <p:nvPr/>
        </p:nvSpPr>
        <p:spPr>
          <a:xfrm>
            <a:off x="1923755" y="740081"/>
            <a:ext cx="9105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Provide the list of markets in which customer "</a:t>
            </a:r>
            <a:r>
              <a:rPr lang="en-US" dirty="0" err="1">
                <a:solidFill>
                  <a:schemeClr val="accent6"/>
                </a:solidFill>
                <a:latin typeface="Book Antiqua" panose="02040602050305030304" pitchFamily="18" charset="0"/>
              </a:rPr>
              <a:t>AtliQ</a:t>
            </a:r>
            <a:r>
              <a:rPr lang="en-US" dirty="0">
                <a:solidFill>
                  <a:schemeClr val="accent6"/>
                </a:solidFill>
                <a:latin typeface="Book Antiqua" panose="02040602050305030304" pitchFamily="18" charset="0"/>
              </a:rPr>
              <a:t> Exclusive </a:t>
            </a:r>
            <a:r>
              <a:rPr lang="en-US" dirty="0">
                <a:latin typeface="Book Antiqua" panose="02040602050305030304" pitchFamily="18" charset="0"/>
              </a:rPr>
              <a:t>" operates its business in the APAC region.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64406-8799-40F8-A2AD-129213223648}"/>
              </a:ext>
            </a:extLst>
          </p:cNvPr>
          <p:cNvSpPr txBox="1"/>
          <p:nvPr/>
        </p:nvSpPr>
        <p:spPr>
          <a:xfrm>
            <a:off x="390378" y="756902"/>
            <a:ext cx="264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Request 1.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EB712C-F2AA-4B51-A879-B01808EC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32" y="1771297"/>
            <a:ext cx="1915719" cy="27675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BBE09E3F-DD52-45CA-B98E-876AAF5742D9}"/>
              </a:ext>
            </a:extLst>
          </p:cNvPr>
          <p:cNvSpPr/>
          <p:nvPr/>
        </p:nvSpPr>
        <p:spPr>
          <a:xfrm rot="19970253">
            <a:off x="2708052" y="1855177"/>
            <a:ext cx="2293428" cy="835539"/>
          </a:xfrm>
          <a:prstGeom prst="curvedDownArrow">
            <a:avLst>
              <a:gd name="adj1" fmla="val 19224"/>
              <a:gd name="adj2" fmla="val 50000"/>
              <a:gd name="adj3" fmla="val 3048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4B44A9-021D-43D3-AE7E-6F2DE591C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734" y="1650986"/>
            <a:ext cx="5963336" cy="38664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5CC840-420E-4D61-8DD2-6FBA8CE1F2C8}"/>
              </a:ext>
            </a:extLst>
          </p:cNvPr>
          <p:cNvSpPr txBox="1"/>
          <p:nvPr/>
        </p:nvSpPr>
        <p:spPr>
          <a:xfrm>
            <a:off x="1119385" y="5781822"/>
            <a:ext cx="207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Insight’s</a:t>
            </a:r>
            <a:r>
              <a:rPr lang="en-US" sz="2800" b="1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DFFE7-F1D4-4BFE-99F5-E21038108DF9}"/>
              </a:ext>
            </a:extLst>
          </p:cNvPr>
          <p:cNvSpPr txBox="1"/>
          <p:nvPr/>
        </p:nvSpPr>
        <p:spPr>
          <a:xfrm>
            <a:off x="3035104" y="5936566"/>
            <a:ext cx="7853290" cy="66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In the APAC region, </a:t>
            </a:r>
            <a:r>
              <a:rPr lang="en-US" b="1" dirty="0" err="1">
                <a:latin typeface="Book Antiqua" panose="02040602050305030304" pitchFamily="18" charset="0"/>
              </a:rPr>
              <a:t>AtliQ</a:t>
            </a:r>
            <a:r>
              <a:rPr lang="en-US" b="1" dirty="0">
                <a:latin typeface="Book Antiqua" panose="02040602050305030304" pitchFamily="18" charset="0"/>
              </a:rPr>
              <a:t> Exclusive </a:t>
            </a:r>
            <a:r>
              <a:rPr lang="en-US" dirty="0">
                <a:latin typeface="Book Antiqua" panose="02040602050305030304" pitchFamily="18" charset="0"/>
              </a:rPr>
              <a:t>store has established its presence in </a:t>
            </a:r>
            <a:r>
              <a:rPr lang="en-US" b="1" dirty="0">
                <a:latin typeface="Book Antiqua" panose="02040602050305030304" pitchFamily="18" charset="0"/>
              </a:rPr>
              <a:t>8 major markets.</a:t>
            </a:r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04519F8-4DF7-47E6-81E6-940E55A3358E}"/>
              </a:ext>
            </a:extLst>
          </p:cNvPr>
          <p:cNvSpPr txBox="1"/>
          <p:nvPr/>
        </p:nvSpPr>
        <p:spPr>
          <a:xfrm>
            <a:off x="390378" y="756902"/>
            <a:ext cx="264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Request 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E0EC8-562C-4CB2-A28E-BF1883DFA130}"/>
              </a:ext>
            </a:extLst>
          </p:cNvPr>
          <p:cNvSpPr txBox="1"/>
          <p:nvPr/>
        </p:nvSpPr>
        <p:spPr>
          <a:xfrm>
            <a:off x="1923755" y="740081"/>
            <a:ext cx="9105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What is the percentage of unique product increase in 2021 vs. 2020? The final output contains these fields, 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unique_products_2020,  unique_products_2021, </a:t>
            </a:r>
            <a:r>
              <a:rPr lang="en-US" dirty="0" err="1">
                <a:latin typeface="Book Antiqua" panose="02040602050305030304" pitchFamily="18" charset="0"/>
              </a:rPr>
              <a:t>percentage_chg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C21312-5A6F-4783-9763-4245F9C92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71" y="2341830"/>
            <a:ext cx="4943107" cy="724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37166AD-3402-46CC-AAE3-5531D03724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665449"/>
              </p:ext>
            </p:extLst>
          </p:nvPr>
        </p:nvGraphicFramePr>
        <p:xfrm>
          <a:off x="8162119" y="1663411"/>
          <a:ext cx="3598472" cy="4976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D2BA8D75-76EE-44BA-ADA2-B91D943348AE}"/>
              </a:ext>
            </a:extLst>
          </p:cNvPr>
          <p:cNvSpPr/>
          <p:nvPr/>
        </p:nvSpPr>
        <p:spPr>
          <a:xfrm>
            <a:off x="9609663" y="3161714"/>
            <a:ext cx="351692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8DE28C2-C7C1-4675-A539-4EEF0D466E49}"/>
              </a:ext>
            </a:extLst>
          </p:cNvPr>
          <p:cNvSpPr/>
          <p:nvPr/>
        </p:nvSpPr>
        <p:spPr>
          <a:xfrm>
            <a:off x="8004517" y="3161714"/>
            <a:ext cx="1605146" cy="267286"/>
          </a:xfrm>
          <a:prstGeom prst="rightArrow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EDFA89-D99F-40FB-A97F-E18DDA7B247E}"/>
              </a:ext>
            </a:extLst>
          </p:cNvPr>
          <p:cNvSpPr txBox="1"/>
          <p:nvPr/>
        </p:nvSpPr>
        <p:spPr>
          <a:xfrm>
            <a:off x="6174801" y="2838548"/>
            <a:ext cx="19085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Percentage</a:t>
            </a:r>
          </a:p>
          <a:p>
            <a:r>
              <a:rPr lang="en-US" dirty="0">
                <a:latin typeface="Book Antiqua" panose="02040602050305030304" pitchFamily="18" charset="0"/>
              </a:rPr>
              <a:t>Change </a:t>
            </a:r>
            <a:r>
              <a:rPr lang="en-US" sz="2000" b="1" dirty="0">
                <a:latin typeface="Book Antiqua" panose="02040602050305030304" pitchFamily="18" charset="0"/>
              </a:rPr>
              <a:t>36.33%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581541-9C2E-4C35-944D-BFBF203C57B3}"/>
              </a:ext>
            </a:extLst>
          </p:cNvPr>
          <p:cNvSpPr txBox="1"/>
          <p:nvPr/>
        </p:nvSpPr>
        <p:spPr>
          <a:xfrm>
            <a:off x="1712741" y="4074735"/>
            <a:ext cx="62917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It’s a good sign that we are continuously innovating and introducing new products to the market. </a:t>
            </a:r>
            <a:r>
              <a:rPr lang="en-US" sz="2000" b="1" dirty="0">
                <a:latin typeface="Book Antiqua" panose="02040602050305030304" pitchFamily="18" charset="0"/>
              </a:rPr>
              <a:t>In FY 2020, we had a total of 245 products</a:t>
            </a:r>
            <a:r>
              <a:rPr lang="en-US" dirty="0">
                <a:latin typeface="Book Antiqua" panose="02040602050305030304" pitchFamily="18" charset="0"/>
              </a:rPr>
              <a:t>, but </a:t>
            </a:r>
            <a:r>
              <a:rPr lang="en-US" sz="2000" b="1" dirty="0">
                <a:latin typeface="Book Antiqua" panose="02040602050305030304" pitchFamily="18" charset="0"/>
              </a:rPr>
              <a:t>in FY 2021, our count increased by 36% to 334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Means</a:t>
            </a:r>
            <a:r>
              <a:rPr lang="en-US" b="1" dirty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Demand and production both </a:t>
            </a:r>
            <a:r>
              <a:rPr lang="en-US" sz="2000" b="1" dirty="0">
                <a:latin typeface="Book Antiqua" panose="02040602050305030304" pitchFamily="18" charset="0"/>
              </a:rPr>
              <a:t>increased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22F541-473A-4ECE-831B-89F0605E53FD}"/>
              </a:ext>
            </a:extLst>
          </p:cNvPr>
          <p:cNvSpPr txBox="1"/>
          <p:nvPr/>
        </p:nvSpPr>
        <p:spPr>
          <a:xfrm>
            <a:off x="64306" y="4081340"/>
            <a:ext cx="207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Insight’s</a:t>
            </a:r>
            <a:r>
              <a:rPr lang="en-US" sz="2800" b="1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</TotalTime>
  <Words>1166</Words>
  <Application>Microsoft Office PowerPoint</Application>
  <PresentationFormat>Widescreen</PresentationFormat>
  <Paragraphs>210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Agency FB</vt:lpstr>
      <vt:lpstr>Algerian</vt:lpstr>
      <vt:lpstr>Arial</vt:lpstr>
      <vt:lpstr>Arial Black</vt:lpstr>
      <vt:lpstr>Arial Rounded MT Bold</vt:lpstr>
      <vt:lpstr>Bahnschrift SemiBold</vt:lpstr>
      <vt:lpstr>Bauhaus 93</vt:lpstr>
      <vt:lpstr>Berlin Sans FB</vt:lpstr>
      <vt:lpstr>Book Antiqua</vt:lpstr>
      <vt:lpstr>Broadway</vt:lpstr>
      <vt:lpstr>Calibri</vt:lpstr>
      <vt:lpstr>Tenorite</vt:lpstr>
      <vt:lpstr>Wingdings</vt:lpstr>
      <vt:lpstr>Custom</vt:lpstr>
      <vt:lpstr>PowerPoint Presentation</vt:lpstr>
      <vt:lpstr>Objective’s</vt:lpstr>
      <vt:lpstr>Objective’s</vt:lpstr>
      <vt:lpstr>Company overview</vt:lpstr>
      <vt:lpstr>Company Market’s</vt:lpstr>
      <vt:lpstr>data</vt:lpstr>
      <vt:lpstr>Request’s  &amp;  Tools</vt:lpstr>
      <vt:lpstr>Insight’s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BHUSHAN H. GAIDHANE</dc:creator>
  <cp:lastModifiedBy>Bhushan Gaidhane</cp:lastModifiedBy>
  <cp:revision>73</cp:revision>
  <dcterms:created xsi:type="dcterms:W3CDTF">2024-01-04T07:32:45Z</dcterms:created>
  <dcterms:modified xsi:type="dcterms:W3CDTF">2024-04-05T07:33:04Z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