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5" r:id="rId4"/>
    <p:sldId id="271" r:id="rId5"/>
    <p:sldId id="272" r:id="rId6"/>
    <p:sldId id="258" r:id="rId7"/>
    <p:sldId id="277" r:id="rId8"/>
    <p:sldId id="276" r:id="rId9"/>
    <p:sldId id="26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01-Mar-24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01-Mar-24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01-Mar-24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01-Mar-24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01-Mar-24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01-Mar-24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0" y="1905000"/>
            <a:ext cx="3200400" cy="2286000"/>
          </a:xfrm>
        </p:spPr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Hospitality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197FF-36F3-4DE1-B0B7-0108CA2EC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1" y="533400"/>
            <a:ext cx="1600199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9794E-4DF3-4777-A2D0-B176CF5AF784}"/>
              </a:ext>
            </a:extLst>
          </p:cNvPr>
          <p:cNvSpPr txBox="1"/>
          <p:nvPr/>
        </p:nvSpPr>
        <p:spPr>
          <a:xfrm>
            <a:off x="1065212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Bhushan H. Gaidhane</a:t>
            </a:r>
          </a:p>
          <a:p>
            <a:r>
              <a:rPr lang="en-US" b="1" dirty="0"/>
              <a:t>bgaidhane815@gmail.com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152400"/>
            <a:ext cx="10971372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524000"/>
            <a:ext cx="10287000" cy="4190999"/>
          </a:xfrm>
        </p:spPr>
        <p:txBody>
          <a:bodyPr>
            <a:normAutofit/>
          </a:bodyPr>
          <a:lstStyle/>
          <a:p>
            <a:r>
              <a:rPr lang="en-US" sz="2000" dirty="0" err="1"/>
              <a:t>AtliQ</a:t>
            </a:r>
            <a:r>
              <a:rPr lang="en-US" sz="2000" dirty="0"/>
              <a:t> Grands owns multiple five-star hotels across India. They have been in the hospitality industry for the past 20 years. </a:t>
            </a:r>
          </a:p>
          <a:p>
            <a:r>
              <a:rPr lang="en-US" sz="2000" dirty="0"/>
              <a:t>Due to strategic moves from other competitors and ineffective decision-making  in management, </a:t>
            </a:r>
          </a:p>
          <a:p>
            <a:r>
              <a:rPr lang="en-US" sz="2000" dirty="0" err="1"/>
              <a:t>AtliQ</a:t>
            </a:r>
            <a:r>
              <a:rPr lang="en-US" sz="2000" dirty="0"/>
              <a:t> Grands are losing its market share and revenue in the luxury/business hotels category. </a:t>
            </a:r>
          </a:p>
          <a:p>
            <a:r>
              <a:rPr lang="en-US" sz="2000" dirty="0"/>
              <a:t>As a strategic move, the managing director of </a:t>
            </a:r>
            <a:r>
              <a:rPr lang="en-US" sz="2000" dirty="0" err="1"/>
              <a:t>AtliQ</a:t>
            </a:r>
            <a:r>
              <a:rPr lang="en-US" sz="2000" dirty="0"/>
              <a:t> Grands wanted to incorporate “Business and Data Intelligence” to regain their market share and revenue. </a:t>
            </a:r>
          </a:p>
          <a:p>
            <a:r>
              <a:rPr lang="en-US" sz="2000" dirty="0"/>
              <a:t>However, they do not have an in-house data analytics team to provide them with these insights.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D86C-56DA-4B2E-A086-9E413B17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612" y="29817"/>
            <a:ext cx="6094571" cy="884583"/>
          </a:xfrm>
        </p:spPr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Business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3B71F-C38D-454C-AC08-5AFC23E6D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524000" cy="990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A5735-1C54-4677-BB4D-B4FB49A8CFD1}"/>
              </a:ext>
            </a:extLst>
          </p:cNvPr>
          <p:cNvCxnSpPr>
            <a:cxnSpLocks/>
          </p:cNvCxnSpPr>
          <p:nvPr/>
        </p:nvCxnSpPr>
        <p:spPr>
          <a:xfrm flipH="1">
            <a:off x="1979612" y="1409700"/>
            <a:ext cx="30480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841E84-2114-485E-8E37-160F282C9AEE}"/>
              </a:ext>
            </a:extLst>
          </p:cNvPr>
          <p:cNvSpPr txBox="1"/>
          <p:nvPr/>
        </p:nvSpPr>
        <p:spPr>
          <a:xfrm>
            <a:off x="1408112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Bangalore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B6FAFB-5E25-4226-BE3E-D694569053DA}"/>
              </a:ext>
            </a:extLst>
          </p:cNvPr>
          <p:cNvCxnSpPr>
            <a:cxnSpLocks/>
          </p:cNvCxnSpPr>
          <p:nvPr/>
        </p:nvCxnSpPr>
        <p:spPr>
          <a:xfrm flipH="1">
            <a:off x="4570412" y="1905000"/>
            <a:ext cx="1143000" cy="4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F3D663-2393-4C7A-A8EE-AEE0FE4C0B9E}"/>
              </a:ext>
            </a:extLst>
          </p:cNvPr>
          <p:cNvSpPr txBox="1"/>
          <p:nvPr/>
        </p:nvSpPr>
        <p:spPr>
          <a:xfrm>
            <a:off x="3998912" y="2370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Mumbai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99B377-6595-4974-89C5-82E680C30954}"/>
              </a:ext>
            </a:extLst>
          </p:cNvPr>
          <p:cNvCxnSpPr>
            <a:cxnSpLocks/>
          </p:cNvCxnSpPr>
          <p:nvPr/>
        </p:nvCxnSpPr>
        <p:spPr>
          <a:xfrm>
            <a:off x="5998448" y="1905000"/>
            <a:ext cx="1162764" cy="46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72FD2C-0BE6-46EB-9D91-B57ED58C00D2}"/>
              </a:ext>
            </a:extLst>
          </p:cNvPr>
          <p:cNvSpPr txBox="1"/>
          <p:nvPr/>
        </p:nvSpPr>
        <p:spPr>
          <a:xfrm>
            <a:off x="6818312" y="2367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Hyderabad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59A489-A3F2-47F3-942A-856EE9604A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04012" y="1409700"/>
            <a:ext cx="2743200" cy="5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109635-DC9C-469F-B936-714AEC69B0DE}"/>
              </a:ext>
            </a:extLst>
          </p:cNvPr>
          <p:cNvSpPr txBox="1"/>
          <p:nvPr/>
        </p:nvSpPr>
        <p:spPr>
          <a:xfrm>
            <a:off x="9332912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F2BF-36DF-4698-97D2-0C4F58395C0D}"/>
              </a:ext>
            </a:extLst>
          </p:cNvPr>
          <p:cNvSpPr txBox="1"/>
          <p:nvPr/>
        </p:nvSpPr>
        <p:spPr>
          <a:xfrm>
            <a:off x="1336950" y="2610678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AtliQ</a:t>
            </a:r>
            <a:r>
              <a:rPr lang="en-US" dirty="0"/>
              <a:t> Bay</a:t>
            </a:r>
          </a:p>
          <a:p>
            <a:r>
              <a:rPr lang="en-US" dirty="0" err="1"/>
              <a:t>AtliQ</a:t>
            </a:r>
            <a:r>
              <a:rPr lang="en-US" dirty="0"/>
              <a:t> Blu</a:t>
            </a:r>
          </a:p>
          <a:p>
            <a:r>
              <a:rPr lang="en-US" dirty="0" err="1"/>
              <a:t>AtliQ</a:t>
            </a:r>
            <a:r>
              <a:rPr lang="en-US" dirty="0"/>
              <a:t> City</a:t>
            </a:r>
          </a:p>
          <a:p>
            <a:r>
              <a:rPr lang="en-US" dirty="0" err="1"/>
              <a:t>AtliQ</a:t>
            </a:r>
            <a:r>
              <a:rPr lang="en-US" dirty="0"/>
              <a:t> Exotics</a:t>
            </a:r>
          </a:p>
          <a:p>
            <a:r>
              <a:rPr lang="en-US" dirty="0" err="1"/>
              <a:t>AtliQ</a:t>
            </a:r>
            <a:r>
              <a:rPr lang="en-US" dirty="0"/>
              <a:t> Grands </a:t>
            </a:r>
          </a:p>
          <a:p>
            <a:r>
              <a:rPr lang="en-US" dirty="0" err="1"/>
              <a:t>AtliQ</a:t>
            </a:r>
            <a:r>
              <a:rPr lang="en-US" dirty="0"/>
              <a:t> Palace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38642-6674-4004-AE88-93F9D19BC0F6}"/>
              </a:ext>
            </a:extLst>
          </p:cNvPr>
          <p:cNvSpPr txBox="1"/>
          <p:nvPr/>
        </p:nvSpPr>
        <p:spPr>
          <a:xfrm>
            <a:off x="3993342" y="3191902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AtliQ</a:t>
            </a:r>
            <a:r>
              <a:rPr lang="en-US" dirty="0"/>
              <a:t> Bay</a:t>
            </a:r>
          </a:p>
          <a:p>
            <a:r>
              <a:rPr lang="en-US" dirty="0" err="1"/>
              <a:t>AtliQ</a:t>
            </a:r>
            <a:r>
              <a:rPr lang="en-US" dirty="0"/>
              <a:t> Blu</a:t>
            </a:r>
          </a:p>
          <a:p>
            <a:r>
              <a:rPr lang="en-US" dirty="0" err="1"/>
              <a:t>AtliQ</a:t>
            </a:r>
            <a:r>
              <a:rPr lang="en-US" dirty="0"/>
              <a:t> City</a:t>
            </a:r>
          </a:p>
          <a:p>
            <a:r>
              <a:rPr lang="en-US" dirty="0" err="1"/>
              <a:t>AtliQ</a:t>
            </a:r>
            <a:r>
              <a:rPr lang="en-US" dirty="0"/>
              <a:t> Exotics</a:t>
            </a:r>
          </a:p>
          <a:p>
            <a:r>
              <a:rPr lang="en-US" dirty="0" err="1"/>
              <a:t>AtliQ</a:t>
            </a:r>
            <a:r>
              <a:rPr lang="en-US" dirty="0"/>
              <a:t> Grands </a:t>
            </a:r>
          </a:p>
          <a:p>
            <a:r>
              <a:rPr lang="en-US" dirty="0" err="1"/>
              <a:t>AtliQ</a:t>
            </a:r>
            <a:r>
              <a:rPr lang="en-US" dirty="0"/>
              <a:t> Palace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4843DB-12F0-4308-B262-0BCD15768E8D}"/>
              </a:ext>
            </a:extLst>
          </p:cNvPr>
          <p:cNvSpPr txBox="1"/>
          <p:nvPr/>
        </p:nvSpPr>
        <p:spPr>
          <a:xfrm>
            <a:off x="6818312" y="3191902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AtliQ</a:t>
            </a:r>
            <a:r>
              <a:rPr lang="en-US" dirty="0"/>
              <a:t> Bay</a:t>
            </a:r>
          </a:p>
          <a:p>
            <a:r>
              <a:rPr lang="en-US" dirty="0" err="1"/>
              <a:t>AtliQ</a:t>
            </a:r>
            <a:r>
              <a:rPr lang="en-US" dirty="0"/>
              <a:t> Blu</a:t>
            </a:r>
          </a:p>
          <a:p>
            <a:r>
              <a:rPr lang="en-US" dirty="0" err="1"/>
              <a:t>AtliQ</a:t>
            </a:r>
            <a:r>
              <a:rPr lang="en-US" dirty="0"/>
              <a:t> City</a:t>
            </a:r>
          </a:p>
          <a:p>
            <a:r>
              <a:rPr lang="en-US" dirty="0" err="1"/>
              <a:t>AtliQ</a:t>
            </a:r>
            <a:r>
              <a:rPr lang="en-US" dirty="0"/>
              <a:t> Exotics</a:t>
            </a:r>
          </a:p>
          <a:p>
            <a:r>
              <a:rPr lang="en-US" dirty="0" err="1"/>
              <a:t>AtliQ</a:t>
            </a:r>
            <a:r>
              <a:rPr lang="en-US" dirty="0"/>
              <a:t> Grands </a:t>
            </a:r>
          </a:p>
          <a:p>
            <a:r>
              <a:rPr lang="en-US" dirty="0" err="1"/>
              <a:t>AtliQ</a:t>
            </a:r>
            <a:r>
              <a:rPr lang="en-US" dirty="0"/>
              <a:t> Palace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5D30D8-6CCB-41BB-B014-AFF1119E1471}"/>
              </a:ext>
            </a:extLst>
          </p:cNvPr>
          <p:cNvSpPr txBox="1"/>
          <p:nvPr/>
        </p:nvSpPr>
        <p:spPr>
          <a:xfrm>
            <a:off x="9169098" y="2610678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AtliQ</a:t>
            </a:r>
            <a:r>
              <a:rPr lang="en-US" dirty="0"/>
              <a:t> Bay</a:t>
            </a:r>
          </a:p>
          <a:p>
            <a:r>
              <a:rPr lang="en-US" dirty="0" err="1"/>
              <a:t>AtliQ</a:t>
            </a:r>
            <a:r>
              <a:rPr lang="en-US" dirty="0"/>
              <a:t> Blu</a:t>
            </a:r>
          </a:p>
          <a:p>
            <a:r>
              <a:rPr lang="en-US" dirty="0" err="1"/>
              <a:t>AtliQ</a:t>
            </a:r>
            <a:r>
              <a:rPr lang="en-US" dirty="0"/>
              <a:t> City</a:t>
            </a:r>
          </a:p>
          <a:p>
            <a:r>
              <a:rPr lang="en-US" dirty="0" err="1"/>
              <a:t>AtliQ</a:t>
            </a:r>
            <a:r>
              <a:rPr lang="en-US" dirty="0"/>
              <a:t> Exotics</a:t>
            </a:r>
          </a:p>
          <a:p>
            <a:r>
              <a:rPr lang="en-US" dirty="0" err="1"/>
              <a:t>AtliQ</a:t>
            </a:r>
            <a:r>
              <a:rPr lang="en-US" dirty="0"/>
              <a:t> Grands </a:t>
            </a:r>
          </a:p>
          <a:p>
            <a:r>
              <a:rPr lang="en-US" dirty="0" err="1"/>
              <a:t>AtliQ</a:t>
            </a:r>
            <a:r>
              <a:rPr lang="en-US" dirty="0"/>
              <a:t> Palace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961CBE-9F01-407C-8930-89ABF5786C8A}"/>
              </a:ext>
            </a:extLst>
          </p:cNvPr>
          <p:cNvCxnSpPr>
            <a:cxnSpLocks/>
          </p:cNvCxnSpPr>
          <p:nvPr/>
        </p:nvCxnSpPr>
        <p:spPr>
          <a:xfrm>
            <a:off x="9637712" y="2241346"/>
            <a:ext cx="5715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944ECC-D472-4841-8203-6F4E755E6B7E}"/>
              </a:ext>
            </a:extLst>
          </p:cNvPr>
          <p:cNvCxnSpPr>
            <a:cxnSpLocks/>
          </p:cNvCxnSpPr>
          <p:nvPr/>
        </p:nvCxnSpPr>
        <p:spPr>
          <a:xfrm>
            <a:off x="7241111" y="2731425"/>
            <a:ext cx="0" cy="45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D5CBFD-86B1-4DB3-AEF0-71F9CF02ACB6}"/>
              </a:ext>
            </a:extLst>
          </p:cNvPr>
          <p:cNvCxnSpPr>
            <a:cxnSpLocks/>
          </p:cNvCxnSpPr>
          <p:nvPr/>
        </p:nvCxnSpPr>
        <p:spPr>
          <a:xfrm>
            <a:off x="4456112" y="2733117"/>
            <a:ext cx="0" cy="48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385F8A-0640-4DEA-8CC2-D96A7C36A582}"/>
              </a:ext>
            </a:extLst>
          </p:cNvPr>
          <p:cNvCxnSpPr>
            <a:cxnSpLocks/>
          </p:cNvCxnSpPr>
          <p:nvPr/>
        </p:nvCxnSpPr>
        <p:spPr>
          <a:xfrm flipH="1">
            <a:off x="1839614" y="2274332"/>
            <a:ext cx="37112" cy="35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94A405-A2A0-4980-8554-89F5B6778A05}"/>
              </a:ext>
            </a:extLst>
          </p:cNvPr>
          <p:cNvSpPr txBox="1"/>
          <p:nvPr/>
        </p:nvSpPr>
        <p:spPr>
          <a:xfrm>
            <a:off x="1188407" y="4942915"/>
            <a:ext cx="137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C1864F-222B-4D79-BE80-5B18BF19D63D}"/>
              </a:ext>
            </a:extLst>
          </p:cNvPr>
          <p:cNvSpPr txBox="1"/>
          <p:nvPr/>
        </p:nvSpPr>
        <p:spPr>
          <a:xfrm>
            <a:off x="6698974" y="5380091"/>
            <a:ext cx="137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A1330C-7D40-47C1-8A05-A2E21078E9B8}"/>
              </a:ext>
            </a:extLst>
          </p:cNvPr>
          <p:cNvSpPr txBox="1"/>
          <p:nvPr/>
        </p:nvSpPr>
        <p:spPr>
          <a:xfrm>
            <a:off x="3882093" y="5390030"/>
            <a:ext cx="137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741F5-4B11-4FA2-9604-D71CA6E8A099}"/>
              </a:ext>
            </a:extLst>
          </p:cNvPr>
          <p:cNvSpPr txBox="1"/>
          <p:nvPr/>
        </p:nvSpPr>
        <p:spPr>
          <a:xfrm>
            <a:off x="9006543" y="4920716"/>
            <a:ext cx="137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1913AB-7147-4302-8BFE-71F99AA82F6E}"/>
              </a:ext>
            </a:extLst>
          </p:cNvPr>
          <p:cNvCxnSpPr>
            <a:cxnSpLocks/>
          </p:cNvCxnSpPr>
          <p:nvPr/>
        </p:nvCxnSpPr>
        <p:spPr>
          <a:xfrm>
            <a:off x="4533300" y="4942915"/>
            <a:ext cx="0" cy="4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BF91CC-FB18-4DEA-B48E-E1F3CA14B9DD}"/>
              </a:ext>
            </a:extLst>
          </p:cNvPr>
          <p:cNvCxnSpPr>
            <a:cxnSpLocks/>
          </p:cNvCxnSpPr>
          <p:nvPr/>
        </p:nvCxnSpPr>
        <p:spPr>
          <a:xfrm>
            <a:off x="9619156" y="4396550"/>
            <a:ext cx="0" cy="6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55204B-4156-4A51-8294-6EE7A16BF29B}"/>
              </a:ext>
            </a:extLst>
          </p:cNvPr>
          <p:cNvCxnSpPr>
            <a:cxnSpLocks/>
          </p:cNvCxnSpPr>
          <p:nvPr/>
        </p:nvCxnSpPr>
        <p:spPr>
          <a:xfrm>
            <a:off x="7424404" y="4983805"/>
            <a:ext cx="0" cy="42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405E56-6930-48B8-BC6D-13A7125E9AEF}"/>
              </a:ext>
            </a:extLst>
          </p:cNvPr>
          <p:cNvCxnSpPr>
            <a:cxnSpLocks/>
          </p:cNvCxnSpPr>
          <p:nvPr/>
        </p:nvCxnSpPr>
        <p:spPr>
          <a:xfrm flipH="1">
            <a:off x="1802502" y="4396550"/>
            <a:ext cx="3142" cy="52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C29B99-DD0E-44BB-8FE4-38E0FB00E469}"/>
              </a:ext>
            </a:extLst>
          </p:cNvPr>
          <p:cNvSpPr txBox="1"/>
          <p:nvPr/>
        </p:nvSpPr>
        <p:spPr>
          <a:xfrm>
            <a:off x="0" y="6475416"/>
            <a:ext cx="197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Category</a:t>
            </a:r>
          </a:p>
          <a:p>
            <a:r>
              <a:rPr lang="en-US" sz="900" dirty="0"/>
              <a:t>Various </a:t>
            </a:r>
            <a:r>
              <a:rPr lang="en-US" sz="900" dirty="0" err="1"/>
              <a:t>Palatform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89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057400"/>
            <a:ext cx="3351371" cy="1066800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B0F23-832C-416C-B024-0085B999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119" y="381000"/>
            <a:ext cx="7086600" cy="6172200"/>
          </a:xfrm>
        </p:spPr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are Provided 3 Months  booking details data of all the </a:t>
            </a:r>
            <a:r>
              <a:rPr lang="en-US" dirty="0" err="1"/>
              <a:t>AtliQ</a:t>
            </a:r>
            <a:r>
              <a:rPr lang="en-US" dirty="0"/>
              <a:t> Hotels.</a:t>
            </a:r>
          </a:p>
          <a:p>
            <a:r>
              <a:rPr lang="en-US" dirty="0"/>
              <a:t>Dataset Contains 5 Excel Files.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Dim_date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Dim_hotels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Dim_rooms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Fact_aggregated_booking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Fact_bookings</a:t>
            </a:r>
            <a:endParaRPr lang="en-US" dirty="0"/>
          </a:p>
          <a:p>
            <a:r>
              <a:rPr lang="en-US" dirty="0"/>
              <a:t>Metric list excel file</a:t>
            </a:r>
          </a:p>
          <a:p>
            <a:r>
              <a:rPr lang="en-US" dirty="0"/>
              <a:t>Mock-up Dashboard     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BEAB4E9-A604-404B-B179-38A29B07B489}"/>
              </a:ext>
            </a:extLst>
          </p:cNvPr>
          <p:cNvSpPr/>
          <p:nvPr/>
        </p:nvSpPr>
        <p:spPr>
          <a:xfrm>
            <a:off x="4492624" y="533400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4C24EC2-5350-4F41-920C-76E2C4D0929A}"/>
              </a:ext>
            </a:extLst>
          </p:cNvPr>
          <p:cNvSpPr/>
          <p:nvPr/>
        </p:nvSpPr>
        <p:spPr>
          <a:xfrm>
            <a:off x="4733544" y="2773017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8194279-D6DB-4E0D-AE4C-CDAC03F294BA}"/>
              </a:ext>
            </a:extLst>
          </p:cNvPr>
          <p:cNvSpPr/>
          <p:nvPr/>
        </p:nvSpPr>
        <p:spPr>
          <a:xfrm>
            <a:off x="4727850" y="3352800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D19558D-2993-4B87-8FDA-777F8F5222DA}"/>
              </a:ext>
            </a:extLst>
          </p:cNvPr>
          <p:cNvSpPr/>
          <p:nvPr/>
        </p:nvSpPr>
        <p:spPr>
          <a:xfrm>
            <a:off x="4727850" y="4022034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4A64340-C19E-4416-A675-F250DF34702D}"/>
              </a:ext>
            </a:extLst>
          </p:cNvPr>
          <p:cNvSpPr/>
          <p:nvPr/>
        </p:nvSpPr>
        <p:spPr>
          <a:xfrm>
            <a:off x="4727850" y="4586908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0EAA22A-BC11-495E-9768-CEDDA4B87501}"/>
              </a:ext>
            </a:extLst>
          </p:cNvPr>
          <p:cNvSpPr/>
          <p:nvPr/>
        </p:nvSpPr>
        <p:spPr>
          <a:xfrm>
            <a:off x="4727850" y="2131942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EFBA3BC-1B2C-47E7-B0A1-2226C1381FCF}"/>
              </a:ext>
            </a:extLst>
          </p:cNvPr>
          <p:cNvSpPr/>
          <p:nvPr/>
        </p:nvSpPr>
        <p:spPr>
          <a:xfrm>
            <a:off x="4492624" y="1510748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EC38C12-03D8-4DE2-9E49-F053BAFE4E1A}"/>
              </a:ext>
            </a:extLst>
          </p:cNvPr>
          <p:cNvSpPr/>
          <p:nvPr/>
        </p:nvSpPr>
        <p:spPr>
          <a:xfrm>
            <a:off x="4492624" y="5194852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E810BD2-CE3A-440B-B89A-28AE68AA286A}"/>
              </a:ext>
            </a:extLst>
          </p:cNvPr>
          <p:cNvSpPr/>
          <p:nvPr/>
        </p:nvSpPr>
        <p:spPr>
          <a:xfrm>
            <a:off x="4491036" y="5817704"/>
            <a:ext cx="152400" cy="1524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938" y="152400"/>
            <a:ext cx="9906158" cy="1066800"/>
          </a:xfrm>
        </p:spPr>
        <p:txBody>
          <a:bodyPr/>
          <a:lstStyle/>
          <a:p>
            <a:r>
              <a:rPr lang="en-US" dirty="0"/>
              <a:t>Expected Outcomes After This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73938" y="2133600"/>
            <a:ext cx="9449673" cy="4191000"/>
          </a:xfrm>
        </p:spPr>
        <p:txBody>
          <a:bodyPr/>
          <a:lstStyle/>
          <a:p>
            <a:r>
              <a:rPr lang="en-US" dirty="0"/>
              <a:t>Regain their market share in the luxury/business hotels category.</a:t>
            </a:r>
          </a:p>
          <a:p>
            <a:r>
              <a:rPr lang="en-US" dirty="0"/>
              <a:t>Understanding the revenue trend by week/month/day.</a:t>
            </a:r>
          </a:p>
          <a:p>
            <a:r>
              <a:rPr lang="en-US" dirty="0"/>
              <a:t>To get Insights where business is falling and what can be done to tackle them.</a:t>
            </a: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71A8DC-E29F-4267-BBBF-687DFE38288C}"/>
              </a:ext>
            </a:extLst>
          </p:cNvPr>
          <p:cNvSpPr txBox="1">
            <a:spLocks/>
          </p:cNvSpPr>
          <p:nvPr/>
        </p:nvSpPr>
        <p:spPr>
          <a:xfrm>
            <a:off x="3684866" y="5923127"/>
            <a:ext cx="8229599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Data Validating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6D72C3-6438-4304-B921-C5DA19D1043D}"/>
              </a:ext>
            </a:extLst>
          </p:cNvPr>
          <p:cNvSpPr txBox="1">
            <a:spLocks/>
          </p:cNvSpPr>
          <p:nvPr/>
        </p:nvSpPr>
        <p:spPr>
          <a:xfrm>
            <a:off x="608012" y="23191"/>
            <a:ext cx="8229599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DAF8A6-9651-472C-ADB4-47DABF72CFEB}"/>
              </a:ext>
            </a:extLst>
          </p:cNvPr>
          <p:cNvSpPr txBox="1">
            <a:spLocks/>
          </p:cNvSpPr>
          <p:nvPr/>
        </p:nvSpPr>
        <p:spPr>
          <a:xfrm>
            <a:off x="7085013" y="23191"/>
            <a:ext cx="4953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Data Modeling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B9A434-3A48-417D-BD21-120D4537C960}"/>
              </a:ext>
            </a:extLst>
          </p:cNvPr>
          <p:cNvSpPr/>
          <p:nvPr/>
        </p:nvSpPr>
        <p:spPr>
          <a:xfrm>
            <a:off x="4265612" y="5334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ED9A60-9A35-45E0-85F1-59AF24D82B07}"/>
              </a:ext>
            </a:extLst>
          </p:cNvPr>
          <p:cNvSpPr txBox="1">
            <a:spLocks/>
          </p:cNvSpPr>
          <p:nvPr/>
        </p:nvSpPr>
        <p:spPr>
          <a:xfrm>
            <a:off x="3275012" y="929309"/>
            <a:ext cx="4953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6D5250-0689-4904-A10E-57A0D12B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07" y="1524000"/>
            <a:ext cx="7964011" cy="42821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6CD42B-ACCA-42CA-B429-DA04BAC089F0}"/>
              </a:ext>
            </a:extLst>
          </p:cNvPr>
          <p:cNvCxnSpPr/>
          <p:nvPr/>
        </p:nvCxnSpPr>
        <p:spPr>
          <a:xfrm flipH="1">
            <a:off x="6932612" y="929309"/>
            <a:ext cx="1904999" cy="44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25E54F-FD8F-4AB2-A7E7-FE755DBFB2A6}"/>
              </a:ext>
            </a:extLst>
          </p:cNvPr>
          <p:cNvCxnSpPr>
            <a:cxnSpLocks/>
          </p:cNvCxnSpPr>
          <p:nvPr/>
        </p:nvCxnSpPr>
        <p:spPr>
          <a:xfrm>
            <a:off x="3351212" y="5806108"/>
            <a:ext cx="2171700" cy="51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6D72C3-6438-4304-B921-C5DA19D1043D}"/>
              </a:ext>
            </a:extLst>
          </p:cNvPr>
          <p:cNvSpPr txBox="1">
            <a:spLocks/>
          </p:cNvSpPr>
          <p:nvPr/>
        </p:nvSpPr>
        <p:spPr>
          <a:xfrm>
            <a:off x="3656013" y="-228600"/>
            <a:ext cx="5410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Overall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57A72-CCB0-4301-8852-83CD5DE4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" y="762001"/>
            <a:ext cx="11917438" cy="601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582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6D72C3-6438-4304-B921-C5DA19D1043D}"/>
              </a:ext>
            </a:extLst>
          </p:cNvPr>
          <p:cNvSpPr txBox="1">
            <a:spLocks/>
          </p:cNvSpPr>
          <p:nvPr/>
        </p:nvSpPr>
        <p:spPr>
          <a:xfrm>
            <a:off x="3275012" y="-152400"/>
            <a:ext cx="6096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Revenue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EEB97-CE13-4EEA-B34B-D3BB1047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5" y="838200"/>
            <a:ext cx="11822175" cy="591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496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2DCF9-F80F-4895-BE6B-E190D191A995}"/>
              </a:ext>
            </a:extLst>
          </p:cNvPr>
          <p:cNvSpPr txBox="1"/>
          <p:nvPr/>
        </p:nvSpPr>
        <p:spPr>
          <a:xfrm>
            <a:off x="3122612" y="1752600"/>
            <a:ext cx="6477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B2DA8-7F28-42AD-B8C2-00D33261E986}"/>
              </a:ext>
            </a:extLst>
          </p:cNvPr>
          <p:cNvSpPr txBox="1"/>
          <p:nvPr/>
        </p:nvSpPr>
        <p:spPr>
          <a:xfrm>
            <a:off x="4951412" y="3614648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Bhushan H. Gaidhane</a:t>
            </a:r>
          </a:p>
          <a:p>
            <a:r>
              <a:rPr lang="en-US" dirty="0"/>
              <a:t>bgaidhane815@gmail.com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799</TotalTime>
  <Words>291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Marketing 16x9</vt:lpstr>
      <vt:lpstr>AtliQ Hospitality Domain</vt:lpstr>
      <vt:lpstr>Introduction</vt:lpstr>
      <vt:lpstr>AtliQ Business Understanding</vt:lpstr>
      <vt:lpstr>Dataset Details</vt:lpstr>
      <vt:lpstr>Expected Outcomes After This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Domain</dc:title>
  <dc:creator>Bhushan Gaidhane</dc:creator>
  <cp:lastModifiedBy>Bhushan Gaidhane</cp:lastModifiedBy>
  <cp:revision>9</cp:revision>
  <dcterms:created xsi:type="dcterms:W3CDTF">2024-03-01T13:58:46Z</dcterms:created>
  <dcterms:modified xsi:type="dcterms:W3CDTF">2024-03-02T03:18:18Z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